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4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8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9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5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F021-6D2D-4FDE-87C1-97337CE5AA1D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AEFC-DFB7-45E5-B6F7-E54EF8AC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19-13056-x" TargetMode="External"/><Relationship Id="rId2" Type="http://schemas.openxmlformats.org/officeDocument/2006/relationships/hyperlink" Target="https://towardsdatascience.com/why-umap-is-superior-over-tsne-faa039c28e9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orxiv.org/content/10.1101/2019.12.19.877522v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2-018-0254-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2-019-0619-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0377-0427(87)90125-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BF0190807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vs UMAP vs PCA</a:t>
            </a:r>
            <a:endParaRPr lang="en-US" dirty="0"/>
          </a:p>
        </p:txBody>
      </p:sp>
      <p:pic>
        <p:nvPicPr>
          <p:cNvPr id="307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21" y="1456839"/>
            <a:ext cx="4150936" cy="30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66" y="1456839"/>
            <a:ext cx="4028613" cy="28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1892" y="4695986"/>
            <a:ext cx="712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KL-divergence on left, CE on right, X is distance in high </a:t>
            </a:r>
            <a:r>
              <a:rPr lang="en-US" dirty="0" err="1" smtClean="0"/>
              <a:t>dim’n</a:t>
            </a:r>
            <a:r>
              <a:rPr lang="en-US" dirty="0" smtClean="0"/>
              <a:t>, Y is distance in low </a:t>
            </a:r>
            <a:r>
              <a:rPr lang="en-US" dirty="0" err="1" smtClean="0"/>
              <a:t>dim’n</a:t>
            </a:r>
            <a:r>
              <a:rPr lang="en-US" dirty="0" smtClean="0"/>
              <a:t>. Credit: Nikolay </a:t>
            </a:r>
            <a:r>
              <a:rPr lang="en-US" dirty="0" err="1" smtClean="0"/>
              <a:t>Oskolkov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vs UMAP vs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Conflicting opinions on use of alternative initialization parameters for t-SNE to overcome difficulty in preserving global structure</a:t>
            </a:r>
          </a:p>
          <a:p>
            <a:pPr lvl="1"/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https://towardsdatascience.com/why-umap-is-superior-over-tsne-faa039c28e99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doi.org/10.1038/s41467-019-13056-x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https://www.biorxiv.org/content/10.1101/2019.12.19.877522v1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7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kBET</a:t>
            </a:r>
            <a:r>
              <a:rPr lang="en-US" dirty="0" smtClean="0"/>
              <a:t>: k-nearest neighbor batch effect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doi.org/10.1038/s41592-018-0254-1</a:t>
            </a:r>
            <a:endParaRPr lang="en-US" dirty="0" smtClean="0"/>
          </a:p>
          <a:p>
            <a:r>
              <a:rPr lang="en-US" dirty="0" smtClean="0"/>
              <a:t>Measure batch mixing on local level by taking the k-nearest neighbors of a random data point (a random neighborhood) and counting the number of neighbors from each batch. </a:t>
            </a:r>
          </a:p>
          <a:p>
            <a:r>
              <a:rPr lang="en-US" dirty="0" smtClean="0"/>
              <a:t>Assumes that the batches are from repetitions of the same experiment and that major differences are only in technical covariates</a:t>
            </a:r>
          </a:p>
          <a:p>
            <a:r>
              <a:rPr lang="en-US" dirty="0" smtClean="0"/>
              <a:t>Performs </a:t>
            </a:r>
            <a:r>
              <a:rPr lang="el-GR" dirty="0"/>
              <a:t>χ</a:t>
            </a:r>
            <a:r>
              <a:rPr lang="el-GR" baseline="30000" dirty="0"/>
              <a:t>2</a:t>
            </a:r>
            <a:r>
              <a:rPr lang="el-GR" dirty="0"/>
              <a:t>-</a:t>
            </a:r>
            <a:r>
              <a:rPr lang="en-US" dirty="0"/>
              <a:t>based </a:t>
            </a:r>
            <a:r>
              <a:rPr lang="en-US" dirty="0" smtClean="0"/>
              <a:t>test on each random neighborhood to determine if difference from overall batch distribution is significant at some level</a:t>
            </a:r>
          </a:p>
          <a:p>
            <a:r>
              <a:rPr lang="en-US" dirty="0" smtClean="0"/>
              <a:t>Low rejection = good mixing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kBET</a:t>
            </a:r>
            <a:r>
              <a:rPr lang="en-US" dirty="0" smtClean="0"/>
              <a:t>: potential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could not determine if this test has any built in contingency for dealing with datasets whose spaces overlap but are not necessarily the same. E.g. if one were to combine a dataset of epidermal tissue from different areas of the body. </a:t>
            </a:r>
          </a:p>
          <a:p>
            <a:r>
              <a:rPr lang="en-US" dirty="0" smtClean="0"/>
              <a:t>Most likely, if one or more datasets contains cell types not found in other datasets, </a:t>
            </a:r>
            <a:r>
              <a:rPr lang="en-US" dirty="0" err="1" smtClean="0"/>
              <a:t>kBET</a:t>
            </a:r>
            <a:r>
              <a:rPr lang="en-US" dirty="0" smtClean="0"/>
              <a:t> will return high rejection rate even if the data is appropriately mixed</a:t>
            </a:r>
          </a:p>
          <a:p>
            <a:r>
              <a:rPr lang="en-US" dirty="0" smtClean="0"/>
              <a:t>Sensitive to choice of number of neighbors: what if number of neighbors is too high? Could mask clumping of data points by batch within the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LISI: local inverse Simpson’s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doi.org/10.1038/s41592-019-0619-0</a:t>
            </a:r>
            <a:endParaRPr lang="en-US" dirty="0" smtClean="0"/>
          </a:p>
          <a:p>
            <a:r>
              <a:rPr lang="en-US" dirty="0" smtClean="0"/>
              <a:t>Addresses both issues with </a:t>
            </a:r>
            <a:r>
              <a:rPr lang="en-US" dirty="0" err="1" smtClean="0"/>
              <a:t>kBET</a:t>
            </a:r>
            <a:r>
              <a:rPr lang="en-US" dirty="0" smtClean="0"/>
              <a:t> raised above</a:t>
            </a:r>
          </a:p>
          <a:p>
            <a:pPr lvl="1"/>
            <a:r>
              <a:rPr lang="en-US" dirty="0" smtClean="0"/>
              <a:t>For local diversity, neighborhoods are described by Gaussian kernel-based distributions using a fixed perplexity</a:t>
            </a:r>
          </a:p>
          <a:p>
            <a:pPr lvl="1"/>
            <a:r>
              <a:rPr lang="en-US" dirty="0" smtClean="0"/>
              <a:t>To deal with datasets composed of differing cell types, the inverse Simpson’s index is used: </a:t>
            </a:r>
            <a:r>
              <a:rPr lang="el-GR" dirty="0"/>
              <a:t>(1/Σ</a:t>
            </a:r>
            <a:r>
              <a:rPr lang="en-US" i="1" baseline="-25000" dirty="0"/>
              <a:t>b</a:t>
            </a:r>
            <a:r>
              <a:rPr lang="en-US" baseline="-25000" dirty="0"/>
              <a:t>=1</a:t>
            </a:r>
            <a:r>
              <a:rPr lang="en-US" i="1" baseline="30000" dirty="0"/>
              <a:t>B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 smtClean="0"/>
              <a:t>)).</a:t>
            </a:r>
          </a:p>
          <a:p>
            <a:pPr lvl="2"/>
            <a:r>
              <a:rPr lang="en-US" dirty="0" smtClean="0"/>
              <a:t>Gives the expected number of cells to sample from a local neighborhood before two are drawn from the same batch</a:t>
            </a:r>
          </a:p>
          <a:p>
            <a:pPr lvl="2"/>
            <a:r>
              <a:rPr lang="en-US" dirty="0" smtClean="0"/>
              <a:t>Knowing number of batches in a neighborhood allows users to incorporate their knowledge of dataset composition when determining which integration method works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1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ASW: average silhouette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Persistent link using digital object identifier"/>
              </a:rPr>
              <a:t>https://</a:t>
            </a:r>
            <a:r>
              <a:rPr lang="en-US" dirty="0" smtClean="0">
                <a:hlinkClick r:id="rId2" tooltip="Persistent link using digital object identifier"/>
              </a:rPr>
              <a:t>doi.org/10.1016/0377-0427(87)90125-7</a:t>
            </a:r>
            <a:endParaRPr lang="en-US" dirty="0" smtClean="0"/>
          </a:p>
          <a:p>
            <a:r>
              <a:rPr lang="en-US" dirty="0" smtClean="0"/>
              <a:t>Constructs “silhouettes” of each cluster that differentiate the data points within the cluster based on how close they are to the others</a:t>
            </a:r>
          </a:p>
          <a:p>
            <a:pPr lvl="1"/>
            <a:r>
              <a:rPr lang="en-US" dirty="0" smtClean="0"/>
              <a:t>Average width of a silhouette shows how closely clustered data is</a:t>
            </a:r>
          </a:p>
        </p:txBody>
      </p:sp>
    </p:spTree>
    <p:extLst>
      <p:ext uri="{BB962C8B-B14F-4D97-AF65-F5344CB8AC3E}">
        <p14:creationId xmlns:p14="http://schemas.microsoft.com/office/powerpoint/2010/main" val="239864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ARI: adjusted rand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https://doi.org/10.1007/BF01908075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97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multiple methods for integrating datasets</a:t>
            </a:r>
          </a:p>
          <a:p>
            <a:r>
              <a:rPr lang="en-US" dirty="0" smtClean="0"/>
              <a:t>We have multiple situations where integration is required</a:t>
            </a:r>
          </a:p>
          <a:p>
            <a:pPr lvl="1"/>
            <a:r>
              <a:rPr lang="en-US" dirty="0" smtClean="0"/>
              <a:t>Datasets may occupy completely disjoint spaces or spaces may intersect. </a:t>
            </a:r>
          </a:p>
          <a:p>
            <a:r>
              <a:rPr lang="en-US" dirty="0" smtClean="0"/>
              <a:t>We want to understand which method is “best” under different situations</a:t>
            </a:r>
          </a:p>
        </p:txBody>
      </p:sp>
    </p:spTree>
    <p:extLst>
      <p:ext uri="{BB962C8B-B14F-4D97-AF65-F5344CB8AC3E}">
        <p14:creationId xmlns:p14="http://schemas.microsoft.com/office/powerpoint/2010/main" val="22611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integration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Artificially divide a single dataset into 2 or more, and change variable names</a:t>
            </a:r>
          </a:p>
          <a:p>
            <a:r>
              <a:rPr lang="en-US" dirty="0" smtClean="0"/>
              <a:t>Run integration algorithm, find clusters, compare to results from unmodified data</a:t>
            </a:r>
          </a:p>
          <a:p>
            <a:pPr lvl="1"/>
            <a:r>
              <a:rPr lang="en-US" dirty="0" smtClean="0"/>
              <a:t>Do the same cells cluster together? Do the clusters share the same local and global geometry?</a:t>
            </a:r>
          </a:p>
          <a:p>
            <a:pPr lvl="1"/>
            <a:r>
              <a:rPr lang="en-US" dirty="0" smtClean="0"/>
              <a:t>How admixed are the data points from each batch?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We want an accessible heuristic for quickly determining if the integration process worked</a:t>
            </a:r>
          </a:p>
          <a:p>
            <a:pPr lvl="1"/>
            <a:r>
              <a:rPr lang="en-US" dirty="0" smtClean="0"/>
              <a:t>t-SNE, UMAP, PCA</a:t>
            </a:r>
          </a:p>
          <a:p>
            <a:pPr lvl="1"/>
            <a:endParaRPr lang="en-US" dirty="0"/>
          </a:p>
          <a:p>
            <a:r>
              <a:rPr lang="en-US" dirty="0" smtClean="0"/>
              <a:t>Evaluation metrics</a:t>
            </a:r>
          </a:p>
          <a:p>
            <a:pPr lvl="1"/>
            <a:r>
              <a:rPr lang="en-US" dirty="0" smtClean="0"/>
              <a:t>Need something more concrete to quantify differences between methods</a:t>
            </a:r>
          </a:p>
          <a:p>
            <a:pPr lvl="1"/>
            <a:r>
              <a:rPr lang="en-US" dirty="0" err="1" smtClean="0"/>
              <a:t>kBET</a:t>
            </a:r>
            <a:r>
              <a:rPr lang="en-US" dirty="0" smtClean="0"/>
              <a:t>, LISI, ASW, ARI</a:t>
            </a:r>
          </a:p>
        </p:txBody>
      </p:sp>
    </p:spTree>
    <p:extLst>
      <p:ext uri="{BB962C8B-B14F-4D97-AF65-F5344CB8AC3E}">
        <p14:creationId xmlns:p14="http://schemas.microsoft.com/office/powerpoint/2010/main" val="51231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– t-distributed Stochastic Neighbor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91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Graph-based method for visualization</a:t>
            </a:r>
          </a:p>
          <a:p>
            <a:r>
              <a:rPr lang="en-US" dirty="0" smtClean="0"/>
              <a:t>Preserves local geometry by computing a similarity matrix for data points</a:t>
            </a:r>
          </a:p>
          <a:p>
            <a:r>
              <a:rPr lang="en-US" dirty="0" smtClean="0"/>
              <a:t>Reduces space down to set number of dimensions (2 or 3 for visualization) and places points randomly in the space</a:t>
            </a:r>
          </a:p>
          <a:p>
            <a:r>
              <a:rPr lang="en-US" dirty="0" smtClean="0"/>
              <a:t>Computes new similarities between points and gradually transforms the new space so that this second similarity matrix is as close as possible to the first.</a:t>
            </a:r>
          </a:p>
          <a:p>
            <a:r>
              <a:rPr lang="en-US" dirty="0" smtClean="0"/>
              <a:t>Similarity scores are computed based on the normal distribution for the first similarity matrix and the t-distribution for the second</a:t>
            </a:r>
          </a:p>
          <a:p>
            <a:r>
              <a:rPr lang="en-US" dirty="0" smtClean="0"/>
              <a:t>Use cost function based on KL-divergence (measure of difference between distributions)</a:t>
            </a:r>
          </a:p>
        </p:txBody>
      </p:sp>
    </p:spTree>
    <p:extLst>
      <p:ext uri="{BB962C8B-B14F-4D97-AF65-F5344CB8AC3E}">
        <p14:creationId xmlns:p14="http://schemas.microsoft.com/office/powerpoint/2010/main" val="49098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– principle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old technique from linear algebra that we are all familiar with</a:t>
            </a:r>
          </a:p>
          <a:p>
            <a:r>
              <a:rPr lang="en-US" dirty="0" smtClean="0"/>
              <a:t>Iteratively finds linear combinations of original bases that account for the greatest variance to produce a new set of orthogonal bases</a:t>
            </a:r>
          </a:p>
          <a:p>
            <a:pPr lvl="1"/>
            <a:r>
              <a:rPr lang="en-US" dirty="0" smtClean="0"/>
              <a:t>Bases that account for less variance in data can be discarded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8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UMAP – Uniform Manifold Approximation and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based method using simplicial complexes</a:t>
            </a:r>
          </a:p>
          <a:p>
            <a:r>
              <a:rPr lang="en-US" dirty="0" smtClean="0"/>
              <a:t>Cover a manifold by altering distance metric to ensure connectivity</a:t>
            </a:r>
          </a:p>
          <a:p>
            <a:r>
              <a:rPr lang="en-US" dirty="0" smtClean="0"/>
              <a:t>Preserves both local and global structure</a:t>
            </a:r>
          </a:p>
          <a:p>
            <a:r>
              <a:rPr lang="en-US" dirty="0" smtClean="0"/>
              <a:t>Cost function based on cross entropy from information theory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8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vs UMAP vs PCA</a:t>
            </a:r>
            <a:endParaRPr lang="en-US" dirty="0"/>
          </a:p>
        </p:txBody>
      </p:sp>
      <p:pic>
        <p:nvPicPr>
          <p:cNvPr id="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23" y="3788665"/>
            <a:ext cx="5073613" cy="28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gur.com/iMjNF0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3084"/>
            <a:ext cx="8352295" cy="258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24786" y="836908"/>
            <a:ext cx="162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</a:t>
            </a:r>
            <a:r>
              <a:rPr lang="en-US" dirty="0" err="1" smtClean="0"/>
              <a:t>Parul</a:t>
            </a:r>
            <a:r>
              <a:rPr lang="en-US" dirty="0" smtClean="0"/>
              <a:t> Pandey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7675" y="5098942"/>
            <a:ext cx="18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James X.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t-SNE vs UMAP vs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t-SNE does not capture global structure well – in other words, the distances between clusters on the resulting projection is not informative; UMAP and PCA preserve global structure</a:t>
            </a:r>
          </a:p>
          <a:p>
            <a:r>
              <a:rPr lang="en-US" dirty="0" smtClean="0"/>
              <a:t>UMAP and t-SNE capture non-linear correlations between variables, but PCA does not</a:t>
            </a:r>
          </a:p>
          <a:p>
            <a:r>
              <a:rPr lang="en-US" dirty="0" smtClean="0"/>
              <a:t>All three use different cost functions; KL-divergence used by t-SNE results in low to no cost for points that are distant in high dimension becoming close in lower dimension, while CE used by UMAP has a large penalty for both close points becoming distant and distant points becoming close. </a:t>
            </a:r>
          </a:p>
        </p:txBody>
      </p:sp>
    </p:spTree>
    <p:extLst>
      <p:ext uri="{BB962C8B-B14F-4D97-AF65-F5344CB8AC3E}">
        <p14:creationId xmlns:p14="http://schemas.microsoft.com/office/powerpoint/2010/main" val="216751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849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Evaluation methods</vt:lpstr>
      <vt:lpstr>Motivation</vt:lpstr>
      <vt:lpstr>How to evaluate integration methods</vt:lpstr>
      <vt:lpstr>Methods</vt:lpstr>
      <vt:lpstr>t-SNE – t-distributed Stochastic Neighbor Embedding</vt:lpstr>
      <vt:lpstr>PCA – principle component analysis</vt:lpstr>
      <vt:lpstr>UMAP – Uniform Manifold Approximation and Projection</vt:lpstr>
      <vt:lpstr>t-SNE vs UMAP vs PCA</vt:lpstr>
      <vt:lpstr>t-SNE vs UMAP vs PCA</vt:lpstr>
      <vt:lpstr>t-SNE vs UMAP vs PCA</vt:lpstr>
      <vt:lpstr>t-SNE vs UMAP vs PCA</vt:lpstr>
      <vt:lpstr>kBET: k-nearest neighbor batch effect test</vt:lpstr>
      <vt:lpstr>kBET: potential drawbacks</vt:lpstr>
      <vt:lpstr>LISI: local inverse Simpson’s index</vt:lpstr>
      <vt:lpstr>ASW: average silhouette width</vt:lpstr>
      <vt:lpstr>ARI: adjusted rand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Lo</dc:creator>
  <cp:lastModifiedBy>Johnathan Lo</cp:lastModifiedBy>
  <cp:revision>26</cp:revision>
  <dcterms:created xsi:type="dcterms:W3CDTF">2020-07-08T01:18:16Z</dcterms:created>
  <dcterms:modified xsi:type="dcterms:W3CDTF">2020-07-09T00:25:23Z</dcterms:modified>
</cp:coreProperties>
</file>