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319" r:id="rId3"/>
    <p:sldId id="257" r:id="rId4"/>
    <p:sldId id="307" r:id="rId5"/>
    <p:sldId id="281" r:id="rId6"/>
    <p:sldId id="280" r:id="rId7"/>
    <p:sldId id="302" r:id="rId8"/>
    <p:sldId id="259" r:id="rId9"/>
    <p:sldId id="303" r:id="rId10"/>
    <p:sldId id="270" r:id="rId11"/>
    <p:sldId id="298" r:id="rId12"/>
    <p:sldId id="304" r:id="rId13"/>
    <p:sldId id="279" r:id="rId14"/>
    <p:sldId id="317" r:id="rId15"/>
    <p:sldId id="271" r:id="rId16"/>
    <p:sldId id="282" r:id="rId17"/>
    <p:sldId id="300" r:id="rId18"/>
    <p:sldId id="293" r:id="rId19"/>
    <p:sldId id="287" r:id="rId20"/>
    <p:sldId id="305" r:id="rId21"/>
    <p:sldId id="288" r:id="rId22"/>
    <p:sldId id="289" r:id="rId23"/>
    <p:sldId id="290" r:id="rId24"/>
    <p:sldId id="308" r:id="rId25"/>
    <p:sldId id="306" r:id="rId26"/>
    <p:sldId id="292" r:id="rId27"/>
    <p:sldId id="294" r:id="rId28"/>
    <p:sldId id="316" r:id="rId29"/>
    <p:sldId id="318" r:id="rId30"/>
    <p:sldId id="309" r:id="rId31"/>
    <p:sldId id="310" r:id="rId32"/>
    <p:sldId id="312" r:id="rId33"/>
    <p:sldId id="320" r:id="rId34"/>
    <p:sldId id="321" r:id="rId35"/>
    <p:sldId id="322" r:id="rId36"/>
    <p:sldId id="323" r:id="rId37"/>
    <p:sldId id="324" r:id="rId38"/>
    <p:sldId id="325" r:id="rId39"/>
    <p:sldId id="26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82D45F-9463-4D65-8042-1389DF31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79F5BE3-8E64-47E4-9664-0F3407582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0EA15A-27AE-4170-91C2-FBED8590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B34427-DB56-43DB-8A5B-9B5B0F0E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93EA819-7379-466C-B309-8998EF04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5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A5FA9C-9967-4694-8BA3-F0E6EC3B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0491C0-C340-4FA0-A527-CB28325D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2A20A6-3CD2-4DA3-877B-E4C7A281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4597571-8AD8-4C4E-954D-4F7503CC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D698D4-DF0E-401A-978F-A6FE4FCA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999AB11-F0B5-460C-AE07-346C5E415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3A59E90-FA06-4F82-877E-3732EE30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9B80BFC-53EE-417E-B159-C6FA8443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2DEE3D-874E-42CB-9D1E-0EE9485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111E02-3B82-45F5-A467-D2B599D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4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2A259B-52FA-4382-8F94-CD71DF90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D603B1-791E-4E20-8851-C89F13F5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B97E924-7AA1-415A-A34C-0B135473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6A54EB-68E1-490A-8C02-DDD50C59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21C7C7-65CA-4325-8F65-AAC34F73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4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6D69A3-4F2B-49BF-B49D-D46B578E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91FF78B-6A51-4946-A1D5-871BC834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583B1F-7BEF-40E1-B310-3CFB678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E6C5DE-1830-4FC0-8772-9F4F8C97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44D8F6-C8B1-4B81-BC52-A03C2B3A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ED975E-95D0-47CF-B520-97EE6B75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416AD36-4B7E-4D75-A6EE-70DBC2AE3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80EA6A3-47CD-4B36-9FE2-6420F35A9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BF82D7-B161-4858-BECF-DB447231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2D005C-C138-48C4-82C2-6A64FC51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72368A9-601E-47AE-B362-B0D59F63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1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D461CA-5408-41CC-896D-811D06D6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1FFCEDB-C924-48E2-8AFC-2C54B8ED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4813A9E-39AE-44D1-8264-8070E7C6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6015973-F383-4818-8794-ECCFE1E28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4A91EEE-40F1-4489-8EB1-249A421FB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68EED51-27C1-409B-8DAD-E5E4AC98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2376D7-CA9E-4E99-B69F-5B9EF78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C92F17C-10E7-4AD0-96B4-9E4CA920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4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A8CC39-5675-41EF-A8A2-92DB6C19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603D9E4-F917-4D0C-8CB1-CBF076F7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8208A-A952-4FDB-B383-FABD2F31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F41ABDA-7BB1-4FFB-BBA7-0599FE16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F14A185-C817-4B7F-909C-51D7F28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62FBA7A-E46D-4BF2-96F8-E4F35CFE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EAD28F1-F6CB-4CF0-A99B-95ABC67F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0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2CAAD8-EA44-440F-93E3-EA49AB42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A6F95C-312B-46AC-ADDA-12B1A8B8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62B38D3-E96F-429D-9422-B664B55F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BD28066-1B51-47DD-8A95-58B4CC1E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4CA723E-A6AC-4A73-B8CE-7F2854B6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8245D6A-E27D-490A-8CF2-DCCEE82D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791DBE-DB0D-4DF2-9A63-7B84786C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1A4E23E-4748-459E-B6EB-5E1F1D175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7BC4E29-EFAE-4B88-9E9E-680EBB66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F898B46-9FB5-431C-AA16-AC70C6CE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63EE62D-9161-416C-BC67-26A9A969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8B4BAC-CAFB-4FBC-8B4E-49BD8285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415AA6E-A94D-4E33-9B7B-540AB7E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3FA736-25B2-4960-8E90-2EAC2CCB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A8ACF1-33A0-4C40-B378-8A16798FB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1FED36-5FC3-4B68-984C-DCF6F80A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3D7396F-4228-47E1-A243-BBAD508C6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717D39E0-82E2-4F36-8143-D256DA389296}"/>
              </a:ext>
            </a:extLst>
          </p:cNvPr>
          <p:cNvSpPr txBox="1">
            <a:spLocks/>
          </p:cNvSpPr>
          <p:nvPr/>
        </p:nvSpPr>
        <p:spPr>
          <a:xfrm>
            <a:off x="1354539" y="1833645"/>
            <a:ext cx="950884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b="1" dirty="0" smtClean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Alpha-</a:t>
            </a:r>
            <a:r>
              <a:rPr lang="ko-KR" altLang="en-US" sz="4800" b="1" dirty="0" smtClean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</a:t>
            </a:r>
            <a:endParaRPr lang="ko-KR" altLang="en-US" sz="48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211FE7C-4C8D-4977-A517-645988C31963}"/>
              </a:ext>
            </a:extLst>
          </p:cNvPr>
          <p:cNvSpPr/>
          <p:nvPr/>
        </p:nvSpPr>
        <p:spPr>
          <a:xfrm>
            <a:off x="1771150" y="831679"/>
            <a:ext cx="3436955" cy="61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Programming</a:t>
            </a:r>
            <a:endParaRPr lang="ko-KR" altLang="en-US" sz="22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C45C461-5110-4FE7-B41F-DEE5ED5B4527}"/>
              </a:ext>
            </a:extLst>
          </p:cNvPr>
          <p:cNvSpPr/>
          <p:nvPr/>
        </p:nvSpPr>
        <p:spPr>
          <a:xfrm>
            <a:off x="7276302" y="4509156"/>
            <a:ext cx="3436955" cy="1600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21700287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박은찬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21700406 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신홍원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4603"/>
              </p:ext>
            </p:extLst>
          </p:nvPr>
        </p:nvGraphicFramePr>
        <p:xfrm>
          <a:off x="0" y="0"/>
          <a:ext cx="12192000" cy="7153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en-US" altLang="ko-KR" sz="4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Tab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java.awt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javax.swing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.*;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java.awt.event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*;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ko-KR" altLang="en-US" sz="12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Tab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JFrame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i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serialVersionUID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1L;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</a:t>
                      </a:r>
                      <a:r>
                        <a:rPr lang="en-US" altLang="ko-KR" sz="1200" b="1" i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Mode1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200" b="1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"1P-Mode"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</a:t>
                      </a:r>
                      <a:r>
                        <a:rPr lang="en-US" altLang="ko-KR" sz="1200" b="1" i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Mode2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200" b="1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"2P-Mode"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algn="l"/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JFrame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JFrame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"Tic-Tae-Toe"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endParaRPr lang="ko-KR" altLang="en-US" sz="12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Tab() {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.pack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.setSize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(600,800);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.setVisible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.setDefaultCloseOperation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JFrame.</a:t>
                      </a:r>
                      <a:r>
                        <a:rPr lang="en-US" altLang="ko-KR" sz="1200" b="1" i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EXIT_ON_CLOSE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endParaRPr lang="ko-KR" altLang="en-US" sz="12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JTabbedPane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tabbedPane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JTabbedPane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tabbedPane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BorderLayout.</a:t>
                      </a:r>
                      <a:r>
                        <a:rPr lang="en-US" altLang="ko-KR" sz="1200" b="1" i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endParaRPr lang="ko-KR" altLang="en-US" sz="12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card1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GridLayout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(4,3));        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card2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GridLayout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(0,3));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card1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.add(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player(</a:t>
                      </a:r>
                      <a:r>
                        <a:rPr lang="en-US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card1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card2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.add(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player(</a:t>
                      </a:r>
                      <a:r>
                        <a:rPr lang="en-US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card2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tabbedPane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i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Mode1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1" i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card1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tabbedPane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i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Mode2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1" i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card2</a:t>
                      </a:r>
                      <a:r>
                        <a:rPr lang="en-US" altLang="ko-KR" sz="12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80313" y="1699305"/>
            <a:ext cx="4982344" cy="1325014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</p:cNvCxnSpPr>
          <p:nvPr/>
        </p:nvCxnSpPr>
        <p:spPr>
          <a:xfrm>
            <a:off x="1951264" y="2057400"/>
            <a:ext cx="4529046" cy="465364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80312" y="1951382"/>
            <a:ext cx="4680267" cy="83263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java.awt.event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8D5572-989B-4313-9DFB-EA18B07FFE40}"/>
              </a:ext>
            </a:extLst>
          </p:cNvPr>
          <p:cNvSpPr/>
          <p:nvPr/>
        </p:nvSpPr>
        <p:spPr>
          <a:xfrm>
            <a:off x="6480312" y="3216729"/>
            <a:ext cx="1969724" cy="646549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0BDB54D6-F48C-4772-846E-96E58B32D136}"/>
              </a:ext>
            </a:extLst>
          </p:cNvPr>
          <p:cNvCxnSpPr>
            <a:cxnSpLocks/>
          </p:cNvCxnSpPr>
          <p:nvPr/>
        </p:nvCxnSpPr>
        <p:spPr>
          <a:xfrm flipV="1">
            <a:off x="3502479" y="3453493"/>
            <a:ext cx="2977832" cy="694437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469B00E3-5F68-42C3-908B-4D09626236F7}"/>
              </a:ext>
            </a:extLst>
          </p:cNvPr>
          <p:cNvSpPr/>
          <p:nvPr/>
        </p:nvSpPr>
        <p:spPr>
          <a:xfrm>
            <a:off x="6480311" y="3204454"/>
            <a:ext cx="3681209" cy="65882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dk1"/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frame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.*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cxnSp>
        <p:nvCxnSpPr>
          <p:cNvPr id="9" name="연결선: 꺾임 12">
            <a:extLst>
              <a:ext uri="{FF2B5EF4-FFF2-40B4-BE49-F238E27FC236}">
                <a16:creationId xmlns="" xmlns:a16="http://schemas.microsoft.com/office/drawing/2014/main" id="{0BDB54D6-F48C-4772-846E-96E58B32D136}"/>
              </a:ext>
            </a:extLst>
          </p:cNvPr>
          <p:cNvCxnSpPr>
            <a:cxnSpLocks/>
          </p:cNvCxnSpPr>
          <p:nvPr/>
        </p:nvCxnSpPr>
        <p:spPr>
          <a:xfrm flipV="1">
            <a:off x="4114800" y="4212772"/>
            <a:ext cx="2365511" cy="620603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38D5572-989B-4313-9DFB-EA18B07FFE40}"/>
              </a:ext>
            </a:extLst>
          </p:cNvPr>
          <p:cNvSpPr/>
          <p:nvPr/>
        </p:nvSpPr>
        <p:spPr>
          <a:xfrm>
            <a:off x="6480312" y="4015248"/>
            <a:ext cx="4208008" cy="92977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69B00E3-5F68-42C3-908B-4D09626236F7}"/>
              </a:ext>
            </a:extLst>
          </p:cNvPr>
          <p:cNvSpPr/>
          <p:nvPr/>
        </p:nvSpPr>
        <p:spPr>
          <a:xfrm>
            <a:off x="6597151" y="4106059"/>
            <a:ext cx="3974329" cy="65882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JTabbedPane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tabbedPane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JTabbedPane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6" name="연결선: 꺾임 12">
            <a:extLst>
              <a:ext uri="{FF2B5EF4-FFF2-40B4-BE49-F238E27FC236}">
                <a16:creationId xmlns="" xmlns:a16="http://schemas.microsoft.com/office/drawing/2014/main" id="{0BDB54D6-F48C-4772-846E-96E58B32D13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22320" y="5833312"/>
            <a:ext cx="3157990" cy="564704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38D5572-989B-4313-9DFB-EA18B07FFE40}"/>
              </a:ext>
            </a:extLst>
          </p:cNvPr>
          <p:cNvSpPr/>
          <p:nvPr/>
        </p:nvSpPr>
        <p:spPr>
          <a:xfrm>
            <a:off x="6480310" y="5368427"/>
            <a:ext cx="5620249" cy="92977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69B00E3-5F68-42C3-908B-4D09626236F7}"/>
              </a:ext>
            </a:extLst>
          </p:cNvPr>
          <p:cNvSpPr/>
          <p:nvPr/>
        </p:nvSpPr>
        <p:spPr>
          <a:xfrm>
            <a:off x="6597151" y="5446093"/>
            <a:ext cx="3974329" cy="65882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69B00E3-5F68-42C3-908B-4D09626236F7}"/>
              </a:ext>
            </a:extLst>
          </p:cNvPr>
          <p:cNvSpPr/>
          <p:nvPr/>
        </p:nvSpPr>
        <p:spPr>
          <a:xfrm>
            <a:off x="6597151" y="5496003"/>
            <a:ext cx="5188449" cy="65882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tabbedPane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Mode1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card1</a:t>
            </a:r>
            <a:r>
              <a:rPr lang="en-US" altLang="ko-K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48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altLang="ko-K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705745"/>
            <a:ext cx="3685445" cy="50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23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n-US" altLang="ko-KR" sz="4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Player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CE1A650-D102-44A3-A407-2706A7A47F6B}"/>
              </a:ext>
            </a:extLst>
          </p:cNvPr>
          <p:cNvSpPr/>
          <p:nvPr/>
        </p:nvSpPr>
        <p:spPr>
          <a:xfrm>
            <a:off x="352661" y="1913754"/>
            <a:ext cx="11486677" cy="460951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1B5C415-DBEF-4A2C-964C-C1AEF8F482BF}"/>
              </a:ext>
            </a:extLst>
          </p:cNvPr>
          <p:cNvSpPr/>
          <p:nvPr/>
        </p:nvSpPr>
        <p:spPr>
          <a:xfrm>
            <a:off x="814063" y="2147798"/>
            <a:ext cx="3253408" cy="164327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963" y="2204109"/>
            <a:ext cx="10895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CE3F8"/>
                </a:solidFill>
              </a:rPr>
              <a:t>Player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 smtClean="0">
                <a:solidFill>
                  <a:srgbClr val="8CE3F8"/>
                </a:solidFill>
              </a:rPr>
              <a:t>	</a:t>
            </a:r>
            <a:r>
              <a:rPr lang="en-US" altLang="ko-KR" sz="3600" b="1" dirty="0" err="1" smtClean="0">
                <a:solidFill>
                  <a:srgbClr val="8CE3F8"/>
                </a:solidFill>
              </a:rPr>
              <a:t>JPanel</a:t>
            </a:r>
            <a:r>
              <a:rPr lang="en-US" altLang="ko-KR" sz="3600" b="1" dirty="0" smtClean="0">
                <a:solidFill>
                  <a:srgbClr val="8CE3F8"/>
                </a:solidFill>
              </a:rPr>
              <a:t>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클래스를 상속받음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>
                <a:solidFill>
                  <a:srgbClr val="8CE3F8"/>
                </a:solidFill>
              </a:rPr>
              <a:t>	</a:t>
            </a:r>
            <a:r>
              <a:rPr lang="en-US" altLang="ko-KR" sz="3600" b="1" dirty="0" smtClean="0">
                <a:solidFill>
                  <a:srgbClr val="8CE3F8"/>
                </a:solidFill>
              </a:rPr>
              <a:t>Tic Tac Toe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게임을 돌리면서 필요한 </a:t>
            </a:r>
            <a:r>
              <a:rPr lang="ko-KR" altLang="en-US" sz="3600" b="1" dirty="0" err="1" smtClean="0">
                <a:solidFill>
                  <a:srgbClr val="8CE3F8"/>
                </a:solidFill>
              </a:rPr>
              <a:t>메소드들을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 </a:t>
            </a:r>
            <a:r>
              <a:rPr lang="ko-KR" altLang="en-US" sz="3600" b="1" dirty="0" err="1" smtClean="0">
                <a:solidFill>
                  <a:srgbClr val="8CE3F8"/>
                </a:solidFill>
              </a:rPr>
              <a:t>만듬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>
                <a:solidFill>
                  <a:srgbClr val="8CE3F8"/>
                </a:solidFill>
              </a:rPr>
              <a:t>	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마우스 클릭을 인지해서 사진들을 등록함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>
                <a:solidFill>
                  <a:srgbClr val="8CE3F8"/>
                </a:solidFill>
              </a:rPr>
              <a:t>	</a:t>
            </a:r>
            <a:r>
              <a:rPr lang="en-US" altLang="ko-KR" sz="3600" b="1" dirty="0" err="1" smtClean="0">
                <a:solidFill>
                  <a:srgbClr val="8CE3F8"/>
                </a:solidFill>
              </a:rPr>
              <a:t>tabbedPane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을 이용해서 화면을 이동함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 smtClean="0">
                <a:solidFill>
                  <a:srgbClr val="8CE3F8"/>
                </a:solidFill>
              </a:rPr>
              <a:t>	</a:t>
            </a:r>
            <a:r>
              <a:rPr lang="en-US" altLang="ko-KR" sz="3600" b="1" dirty="0" err="1" smtClean="0">
                <a:solidFill>
                  <a:srgbClr val="8CE3F8"/>
                </a:solidFill>
              </a:rPr>
              <a:t>Implemets</a:t>
            </a:r>
            <a:r>
              <a:rPr lang="en-US" altLang="ko-KR" sz="3600" b="1" dirty="0">
                <a:solidFill>
                  <a:srgbClr val="8CE3F8"/>
                </a:solidFill>
              </a:rPr>
              <a:t> </a:t>
            </a:r>
            <a:r>
              <a:rPr lang="en-US" altLang="ko-KR" sz="3600" b="1" dirty="0" smtClean="0">
                <a:solidFill>
                  <a:srgbClr val="8CE3F8"/>
                </a:solidFill>
              </a:rPr>
              <a:t>- </a:t>
            </a:r>
            <a:r>
              <a:rPr lang="en-US" altLang="ko-KR" sz="3600" b="1" dirty="0" err="1" smtClean="0">
                <a:solidFill>
                  <a:srgbClr val="8CE3F8"/>
                </a:solidFill>
              </a:rPr>
              <a:t>ActionListener</a:t>
            </a:r>
            <a:endParaRPr lang="en-US" altLang="ko-KR" sz="3600" b="1" dirty="0">
              <a:solidFill>
                <a:srgbClr val="8CE3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414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Player(1)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i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serialVersionUID</a:t>
                      </a:r>
                      <a:r>
                        <a:rPr lang="en-US" altLang="ko-KR" sz="15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1L;</a:t>
                      </a:r>
                    </a:p>
                    <a:p>
                      <a:pPr algn="l"/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 </a:t>
                      </a:r>
                      <a:r>
                        <a:rPr lang="en-US" altLang="ko-KR" sz="15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user();</a:t>
                      </a: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ai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ai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ai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5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=1, </a:t>
                      </a:r>
                      <a:r>
                        <a:rPr lang="en-US" altLang="ko-KR" sz="15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aiNum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=2, </a:t>
                      </a:r>
                      <a:r>
                        <a:rPr lang="en-US" altLang="ko-KR" sz="15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score1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=0, </a:t>
                      </a:r>
                      <a:r>
                        <a:rPr lang="en-US" altLang="ko-KR" sz="15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score2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</a:t>
                      </a:r>
                    </a:p>
                    <a:p>
                      <a:pPr algn="l"/>
                      <a:r>
                        <a:rPr lang="en-US" altLang="ko-KR" sz="15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needAI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 </a:t>
                      </a:r>
                      <a:r>
                        <a:rPr lang="en-US" altLang="ko-KR" sz="15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[9];</a:t>
                      </a: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panel1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BorderLayout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panel2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BorderLayout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/>
                      <a:endParaRPr lang="ko-KR" altLang="en-US" sz="15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Bono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.getClass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getResource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"Bono.png"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Pika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.getClass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getResource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"Pikachu.png"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ImageIcon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.getClass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getResource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"Whi.png"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endParaRPr lang="ko-KR" altLang="en-US" sz="15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5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JLabel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copyright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5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JLabel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"Copyright(c) </a:t>
                      </a:r>
                      <a:r>
                        <a:rPr lang="en-US" altLang="ko-KR" sz="1500" b="1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Euncharming</a:t>
                      </a:r>
                      <a:r>
                        <a:rPr lang="en-US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&amp; Wind"</a:t>
                      </a:r>
                      <a:r>
                        <a:rPr lang="en-US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it-IT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JLabel </a:t>
                      </a:r>
                      <a:r>
                        <a:rPr lang="it-IT" altLang="ko-KR" sz="15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</a:t>
                      </a:r>
                      <a:r>
                        <a:rPr lang="it-IT" altLang="ko-KR" sz="15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it-IT" altLang="ko-KR" sz="15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it-IT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JLabel(</a:t>
                      </a:r>
                      <a:r>
                        <a:rPr lang="it-IT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         Pikachu: "</a:t>
                      </a:r>
                      <a:r>
                        <a:rPr lang="it-IT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it-IT" altLang="ko-KR" sz="15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score1</a:t>
                      </a:r>
                      <a:r>
                        <a:rPr lang="it-IT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it-IT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 vs "</a:t>
                      </a:r>
                      <a:r>
                        <a:rPr lang="it-IT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it-IT" altLang="ko-KR" sz="15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"Bonobono: "</a:t>
                      </a:r>
                      <a:r>
                        <a:rPr lang="it-IT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it-IT" altLang="ko-KR" sz="15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score2</a:t>
                      </a:r>
                      <a:r>
                        <a:rPr lang="it-IT" altLang="ko-KR" sz="15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78538" y="1622562"/>
            <a:ext cx="3943846" cy="92610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77440" y="2040833"/>
            <a:ext cx="4101098" cy="44783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78537" y="1740561"/>
            <a:ext cx="3943849" cy="7125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pTic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user();</a:t>
            </a:r>
          </a:p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ai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ai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80310" y="4144893"/>
            <a:ext cx="5528809" cy="256070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 flipV="1">
            <a:off x="4724400" y="5069840"/>
            <a:ext cx="1752363" cy="640080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568653" y="4603611"/>
            <a:ext cx="5208107" cy="164327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C0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"Whi.png</a:t>
            </a:r>
            <a:r>
              <a:rPr lang="en-US" altLang="ko-K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C0"/>
                </a:solidFill>
                <a:latin typeface="Consolas" panose="020B0609020204030204" pitchFamily="49" charset="0"/>
              </a:rPr>
              <a:t>copyright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"Copyright(c) </a:t>
            </a:r>
            <a:r>
              <a:rPr lang="en-US" altLang="ko-KR" sz="2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Euncharming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 &amp; Wind"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4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 flipV="1">
            <a:off x="5063157" y="3131295"/>
            <a:ext cx="1413606" cy="143429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8536" y="2708107"/>
            <a:ext cx="5388343" cy="101359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480309" y="2796678"/>
            <a:ext cx="5386571" cy="8455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C0"/>
                </a:solidFill>
                <a:latin typeface="Consolas" panose="020B0609020204030204" pitchFamily="49" charset="0"/>
              </a:rPr>
              <a:t>panel1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altLang="ko-K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9859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592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Players’ image</a:t>
                      </a:r>
                      <a:endParaRPr lang="en-US" altLang="ko-K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116" y="2475755"/>
            <a:ext cx="2258299" cy="28793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39" y="2474489"/>
            <a:ext cx="2919054" cy="29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047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1183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8030817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Player(2)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player(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panelC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plymode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nn-NO" altLang="ko-KR" sz="1600" b="1" baseline="0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nn-NO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n-NO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nn-NO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&lt; 9; </a:t>
                      </a:r>
                      <a:r>
                        <a:rPr lang="nn-NO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++){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baseline="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altLang="ko-KR" sz="1600" b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panelC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6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setIcon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6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addActionListener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panel1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.add(</a:t>
                      </a:r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copyright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panel2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.add(</a:t>
                      </a:r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panelC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panel1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"South"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panelC</a:t>
                      </a:r>
                      <a:r>
                        <a:rPr lang="en-US" altLang="ko-KR" sz="16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panel2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"South"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needAI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plymode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594D440-AC87-44C2-B8E7-A574A068420F}"/>
              </a:ext>
            </a:extLst>
          </p:cNvPr>
          <p:cNvSpPr/>
          <p:nvPr/>
        </p:nvSpPr>
        <p:spPr>
          <a:xfrm>
            <a:off x="4892372" y="2407920"/>
            <a:ext cx="5450508" cy="1344765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DE4B5379-9CE6-4846-AB03-7467C68A553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07360" y="2763520"/>
            <a:ext cx="1885012" cy="316783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FF2BB16-8916-41A5-84A9-D35CACFD64DC}"/>
              </a:ext>
            </a:extLst>
          </p:cNvPr>
          <p:cNvSpPr/>
          <p:nvPr/>
        </p:nvSpPr>
        <p:spPr>
          <a:xfrm>
            <a:off x="4892372" y="2235091"/>
            <a:ext cx="6771860" cy="155160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addActionListener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꺾임 3">
            <a:extLst>
              <a:ext uri="{FF2B5EF4-FFF2-40B4-BE49-F238E27FC236}">
                <a16:creationId xmlns="" xmlns:a16="http://schemas.microsoft.com/office/drawing/2014/main" id="{DE4B5379-9CE6-4846-AB03-7467C68A553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62480" y="4704080"/>
            <a:ext cx="2829892" cy="343620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594D440-AC87-44C2-B8E7-A574A068420F}"/>
              </a:ext>
            </a:extLst>
          </p:cNvPr>
          <p:cNvSpPr/>
          <p:nvPr/>
        </p:nvSpPr>
        <p:spPr>
          <a:xfrm>
            <a:off x="4892372" y="4617556"/>
            <a:ext cx="3042588" cy="86028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FF2BB16-8916-41A5-84A9-D35CACFD64DC}"/>
              </a:ext>
            </a:extLst>
          </p:cNvPr>
          <p:cNvSpPr/>
          <p:nvPr/>
        </p:nvSpPr>
        <p:spPr>
          <a:xfrm>
            <a:off x="5006782" y="4675976"/>
            <a:ext cx="4055938" cy="74344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dk1"/>
                </a:solidFill>
              </a:rPr>
              <a:t> </a:t>
            </a:r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needAI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plymode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966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38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1183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8030817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Player(3)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resetButton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/>
                      <a:r>
                        <a:rPr lang="nn-NO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for</a:t>
                      </a:r>
                      <a:r>
                        <a:rPr lang="nn-NO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n-NO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altLang="ko-KR" sz="18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nn-NO" altLang="ko-KR" sz="18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&lt; 9; </a:t>
                      </a:r>
                      <a:r>
                        <a:rPr lang="nn-NO" altLang="ko-KR" sz="18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++){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8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setIcon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endParaRPr lang="en-US" altLang="ko-KR" sz="18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toggleCurrentPlayer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800" b="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==1)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setIcon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Pika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==2)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].</a:t>
                      </a: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setIcon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Bono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==1)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=2;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==2)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8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=1;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594D440-AC87-44C2-B8E7-A574A068420F}"/>
              </a:ext>
            </a:extLst>
          </p:cNvPr>
          <p:cNvSpPr/>
          <p:nvPr/>
        </p:nvSpPr>
        <p:spPr>
          <a:xfrm>
            <a:off x="4895022" y="4758107"/>
            <a:ext cx="4025458" cy="150801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8" name="연결선: 꺾임 3">
            <a:extLst>
              <a:ext uri="{FF2B5EF4-FFF2-40B4-BE49-F238E27FC236}">
                <a16:creationId xmlns="" xmlns:a16="http://schemas.microsoft.com/office/drawing/2014/main" id="{DE4B5379-9CE6-4846-AB03-7467C68A5530}"/>
              </a:ext>
            </a:extLst>
          </p:cNvPr>
          <p:cNvCxnSpPr>
            <a:cxnSpLocks/>
          </p:cNvCxnSpPr>
          <p:nvPr/>
        </p:nvCxnSpPr>
        <p:spPr>
          <a:xfrm>
            <a:off x="3606804" y="4954656"/>
            <a:ext cx="1288219" cy="589720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FF2BB16-8916-41A5-84A9-D35CACFD64DC}"/>
              </a:ext>
            </a:extLst>
          </p:cNvPr>
          <p:cNvSpPr/>
          <p:nvPr/>
        </p:nvSpPr>
        <p:spPr>
          <a:xfrm>
            <a:off x="5102090" y="4910825"/>
            <a:ext cx="4687955" cy="104131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setIcon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Pika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currentPlayer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=2;</a:t>
            </a:r>
          </a:p>
        </p:txBody>
      </p:sp>
    </p:spTree>
    <p:extLst>
      <p:ext uri="{BB962C8B-B14F-4D97-AF65-F5344CB8AC3E}">
        <p14:creationId xmlns:p14="http://schemas.microsoft.com/office/powerpoint/2010/main" val="248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324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&amp; Players’ image</a:t>
                      </a:r>
                      <a:endParaRPr lang="en-US" altLang="ko-K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705745"/>
            <a:ext cx="3685445" cy="5029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116" y="2475755"/>
            <a:ext cx="2258299" cy="28793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39" y="2474489"/>
            <a:ext cx="2919054" cy="29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23477"/>
              </p:ext>
            </p:extLst>
          </p:nvPr>
        </p:nvGraphicFramePr>
        <p:xfrm>
          <a:off x="0" y="0"/>
          <a:ext cx="12192000" cy="70159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Player(4)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300" dirty="0" smtClean="0">
                          <a:solidFill>
                            <a:srgbClr val="646464"/>
                          </a:solidFill>
                          <a:latin typeface="Consolas" panose="020B0609020204030204" pitchFamily="49" charset="0"/>
                        </a:rPr>
                        <a:t>@Override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actionPerformed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ActionEvent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3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.checkWinCondition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()!=0) {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.checkWinCondition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()==1) </a:t>
                      </a:r>
                      <a:r>
                        <a:rPr lang="en-US" altLang="ko-KR" sz="13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score1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else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.checkWinCondition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()==2) </a:t>
                      </a:r>
                      <a:r>
                        <a:rPr lang="en-US" altLang="ko-KR" sz="13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score2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3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.setText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"Pikachu: "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altLang="ko-KR" sz="13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score1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altLang="ko-KR" sz="130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"vs"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altLang="ko-KR" sz="1300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"Bonobono:"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altLang="ko-KR" sz="13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score2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resetButton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3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.resetindex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3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aiTurn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for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&lt;9; 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.getSource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().equals(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btn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])) 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  break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.userInput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 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toggleCurrentPlayer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ko-KR" altLang="en-US" sz="13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.checkWinCondition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()!=0) {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3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.showMessage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.checkWinCondition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/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aiTurn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.checkWinCondition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()!=0)</a:t>
                      </a:r>
                    </a:p>
                    <a:p>
                      <a:pPr algn="l"/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.showMessage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13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.checkWinCondition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  <a:p>
                      <a:pPr algn="l"/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3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78537" y="1622562"/>
            <a:ext cx="5530581" cy="92610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053840" y="1940560"/>
            <a:ext cx="2424697" cy="145056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78537" y="1740561"/>
            <a:ext cx="5713463" cy="7125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6763" y="4640066"/>
            <a:ext cx="5532355" cy="94431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 flipV="1">
            <a:off x="4460240" y="5069840"/>
            <a:ext cx="2016523" cy="599440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568653" y="4603611"/>
            <a:ext cx="5208107" cy="93358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pTic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.showMessage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pTic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.checkWinCondition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 flipV="1">
            <a:off x="3403600" y="3131296"/>
            <a:ext cx="3073163" cy="1318784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8536" y="2708107"/>
            <a:ext cx="5530582" cy="101359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480309" y="2796678"/>
            <a:ext cx="5620251" cy="8455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</a:p>
        </p:txBody>
      </p:sp>
    </p:spTree>
    <p:extLst>
      <p:ext uri="{BB962C8B-B14F-4D97-AF65-F5344CB8AC3E}">
        <p14:creationId xmlns:p14="http://schemas.microsoft.com/office/powerpoint/2010/main" val="5299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802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Player(5)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aiTurn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(!</a:t>
                      </a:r>
                      <a:r>
                        <a:rPr lang="en-US" altLang="ko-KR" sz="20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needAI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0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aiChoice</a:t>
                      </a:r>
                      <a:r>
                        <a:rPr lang="en-US" altLang="ko-KR" sz="20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    </a:t>
                      </a:r>
                    </a:p>
                    <a:p>
                      <a:pPr algn="l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0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ai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.isItMe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currentPlayer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0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20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2000" b="1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aiNum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aiChoice</a:t>
                      </a:r>
                      <a:r>
                        <a:rPr lang="en-US" altLang="ko-KR" sz="20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!= -1)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pTic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.userInput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dirty="0" err="1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aiNum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20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aiChoice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toggleCurrentPlayer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aiChoice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   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8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78537" y="1622562"/>
            <a:ext cx="3407143" cy="92610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210560" y="2085616"/>
            <a:ext cx="3267977" cy="7344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78537" y="1740561"/>
            <a:ext cx="5713463" cy="7125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needAI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6763" y="4640066"/>
            <a:ext cx="5532355" cy="94431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>
            <a:off x="5100320" y="3870960"/>
            <a:ext cx="1376443" cy="1198880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568653" y="4603611"/>
            <a:ext cx="5440465" cy="93358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pTic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.userInput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aiNum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aiChoice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>
            <a:off x="3870960" y="2885440"/>
            <a:ext cx="2605803" cy="245856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8536" y="2708107"/>
            <a:ext cx="2309864" cy="101359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480309" y="2796678"/>
            <a:ext cx="5620251" cy="8455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aiChoice</a:t>
            </a:r>
            <a:r>
              <a:rPr lang="en-US" altLang="ko-KR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180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0332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8488680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/>
                        <a:t>Contents</a:t>
                      </a:r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ctr"/>
                      <a:endParaRPr lang="it-IT" altLang="ko-KR" sz="5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 latinLnBrk="1"/>
                      <a:endParaRPr lang="en-US" altLang="ko-KR" sz="4400" b="1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7782" y="1572273"/>
            <a:ext cx="56741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설명</a:t>
            </a:r>
            <a:endParaRPr lang="en-US" altLang="ko-KR" sz="8000" dirty="0" smtClean="0"/>
          </a:p>
          <a:p>
            <a:pPr algn="ctr"/>
            <a:r>
              <a:rPr lang="ko-KR" altLang="en-US" sz="8000" dirty="0" smtClean="0"/>
              <a:t>코드 작성</a:t>
            </a:r>
            <a:endParaRPr lang="en-US" altLang="ko-KR" sz="8000" dirty="0" smtClean="0"/>
          </a:p>
          <a:p>
            <a:pPr algn="ctr"/>
            <a:r>
              <a:rPr lang="ko-KR" altLang="en-US" sz="8000" dirty="0" smtClean="0"/>
              <a:t>장단점</a:t>
            </a:r>
            <a:endParaRPr lang="en-US" altLang="ko-KR" sz="8000" dirty="0" smtClean="0"/>
          </a:p>
          <a:p>
            <a:pPr algn="ctr"/>
            <a:r>
              <a:rPr lang="ko-KR" altLang="en-US" sz="8000" dirty="0" smtClean="0"/>
              <a:t>출력 화면</a:t>
            </a:r>
            <a:endParaRPr lang="ko-KR" alt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2048256" y="1569225"/>
            <a:ext cx="19074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/>
              <a:t>1.</a:t>
            </a:r>
          </a:p>
          <a:p>
            <a:pPr algn="ctr"/>
            <a:r>
              <a:rPr lang="en-US" altLang="ko-KR" sz="8000" dirty="0" smtClean="0"/>
              <a:t>2. </a:t>
            </a:r>
          </a:p>
          <a:p>
            <a:pPr algn="ctr"/>
            <a:r>
              <a:rPr lang="en-US" altLang="ko-KR" sz="8000" dirty="0" smtClean="0"/>
              <a:t>3. </a:t>
            </a:r>
          </a:p>
          <a:p>
            <a:pPr algn="ctr"/>
            <a:r>
              <a:rPr lang="en-US" altLang="ko-KR" sz="8000" dirty="0" smtClean="0"/>
              <a:t>4. 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934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651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n-US" altLang="ko-KR" sz="4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CE1A650-D102-44A3-A407-2706A7A47F6B}"/>
              </a:ext>
            </a:extLst>
          </p:cNvPr>
          <p:cNvSpPr/>
          <p:nvPr/>
        </p:nvSpPr>
        <p:spPr>
          <a:xfrm>
            <a:off x="352661" y="1913754"/>
            <a:ext cx="11486677" cy="460951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1B5C415-DBEF-4A2C-964C-C1AEF8F482BF}"/>
              </a:ext>
            </a:extLst>
          </p:cNvPr>
          <p:cNvSpPr/>
          <p:nvPr/>
        </p:nvSpPr>
        <p:spPr>
          <a:xfrm>
            <a:off x="814063" y="2147798"/>
            <a:ext cx="3253408" cy="164327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963" y="2204109"/>
            <a:ext cx="1089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CE3F8"/>
                </a:solidFill>
              </a:rPr>
              <a:t>User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 smtClean="0">
                <a:solidFill>
                  <a:srgbClr val="8CE3F8"/>
                </a:solidFill>
              </a:rPr>
              <a:t>	Tic Tac Toe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판을 </a:t>
            </a:r>
            <a:r>
              <a:rPr lang="en-US" altLang="ko-KR" sz="3600" b="1" dirty="0" smtClean="0">
                <a:solidFill>
                  <a:srgbClr val="8CE3F8"/>
                </a:solidFill>
              </a:rPr>
              <a:t>1d-array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로 </a:t>
            </a:r>
            <a:r>
              <a:rPr lang="ko-KR" altLang="en-US" sz="3600" b="1" dirty="0" err="1" smtClean="0">
                <a:solidFill>
                  <a:srgbClr val="8CE3F8"/>
                </a:solidFill>
              </a:rPr>
              <a:t>만듬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>
                <a:solidFill>
                  <a:srgbClr val="8CE3F8"/>
                </a:solidFill>
              </a:rPr>
              <a:t>	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승리조건을 체크해서 게임을 돌림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>
                <a:solidFill>
                  <a:srgbClr val="8CE3F8"/>
                </a:solidFill>
              </a:rPr>
              <a:t>	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승리 시에 승리 메시지를 띄움</a:t>
            </a:r>
            <a:endParaRPr lang="en-US" altLang="ko-KR" sz="3600" b="1" dirty="0">
              <a:solidFill>
                <a:srgbClr val="8CE3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28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User(1)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[]= {0,0,0,0,0,0,0,0,0};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JFrame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JFrame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resetindex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[]){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&lt;9;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altLang="ko-KR" sz="14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= 0;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userInput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usrNum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buttonNum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    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{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buttonNum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]!=0) {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400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buttonNum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]=</a:t>
                      </a:r>
                      <a:r>
                        <a:rPr lang="en-US" altLang="ko-KR" sz="14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usrNum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3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78537" y="1622562"/>
            <a:ext cx="5530581" cy="157783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</p:cNvCxnSpPr>
          <p:nvPr/>
        </p:nvCxnSpPr>
        <p:spPr>
          <a:xfrm>
            <a:off x="3830320" y="1838960"/>
            <a:ext cx="2646442" cy="323816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78537" y="1740561"/>
            <a:ext cx="5713463" cy="123866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[]= {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0,0,0,0,0,0,0,0,0};</a:t>
            </a:r>
          </a:p>
          <a:p>
            <a:endParaRPr lang="en-US" altLang="ko-KR" sz="24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>
            <a:off x="3312160" y="4065205"/>
            <a:ext cx="3164601" cy="384458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6762" y="3760271"/>
            <a:ext cx="4160758" cy="101359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553849" y="3844298"/>
            <a:ext cx="4408792" cy="8455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buttonNum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]!=0)</a:t>
            </a:r>
          </a:p>
        </p:txBody>
      </p:sp>
      <p:cxnSp>
        <p:nvCxnSpPr>
          <p:cNvPr id="20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>
            <a:off x="1767840" y="2852256"/>
            <a:ext cx="4708922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031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User(2)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checkWinCondition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(diff3()!=0)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diff3();</a:t>
                      </a:r>
                    </a:p>
                    <a:p>
                      <a:pPr algn="l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(diff1()!=0)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diff1();</a:t>
                      </a:r>
                    </a:p>
                    <a:p>
                      <a:pPr algn="l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diffOther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()!=0)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diffOther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&lt;9; 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20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]==0) {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algn="l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3;</a:t>
                      </a:r>
                    </a:p>
                    <a:p>
                      <a:pPr algn="l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8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78537" y="1622562"/>
            <a:ext cx="5530581" cy="92610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053840" y="1940560"/>
            <a:ext cx="2424697" cy="145056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594716" y="1729351"/>
            <a:ext cx="5298223" cy="7125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checkWinCondition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</p:txBody>
      </p:sp>
      <p:cxnSp>
        <p:nvCxnSpPr>
          <p:cNvPr id="14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 flipV="1">
            <a:off x="4541520" y="3131296"/>
            <a:ext cx="1935243" cy="758934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8535" y="2708107"/>
            <a:ext cx="2543001" cy="1318069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594717" y="2796971"/>
            <a:ext cx="2263534" cy="113895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diff3();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iff1();</a:t>
            </a:r>
          </a:p>
          <a:p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diffOther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329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143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User(3)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showMessage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==1) </a:t>
                      </a:r>
                      <a:r>
                        <a:rPr lang="en-US" altLang="ko-KR" sz="2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JOptionPane.</a:t>
                      </a:r>
                      <a:r>
                        <a:rPr lang="en-US" altLang="ko-KR" sz="2400" b="1" i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showMessageDialog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400" b="1" i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2400" b="1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"Pikachu Win!!!"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==2) </a:t>
                      </a:r>
                      <a:r>
                        <a:rPr lang="en-US" altLang="ko-KR" sz="2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JOptionPane.</a:t>
                      </a:r>
                      <a:r>
                        <a:rPr lang="en-US" altLang="ko-KR" sz="2400" b="1" i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showMessageDialog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400" b="1" i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2400" b="1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2400" b="1" i="1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Bonobono</a:t>
                      </a:r>
                      <a:r>
                        <a:rPr lang="en-US" altLang="ko-KR" sz="2400" b="1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Win!!!"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altLang="ko-KR" sz="2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==3) </a:t>
                      </a:r>
                      <a:r>
                        <a:rPr lang="en-US" altLang="ko-KR" sz="2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JOptionPane.</a:t>
                      </a:r>
                      <a:r>
                        <a:rPr lang="en-US" altLang="ko-KR" sz="2400" b="1" i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showMessageDialog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400" b="1" i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frame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2400" b="1" i="1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"--- Tie ---"</a:t>
                      </a:r>
                      <a:r>
                        <a:rPr lang="en-US" altLang="ko-KR" sz="2400" b="1" i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20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76763" y="3224464"/>
            <a:ext cx="5530581" cy="1284634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</p:cNvCxnSpPr>
          <p:nvPr/>
        </p:nvCxnSpPr>
        <p:spPr>
          <a:xfrm>
            <a:off x="5374105" y="2919664"/>
            <a:ext cx="1102658" cy="828308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570865" y="3072064"/>
            <a:ext cx="5713463" cy="158943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altLang="ko-KR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endParaRPr lang="en-US" altLang="ko-KR" sz="24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"Pikachu Win!!!"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06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User(4)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diff3() {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&lt;3; 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algn="l"/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!= 0 &amp;&amp; </a:t>
                      </a:r>
                      <a:r>
                        <a:rPr lang="en-US" altLang="ko-KR" sz="18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==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</a:p>
                    <a:p>
                      <a:pPr algn="l"/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8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+3] &amp;&amp; </a:t>
                      </a:r>
                      <a:r>
                        <a:rPr lang="en-US" altLang="ko-KR" sz="18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+3] == </a:t>
                      </a:r>
                      <a:r>
                        <a:rPr lang="en-US" altLang="ko-KR" sz="18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+6])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8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algn="l"/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8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algn="l"/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diff1() {</a:t>
                      </a:r>
                    </a:p>
                    <a:p>
                      <a:pPr algn="l"/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nn-NO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nn-NO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n-NO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nn-NO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&lt;8; </a:t>
                      </a:r>
                      <a:r>
                        <a:rPr lang="nn-NO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+=3) {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2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!= 0 &amp;&amp; 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2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== 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+1] &amp;&amp; 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+1] == 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2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+2])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2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diffOther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[0]==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[4]&amp;&amp;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[4]==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[8])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[2]==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[4]&amp;&amp;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[4]==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[6])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[2];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2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2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258560" y="1920240"/>
            <a:ext cx="5865403" cy="205576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</p:cNvCxnSpPr>
          <p:nvPr/>
        </p:nvCxnSpPr>
        <p:spPr>
          <a:xfrm>
            <a:off x="3362960" y="1905000"/>
            <a:ext cx="2895601" cy="1203960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21121" y="2087004"/>
            <a:ext cx="5682342" cy="172224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3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3300" b="1" dirty="0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3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]!=0 &amp;&amp;</a:t>
            </a:r>
          </a:p>
          <a:p>
            <a:r>
              <a:rPr lang="en-US" altLang="ko-KR" sz="3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33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sz="3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3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+3] &amp;&amp;</a:t>
            </a:r>
          </a:p>
          <a:p>
            <a:r>
              <a:rPr lang="en-US" altLang="ko-KR" sz="3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3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+3]==</a:t>
            </a:r>
            <a:r>
              <a:rPr lang="en-US" altLang="ko-KR" sz="33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33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+6</a:t>
            </a:r>
            <a:r>
              <a:rPr lang="en-US" altLang="ko-KR" sz="33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534152" y="4069898"/>
          <a:ext cx="16328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285"/>
                <a:gridCol w="544285"/>
                <a:gridCol w="544285"/>
              </a:tblGrid>
              <a:tr h="85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5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17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17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5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523264" y="4045404"/>
            <a:ext cx="1632857" cy="281259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534152" y="4135213"/>
            <a:ext cx="1621969" cy="270237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0"/>
            <a:endCxn id="22" idx="2"/>
          </p:cNvCxnSpPr>
          <p:nvPr/>
        </p:nvCxnSpPr>
        <p:spPr>
          <a:xfrm>
            <a:off x="7350579" y="4069898"/>
            <a:ext cx="0" cy="2743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886700" y="4069898"/>
            <a:ext cx="0" cy="2743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781800" y="4069898"/>
            <a:ext cx="0" cy="27432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3"/>
            <a:endCxn id="22" idx="1"/>
          </p:cNvCxnSpPr>
          <p:nvPr/>
        </p:nvCxnSpPr>
        <p:spPr>
          <a:xfrm flipH="1">
            <a:off x="6534152" y="5441498"/>
            <a:ext cx="163285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534152" y="4540705"/>
            <a:ext cx="163285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534152" y="6301470"/>
            <a:ext cx="1632855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142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n-US" altLang="ko-KR" sz="4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AI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CE1A650-D102-44A3-A407-2706A7A47F6B}"/>
              </a:ext>
            </a:extLst>
          </p:cNvPr>
          <p:cNvSpPr/>
          <p:nvPr/>
        </p:nvSpPr>
        <p:spPr>
          <a:xfrm>
            <a:off x="352661" y="1913754"/>
            <a:ext cx="11486677" cy="460951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1B5C415-DBEF-4A2C-964C-C1AEF8F482BF}"/>
              </a:ext>
            </a:extLst>
          </p:cNvPr>
          <p:cNvSpPr/>
          <p:nvPr/>
        </p:nvSpPr>
        <p:spPr>
          <a:xfrm>
            <a:off x="814063" y="2147798"/>
            <a:ext cx="3253408" cy="164327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963" y="2204109"/>
            <a:ext cx="1089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CE3F8"/>
                </a:solidFill>
              </a:rPr>
              <a:t>AI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 smtClean="0">
                <a:solidFill>
                  <a:srgbClr val="8CE3F8"/>
                </a:solidFill>
              </a:rPr>
              <a:t>	AI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의 차례인지 판단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 smtClean="0">
                <a:solidFill>
                  <a:srgbClr val="8CE3F8"/>
                </a:solidFill>
              </a:rPr>
              <a:t>	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이기기 위한 수를 계산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endParaRPr lang="en-US" altLang="ko-KR" sz="3600" b="1" dirty="0">
              <a:solidFill>
                <a:srgbClr val="8CE3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972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AI(1)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isItMe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usrNum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if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usrNum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  return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-1;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else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 return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tryToWin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endParaRPr lang="en-US" altLang="ko-KR" sz="1600" b="1" dirty="0" smtClean="0">
                        <a:solidFill>
                          <a:srgbClr val="7F0055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tryToWin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[9];</a:t>
                      </a:r>
                      <a:endParaRPr lang="ko-KR" altLang="en-US" sz="16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for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&lt;3;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route123(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nn-NO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for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nn-NO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n-NO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nn-NO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&lt;8; </a:t>
                      </a:r>
                      <a:r>
                        <a:rPr lang="nn-NO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nn-NO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+=3) 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route456(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route7(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route8(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endParaRPr lang="ko-KR" altLang="en-US" sz="16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  return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checkRValue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4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00E861A-A989-46FC-BD77-D729FC33EDDD}"/>
              </a:ext>
            </a:extLst>
          </p:cNvPr>
          <p:cNvSpPr/>
          <p:nvPr/>
        </p:nvSpPr>
        <p:spPr>
          <a:xfrm>
            <a:off x="6478537" y="1622562"/>
            <a:ext cx="5530581" cy="926107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="" xmlns:a16="http://schemas.microsoft.com/office/drawing/2014/main" id="{4FC2D7BD-397D-4A59-B2B3-7F62091CD77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81120" y="2085616"/>
            <a:ext cx="2597417" cy="622491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78537" y="1740561"/>
            <a:ext cx="5713463" cy="7125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isItMe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usrNum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myNum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  <p:cxnSp>
        <p:nvCxnSpPr>
          <p:cNvPr id="14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 flipV="1">
            <a:off x="5149516" y="3642222"/>
            <a:ext cx="1327247" cy="1122283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8536" y="2708107"/>
            <a:ext cx="5530582" cy="205639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656773" y="2865293"/>
            <a:ext cx="2727860" cy="174202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oute123();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oute456();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oute7();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oute8();</a:t>
            </a:r>
            <a:endParaRPr lang="en-US" altLang="ko-KR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71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AI(2)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checkRValue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=-1,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=-1,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randcount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randArr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[4];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for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&lt;9;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]!=0) 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]&gt;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  max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for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&lt;9;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]!=0) 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]==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randArr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randcount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]=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randcount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max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=randomness(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randArr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randcount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return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max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4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cxnSp>
        <p:nvCxnSpPr>
          <p:cNvPr id="14" name="연결선: 꺾임 15">
            <a:extLst>
              <a:ext uri="{FF2B5EF4-FFF2-40B4-BE49-F238E27FC236}">
                <a16:creationId xmlns="" xmlns:a16="http://schemas.microsoft.com/office/drawing/2014/main" id="{81BF46EF-C8D6-4493-B1F5-F8295A41E007}"/>
              </a:ext>
            </a:extLst>
          </p:cNvPr>
          <p:cNvCxnSpPr>
            <a:cxnSpLocks/>
          </p:cNvCxnSpPr>
          <p:nvPr/>
        </p:nvCxnSpPr>
        <p:spPr>
          <a:xfrm>
            <a:off x="3208421" y="2548669"/>
            <a:ext cx="3268342" cy="582627"/>
          </a:xfrm>
          <a:prstGeom prst="bentConnector3">
            <a:avLst>
              <a:gd name="adj1" fmla="val 50000"/>
            </a:avLst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3F4B3F1-1E33-41A2-BF86-72EA8276F73E}"/>
              </a:ext>
            </a:extLst>
          </p:cNvPr>
          <p:cNvSpPr/>
          <p:nvPr/>
        </p:nvSpPr>
        <p:spPr>
          <a:xfrm>
            <a:off x="6478536" y="2708107"/>
            <a:ext cx="4510306" cy="1013598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480309" y="2796678"/>
            <a:ext cx="5620251" cy="8455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randArr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</p:txBody>
      </p:sp>
    </p:spTree>
    <p:extLst>
      <p:ext uri="{BB962C8B-B14F-4D97-AF65-F5344CB8AC3E}">
        <p14:creationId xmlns:p14="http://schemas.microsoft.com/office/powerpoint/2010/main" val="26635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425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AI(3)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randomness(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randArr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Random </a:t>
                      </a:r>
                      <a:r>
                        <a:rPr lang="en-US" altLang="ko-KR" sz="14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Random();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randArr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endParaRPr lang="en-US" altLang="ko-KR" sz="14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checkRoute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[],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num1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num2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num3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ko-KR" sz="14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=0,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opp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=0;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num1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]==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else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num1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]!=0)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opp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num2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]==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else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num2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]!=0)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opp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num3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]==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else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num3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]!=0) 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opp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++;</a:t>
                      </a:r>
                    </a:p>
                    <a:p>
                      <a:pPr algn="l"/>
                      <a:endParaRPr lang="ko-KR" altLang="en-US" sz="140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opp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1-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else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==1||</a:t>
                      </a:r>
                      <a:r>
                        <a:rPr lang="en-US" altLang="ko-KR" sz="14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opp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==1)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2;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else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==2)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100;</a:t>
                      </a:r>
                    </a:p>
                    <a:p>
                      <a:pPr algn="l"/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else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50;</a:t>
                      </a:r>
                    </a:p>
                    <a:p>
                      <a:pPr algn="l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13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3929E3C-CEDD-4A68-97B4-655D409E0851}"/>
              </a:ext>
            </a:extLst>
          </p:cNvPr>
          <p:cNvSpPr/>
          <p:nvPr/>
        </p:nvSpPr>
        <p:spPr>
          <a:xfrm>
            <a:off x="6478537" y="1740561"/>
            <a:ext cx="5713463" cy="71252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568653" y="4603611"/>
            <a:ext cx="5208107" cy="93358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777F607-6EA1-4F91-B3D7-87FD44EEC495}"/>
              </a:ext>
            </a:extLst>
          </p:cNvPr>
          <p:cNvSpPr/>
          <p:nvPr/>
        </p:nvSpPr>
        <p:spPr>
          <a:xfrm>
            <a:off x="6480309" y="2796678"/>
            <a:ext cx="5620251" cy="8455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70956"/>
              </p:ext>
            </p:extLst>
          </p:nvPr>
        </p:nvGraphicFramePr>
        <p:xfrm>
          <a:off x="0" y="0"/>
          <a:ext cx="12192000" cy="6985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AI(4)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route123(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!= 0 &amp;&amp;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+3] != 0    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&amp;&amp;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+6] != 0) </a:t>
                      </a:r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checkRoute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   </a:t>
                      </a:r>
                    </a:p>
                    <a:p>
                      <a:pPr algn="l"/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+3, </a:t>
                      </a:r>
                      <a:r>
                        <a:rPr lang="en-US" altLang="ko-KR" sz="16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+6, </a:t>
                      </a:r>
                      <a:r>
                        <a:rPr lang="en-US" altLang="ko-KR" sz="16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+= 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+3] += 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+6] += </a:t>
                      </a:r>
                      <a:r>
                        <a:rPr lang="en-US" altLang="ko-KR" sz="16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route456(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]!=0&amp;&amp;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+1]!=0&amp;&amp;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+2]!=0) </a:t>
                      </a:r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9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checkRoute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+1, 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+2,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+1]+=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indNum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+2]+=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route7(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[2]!=0&amp;&amp;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[4]!=0&amp;&amp;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[6]!=0) </a:t>
                      </a:r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9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checkRoute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2, 4, 6,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[2]+=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[6]+=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route8(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[]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if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[0]!=0&amp;&amp;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[4]!=0&amp;&amp;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[8]!=0) </a:t>
                      </a:r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9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checkRoute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900" b="1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0, 4, 8, </a:t>
                      </a:r>
                      <a:r>
                        <a:rPr lang="en-US" altLang="ko-KR" sz="900" b="1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myNum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[4]+=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900" dirty="0" err="1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indexValue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[8]+=</a:t>
                      </a:r>
                      <a:r>
                        <a:rPr lang="en-US" altLang="ko-KR" sz="900" dirty="0" smtClean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increase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it-IT" altLang="ko-KR" sz="500" b="1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6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95209" y="2643184"/>
            <a:ext cx="8944081" cy="4242392"/>
          </a:xfrm>
          <a:noFill/>
        </p:spPr>
        <p:txBody>
          <a:bodyPr>
            <a:noAutofit/>
          </a:bodyPr>
          <a:lstStyle/>
          <a:p>
            <a:r>
              <a:rPr lang="en-US" altLang="ko-KR" sz="44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8CE3F8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372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8CE3F8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51CAA7D7-E079-4235-8850-51478F810AB6}"/>
              </a:ext>
            </a:extLst>
          </p:cNvPr>
          <p:cNvSpPr txBox="1">
            <a:spLocks/>
          </p:cNvSpPr>
          <p:nvPr/>
        </p:nvSpPr>
        <p:spPr>
          <a:xfrm>
            <a:off x="5704766" y="2529679"/>
            <a:ext cx="510402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b="1" dirty="0" smtClean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설명</a:t>
            </a:r>
            <a:endParaRPr lang="en-US" altLang="ko-KR" sz="48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785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AI(4)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ctr"/>
                      <a:endParaRPr lang="it-IT" altLang="ko-KR" sz="44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it-IT" altLang="ko-KR" sz="4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  <a:endParaRPr lang="it-IT" altLang="ko-KR" sz="5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662109" y="1847849"/>
          <a:ext cx="2836911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37"/>
                <a:gridCol w="945637"/>
                <a:gridCol w="945637"/>
              </a:tblGrid>
              <a:tr h="1555750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kumimoji="0" lang="ko-KR" altLang="en-US" sz="5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6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600" b="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5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8822283" y="1860024"/>
          <a:ext cx="2836911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37"/>
                <a:gridCol w="945637"/>
                <a:gridCol w="945637"/>
              </a:tblGrid>
              <a:tr h="1555750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kumimoji="0" lang="ko-KR" altLang="en-US" sz="5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6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6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3600" b="0" dirty="0" smtClean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5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5662108" y="1860024"/>
          <a:ext cx="2836911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37"/>
                <a:gridCol w="945637"/>
                <a:gridCol w="945637"/>
              </a:tblGrid>
              <a:tr h="155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6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altLang="ko-KR" sz="36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822282" y="1860024"/>
          <a:ext cx="2836911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37"/>
                <a:gridCol w="945637"/>
                <a:gridCol w="945637"/>
              </a:tblGrid>
              <a:tr h="155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5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altLang="ko-KR" sz="36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6461"/>
              </p:ext>
            </p:extLst>
          </p:nvPr>
        </p:nvGraphicFramePr>
        <p:xfrm>
          <a:off x="5662108" y="1847849"/>
          <a:ext cx="2836911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37"/>
                <a:gridCol w="945637"/>
                <a:gridCol w="945637"/>
              </a:tblGrid>
              <a:tr h="155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5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6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5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altLang="ko-KR" sz="36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11433"/>
              </p:ext>
            </p:extLst>
          </p:nvPr>
        </p:nvGraphicFramePr>
        <p:xfrm>
          <a:off x="2255473" y="3495674"/>
          <a:ext cx="2873829" cy="301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43"/>
                <a:gridCol w="957943"/>
                <a:gridCol w="957943"/>
              </a:tblGrid>
              <a:tr h="1006475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8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95209" y="2643184"/>
            <a:ext cx="8944081" cy="4242392"/>
          </a:xfrm>
          <a:noFill/>
        </p:spPr>
        <p:txBody>
          <a:bodyPr>
            <a:noAutofit/>
          </a:bodyPr>
          <a:lstStyle/>
          <a:p>
            <a:r>
              <a:rPr lang="en-US" altLang="ko-KR" sz="448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8CE3F8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372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8CE3F8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51CAA7D7-E079-4235-8850-51478F810AB6}"/>
              </a:ext>
            </a:extLst>
          </p:cNvPr>
          <p:cNvSpPr txBox="1">
            <a:spLocks/>
          </p:cNvSpPr>
          <p:nvPr/>
        </p:nvSpPr>
        <p:spPr>
          <a:xfrm>
            <a:off x="6036070" y="2529679"/>
            <a:ext cx="510402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b="1" dirty="0" smtClean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장단점</a:t>
            </a:r>
            <a:endParaRPr lang="en-US" altLang="ko-KR" sz="48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6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106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59896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6732104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AI(4)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algn="ctr"/>
                      <a:endParaRPr lang="it-IT" altLang="ko-KR" sz="5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 latinLnBrk="1"/>
                      <a:endParaRPr lang="en-US" altLang="ko-KR" sz="4400" b="1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55821" y="1577464"/>
            <a:ext cx="567417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4000" b="1" dirty="0"/>
              <a:t>장점</a:t>
            </a:r>
            <a:endParaRPr lang="en-US" altLang="ko-KR" sz="4000" b="1" dirty="0"/>
          </a:p>
          <a:p>
            <a:pPr lvl="1" algn="ctr"/>
            <a:r>
              <a:rPr lang="ko-KR" altLang="en-US" sz="4000" b="1" dirty="0" smtClean="0"/>
              <a:t>깔끔한 </a:t>
            </a:r>
            <a:r>
              <a:rPr lang="en-US" altLang="ko-KR" sz="4000" b="1" dirty="0" smtClean="0"/>
              <a:t>main</a:t>
            </a:r>
          </a:p>
          <a:p>
            <a:pPr lvl="1" algn="ctr"/>
            <a:r>
              <a:rPr lang="en-US" altLang="ko-KR" sz="4000" b="1" dirty="0" smtClean="0"/>
              <a:t>Tab</a:t>
            </a:r>
            <a:r>
              <a:rPr lang="ko-KR" altLang="en-US" sz="4000" b="1" dirty="0" smtClean="0"/>
              <a:t>을 이용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창</a:t>
            </a:r>
            <a:r>
              <a:rPr lang="en-US" altLang="ko-KR" sz="4000" b="1" dirty="0" smtClean="0"/>
              <a:t>)</a:t>
            </a:r>
          </a:p>
          <a:p>
            <a:pPr lvl="1" algn="ctr"/>
            <a:r>
              <a:rPr lang="en-US" altLang="ko-KR" sz="4000" b="1" dirty="0" smtClean="0"/>
              <a:t>1p </a:t>
            </a:r>
            <a:r>
              <a:rPr lang="en-US" altLang="ko-KR" sz="4000" b="1" dirty="0"/>
              <a:t>mode</a:t>
            </a:r>
          </a:p>
          <a:p>
            <a:pPr lvl="1" algn="ctr"/>
            <a:r>
              <a:rPr lang="en-US" altLang="ko-KR" sz="4000" b="1" dirty="0"/>
              <a:t>Random</a:t>
            </a:r>
          </a:p>
          <a:p>
            <a:pPr lvl="1" algn="ctr"/>
            <a:r>
              <a:rPr lang="en-US" altLang="ko-KR" sz="4000" b="1" dirty="0" smtClean="0"/>
              <a:t>Score</a:t>
            </a:r>
          </a:p>
          <a:p>
            <a:pPr lvl="1" algn="ctr"/>
            <a:r>
              <a:rPr lang="en-US" altLang="ko-KR" sz="4000" b="1" dirty="0" smtClean="0"/>
              <a:t>247</a:t>
            </a:r>
            <a:r>
              <a:rPr lang="ko-KR" altLang="en-US" sz="4000" b="1" dirty="0" smtClean="0"/>
              <a:t>줄</a:t>
            </a:r>
            <a:endParaRPr lang="en-US" altLang="ko-KR" sz="4000" b="1" dirty="0" smtClean="0"/>
          </a:p>
          <a:p>
            <a:pPr lvl="1" algn="ctr"/>
            <a:r>
              <a:rPr lang="ko-KR" altLang="en-US" sz="4000" b="1" dirty="0" smtClean="0"/>
              <a:t>인간승리</a:t>
            </a:r>
            <a:endParaRPr lang="en-US" altLang="ko-KR" sz="4000" b="1" dirty="0"/>
          </a:p>
          <a:p>
            <a:pPr algn="ctr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6136" y="1544805"/>
            <a:ext cx="52251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단점</a:t>
            </a:r>
            <a:endParaRPr lang="en-US" altLang="ko-K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옵션 적음</a:t>
            </a:r>
            <a:endParaRPr lang="en-US" altLang="ko-KR" sz="4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애니메이션 </a:t>
            </a:r>
            <a:r>
              <a:rPr lang="en-US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algn="ctr"/>
            <a:r>
              <a:rPr lang="ko-KR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소리 </a:t>
            </a:r>
            <a:r>
              <a:rPr lang="en-US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ko-KR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난이도 </a:t>
            </a:r>
            <a:r>
              <a:rPr lang="en-US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algn="ctr"/>
            <a:r>
              <a:rPr lang="en-US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PVP</a:t>
            </a:r>
            <a:r>
              <a:rPr lang="ko-KR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시간제한 </a:t>
            </a:r>
            <a:r>
              <a:rPr lang="en-US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algn="ctr"/>
            <a:r>
              <a:rPr lang="it-IT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1p</a:t>
            </a:r>
            <a:r>
              <a:rPr lang="ko-KR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캐릭터선택 </a:t>
            </a:r>
            <a:r>
              <a:rPr lang="en-US" altLang="ko-KR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it-IT" altLang="ko-KR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5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95209" y="2643184"/>
            <a:ext cx="8944081" cy="4242392"/>
          </a:xfrm>
          <a:noFill/>
        </p:spPr>
        <p:txBody>
          <a:bodyPr>
            <a:noAutofit/>
          </a:bodyPr>
          <a:lstStyle/>
          <a:p>
            <a:r>
              <a:rPr lang="en-US" altLang="ko-KR" sz="448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8CE3F8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372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8CE3F8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51CAA7D7-E079-4235-8850-51478F810AB6}"/>
              </a:ext>
            </a:extLst>
          </p:cNvPr>
          <p:cNvSpPr txBox="1">
            <a:spLocks/>
          </p:cNvSpPr>
          <p:nvPr/>
        </p:nvSpPr>
        <p:spPr>
          <a:xfrm>
            <a:off x="6036070" y="2529679"/>
            <a:ext cx="510402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b="1" dirty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 화면</a:t>
            </a:r>
            <a:endParaRPr lang="en-US" altLang="ko-KR" sz="48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4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4400" b="1" dirty="0" smtClean="0"/>
                        <a:t>출력화면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99" y="0"/>
            <a:ext cx="5049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4400" b="1" dirty="0" smtClean="0"/>
                        <a:t>출력화면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3" y="0"/>
            <a:ext cx="5080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4400" b="1" dirty="0" smtClean="0"/>
                        <a:t>출력화면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57" y="0"/>
            <a:ext cx="503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4400" b="1" dirty="0" smtClean="0"/>
                        <a:t>출력화면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09" y="0"/>
            <a:ext cx="5049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ko-KR" altLang="en-US" sz="4400" b="1" dirty="0" smtClean="0">
                          <a:latin typeface="+mn-lt"/>
                          <a:cs typeface="+mn-cs"/>
                        </a:rPr>
                        <a:t> 출력화면</a:t>
                      </a:r>
                      <a:endParaRPr lang="en-US" altLang="ko-K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4" r="63041" b="2133"/>
          <a:stretch/>
        </p:blipFill>
        <p:spPr>
          <a:xfrm>
            <a:off x="513704" y="2255398"/>
            <a:ext cx="4518093" cy="3359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501" y="2561021"/>
            <a:ext cx="6221640" cy="25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E93C871B-6722-4DC4-B862-8AA04C7B6FC0}"/>
              </a:ext>
            </a:extLst>
          </p:cNvPr>
          <p:cNvSpPr txBox="1">
            <a:spLocks/>
          </p:cNvSpPr>
          <p:nvPr/>
        </p:nvSpPr>
        <p:spPr>
          <a:xfrm>
            <a:off x="1204414" y="1833650"/>
            <a:ext cx="95088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60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58149" y="6008915"/>
            <a:ext cx="37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Copyright(c) Euncharming &amp; Wind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4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717D39E0-82E2-4F36-8143-D256DA389296}"/>
              </a:ext>
            </a:extLst>
          </p:cNvPr>
          <p:cNvSpPr txBox="1">
            <a:spLocks/>
          </p:cNvSpPr>
          <p:nvPr/>
        </p:nvSpPr>
        <p:spPr>
          <a:xfrm>
            <a:off x="1354539" y="1833645"/>
            <a:ext cx="950884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b="1" dirty="0" smtClean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Alpha-</a:t>
            </a:r>
            <a:r>
              <a:rPr lang="ko-KR" altLang="en-US" sz="4800" b="1" dirty="0" smtClean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</a:t>
            </a:r>
            <a:endParaRPr lang="ko-KR" altLang="en-US" sz="48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57058"/>
              </p:ext>
            </p:extLst>
          </p:nvPr>
        </p:nvGraphicFramePr>
        <p:xfrm>
          <a:off x="2710543" y="340633"/>
          <a:ext cx="6158592" cy="595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64"/>
                <a:gridCol w="2052864"/>
                <a:gridCol w="2052864"/>
              </a:tblGrid>
              <a:tr h="1985283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5283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5283"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9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010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Class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-</a:t>
                      </a:r>
                      <a:r>
                        <a:rPr lang="en-US" altLang="ko-KR" sz="4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Swing</a:t>
                      </a:r>
                      <a:endParaRPr lang="en-US" altLang="ko-K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03562" y="1944102"/>
            <a:ext cx="1836964" cy="145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maintester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39359" y="1944101"/>
            <a:ext cx="1836964" cy="14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75156" y="1944101"/>
            <a:ext cx="1836964" cy="14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10953" y="1944101"/>
            <a:ext cx="1836964" cy="1456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646750" y="1944099"/>
            <a:ext cx="1836964" cy="145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75156" y="3619749"/>
            <a:ext cx="1836964" cy="14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75156" y="5295398"/>
            <a:ext cx="1836964" cy="14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ActionListener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39359" y="3619749"/>
            <a:ext cx="1836964" cy="14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/>
          <p:cNvCxnSpPr>
            <a:stCxn id="7" idx="2"/>
          </p:cNvCxnSpPr>
          <p:nvPr/>
        </p:nvCxnSpPr>
        <p:spPr>
          <a:xfrm>
            <a:off x="3857841" y="3400928"/>
            <a:ext cx="0" cy="218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2"/>
            <a:endCxn id="11" idx="0"/>
          </p:cNvCxnSpPr>
          <p:nvPr/>
        </p:nvCxnSpPr>
        <p:spPr>
          <a:xfrm>
            <a:off x="6093638" y="3400928"/>
            <a:ext cx="0" cy="218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93638" y="5076576"/>
            <a:ext cx="0" cy="218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193" y="3984173"/>
            <a:ext cx="19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Extends:</a:t>
            </a:r>
            <a:endParaRPr lang="ko-KR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68193" y="5638802"/>
            <a:ext cx="247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Implements: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42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95209" y="2643184"/>
            <a:ext cx="8944081" cy="4242392"/>
          </a:xfrm>
          <a:noFill/>
        </p:spPr>
        <p:txBody>
          <a:bodyPr>
            <a:noAutofit/>
          </a:bodyPr>
          <a:lstStyle/>
          <a:p>
            <a:r>
              <a:rPr lang="en-US" altLang="ko-KR" sz="448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3000">
                      <a:srgbClr val="8CE3F8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372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3000">
                    <a:srgbClr val="8CE3F8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51CAA7D7-E079-4235-8850-51478F810AB6}"/>
              </a:ext>
            </a:extLst>
          </p:cNvPr>
          <p:cNvSpPr txBox="1">
            <a:spLocks/>
          </p:cNvSpPr>
          <p:nvPr/>
        </p:nvSpPr>
        <p:spPr>
          <a:xfrm>
            <a:off x="5704766" y="2529679"/>
            <a:ext cx="510402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b="1" dirty="0">
                <a:solidFill>
                  <a:srgbClr val="8CE3F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작성</a:t>
            </a:r>
            <a:endParaRPr lang="en-US" altLang="ko-KR" sz="4800" b="1" dirty="0">
              <a:solidFill>
                <a:srgbClr val="8CE3F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971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n-US" altLang="ko-KR" sz="4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Main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CE1A650-D102-44A3-A407-2706A7A47F6B}"/>
              </a:ext>
            </a:extLst>
          </p:cNvPr>
          <p:cNvSpPr/>
          <p:nvPr/>
        </p:nvSpPr>
        <p:spPr>
          <a:xfrm>
            <a:off x="352661" y="1913754"/>
            <a:ext cx="11486677" cy="460951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1B5C415-DBEF-4A2C-964C-C1AEF8F482BF}"/>
              </a:ext>
            </a:extLst>
          </p:cNvPr>
          <p:cNvSpPr/>
          <p:nvPr/>
        </p:nvSpPr>
        <p:spPr>
          <a:xfrm>
            <a:off x="814063" y="2147798"/>
            <a:ext cx="3253408" cy="164327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063" y="2432957"/>
            <a:ext cx="5105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CE3F8"/>
                </a:solidFill>
              </a:rPr>
              <a:t>Main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 smtClean="0">
                <a:solidFill>
                  <a:srgbClr val="8CE3F8"/>
                </a:solidFill>
              </a:rPr>
              <a:t>	Tab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클래스를 호출</a:t>
            </a:r>
            <a:endParaRPr lang="en-US" altLang="ko-KR" sz="3600" b="1" dirty="0">
              <a:solidFill>
                <a:srgbClr val="8CE3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987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61183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8030817">
                  <a:extLst>
                    <a:ext uri="{9D8B030D-6E8A-4147-A177-3AD203B41FA5}">
                      <a16:colId xmlns="" xmlns:a16="http://schemas.microsoft.com/office/drawing/2014/main" val="2818473113"/>
                    </a:ext>
                  </a:extLst>
                </a:gridCol>
              </a:tblGrid>
              <a:tr h="1575274">
                <a:tc gridSpan="2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/>
                        <a:t>Java</a:t>
                      </a:r>
                      <a:r>
                        <a:rPr lang="ko-KR" alt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– Class Main</a:t>
                      </a:r>
                      <a:endParaRPr lang="en-US" altLang="ko-KR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(String[] </a:t>
                      </a:r>
                      <a:r>
                        <a:rPr lang="en-US" altLang="ko-KR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new Tab();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altLang="ko-K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sz="12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CE1A650-D102-44A3-A407-2706A7A47F6B}"/>
              </a:ext>
            </a:extLst>
          </p:cNvPr>
          <p:cNvSpPr/>
          <p:nvPr/>
        </p:nvSpPr>
        <p:spPr>
          <a:xfrm>
            <a:off x="5062331" y="2060712"/>
            <a:ext cx="4757530" cy="164327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="" xmlns:a16="http://schemas.microsoft.com/office/drawing/2014/main" id="{E0EE8158-CD89-4E40-A1C4-3AE12199CD9E}"/>
              </a:ext>
            </a:extLst>
          </p:cNvPr>
          <p:cNvCxnSpPr>
            <a:cxnSpLocks/>
          </p:cNvCxnSpPr>
          <p:nvPr/>
        </p:nvCxnSpPr>
        <p:spPr>
          <a:xfrm>
            <a:off x="1836964" y="2488095"/>
            <a:ext cx="3225367" cy="639418"/>
          </a:xfrm>
          <a:prstGeom prst="bentConnector3">
            <a:avLst/>
          </a:prstGeom>
          <a:ln w="57150">
            <a:solidFill>
              <a:srgbClr val="8CE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1B5C415-DBEF-4A2C-964C-C1AEF8F482BF}"/>
              </a:ext>
            </a:extLst>
          </p:cNvPr>
          <p:cNvSpPr/>
          <p:nvPr/>
        </p:nvSpPr>
        <p:spPr>
          <a:xfrm>
            <a:off x="5396949" y="2060712"/>
            <a:ext cx="3253408" cy="164327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400" b="1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Tab();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B675939-D499-4DB2-BE83-C72EC3A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66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18099969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346726577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5243568"/>
                    </a:ext>
                  </a:extLst>
                </a:gridCol>
              </a:tblGrid>
              <a:tr h="1575274">
                <a:tc gridSpan="3">
                  <a:txBody>
                    <a:bodyPr/>
                    <a:lstStyle/>
                    <a:p>
                      <a:pPr latinLnBrk="1"/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4400" b="1" dirty="0"/>
                        <a:t> </a:t>
                      </a:r>
                      <a:r>
                        <a:rPr lang="en-US" altLang="ko-KR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r>
                        <a:rPr lang="en-US" altLang="ko-KR" sz="4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Tab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8CE3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47249"/>
                  </a:ext>
                </a:extLst>
              </a:tr>
              <a:tr h="5282726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ko-KR" altLang="en-US" sz="105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85061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CE1A650-D102-44A3-A407-2706A7A47F6B}"/>
              </a:ext>
            </a:extLst>
          </p:cNvPr>
          <p:cNvSpPr/>
          <p:nvPr/>
        </p:nvSpPr>
        <p:spPr>
          <a:xfrm>
            <a:off x="352661" y="1913754"/>
            <a:ext cx="11486677" cy="4609510"/>
          </a:xfrm>
          <a:prstGeom prst="rect">
            <a:avLst/>
          </a:prstGeom>
          <a:noFill/>
          <a:ln w="57150">
            <a:solidFill>
              <a:srgbClr val="8CE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1B5C415-DBEF-4A2C-964C-C1AEF8F482BF}"/>
              </a:ext>
            </a:extLst>
          </p:cNvPr>
          <p:cNvSpPr/>
          <p:nvPr/>
        </p:nvSpPr>
        <p:spPr>
          <a:xfrm>
            <a:off x="814063" y="2147798"/>
            <a:ext cx="3253408" cy="164327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963" y="2204109"/>
            <a:ext cx="1089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8CE3F8"/>
                </a:solidFill>
              </a:rPr>
              <a:t>Tab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 smtClean="0">
                <a:solidFill>
                  <a:srgbClr val="8CE3F8"/>
                </a:solidFill>
              </a:rPr>
              <a:t>	</a:t>
            </a:r>
            <a:r>
              <a:rPr lang="en-US" altLang="ko-KR" sz="3600" b="1" dirty="0" err="1" smtClean="0">
                <a:solidFill>
                  <a:srgbClr val="8CE3F8"/>
                </a:solidFill>
              </a:rPr>
              <a:t>Jframe</a:t>
            </a:r>
            <a:r>
              <a:rPr lang="en-US" altLang="ko-KR" sz="3600" b="1" dirty="0" smtClean="0">
                <a:solidFill>
                  <a:srgbClr val="8CE3F8"/>
                </a:solidFill>
              </a:rPr>
              <a:t> 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클래스를 상속받음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>
                <a:solidFill>
                  <a:srgbClr val="8CE3F8"/>
                </a:solidFill>
              </a:rPr>
              <a:t>	</a:t>
            </a:r>
            <a:r>
              <a:rPr lang="en-US" altLang="ko-KR" sz="3600" b="1" dirty="0" smtClean="0">
                <a:solidFill>
                  <a:srgbClr val="8CE3F8"/>
                </a:solidFill>
              </a:rPr>
              <a:t>frame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을 설정함</a:t>
            </a:r>
            <a:endParaRPr lang="en-US" altLang="ko-KR" sz="3600" b="1" dirty="0" smtClean="0">
              <a:solidFill>
                <a:srgbClr val="8CE3F8"/>
              </a:solidFill>
            </a:endParaRPr>
          </a:p>
          <a:p>
            <a:r>
              <a:rPr lang="en-US" altLang="ko-KR" sz="3600" b="1" dirty="0">
                <a:solidFill>
                  <a:srgbClr val="8CE3F8"/>
                </a:solidFill>
              </a:rPr>
              <a:t>	</a:t>
            </a:r>
            <a:r>
              <a:rPr lang="en-US" altLang="ko-KR" sz="3600" b="1" dirty="0" err="1" smtClean="0">
                <a:solidFill>
                  <a:srgbClr val="8CE3F8"/>
                </a:solidFill>
              </a:rPr>
              <a:t>tabbedPane</a:t>
            </a:r>
            <a:r>
              <a:rPr lang="ko-KR" altLang="en-US" sz="3600" b="1" dirty="0" smtClean="0">
                <a:solidFill>
                  <a:srgbClr val="8CE3F8"/>
                </a:solidFill>
              </a:rPr>
              <a:t>을 이용해서 화면을 이동함</a:t>
            </a:r>
            <a:endParaRPr lang="en-US" altLang="ko-KR" sz="3600" b="1" dirty="0">
              <a:solidFill>
                <a:srgbClr val="8CE3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1917</Words>
  <Application>Microsoft Office PowerPoint</Application>
  <PresentationFormat>와이드스크린</PresentationFormat>
  <Paragraphs>485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HY견고딕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01</vt:lpstr>
      <vt:lpstr>PowerPoint 프레젠테이션</vt:lpstr>
      <vt:lpstr>PowerPoint 프레젠테이션</vt:lpstr>
      <vt:lpstr>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</vt:lpstr>
      <vt:lpstr>PowerPoint 프레젠테이션</vt:lpstr>
      <vt:lpstr>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계산기</dc:title>
  <dc:creator>Wind</dc:creator>
  <cp:lastModifiedBy>핡핡</cp:lastModifiedBy>
  <cp:revision>85</cp:revision>
  <dcterms:created xsi:type="dcterms:W3CDTF">2017-09-10T12:12:13Z</dcterms:created>
  <dcterms:modified xsi:type="dcterms:W3CDTF">2018-06-04T01:36:17Z</dcterms:modified>
</cp:coreProperties>
</file>