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13" r:id="rId1"/>
  </p:sldMasterIdLst>
  <p:notesMasterIdLst>
    <p:notesMasterId r:id="rId32"/>
  </p:notesMasterIdLst>
  <p:handoutMasterIdLst>
    <p:handoutMasterId r:id="rId33"/>
  </p:handoutMasterIdLst>
  <p:sldIdLst>
    <p:sldId id="1202" r:id="rId2"/>
    <p:sldId id="1357" r:id="rId3"/>
    <p:sldId id="1382" r:id="rId4"/>
    <p:sldId id="1361" r:id="rId5"/>
    <p:sldId id="1383" r:id="rId6"/>
    <p:sldId id="1387" r:id="rId7"/>
    <p:sldId id="1384" r:id="rId8"/>
    <p:sldId id="1385" r:id="rId9"/>
    <p:sldId id="1400" r:id="rId10"/>
    <p:sldId id="1389" r:id="rId11"/>
    <p:sldId id="1402" r:id="rId12"/>
    <p:sldId id="1390" r:id="rId13"/>
    <p:sldId id="1369" r:id="rId14"/>
    <p:sldId id="1392" r:id="rId15"/>
    <p:sldId id="1364" r:id="rId16"/>
    <p:sldId id="1393" r:id="rId17"/>
    <p:sldId id="1396" r:id="rId18"/>
    <p:sldId id="1362" r:id="rId19"/>
    <p:sldId id="1397" r:id="rId20"/>
    <p:sldId id="1406" r:id="rId21"/>
    <p:sldId id="1412" r:id="rId22"/>
    <p:sldId id="1232" r:id="rId23"/>
    <p:sldId id="1227" r:id="rId24"/>
    <p:sldId id="1417" r:id="rId25"/>
    <p:sldId id="1356" r:id="rId26"/>
    <p:sldId id="1418" r:id="rId27"/>
    <p:sldId id="1376" r:id="rId28"/>
    <p:sldId id="1407" r:id="rId29"/>
    <p:sldId id="1408" r:id="rId30"/>
    <p:sldId id="1409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ECBF4E"/>
    <a:srgbClr val="E86E0A"/>
    <a:srgbClr val="DAA2AE"/>
    <a:srgbClr val="FFFF99"/>
    <a:srgbClr val="00CC00"/>
    <a:srgbClr val="D7D200"/>
    <a:srgbClr val="FF5050"/>
    <a:srgbClr val="FC7C42"/>
    <a:srgbClr val="ACA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83" autoAdjust="0"/>
    <p:restoredTop sz="86521" autoAdjust="0"/>
  </p:normalViewPr>
  <p:slideViewPr>
    <p:cSldViewPr>
      <p:cViewPr varScale="1">
        <p:scale>
          <a:sx n="57" d="100"/>
          <a:sy n="57" d="100"/>
        </p:scale>
        <p:origin x="-1267" y="-91"/>
      </p:cViewPr>
      <p:guideLst>
        <p:guide orient="horz" pos="2352"/>
        <p:guide pos="2832"/>
      </p:guideLst>
    </p:cSldViewPr>
  </p:slideViewPr>
  <p:outlineViewPr>
    <p:cViewPr>
      <p:scale>
        <a:sx n="33" d="100"/>
        <a:sy n="33" d="100"/>
      </p:scale>
      <p:origin x="21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353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354DEA5C-6216-4DB1-AF33-5FED612F961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2337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8A194B0E-DC3B-450B-B21E-B41B6D6B504F}" type="datetimeFigureOut">
              <a:rPr lang="en-GB"/>
              <a:pPr>
                <a:defRPr/>
              </a:pPr>
              <a:t>28/10/2020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134048E4-0CD1-4BBF-BA56-EB6E685FAF9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490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44F42F-921F-4156-9F9A-418DF814C2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83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E9AB4-3626-4D8A-B809-0E75331D65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98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746DAA-1D36-42F4-AEBB-9A5E6A57E4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4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8BFAE0-2F21-48EC-B113-4C50244B80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28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1B7CBC-5FF6-45D7-A2AF-050801E14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24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9523AF-32DC-4CC8-8E92-4DD436AB58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2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87F2E-7A16-4324-B6BB-F6AA57B412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3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390C8-D169-4592-B3FB-F28128544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30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247E8-7849-46C5-861B-8A042F034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0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25C5B-500E-4B7D-BB98-E73D534582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3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47C44-B0C7-4334-BFFF-776760C4A9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7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PE" smtClean="0"/>
              <a:t>Click to edit Master title style</a:t>
            </a:r>
            <a:endParaRPr lang="en-GB" altLang="es-PE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PE" smtClean="0"/>
              <a:t>Click to edit Master text styles</a:t>
            </a:r>
          </a:p>
          <a:p>
            <a:pPr lvl="1"/>
            <a:r>
              <a:rPr lang="en-US" altLang="es-PE" smtClean="0"/>
              <a:t>Second level</a:t>
            </a:r>
          </a:p>
          <a:p>
            <a:pPr lvl="2"/>
            <a:r>
              <a:rPr lang="en-US" altLang="es-PE" smtClean="0"/>
              <a:t>Third level</a:t>
            </a:r>
          </a:p>
          <a:p>
            <a:pPr lvl="3"/>
            <a:r>
              <a:rPr lang="en-US" altLang="es-PE" smtClean="0"/>
              <a:t>Fourth level</a:t>
            </a:r>
          </a:p>
          <a:p>
            <a:pPr lvl="4"/>
            <a:r>
              <a:rPr lang="en-US" altLang="es-PE" smtClean="0"/>
              <a:t>Fifth level</a:t>
            </a:r>
            <a:endParaRPr lang="en-GB" altLang="es-PE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5FE28D95-FBA3-40CC-9236-4090756394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plato.stanford.edu/archives/win2018/entries/contradiction/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520" y="188640"/>
            <a:ext cx="8713788" cy="1872208"/>
          </a:xfrm>
        </p:spPr>
        <p:txBody>
          <a:bodyPr/>
          <a:lstStyle/>
          <a:p>
            <a:pPr algn="l">
              <a:lnSpc>
                <a:spcPct val="130000"/>
              </a:lnSpc>
            </a:pPr>
            <a:r>
              <a:rPr 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Grey</a:t>
            </a:r>
            <a:r>
              <a:rPr lang="en-US" sz="4000" dirty="0" smtClean="0">
                <a:solidFill>
                  <a:srgbClr val="00CC00"/>
                </a:solidFill>
              </a:rPr>
              <a:t> </a:t>
            </a:r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(or </a:t>
            </a:r>
            <a:r>
              <a:rPr lang="en-US" sz="4000" dirty="0" smtClean="0">
                <a:solidFill>
                  <a:srgbClr val="FF0000"/>
                </a:solidFill>
              </a:rPr>
              <a:t>M</a:t>
            </a:r>
            <a:r>
              <a:rPr lang="en-US" sz="4000" dirty="0" smtClean="0">
                <a:solidFill>
                  <a:srgbClr val="00CC00"/>
                </a:solidFill>
              </a:rPr>
              <a:t>u</a:t>
            </a:r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</a:rPr>
              <a:t>lt</a:t>
            </a:r>
            <a:r>
              <a:rPr lang="en-US" sz="4000" dirty="0" smtClean="0">
                <a:solidFill>
                  <a:srgbClr val="00B0F0"/>
                </a:solidFill>
              </a:rPr>
              <a:t>i-</a:t>
            </a:r>
            <a:r>
              <a:rPr lang="en-US" sz="4000" dirty="0" err="1" smtClean="0">
                <a:solidFill>
                  <a:srgbClr val="00B0F0"/>
                </a:solidFill>
              </a:rPr>
              <a:t>C</a:t>
            </a:r>
            <a:r>
              <a:rPr lang="en-US" sz="4000" dirty="0" err="1" smtClean="0">
                <a:solidFill>
                  <a:srgbClr val="FF0000"/>
                </a:solidFill>
              </a:rPr>
              <a:t>ol</a:t>
            </a:r>
            <a:r>
              <a:rPr lang="en-US" sz="4000" dirty="0" err="1" smtClean="0">
                <a:solidFill>
                  <a:srgbClr val="821BFF"/>
                </a:solidFill>
              </a:rPr>
              <a:t>ou</a:t>
            </a:r>
            <a:r>
              <a:rPr lang="en-US" sz="4000" dirty="0" err="1" smtClean="0">
                <a:solidFill>
                  <a:srgbClr val="00CC00"/>
                </a:solidFill>
              </a:rPr>
              <a:t>re</a:t>
            </a:r>
            <a:r>
              <a:rPr lang="en-US" sz="4000" dirty="0" err="1" smtClean="0">
                <a:solidFill>
                  <a:srgbClr val="CC9900"/>
                </a:solidFill>
              </a:rPr>
              <a:t>d</a:t>
            </a:r>
            <a:r>
              <a:rPr lang="en-US" sz="4000" dirty="0" smtClean="0">
                <a:solidFill>
                  <a:srgbClr val="CC9900"/>
                </a:solidFill>
              </a:rPr>
              <a:t>?</a:t>
            </a:r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US" sz="4000" dirty="0" smtClean="0">
                <a:solidFill>
                  <a:srgbClr val="821BFF"/>
                </a:solidFill>
              </a:rPr>
              <a:t> </a:t>
            </a:r>
            <a:br>
              <a:rPr lang="en-US" sz="4000" dirty="0" smtClean="0">
                <a:solidFill>
                  <a:srgbClr val="821BFF"/>
                </a:solidFill>
              </a:rPr>
            </a:br>
            <a:r>
              <a:rPr lang="en-US" sz="4000" dirty="0" smtClean="0">
                <a:solidFill>
                  <a:srgbClr val="821BFF"/>
                </a:solidFill>
              </a:rPr>
              <a:t>     </a:t>
            </a:r>
            <a:r>
              <a:rPr 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Areas between Figures</a:t>
            </a:r>
            <a:endParaRPr lang="en-GB" sz="4000" i="1" dirty="0">
              <a:solidFill>
                <a:srgbClr val="CC3399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3608" y="2420888"/>
            <a:ext cx="7467600" cy="4248472"/>
          </a:xfrm>
        </p:spPr>
        <p:txBody>
          <a:bodyPr>
            <a:normAutofit fontScale="92500" lnSpcReduction="10000"/>
          </a:bodyPr>
          <a:lstStyle/>
          <a:p>
            <a:pPr algn="l" eaLnBrk="1" hangingPunct="1">
              <a:lnSpc>
                <a:spcPct val="80000"/>
              </a:lnSpc>
              <a:defRPr/>
            </a:pPr>
            <a:r>
              <a:rPr lang="en-GB" altLang="en-US" sz="2400" i="1" dirty="0" smtClean="0">
                <a:solidFill>
                  <a:srgbClr val="898989"/>
                </a:solidFill>
              </a:rPr>
              <a:t>John </a:t>
            </a:r>
            <a:r>
              <a:rPr lang="en-GB" altLang="en-US" sz="2400" i="1" dirty="0" err="1" smtClean="0">
                <a:solidFill>
                  <a:srgbClr val="898989"/>
                </a:solidFill>
              </a:rPr>
              <a:t>Barnden</a:t>
            </a:r>
            <a:endParaRPr lang="en-GB" altLang="en-US" sz="2400" i="1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65000"/>
              </a:lnSpc>
              <a:defRPr/>
            </a:pPr>
            <a:endParaRPr lang="en-GB" altLang="en-US" sz="2400" i="1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65000"/>
              </a:lnSpc>
              <a:defRPr/>
            </a:pPr>
            <a:r>
              <a:rPr lang="en-GB" altLang="en-US" sz="2400" i="1" dirty="0">
                <a:solidFill>
                  <a:srgbClr val="898989"/>
                </a:solidFill>
              </a:rPr>
              <a:t>Professor Emeritus of </a:t>
            </a:r>
            <a:r>
              <a:rPr lang="en-GB" altLang="en-US" sz="2400" i="1" dirty="0" smtClean="0">
                <a:solidFill>
                  <a:srgbClr val="898989"/>
                </a:solidFill>
              </a:rPr>
              <a:t>AI</a:t>
            </a:r>
          </a:p>
          <a:p>
            <a:pPr algn="l" eaLnBrk="1" hangingPunct="1">
              <a:lnSpc>
                <a:spcPct val="65000"/>
              </a:lnSpc>
              <a:defRPr/>
            </a:pPr>
            <a:r>
              <a:rPr lang="en-GB" altLang="en-US" sz="2400" i="1" dirty="0" smtClean="0">
                <a:solidFill>
                  <a:srgbClr val="898989"/>
                </a:solidFill>
              </a:rPr>
              <a:t>School of Computer Science</a:t>
            </a:r>
          </a:p>
          <a:p>
            <a:pPr algn="l" eaLnBrk="1" hangingPunct="1">
              <a:lnSpc>
                <a:spcPct val="65000"/>
              </a:lnSpc>
              <a:defRPr/>
            </a:pPr>
            <a:r>
              <a:rPr lang="en-GB" altLang="en-US" sz="2400" i="1" dirty="0" smtClean="0">
                <a:solidFill>
                  <a:srgbClr val="898989"/>
                </a:solidFill>
              </a:rPr>
              <a:t>University of Birmingham, UK</a:t>
            </a:r>
          </a:p>
          <a:p>
            <a:pPr algn="l" eaLnBrk="1" hangingPunct="1">
              <a:lnSpc>
                <a:spcPct val="65000"/>
              </a:lnSpc>
              <a:defRPr/>
            </a:pPr>
            <a:endParaRPr lang="en-GB" altLang="en-US" sz="2400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65000"/>
              </a:lnSpc>
              <a:defRPr/>
            </a:pPr>
            <a:endParaRPr lang="en-GB" altLang="en-US" sz="2400" dirty="0" smtClean="0">
              <a:solidFill>
                <a:srgbClr val="898989"/>
              </a:solidFill>
            </a:endParaRPr>
          </a:p>
          <a:p>
            <a:pPr algn="r">
              <a:lnSpc>
                <a:spcPct val="110000"/>
              </a:lnSpc>
            </a:pPr>
            <a:r>
              <a:rPr lang="en-US" sz="2000" b="1" dirty="0">
                <a:solidFill>
                  <a:srgbClr val="821BFF"/>
                </a:solidFill>
              </a:rPr>
              <a:t>for Theme </a:t>
            </a:r>
            <a:r>
              <a:rPr lang="en-US" sz="2000" b="1" dirty="0" smtClean="0">
                <a:solidFill>
                  <a:srgbClr val="821BFF"/>
                </a:solidFill>
              </a:rPr>
              <a:t>Session:</a:t>
            </a:r>
          </a:p>
          <a:p>
            <a:pPr algn="r">
              <a:lnSpc>
                <a:spcPct val="110000"/>
              </a:lnSpc>
            </a:pPr>
            <a:endParaRPr lang="en-GB" sz="2000" b="1" dirty="0">
              <a:solidFill>
                <a:srgbClr val="821BFF"/>
              </a:solidFill>
            </a:endParaRPr>
          </a:p>
          <a:p>
            <a:pPr algn="r">
              <a:lnSpc>
                <a:spcPct val="110000"/>
              </a:lnSpc>
            </a:pPr>
            <a:r>
              <a:rPr lang="en-US" sz="2000" b="1" i="1" dirty="0" smtClean="0">
                <a:solidFill>
                  <a:srgbClr val="821BFF"/>
                </a:solidFill>
              </a:rPr>
              <a:t>“What Makes a Figure? – Re-Thinking Figuration”</a:t>
            </a:r>
          </a:p>
          <a:p>
            <a:pPr algn="r">
              <a:lnSpc>
                <a:spcPct val="110000"/>
              </a:lnSpc>
            </a:pPr>
            <a:r>
              <a:rPr lang="en-US" sz="2000" dirty="0">
                <a:solidFill>
                  <a:schemeClr val="tx1"/>
                </a:solidFill>
              </a:rPr>
              <a:t>a</a:t>
            </a:r>
            <a:r>
              <a:rPr lang="en-US" sz="2000" dirty="0" smtClean="0">
                <a:solidFill>
                  <a:schemeClr val="tx1"/>
                </a:solidFill>
              </a:rPr>
              <a:t>rranged by </a:t>
            </a:r>
            <a:r>
              <a:rPr lang="en-US" sz="2000" dirty="0" err="1" smtClean="0">
                <a:solidFill>
                  <a:schemeClr val="tx1"/>
                </a:solidFill>
              </a:rPr>
              <a:t>Angeliki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Athanasiadou</a:t>
            </a:r>
            <a:r>
              <a:rPr lang="en-US" sz="2000" dirty="0" smtClean="0">
                <a:solidFill>
                  <a:schemeClr val="tx1"/>
                </a:solidFill>
              </a:rPr>
              <a:t> &amp; Herb </a:t>
            </a:r>
            <a:r>
              <a:rPr lang="en-US" sz="2000" dirty="0" err="1" smtClean="0">
                <a:solidFill>
                  <a:schemeClr val="tx1"/>
                </a:solidFill>
              </a:rPr>
              <a:t>Colston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r">
              <a:lnSpc>
                <a:spcPct val="110000"/>
              </a:lnSpc>
            </a:pPr>
            <a:endParaRPr lang="en-US" sz="2000" b="1" i="1" dirty="0" smtClean="0">
              <a:solidFill>
                <a:srgbClr val="821BFF"/>
              </a:solidFill>
            </a:endParaRPr>
          </a:p>
          <a:p>
            <a:pPr algn="r">
              <a:lnSpc>
                <a:spcPct val="110000"/>
              </a:lnSpc>
            </a:pPr>
            <a:r>
              <a:rPr lang="en-US" sz="2000" i="1" dirty="0" smtClean="0">
                <a:solidFill>
                  <a:srgbClr val="821BFF"/>
                </a:solidFill>
              </a:rPr>
              <a:t> </a:t>
            </a:r>
            <a:r>
              <a:rPr lang="en-GB" altLang="en-US" sz="2000" b="1" dirty="0" smtClean="0">
                <a:solidFill>
                  <a:srgbClr val="821BFF"/>
                </a:solidFill>
              </a:rPr>
              <a:t>at </a:t>
            </a:r>
            <a:r>
              <a:rPr lang="en-GB" altLang="en-US" sz="2000" b="1" i="1" dirty="0" smtClean="0">
                <a:solidFill>
                  <a:srgbClr val="821BFF"/>
                </a:solidFill>
              </a:rPr>
              <a:t>FTL-5, </a:t>
            </a:r>
            <a:r>
              <a:rPr lang="en-GB" altLang="en-US" sz="2000" b="1" dirty="0" smtClean="0">
                <a:solidFill>
                  <a:srgbClr val="821BFF"/>
                </a:solidFill>
              </a:rPr>
              <a:t>Sofia</a:t>
            </a:r>
          </a:p>
          <a:p>
            <a:pPr algn="r" eaLnBrk="1" hangingPunct="1">
              <a:lnSpc>
                <a:spcPct val="110000"/>
              </a:lnSpc>
              <a:spcBef>
                <a:spcPts val="0"/>
              </a:spcBef>
              <a:defRPr/>
            </a:pPr>
            <a:r>
              <a:rPr lang="en-GB" altLang="en-US" sz="2000" b="1" dirty="0" smtClean="0">
                <a:solidFill>
                  <a:srgbClr val="821BFF"/>
                </a:solidFill>
              </a:rPr>
              <a:t>October 2020</a:t>
            </a:r>
            <a:endParaRPr lang="en-GB" altLang="en-US" dirty="0" smtClean="0">
              <a:solidFill>
                <a:srgbClr val="821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06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88640"/>
            <a:ext cx="7772400" cy="936104"/>
          </a:xfrm>
        </p:spPr>
        <p:txBody>
          <a:bodyPr/>
          <a:lstStyle/>
          <a:p>
            <a:pPr eaLnBrk="1" hangingPunct="1"/>
            <a:r>
              <a:rPr lang="en-GB" altLang="en-US" sz="3200" dirty="0" smtClean="0"/>
              <a:t>Positive </a:t>
            </a:r>
            <a:r>
              <a:rPr lang="en-GB" altLang="en-US" sz="3200" dirty="0" smtClean="0">
                <a:solidFill>
                  <a:srgbClr val="00B050"/>
                </a:solidFill>
              </a:rPr>
              <a:t>Target Resonance </a:t>
            </a:r>
            <a:r>
              <a:rPr lang="en-GB" altLang="en-US" sz="3200" dirty="0" smtClean="0"/>
              <a:t>in </a:t>
            </a:r>
            <a:r>
              <a:rPr lang="en-GB" altLang="en-US" sz="3200" dirty="0" smtClean="0">
                <a:solidFill>
                  <a:srgbClr val="00B0F0"/>
                </a:solidFill>
              </a:rPr>
              <a:t>Metaphor</a:t>
            </a:r>
            <a:br>
              <a:rPr lang="en-GB" altLang="en-US" sz="3200" dirty="0" smtClean="0">
                <a:solidFill>
                  <a:srgbClr val="00B0F0"/>
                </a:solidFill>
              </a:rPr>
            </a:br>
            <a:r>
              <a:rPr lang="en-GB" altLang="en-US" sz="3200" dirty="0"/>
              <a:t>[</a:t>
            </a:r>
            <a:r>
              <a:rPr lang="en-GB" altLang="en-US" sz="3200" dirty="0" smtClean="0"/>
              <a:t>interface metaphor]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412776"/>
            <a:ext cx="8784976" cy="4896544"/>
          </a:xfrm>
        </p:spPr>
        <p:txBody>
          <a:bodyPr/>
          <a:lstStyle/>
          <a:p>
            <a:pPr eaLnBrk="1" hangingPunct="1">
              <a:spcBef>
                <a:spcPts val="1000"/>
              </a:spcBef>
              <a:buFont typeface="Calibri" panose="020F0502020204030204" pitchFamily="34" charset="0"/>
              <a:buChar char="•"/>
              <a:defRPr/>
            </a:pPr>
            <a:r>
              <a:rPr lang="en-GB" altLang="en-US" sz="2000" b="1" i="1" dirty="0" smtClean="0"/>
              <a:t>“The </a:t>
            </a:r>
            <a:r>
              <a:rPr lang="en-GB" altLang="en-US" sz="2000" b="1" i="1" dirty="0"/>
              <a:t>city’s </a:t>
            </a:r>
            <a:r>
              <a:rPr lang="en-GB" altLang="en-US" sz="2000" b="1" i="1" dirty="0" smtClean="0"/>
              <a:t>optimism was </a:t>
            </a:r>
            <a:r>
              <a:rPr lang="en-GB" altLang="en-US" sz="2000" b="1" i="1" dirty="0">
                <a:solidFill>
                  <a:srgbClr val="00B0F0"/>
                </a:solidFill>
              </a:rPr>
              <a:t>shaken</a:t>
            </a:r>
            <a:r>
              <a:rPr lang="en-GB" altLang="en-US" sz="2000" b="1" i="1" dirty="0"/>
              <a:t> by the earthquake” </a:t>
            </a:r>
            <a:endParaRPr lang="en-GB" altLang="en-US" sz="2000" b="1" i="1" dirty="0" smtClean="0"/>
          </a:p>
          <a:p>
            <a:pPr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dirty="0" smtClean="0"/>
              <a:t>where </a:t>
            </a:r>
            <a:r>
              <a:rPr lang="en-GB" altLang="en-US" sz="2000" dirty="0"/>
              <a:t>only a </a:t>
            </a:r>
            <a:r>
              <a:rPr lang="en-GB" altLang="en-US" sz="2000" b="1" dirty="0" smtClean="0">
                <a:solidFill>
                  <a:srgbClr val="00B0F0"/>
                </a:solidFill>
              </a:rPr>
              <a:t>metaphorical</a:t>
            </a:r>
            <a:r>
              <a:rPr lang="en-GB" altLang="en-US" sz="2000" dirty="0" smtClean="0"/>
              <a:t> </a:t>
            </a:r>
            <a:r>
              <a:rPr lang="en-GB" altLang="en-US" sz="2000" dirty="0"/>
              <a:t>shaken-ness is intended, </a:t>
            </a:r>
            <a:endParaRPr lang="en-GB" altLang="en-US" sz="2000" dirty="0" smtClean="0"/>
          </a:p>
          <a:p>
            <a:pPr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dirty="0" smtClean="0"/>
              <a:t>but the </a:t>
            </a:r>
            <a:r>
              <a:rPr lang="en-GB" altLang="en-US" sz="2000" b="1" dirty="0" smtClean="0">
                <a:solidFill>
                  <a:schemeClr val="accent6">
                    <a:lumMod val="50000"/>
                  </a:schemeClr>
                </a:solidFill>
              </a:rPr>
              <a:t>literal</a:t>
            </a:r>
            <a:r>
              <a:rPr lang="en-GB" altLang="en-US" sz="2000" dirty="0" smtClean="0"/>
              <a:t> meaning </a:t>
            </a:r>
            <a:r>
              <a:rPr lang="en-GB" altLang="en-US" sz="2000" dirty="0"/>
              <a:t>is operative behind the scenes in being </a:t>
            </a:r>
            <a:r>
              <a:rPr lang="en-GB" altLang="en-US" sz="2000" b="1" dirty="0">
                <a:solidFill>
                  <a:srgbClr val="00B050"/>
                </a:solidFill>
              </a:rPr>
              <a:t>resonant</a:t>
            </a:r>
            <a:r>
              <a:rPr lang="en-GB" altLang="en-US" sz="2000" dirty="0"/>
              <a:t> with “earthquake</a:t>
            </a:r>
            <a:r>
              <a:rPr lang="en-GB" altLang="en-US" sz="2000" dirty="0" smtClean="0"/>
              <a:t>”. </a:t>
            </a:r>
          </a:p>
          <a:p>
            <a:pPr algn="r" eaLnBrk="1" hangingPunct="1">
              <a:spcBef>
                <a:spcPts val="5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600" dirty="0"/>
              <a:t>[</a:t>
            </a:r>
            <a:r>
              <a:rPr lang="en-GB" altLang="en-US" sz="1600" dirty="0" smtClean="0"/>
              <a:t>Common in journalism:  </a:t>
            </a:r>
            <a:r>
              <a:rPr lang="en-GB" altLang="en-US" sz="1600" dirty="0" err="1" smtClean="0"/>
              <a:t>Krennmayr</a:t>
            </a:r>
            <a:r>
              <a:rPr lang="en-GB" altLang="en-US" sz="1600" dirty="0" smtClean="0"/>
              <a:t> (2017, pp.147,151), White &amp; Herrera (2009). </a:t>
            </a:r>
          </a:p>
          <a:p>
            <a:pPr algn="r" eaLnBrk="1" hangingPunct="1">
              <a:spcBef>
                <a:spcPts val="5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600" dirty="0" smtClean="0"/>
              <a:t>Latter call the phenomenon </a:t>
            </a:r>
            <a:r>
              <a:rPr lang="en-GB" altLang="en-US" sz="1600" b="1" dirty="0" smtClean="0">
                <a:solidFill>
                  <a:srgbClr val="00B050"/>
                </a:solidFill>
              </a:rPr>
              <a:t>“interface metaphor”.</a:t>
            </a:r>
            <a:r>
              <a:rPr lang="en-GB" altLang="en-US" sz="1600" dirty="0" smtClean="0"/>
              <a:t>]</a:t>
            </a:r>
          </a:p>
          <a:p>
            <a:pPr eaLnBrk="1" hangingPunct="1">
              <a:spcBef>
                <a:spcPts val="4000"/>
              </a:spcBef>
              <a:buFont typeface="Calibri" pitchFamily="34" charset="0"/>
              <a:buChar char="•"/>
              <a:defRPr/>
            </a:pPr>
            <a:r>
              <a:rPr lang="en-GB" altLang="en-US" sz="2000" dirty="0" smtClean="0"/>
              <a:t>This resonance is </a:t>
            </a:r>
            <a:r>
              <a:rPr lang="en-GB" altLang="en-US" sz="2000" b="1" dirty="0" smtClean="0">
                <a:solidFill>
                  <a:srgbClr val="00B050"/>
                </a:solidFill>
              </a:rPr>
              <a:t>“positive”</a:t>
            </a:r>
            <a:r>
              <a:rPr lang="en-GB" altLang="en-US" sz="2000" dirty="0" smtClean="0"/>
              <a:t>: shaken-ness goes well with earthquakes.</a:t>
            </a:r>
            <a:endParaRPr lang="en-GB" altLang="en-US" sz="2000" dirty="0"/>
          </a:p>
          <a:p>
            <a:pPr eaLnBrk="1" hangingPunct="1"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dirty="0" smtClean="0"/>
              <a:t>The resonance adds </a:t>
            </a:r>
            <a:r>
              <a:rPr lang="en-GB" altLang="en-US" sz="2000" b="1" dirty="0" smtClean="0">
                <a:solidFill>
                  <a:srgbClr val="00B050"/>
                </a:solidFill>
              </a:rPr>
              <a:t>extra vividness, intensity and coherence</a:t>
            </a:r>
            <a:r>
              <a:rPr lang="en-GB" altLang="en-US" sz="2000" dirty="0" smtClean="0"/>
              <a:t>,  …</a:t>
            </a:r>
          </a:p>
          <a:p>
            <a:pPr algn="ctr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dirty="0" smtClean="0"/>
              <a:t>… especially because …</a:t>
            </a:r>
          </a:p>
          <a:p>
            <a:pPr lvl="1" eaLnBrk="1" hangingPunct="1">
              <a:spcBef>
                <a:spcPts val="1000"/>
              </a:spcBef>
              <a:buFont typeface="Calibri" panose="020F0502020204030204" pitchFamily="34" charset="0"/>
              <a:buChar char="–"/>
              <a:defRPr/>
            </a:pPr>
            <a:r>
              <a:rPr lang="en-GB" altLang="en-US" sz="2000" dirty="0" smtClean="0"/>
              <a:t>metaphorical “shaken” is </a:t>
            </a:r>
            <a:r>
              <a:rPr lang="en-GB" altLang="en-US" sz="2000" b="1" dirty="0" smtClean="0">
                <a:solidFill>
                  <a:srgbClr val="00B0F0"/>
                </a:solidFill>
              </a:rPr>
              <a:t>motivated by </a:t>
            </a:r>
            <a:r>
              <a:rPr lang="en-GB" altLang="en-US" sz="2000" dirty="0" smtClean="0"/>
              <a:t>the literal meaning</a:t>
            </a:r>
          </a:p>
          <a:p>
            <a:pPr lvl="1" eaLnBrk="1" hangingPunct="1">
              <a:spcBef>
                <a:spcPts val="500"/>
              </a:spcBef>
              <a:buFont typeface="Calibri" panose="020F0502020204030204" pitchFamily="34" charset="0"/>
              <a:buChar char="–"/>
              <a:defRPr/>
            </a:pPr>
            <a:r>
              <a:rPr lang="en-GB" altLang="en-US" sz="2000" dirty="0" smtClean="0"/>
              <a:t>arguably the metaphorical meaning </a:t>
            </a:r>
            <a:r>
              <a:rPr lang="en-GB" altLang="en-US" sz="2000" b="1" dirty="0" smtClean="0">
                <a:solidFill>
                  <a:schemeClr val="accent2"/>
                </a:solidFill>
              </a:rPr>
              <a:t>gets the intensity of the literal shaking</a:t>
            </a:r>
          </a:p>
        </p:txBody>
      </p:sp>
    </p:spTree>
    <p:extLst>
      <p:ext uri="{BB962C8B-B14F-4D97-AF65-F5344CB8AC3E}">
        <p14:creationId xmlns:p14="http://schemas.microsoft.com/office/powerpoint/2010/main" val="8850006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88640"/>
            <a:ext cx="7772400" cy="576064"/>
          </a:xfrm>
        </p:spPr>
        <p:txBody>
          <a:bodyPr/>
          <a:lstStyle/>
          <a:p>
            <a:pPr eaLnBrk="1" hangingPunct="1"/>
            <a:r>
              <a:rPr lang="en-GB" altLang="en-US" sz="3200" dirty="0" smtClean="0">
                <a:solidFill>
                  <a:srgbClr val="00B050"/>
                </a:solidFill>
              </a:rPr>
              <a:t>Twice-Meaningfulness</a:t>
            </a:r>
            <a:r>
              <a:rPr lang="en-GB" altLang="en-US" sz="3200" dirty="0" smtClean="0"/>
              <a:t> in </a:t>
            </a:r>
            <a:r>
              <a:rPr lang="en-GB" altLang="en-US" sz="3200" dirty="0" smtClean="0">
                <a:solidFill>
                  <a:srgbClr val="00B0F0"/>
                </a:solidFill>
              </a:rPr>
              <a:t>Metaphor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124744"/>
            <a:ext cx="8712968" cy="4968552"/>
          </a:xfrm>
        </p:spPr>
        <p:txBody>
          <a:bodyPr/>
          <a:lstStyle/>
          <a:p>
            <a:pPr eaLnBrk="1" hangingPunct="1">
              <a:spcBef>
                <a:spcPts val="2000"/>
              </a:spcBef>
              <a:buFont typeface="Calibri" pitchFamily="34" charset="0"/>
              <a:buChar char="•"/>
              <a:defRPr/>
            </a:pPr>
            <a:r>
              <a:rPr lang="en-GB" altLang="en-US" sz="2000" dirty="0" smtClean="0"/>
              <a:t>Special case of such </a:t>
            </a:r>
            <a:r>
              <a:rPr lang="en-GB" altLang="en-US" sz="2000" dirty="0" smtClean="0">
                <a:solidFill>
                  <a:srgbClr val="00B050"/>
                </a:solidFill>
              </a:rPr>
              <a:t>target resonance</a:t>
            </a:r>
            <a:r>
              <a:rPr lang="en-GB" altLang="en-US" sz="2000" dirty="0" smtClean="0"/>
              <a:t>:</a:t>
            </a:r>
          </a:p>
          <a:p>
            <a:pPr eaLnBrk="1" hangingPunct="1"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dirty="0" smtClean="0"/>
              <a:t>The </a:t>
            </a:r>
            <a:r>
              <a:rPr lang="en-GB" altLang="en-US" sz="2000" b="1" dirty="0" smtClean="0">
                <a:solidFill>
                  <a:schemeClr val="accent6">
                    <a:lumMod val="50000"/>
                  </a:schemeClr>
                </a:solidFill>
              </a:rPr>
              <a:t>literal meaning </a:t>
            </a:r>
            <a:r>
              <a:rPr lang="en-GB" altLang="en-US" sz="2000" dirty="0" smtClean="0"/>
              <a:t>is furthermore intended in its own right,</a:t>
            </a:r>
          </a:p>
          <a:p>
            <a:pPr eaLnBrk="1" hangingPunct="1">
              <a:spcBef>
                <a:spcPts val="5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dirty="0"/>
              <a:t>a</a:t>
            </a:r>
            <a:r>
              <a:rPr lang="en-GB" altLang="en-US" sz="2000" dirty="0" smtClean="0"/>
              <a:t>longside the </a:t>
            </a:r>
            <a:r>
              <a:rPr lang="en-GB" altLang="en-US" sz="2000" b="1" dirty="0" smtClean="0">
                <a:solidFill>
                  <a:srgbClr val="00B0F0"/>
                </a:solidFill>
              </a:rPr>
              <a:t>metaphorical</a:t>
            </a:r>
            <a:r>
              <a:rPr lang="en-GB" altLang="en-US" sz="2000" dirty="0" smtClean="0"/>
              <a:t> one</a:t>
            </a:r>
            <a:r>
              <a:rPr lang="en-GB" altLang="en-US" sz="2000" dirty="0"/>
              <a:t> </a:t>
            </a:r>
            <a:r>
              <a:rPr lang="en-GB" altLang="en-US" sz="2000" dirty="0" smtClean="0"/>
              <a:t>…</a:t>
            </a:r>
          </a:p>
          <a:p>
            <a:pPr eaLnBrk="1" hangingPunct="1"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dirty="0" smtClean="0"/>
              <a:t>… not just behind the scenes</a:t>
            </a:r>
            <a:endParaRPr lang="en-GB" altLang="en-US" sz="2000" dirty="0"/>
          </a:p>
          <a:p>
            <a:pPr eaLnBrk="1" hangingPunct="1">
              <a:spcBef>
                <a:spcPts val="4000"/>
              </a:spcBef>
              <a:buFont typeface="Calibri" pitchFamily="34" charset="0"/>
              <a:buChar char="•"/>
              <a:defRPr/>
            </a:pPr>
            <a:r>
              <a:rPr lang="en-GB" altLang="en-US" sz="2000" dirty="0" smtClean="0"/>
              <a:t>Hence a type of </a:t>
            </a:r>
            <a:r>
              <a:rPr lang="en-GB" altLang="en-US" sz="2000" b="1" dirty="0" smtClean="0">
                <a:solidFill>
                  <a:srgbClr val="00B0F0"/>
                </a:solidFill>
              </a:rPr>
              <a:t>“twice-meaningful”</a:t>
            </a:r>
            <a:r>
              <a:rPr lang="en-GB" altLang="en-US" sz="2000" dirty="0" smtClean="0"/>
              <a:t> (or “twice-apt”) metaphor </a:t>
            </a:r>
          </a:p>
          <a:p>
            <a:pPr algn="r" eaLnBrk="1" hangingPunct="1">
              <a:spcBef>
                <a:spcPts val="5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600" dirty="0" smtClean="0"/>
              <a:t>[Camp 2006, </a:t>
            </a:r>
            <a:r>
              <a:rPr lang="en-GB" sz="1600" dirty="0" err="1" smtClean="0"/>
              <a:t>Nerlich</a:t>
            </a:r>
            <a:r>
              <a:rPr lang="en-GB" sz="1600" dirty="0" smtClean="0"/>
              <a:t> &amp; </a:t>
            </a:r>
            <a:r>
              <a:rPr lang="en-GB" sz="1600" dirty="0" err="1"/>
              <a:t>Chamizo</a:t>
            </a:r>
            <a:r>
              <a:rPr lang="en-GB" sz="1600" dirty="0"/>
              <a:t> </a:t>
            </a:r>
            <a:r>
              <a:rPr lang="en-GB" sz="1600" dirty="0" err="1" smtClean="0"/>
              <a:t>Domínguez</a:t>
            </a:r>
            <a:r>
              <a:rPr lang="en-GB" sz="1600" dirty="0"/>
              <a:t> </a:t>
            </a:r>
            <a:r>
              <a:rPr lang="en-GB" sz="1600" dirty="0" smtClean="0"/>
              <a:t>2003, Wearing 2012</a:t>
            </a:r>
            <a:r>
              <a:rPr lang="en-GB" altLang="en-US" sz="1600" dirty="0" smtClean="0"/>
              <a:t>; “truth-mingling” in </a:t>
            </a:r>
            <a:r>
              <a:rPr lang="en-GB" altLang="en-US" sz="1600" dirty="0" err="1" smtClean="0"/>
              <a:t>Colston</a:t>
            </a:r>
            <a:r>
              <a:rPr lang="en-GB" altLang="en-US" sz="1600" dirty="0" smtClean="0"/>
              <a:t> 2010]</a:t>
            </a:r>
          </a:p>
          <a:p>
            <a:pPr algn="ctr" eaLnBrk="1" hangingPunct="1"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b="1" i="1" dirty="0" smtClean="0"/>
              <a:t>“The city was </a:t>
            </a:r>
            <a:r>
              <a:rPr lang="en-GB" altLang="en-US" sz="2000" b="1" i="1" dirty="0" smtClean="0">
                <a:solidFill>
                  <a:srgbClr val="00B0F0"/>
                </a:solidFill>
              </a:rPr>
              <a:t>shaken</a:t>
            </a:r>
            <a:r>
              <a:rPr lang="en-GB" altLang="en-US" sz="2000" b="1" i="1" dirty="0" smtClean="0"/>
              <a:t> by the earthquake” </a:t>
            </a:r>
          </a:p>
          <a:p>
            <a:pPr eaLnBrk="1" hangingPunct="1"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dirty="0"/>
              <a:t>w</a:t>
            </a:r>
            <a:r>
              <a:rPr lang="en-GB" altLang="en-US" sz="2000" dirty="0" smtClean="0"/>
              <a:t>hen meaning that the city’s population was </a:t>
            </a:r>
            <a:r>
              <a:rPr lang="en-GB" altLang="en-US" sz="2000" b="1" dirty="0" smtClean="0">
                <a:solidFill>
                  <a:srgbClr val="00B0F0"/>
                </a:solidFill>
              </a:rPr>
              <a:t>metaphorically</a:t>
            </a:r>
            <a:r>
              <a:rPr lang="en-GB" altLang="en-US" sz="2000" dirty="0" smtClean="0"/>
              <a:t> shaken (made uncertain, anxious) </a:t>
            </a:r>
            <a:r>
              <a:rPr lang="en-GB" altLang="en-US" sz="2000" b="1" dirty="0" smtClean="0">
                <a:solidFill>
                  <a:srgbClr val="00B050"/>
                </a:solidFill>
              </a:rPr>
              <a:t>as well as </a:t>
            </a:r>
            <a:r>
              <a:rPr lang="en-GB" altLang="en-US" sz="2000" dirty="0" smtClean="0"/>
              <a:t>the city being </a:t>
            </a:r>
            <a:r>
              <a:rPr lang="en-GB" altLang="en-US" sz="2000" b="1" dirty="0" smtClean="0">
                <a:solidFill>
                  <a:schemeClr val="accent6">
                    <a:lumMod val="50000"/>
                  </a:schemeClr>
                </a:solidFill>
              </a:rPr>
              <a:t>literally, physically </a:t>
            </a:r>
            <a:r>
              <a:rPr lang="en-GB" altLang="en-US" sz="2000" dirty="0" smtClean="0"/>
              <a:t>shaken.</a:t>
            </a:r>
          </a:p>
        </p:txBody>
      </p:sp>
    </p:spTree>
    <p:extLst>
      <p:ext uri="{BB962C8B-B14F-4D97-AF65-F5344CB8AC3E}">
        <p14:creationId xmlns:p14="http://schemas.microsoft.com/office/powerpoint/2010/main" val="7201346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88640"/>
            <a:ext cx="7772400" cy="576064"/>
          </a:xfrm>
        </p:spPr>
        <p:txBody>
          <a:bodyPr/>
          <a:lstStyle/>
          <a:p>
            <a:pPr eaLnBrk="1" hangingPunct="1"/>
            <a:r>
              <a:rPr lang="en-GB" altLang="en-US" sz="3200" dirty="0" err="1" smtClean="0"/>
              <a:t>Oxy</a:t>
            </a:r>
            <a:r>
              <a:rPr lang="en-GB" altLang="en-US" sz="3200" dirty="0" err="1" smtClean="0">
                <a:solidFill>
                  <a:srgbClr val="00B0F0"/>
                </a:solidFill>
              </a:rPr>
              <a:t>phor</a:t>
            </a:r>
            <a:r>
              <a:rPr lang="en-GB" altLang="en-US" sz="3200" dirty="0" err="1" smtClean="0"/>
              <a:t>ons</a:t>
            </a:r>
            <a:r>
              <a:rPr lang="en-GB" altLang="en-US" sz="3200" dirty="0" smtClean="0"/>
              <a:t> and </a:t>
            </a:r>
            <a:r>
              <a:rPr lang="en-GB" altLang="en-US" sz="3200" dirty="0" smtClean="0">
                <a:solidFill>
                  <a:srgbClr val="FF0000"/>
                </a:solidFill>
              </a:rPr>
              <a:t>Negative Target Resonance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96752"/>
            <a:ext cx="8534400" cy="5256584"/>
          </a:xfrm>
        </p:spPr>
        <p:txBody>
          <a:bodyPr/>
          <a:lstStyle/>
          <a:p>
            <a:pPr marL="0" indent="0" eaLnBrk="1" hangingPunct="1">
              <a:spcBef>
                <a:spcPts val="2000"/>
              </a:spcBef>
              <a:buNone/>
              <a:defRPr/>
            </a:pPr>
            <a:r>
              <a:rPr lang="en-GB" altLang="en-US" sz="2000" b="1" i="1" dirty="0" smtClean="0">
                <a:solidFill>
                  <a:schemeClr val="accent6"/>
                </a:solidFill>
              </a:rPr>
              <a:t>cold fire </a:t>
            </a:r>
            <a:r>
              <a:rPr lang="en-GB" altLang="en-US" sz="2000" dirty="0" smtClean="0"/>
              <a:t>about a literal fire that is emotionally cold:</a:t>
            </a:r>
          </a:p>
          <a:p>
            <a:pPr eaLnBrk="1" hangingPunct="1">
              <a:spcBef>
                <a:spcPts val="4000"/>
              </a:spcBef>
              <a:buFont typeface="Calibri" pitchFamily="34" charset="0"/>
              <a:buChar char="•"/>
              <a:defRPr/>
            </a:pPr>
            <a:r>
              <a:rPr lang="en-GB" altLang="en-US" sz="2000" dirty="0" smtClean="0"/>
              <a:t>We have a variant, </a:t>
            </a:r>
            <a:r>
              <a:rPr lang="en-GB" altLang="en-US" sz="2000" b="1" dirty="0" smtClean="0">
                <a:solidFill>
                  <a:srgbClr val="FF0000"/>
                </a:solidFill>
              </a:rPr>
              <a:t>“negative” </a:t>
            </a:r>
            <a:r>
              <a:rPr lang="en-GB" altLang="en-US" sz="2000" dirty="0" smtClean="0"/>
              <a:t>sort of target resonance:</a:t>
            </a:r>
          </a:p>
          <a:p>
            <a:pPr eaLnBrk="1" hangingPunct="1"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dirty="0"/>
              <a:t>t</a:t>
            </a:r>
            <a:r>
              <a:rPr lang="en-GB" altLang="en-US" sz="2000" dirty="0" smtClean="0"/>
              <a:t>he </a:t>
            </a:r>
            <a:r>
              <a:rPr lang="en-GB" altLang="en-US" sz="2000" b="1" dirty="0" smtClean="0">
                <a:solidFill>
                  <a:schemeClr val="accent6"/>
                </a:solidFill>
              </a:rPr>
              <a:t>literal meaning of</a:t>
            </a:r>
            <a:r>
              <a:rPr lang="en-GB" altLang="en-US" sz="2000" dirty="0" smtClean="0"/>
              <a:t>  </a:t>
            </a:r>
            <a:r>
              <a:rPr lang="en-GB" altLang="en-US" sz="2000" b="1" i="1" dirty="0" smtClean="0">
                <a:solidFill>
                  <a:schemeClr val="accent6"/>
                </a:solidFill>
              </a:rPr>
              <a:t>“cold” </a:t>
            </a:r>
            <a:r>
              <a:rPr lang="en-GB" altLang="en-US" sz="2000" dirty="0" smtClean="0"/>
              <a:t>works behind the scenes to </a:t>
            </a:r>
          </a:p>
          <a:p>
            <a:pPr eaLnBrk="1" hangingPunct="1">
              <a:spcBef>
                <a:spcPts val="5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b="1" dirty="0" smtClean="0">
                <a:solidFill>
                  <a:srgbClr val="FF0000"/>
                </a:solidFill>
              </a:rPr>
              <a:t>resonate “negatively” </a:t>
            </a:r>
            <a:r>
              <a:rPr lang="en-GB" altLang="en-US" sz="2000" dirty="0" smtClean="0"/>
              <a:t>with </a:t>
            </a:r>
            <a:r>
              <a:rPr lang="en-GB" altLang="en-US" sz="2000" b="1" i="1" dirty="0" smtClean="0">
                <a:solidFill>
                  <a:schemeClr val="accent6"/>
                </a:solidFill>
              </a:rPr>
              <a:t>“fire”, </a:t>
            </a:r>
            <a:r>
              <a:rPr lang="en-GB" altLang="en-US" sz="2000" dirty="0" smtClean="0"/>
              <a:t>providing (at least) </a:t>
            </a:r>
            <a:r>
              <a:rPr lang="en-GB" altLang="en-US" sz="2000" b="1" dirty="0" smtClean="0">
                <a:solidFill>
                  <a:srgbClr val="FF0000"/>
                </a:solidFill>
              </a:rPr>
              <a:t>shock value</a:t>
            </a:r>
            <a:r>
              <a:rPr lang="en-GB" altLang="en-US" sz="2000" dirty="0" smtClean="0"/>
              <a:t>.</a:t>
            </a:r>
          </a:p>
          <a:p>
            <a:pPr eaLnBrk="1" hangingPunct="1">
              <a:spcBef>
                <a:spcPts val="4000"/>
              </a:spcBef>
              <a:buFont typeface="Calibri" pitchFamily="34" charset="0"/>
              <a:buChar char="•"/>
              <a:defRPr/>
            </a:pPr>
            <a:r>
              <a:rPr lang="en-GB" altLang="en-US" sz="2000" dirty="0" smtClean="0"/>
              <a:t>Positively or negatively target-resonant metaphor is </a:t>
            </a:r>
            <a:r>
              <a:rPr lang="en-GB" altLang="en-US" sz="2000" b="1" i="1" dirty="0" smtClean="0">
                <a:solidFill>
                  <a:srgbClr val="FF0000"/>
                </a:solidFill>
              </a:rPr>
              <a:t>at</a:t>
            </a:r>
            <a:r>
              <a:rPr lang="en-GB" altLang="en-US" sz="2000" b="1" i="1" dirty="0" smtClean="0">
                <a:solidFill>
                  <a:srgbClr val="00B050"/>
                </a:solidFill>
              </a:rPr>
              <a:t>yp</a:t>
            </a:r>
            <a:r>
              <a:rPr lang="en-GB" altLang="en-US" sz="2000" b="1" i="1" dirty="0" smtClean="0">
                <a:solidFill>
                  <a:srgbClr val="FF0000"/>
                </a:solidFill>
              </a:rPr>
              <a:t>ic</a:t>
            </a:r>
            <a:r>
              <a:rPr lang="en-GB" altLang="en-US" sz="2000" b="1" i="1" dirty="0" smtClean="0">
                <a:solidFill>
                  <a:srgbClr val="00B050"/>
                </a:solidFill>
              </a:rPr>
              <a:t>a</a:t>
            </a:r>
            <a:r>
              <a:rPr lang="en-GB" altLang="en-US" sz="2000" b="1" i="1" dirty="0" smtClean="0">
                <a:solidFill>
                  <a:srgbClr val="FF0000"/>
                </a:solidFill>
              </a:rPr>
              <a:t>l</a:t>
            </a:r>
            <a:r>
              <a:rPr lang="en-GB" altLang="en-US" sz="2000" i="1" dirty="0" smtClean="0"/>
              <a:t> </a:t>
            </a:r>
            <a:r>
              <a:rPr lang="en-GB" altLang="en-US" sz="2000" dirty="0" smtClean="0"/>
              <a:t>even though very common in some genres.</a:t>
            </a:r>
            <a:endParaRPr lang="en-GB" altLang="en-US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8547465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58787" y="2080128"/>
            <a:ext cx="3456383" cy="1365353"/>
          </a:xfrm>
          <a:prstGeom prst="ellipse">
            <a:avLst/>
          </a:prstGeom>
          <a:solidFill>
            <a:srgbClr val="ECBF4E">
              <a:alpha val="71765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907059" y="618255"/>
            <a:ext cx="3397250" cy="11135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34850" y="2209108"/>
            <a:ext cx="22795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dirty="0" smtClean="0">
                <a:latin typeface="+mn-lt"/>
              </a:rPr>
              <a:t>[a literal meaning]</a:t>
            </a:r>
            <a:endParaRPr lang="en-GB" sz="2000" dirty="0"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49053" y="1230940"/>
            <a:ext cx="15070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b="1" i="1" dirty="0" smtClean="0">
                <a:solidFill>
                  <a:schemeClr val="accent6"/>
                </a:solidFill>
                <a:latin typeface="+mn-lt"/>
              </a:rPr>
              <a:t>“cold”</a:t>
            </a:r>
            <a:endParaRPr lang="en-GB" sz="2000" b="1" i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73011" y="780787"/>
            <a:ext cx="29898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dirty="0" smtClean="0">
                <a:latin typeface="+mn-lt"/>
              </a:rPr>
              <a:t>[troublesome </a:t>
            </a:r>
            <a:r>
              <a:rPr lang="en-GB" sz="2000" dirty="0" err="1" smtClean="0">
                <a:latin typeface="+mn-lt"/>
              </a:rPr>
              <a:t>contraterm</a:t>
            </a:r>
            <a:r>
              <a:rPr lang="en-GB" sz="2000" dirty="0" smtClean="0">
                <a:latin typeface="+mn-lt"/>
              </a:rPr>
              <a:t>]</a:t>
            </a:r>
            <a:endParaRPr lang="en-GB" sz="2000" dirty="0">
              <a:latin typeface="+mn-lt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499346" y="4168360"/>
            <a:ext cx="3242319" cy="1365353"/>
          </a:xfrm>
          <a:prstGeom prst="ellipse">
            <a:avLst/>
          </a:prstGeom>
          <a:solidFill>
            <a:srgbClr val="00B0F0">
              <a:alpha val="7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90690" y="4297340"/>
            <a:ext cx="26909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dirty="0" smtClean="0">
                <a:latin typeface="+mn-lt"/>
              </a:rPr>
              <a:t>[a </a:t>
            </a:r>
            <a:r>
              <a:rPr lang="en-GB" sz="2000" dirty="0" err="1" smtClean="0">
                <a:latin typeface="+mn-lt"/>
              </a:rPr>
              <a:t>metaph’l</a:t>
            </a:r>
            <a:r>
              <a:rPr lang="en-GB" sz="2000" dirty="0" smtClean="0">
                <a:latin typeface="+mn-lt"/>
              </a:rPr>
              <a:t>  meaning]</a:t>
            </a:r>
            <a:endParaRPr lang="en-GB" sz="20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17329" y="4723299"/>
            <a:ext cx="26642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b="1" i="1" dirty="0">
                <a:latin typeface="+mn-lt"/>
              </a:rPr>
              <a:t>c</a:t>
            </a:r>
            <a:r>
              <a:rPr lang="en-GB" sz="2000" b="1" i="1" dirty="0" smtClean="0">
                <a:latin typeface="+mn-lt"/>
              </a:rPr>
              <a:t>auses emotional discomfort</a:t>
            </a:r>
            <a:endParaRPr lang="en-GB" sz="2000" b="1" i="1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0834" y="2616415"/>
            <a:ext cx="26642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b="1" i="1" dirty="0">
                <a:latin typeface="+mn-lt"/>
              </a:rPr>
              <a:t>l</a:t>
            </a:r>
            <a:r>
              <a:rPr lang="en-GB" sz="2000" b="1" i="1" dirty="0" smtClean="0">
                <a:latin typeface="+mn-lt"/>
              </a:rPr>
              <a:t>ow temperature</a:t>
            </a:r>
            <a:endParaRPr lang="en-GB" sz="2000" b="1" i="1" dirty="0">
              <a:latin typeface="+mn-lt"/>
            </a:endParaRPr>
          </a:p>
        </p:txBody>
      </p:sp>
      <p:sp>
        <p:nvSpPr>
          <p:cNvPr id="18" name="Line 29"/>
          <p:cNvSpPr>
            <a:spLocks noChangeShapeType="1"/>
          </p:cNvSpPr>
          <p:nvPr/>
        </p:nvSpPr>
        <p:spPr bwMode="auto">
          <a:xfrm flipH="1">
            <a:off x="2835049" y="1576072"/>
            <a:ext cx="576065" cy="504056"/>
          </a:xfrm>
          <a:prstGeom prst="line">
            <a:avLst/>
          </a:prstGeom>
          <a:noFill/>
          <a:ln w="101600">
            <a:solidFill>
              <a:srgbClr val="821BFF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" name="Line 29"/>
          <p:cNvSpPr>
            <a:spLocks noChangeShapeType="1"/>
          </p:cNvSpPr>
          <p:nvPr/>
        </p:nvSpPr>
        <p:spPr bwMode="auto">
          <a:xfrm>
            <a:off x="5717328" y="1576072"/>
            <a:ext cx="1150170" cy="2592288"/>
          </a:xfrm>
          <a:prstGeom prst="line">
            <a:avLst/>
          </a:prstGeom>
          <a:noFill/>
          <a:ln w="101600">
            <a:solidFill>
              <a:srgbClr val="821BFF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504651" y="4168359"/>
            <a:ext cx="3300550" cy="1365353"/>
          </a:xfrm>
          <a:prstGeom prst="ellipse">
            <a:avLst/>
          </a:prstGeom>
          <a:solidFill>
            <a:srgbClr val="FF0000">
              <a:alpha val="7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56937" y="4372079"/>
            <a:ext cx="27946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dirty="0" smtClean="0">
                <a:latin typeface="+mn-lt"/>
              </a:rPr>
              <a:t>[NEGATIVE RESONANCE with lit meaning of ]</a:t>
            </a:r>
            <a:endParaRPr lang="en-GB" sz="2000" dirty="0">
              <a:latin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16334" y="5031075"/>
            <a:ext cx="16330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b="1" i="1" dirty="0" smtClean="0">
                <a:latin typeface="+mn-lt"/>
              </a:rPr>
              <a:t>“fire”</a:t>
            </a:r>
            <a:endParaRPr lang="en-GB" sz="2000" b="1" i="1" dirty="0">
              <a:latin typeface="+mn-lt"/>
            </a:endParaRPr>
          </a:p>
        </p:txBody>
      </p:sp>
      <p:sp>
        <p:nvSpPr>
          <p:cNvPr id="27" name="Line 29"/>
          <p:cNvSpPr>
            <a:spLocks noChangeShapeType="1"/>
          </p:cNvSpPr>
          <p:nvPr/>
        </p:nvSpPr>
        <p:spPr bwMode="auto">
          <a:xfrm flipH="1">
            <a:off x="2276485" y="3445481"/>
            <a:ext cx="0" cy="722878"/>
          </a:xfrm>
          <a:prstGeom prst="line">
            <a:avLst/>
          </a:prstGeom>
          <a:noFill/>
          <a:ln w="101600">
            <a:solidFill>
              <a:srgbClr val="821BFF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86796" y="54344"/>
            <a:ext cx="55406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400" dirty="0" smtClean="0">
                <a:latin typeface="+mn-lt"/>
              </a:rPr>
              <a:t>Negative Target Resonance in  </a:t>
            </a:r>
            <a:r>
              <a:rPr lang="en-GB" sz="2400" i="1" dirty="0" smtClean="0">
                <a:solidFill>
                  <a:schemeClr val="accent6"/>
                </a:solidFill>
                <a:latin typeface="+mn-lt"/>
              </a:rPr>
              <a:t>“cold fire”</a:t>
            </a:r>
            <a:endParaRPr lang="en-GB" sz="2400" i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20" name="Line 29"/>
          <p:cNvSpPr>
            <a:spLocks noChangeShapeType="1"/>
          </p:cNvSpPr>
          <p:nvPr/>
        </p:nvSpPr>
        <p:spPr bwMode="auto">
          <a:xfrm>
            <a:off x="3637717" y="3201251"/>
            <a:ext cx="1861629" cy="1296144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3805200" y="3201251"/>
            <a:ext cx="16941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b="1" dirty="0" smtClean="0">
                <a:solidFill>
                  <a:srgbClr val="00B0F0"/>
                </a:solidFill>
                <a:latin typeface="+mn-lt"/>
              </a:rPr>
              <a:t>motivates</a:t>
            </a:r>
            <a:endParaRPr lang="en-GB" sz="2000" b="1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70256" y="5583056"/>
            <a:ext cx="42098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dirty="0" smtClean="0">
                <a:latin typeface="+mn-lt"/>
              </a:rPr>
              <a:t> [basis of MEANING for whole phrase]</a:t>
            </a:r>
            <a:endParaRPr lang="en-GB" sz="2000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06610" y="5627393"/>
            <a:ext cx="21164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dirty="0" smtClean="0">
                <a:latin typeface="+mn-lt"/>
              </a:rPr>
              <a:t>[SHOCK VALUE]</a:t>
            </a:r>
            <a:endParaRPr lang="en-GB" sz="2000" dirty="0">
              <a:latin typeface="+mn-lt"/>
            </a:endParaRPr>
          </a:p>
        </p:txBody>
      </p:sp>
      <p:sp>
        <p:nvSpPr>
          <p:cNvPr id="33" name="Line 29"/>
          <p:cNvSpPr>
            <a:spLocks noChangeShapeType="1"/>
          </p:cNvSpPr>
          <p:nvPr/>
        </p:nvSpPr>
        <p:spPr bwMode="auto">
          <a:xfrm>
            <a:off x="3805201" y="4851035"/>
            <a:ext cx="1694145" cy="1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" name="TextBox 33"/>
          <p:cNvSpPr txBox="1"/>
          <p:nvPr/>
        </p:nvSpPr>
        <p:spPr>
          <a:xfrm>
            <a:off x="3398597" y="4851036"/>
            <a:ext cx="26642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b="1" dirty="0" smtClean="0">
                <a:solidFill>
                  <a:srgbClr val="FF0000"/>
                </a:solidFill>
                <a:latin typeface="+mn-lt"/>
              </a:rPr>
              <a:t>Intensifies &amp; …</a:t>
            </a:r>
            <a:endParaRPr lang="en-GB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5" name="Line 29"/>
          <p:cNvSpPr>
            <a:spLocks noChangeShapeType="1"/>
          </p:cNvSpPr>
          <p:nvPr/>
        </p:nvSpPr>
        <p:spPr bwMode="auto">
          <a:xfrm flipH="1">
            <a:off x="4605682" y="3910790"/>
            <a:ext cx="1" cy="940245"/>
          </a:xfrm>
          <a:prstGeom prst="line">
            <a:avLst/>
          </a:prstGeom>
          <a:noFill/>
          <a:ln w="50800">
            <a:solidFill>
              <a:srgbClr val="CC0099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" name="TextBox 35"/>
          <p:cNvSpPr txBox="1"/>
          <p:nvPr/>
        </p:nvSpPr>
        <p:spPr>
          <a:xfrm>
            <a:off x="3915170" y="4180857"/>
            <a:ext cx="7549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b="1" dirty="0" smtClean="0">
                <a:solidFill>
                  <a:srgbClr val="CC0099"/>
                </a:solidFill>
                <a:latin typeface="+mn-lt"/>
              </a:rPr>
              <a:t>helps</a:t>
            </a:r>
            <a:endParaRPr lang="en-GB" sz="2000" b="1" dirty="0">
              <a:solidFill>
                <a:srgbClr val="CC009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080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88640"/>
            <a:ext cx="7772400" cy="576064"/>
          </a:xfrm>
        </p:spPr>
        <p:txBody>
          <a:bodyPr/>
          <a:lstStyle/>
          <a:p>
            <a:pPr eaLnBrk="1" hangingPunct="1"/>
            <a:r>
              <a:rPr lang="en-GB" altLang="en-US" sz="3200" dirty="0" err="1" smtClean="0"/>
              <a:t>Compromound</a:t>
            </a:r>
            <a:r>
              <a:rPr lang="en-GB" altLang="en-US" sz="3200" dirty="0" smtClean="0"/>
              <a:t> in the </a:t>
            </a:r>
            <a:r>
              <a:rPr lang="en-GB" altLang="en-US" sz="3200" dirty="0" err="1" smtClean="0"/>
              <a:t>Oxyphoron</a:t>
            </a:r>
            <a:endParaRPr lang="en-GB" altLang="en-US" sz="3200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268760"/>
            <a:ext cx="8534400" cy="4896544"/>
          </a:xfrm>
        </p:spPr>
        <p:txBody>
          <a:bodyPr/>
          <a:lstStyle/>
          <a:p>
            <a:pPr eaLnBrk="1" hangingPunct="1">
              <a:spcBef>
                <a:spcPts val="2000"/>
              </a:spcBef>
              <a:buFont typeface="Calibri" pitchFamily="34" charset="0"/>
              <a:buChar char="•"/>
              <a:defRPr/>
            </a:pPr>
            <a:r>
              <a:rPr lang="en-GB" altLang="en-US" sz="2000" dirty="0" smtClean="0"/>
              <a:t>Have a </a:t>
            </a:r>
            <a:r>
              <a:rPr lang="en-GB" sz="2000" b="1" dirty="0" err="1" smtClean="0">
                <a:solidFill>
                  <a:srgbClr val="FFC000"/>
                </a:solidFill>
                <a:latin typeface="Algerian" panose="04020705040A02060702" pitchFamily="82" charset="0"/>
              </a:rPr>
              <a:t>COM</a:t>
            </a:r>
            <a:r>
              <a:rPr lang="en-GB" sz="2000" b="1" dirty="0" err="1" smtClean="0">
                <a:solidFill>
                  <a:srgbClr val="00CC00"/>
                </a:solidFill>
                <a:latin typeface="Algerian" panose="04020705040A02060702" pitchFamily="82" charset="0"/>
              </a:rPr>
              <a:t>Pou</a:t>
            </a:r>
            <a:r>
              <a:rPr lang="en-GB" sz="2000" b="1" dirty="0" err="1" smtClean="0">
                <a:solidFill>
                  <a:srgbClr val="00B0F0"/>
                </a:solidFill>
                <a:latin typeface="Algerian" panose="04020705040A02060702" pitchFamily="82" charset="0"/>
              </a:rPr>
              <a:t>ND</a:t>
            </a:r>
            <a:r>
              <a:rPr lang="en-GB" sz="2000" b="1" dirty="0" smtClean="0">
                <a:solidFill>
                  <a:srgbClr val="00B0F0"/>
                </a:solidFill>
                <a:latin typeface="Algerian" panose="04020705040A02060702" pitchFamily="82" charset="0"/>
              </a:rPr>
              <a:t> </a:t>
            </a:r>
            <a:r>
              <a:rPr lang="en-GB" altLang="en-US" sz="2000" dirty="0" smtClean="0"/>
              <a:t> of  oxymoron and metaphor.</a:t>
            </a:r>
          </a:p>
          <a:p>
            <a:pPr eaLnBrk="1" hangingPunct="1">
              <a:spcBef>
                <a:spcPts val="4000"/>
              </a:spcBef>
              <a:buFont typeface="Calibri" pitchFamily="34" charset="0"/>
              <a:buChar char="•"/>
              <a:defRPr/>
            </a:pPr>
            <a:r>
              <a:rPr lang="en-GB" altLang="en-US" sz="2000" dirty="0" smtClean="0"/>
              <a:t>But the metaphor is </a:t>
            </a:r>
            <a:r>
              <a:rPr lang="en-GB" altLang="en-US" sz="2000" b="1" dirty="0" smtClean="0">
                <a:solidFill>
                  <a:srgbClr val="FF0000"/>
                </a:solidFill>
              </a:rPr>
              <a:t>atypical</a:t>
            </a:r>
            <a:r>
              <a:rPr lang="en-GB" altLang="en-US" sz="2000" dirty="0" smtClean="0"/>
              <a:t>, so </a:t>
            </a:r>
            <a:r>
              <a:rPr lang="en-GB" altLang="en-US" sz="2000" u="sng" dirty="0" smtClean="0"/>
              <a:t>neither </a:t>
            </a:r>
            <a:r>
              <a:rPr lang="en-GB" altLang="en-US" sz="2000" dirty="0" smtClean="0"/>
              <a:t>a compound of </a:t>
            </a:r>
            <a:r>
              <a:rPr lang="en-GB" altLang="en-US" sz="2000" u="sng" dirty="0" smtClean="0"/>
              <a:t>no</a:t>
            </a:r>
            <a:r>
              <a:rPr lang="en-GB" altLang="en-US" sz="2000" dirty="0" smtClean="0"/>
              <a:t>r fully a compromise between oxymoron and </a:t>
            </a:r>
            <a:r>
              <a:rPr lang="en-GB" altLang="en-US" sz="2000" b="1" dirty="0" smtClean="0">
                <a:solidFill>
                  <a:srgbClr val="00B0F0"/>
                </a:solidFill>
              </a:rPr>
              <a:t>typical</a:t>
            </a:r>
            <a:r>
              <a:rPr lang="en-GB" altLang="en-US" sz="2000" dirty="0" smtClean="0"/>
              <a:t> metaphor. </a:t>
            </a:r>
          </a:p>
          <a:p>
            <a:pPr eaLnBrk="1" hangingPunct="1">
              <a:spcBef>
                <a:spcPts val="4000"/>
              </a:spcBef>
              <a:buFont typeface="Calibri" pitchFamily="34" charset="0"/>
              <a:buChar char="•"/>
              <a:defRPr/>
            </a:pPr>
            <a:r>
              <a:rPr lang="en-GB" altLang="en-US" sz="2000" dirty="0" smtClean="0"/>
              <a:t>It’s a   </a:t>
            </a:r>
            <a:r>
              <a:rPr lang="en-GB" sz="2000" b="1" dirty="0" err="1" smtClean="0">
                <a:solidFill>
                  <a:srgbClr val="FFC00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</a:t>
            </a:r>
            <a:r>
              <a:rPr lang="en-GB" sz="2000" b="1" dirty="0" err="1" smtClean="0">
                <a:solidFill>
                  <a:srgbClr val="00B0F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p</a:t>
            </a:r>
            <a:r>
              <a:rPr lang="en-GB" sz="2000" b="1" dirty="0" err="1" smtClean="0">
                <a:solidFill>
                  <a:srgbClr val="ACA80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rom</a:t>
            </a:r>
            <a:r>
              <a:rPr lang="en-GB" sz="2000" b="1" dirty="0" err="1" smtClean="0">
                <a:solidFill>
                  <a:srgbClr val="00B0F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o</a:t>
            </a:r>
            <a:r>
              <a:rPr lang="en-GB" sz="2000" b="1" dirty="0" err="1" smtClean="0">
                <a:solidFill>
                  <a:srgbClr val="FFC00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un</a:t>
            </a:r>
            <a:r>
              <a:rPr lang="en-GB" sz="2000" b="1" dirty="0" err="1" smtClean="0">
                <a:solidFill>
                  <a:srgbClr val="00B0F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d</a:t>
            </a:r>
            <a:r>
              <a:rPr lang="en-GB" sz="2000" dirty="0" smtClean="0"/>
              <a:t>   </a:t>
            </a:r>
            <a:r>
              <a:rPr lang="en-GB" altLang="en-US" sz="2000" dirty="0" smtClean="0"/>
              <a:t>with respect to oxymoron and typical metaphor.</a:t>
            </a:r>
          </a:p>
          <a:p>
            <a:pPr eaLnBrk="1" hangingPunct="1">
              <a:spcBef>
                <a:spcPts val="2000"/>
              </a:spcBef>
              <a:buFont typeface="Calibri" pitchFamily="34" charset="0"/>
              <a:buChar char="•"/>
              <a:defRPr/>
            </a:pPr>
            <a:endParaRPr lang="en-GB" altLang="en-US" sz="2000" dirty="0" smtClean="0"/>
          </a:p>
          <a:p>
            <a:pPr marL="0" indent="0" eaLnBrk="1" hangingPunct="1">
              <a:spcBef>
                <a:spcPts val="2000"/>
              </a:spcBef>
              <a:buNone/>
              <a:defRPr/>
            </a:pPr>
            <a:endParaRPr lang="en-GB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498354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16632"/>
            <a:ext cx="8064896" cy="576064"/>
          </a:xfrm>
        </p:spPr>
        <p:txBody>
          <a:bodyPr/>
          <a:lstStyle/>
          <a:p>
            <a:pPr eaLnBrk="1" hangingPunct="1"/>
            <a:r>
              <a:rPr lang="en-GB" altLang="en-US" sz="3200" dirty="0" smtClean="0"/>
              <a:t>A </a:t>
            </a:r>
            <a:r>
              <a:rPr lang="en-GB" altLang="en-US" sz="3200" dirty="0" smtClean="0">
                <a:solidFill>
                  <a:schemeClr val="accent6">
                    <a:lumMod val="50000"/>
                  </a:schemeClr>
                </a:solidFill>
              </a:rPr>
              <a:t>Boring?</a:t>
            </a:r>
            <a:r>
              <a:rPr lang="en-GB" altLang="en-US" sz="3200" dirty="0" smtClean="0"/>
              <a:t> Enrichment of </a:t>
            </a:r>
            <a:r>
              <a:rPr lang="en-GB" altLang="en-US" sz="3200" dirty="0" err="1" smtClean="0"/>
              <a:t>Oxy</a:t>
            </a:r>
            <a:r>
              <a:rPr lang="en-GB" altLang="en-US" sz="3200" dirty="0" err="1" smtClean="0">
                <a:solidFill>
                  <a:srgbClr val="00B0F0"/>
                </a:solidFill>
              </a:rPr>
              <a:t>phor</a:t>
            </a:r>
            <a:r>
              <a:rPr lang="en-GB" altLang="en-US" sz="3200" dirty="0" err="1" smtClean="0"/>
              <a:t>on</a:t>
            </a:r>
            <a:endParaRPr lang="en-GB" altLang="en-US" sz="3200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764704"/>
            <a:ext cx="8534400" cy="5688632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ts val="2000"/>
              </a:spcBef>
              <a:buNone/>
              <a:defRPr/>
            </a:pPr>
            <a:r>
              <a:rPr lang="en-GB" altLang="en-US" sz="2000" b="1" i="1" dirty="0" smtClean="0">
                <a:solidFill>
                  <a:schemeClr val="accent6"/>
                </a:solidFill>
              </a:rPr>
              <a:t>Deafening silence   </a:t>
            </a:r>
            <a:r>
              <a:rPr lang="en-GB" altLang="en-US" sz="2000" dirty="0" smtClean="0"/>
              <a:t>[about a literal intense silence]</a:t>
            </a:r>
          </a:p>
          <a:p>
            <a:pPr eaLnBrk="1" hangingPunct="1">
              <a:lnSpc>
                <a:spcPct val="120000"/>
              </a:lnSpc>
              <a:spcBef>
                <a:spcPts val="2000"/>
              </a:spcBef>
              <a:buFont typeface="Calibri" pitchFamily="34" charset="0"/>
              <a:buChar char="•"/>
              <a:defRPr/>
            </a:pPr>
            <a:r>
              <a:rPr lang="en-GB" altLang="en-US" sz="2000" dirty="0" smtClean="0"/>
              <a:t>Possible paradox </a:t>
            </a:r>
            <a:r>
              <a:rPr lang="en-GB" altLang="en-US" sz="2000" dirty="0" err="1" smtClean="0"/>
              <a:t>resoluton</a:t>
            </a:r>
            <a:r>
              <a:rPr lang="en-GB" altLang="en-US" sz="2000" dirty="0" smtClean="0"/>
              <a:t>: </a:t>
            </a:r>
          </a:p>
          <a:p>
            <a:pPr eaLnBrk="1" hangingPunct="1">
              <a:lnSpc>
                <a:spcPct val="120000"/>
              </a:lnSpc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b="1" dirty="0" smtClean="0">
                <a:solidFill>
                  <a:srgbClr val="00B0F0"/>
                </a:solidFill>
              </a:rPr>
              <a:t>“deafening”    metaphorically  = 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b="1" dirty="0" smtClean="0">
                <a:solidFill>
                  <a:srgbClr val="00B0F0"/>
                </a:solidFill>
              </a:rPr>
              <a:t>having some sort of very striking cognitive effect on one.</a:t>
            </a:r>
          </a:p>
          <a:p>
            <a:pPr eaLnBrk="1" hangingPunct="1">
              <a:lnSpc>
                <a:spcPct val="120000"/>
              </a:lnSpc>
              <a:spcBef>
                <a:spcPts val="4000"/>
              </a:spcBef>
              <a:buFont typeface="Calibri" pitchFamily="34" charset="0"/>
              <a:buChar char="•"/>
              <a:defRPr/>
            </a:pPr>
            <a:r>
              <a:rPr lang="en-GB" altLang="en-US" sz="2000" dirty="0" smtClean="0"/>
              <a:t>Not only have the target-resonance above, but also there’s a THIRD STRAND: </a:t>
            </a:r>
          </a:p>
          <a:p>
            <a:pPr eaLnBrk="1" hangingPunct="1">
              <a:lnSpc>
                <a:spcPct val="120000"/>
              </a:lnSpc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dirty="0" smtClean="0"/>
              <a:t>We </a:t>
            </a:r>
            <a:r>
              <a:rPr lang="en-GB" altLang="en-US" sz="2000" b="1" i="1" dirty="0" smtClean="0">
                <a:solidFill>
                  <a:schemeClr val="accent6">
                    <a:lumMod val="50000"/>
                  </a:schemeClr>
                </a:solidFill>
              </a:rPr>
              <a:t>literally hear </a:t>
            </a:r>
            <a:r>
              <a:rPr lang="en-GB" altLang="en-US" sz="2000" dirty="0" smtClean="0"/>
              <a:t>a sudden silence. 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dirty="0" smtClean="0"/>
              <a:t>The “deafening” is a </a:t>
            </a:r>
            <a:r>
              <a:rPr lang="en-GB" altLang="en-US" sz="2000" b="1" dirty="0" smtClean="0">
                <a:solidFill>
                  <a:schemeClr val="accent6">
                    <a:lumMod val="50000"/>
                  </a:schemeClr>
                </a:solidFill>
              </a:rPr>
              <a:t>hyperbolic portrayal </a:t>
            </a:r>
            <a:r>
              <a:rPr lang="en-GB" altLang="en-US" sz="2000" dirty="0" smtClean="0"/>
              <a:t>of this hearing. </a:t>
            </a:r>
          </a:p>
          <a:p>
            <a:pPr algn="ctr" eaLnBrk="1" hangingPunct="1">
              <a:lnSpc>
                <a:spcPct val="120000"/>
              </a:lnSpc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b="1" dirty="0" smtClean="0">
                <a:solidFill>
                  <a:schemeClr val="accent6">
                    <a:lumMod val="50000"/>
                  </a:schemeClr>
                </a:solidFill>
              </a:rPr>
              <a:t>exaggerated-exception </a:t>
            </a:r>
            <a:r>
              <a:rPr lang="en-GB" altLang="en-US" sz="2000" b="1" dirty="0" err="1" smtClean="0"/>
              <a:t>oxy</a:t>
            </a:r>
            <a:r>
              <a:rPr lang="en-GB" altLang="en-US" sz="2000" b="1" dirty="0" err="1" smtClean="0">
                <a:solidFill>
                  <a:schemeClr val="accent6">
                    <a:lumMod val="50000"/>
                  </a:schemeClr>
                </a:solidFill>
              </a:rPr>
              <a:t>bor</a:t>
            </a:r>
            <a:r>
              <a:rPr lang="en-GB" altLang="en-US" sz="2000" b="1" dirty="0" err="1" smtClean="0"/>
              <a:t>on</a:t>
            </a:r>
            <a:r>
              <a:rPr lang="en-GB" altLang="en-US" sz="2000" dirty="0" smtClean="0"/>
              <a:t>    PLUS   </a:t>
            </a:r>
            <a:r>
              <a:rPr lang="en-GB" altLang="en-US" sz="2000" b="1" dirty="0" err="1" smtClean="0"/>
              <a:t>oxy</a:t>
            </a:r>
            <a:r>
              <a:rPr lang="en-GB" altLang="en-US" sz="2000" b="1" dirty="0" err="1" smtClean="0">
                <a:solidFill>
                  <a:srgbClr val="00B0F0"/>
                </a:solidFill>
              </a:rPr>
              <a:t>phor</a:t>
            </a:r>
            <a:r>
              <a:rPr lang="en-GB" altLang="en-US" sz="2000" b="1" dirty="0" err="1" smtClean="0"/>
              <a:t>on</a:t>
            </a:r>
            <a:r>
              <a:rPr lang="en-GB" altLang="en-US" sz="2000" dirty="0" smtClean="0"/>
              <a:t> .</a:t>
            </a:r>
          </a:p>
          <a:p>
            <a:pPr eaLnBrk="1" hangingPunct="1">
              <a:lnSpc>
                <a:spcPct val="120000"/>
              </a:lnSpc>
              <a:spcBef>
                <a:spcPts val="4000"/>
              </a:spcBef>
              <a:buFont typeface="Calibri" pitchFamily="34" charset="0"/>
              <a:buChar char="•"/>
              <a:defRPr/>
            </a:pPr>
            <a:r>
              <a:rPr lang="en-GB" altLang="en-US" sz="2000" dirty="0" smtClean="0"/>
              <a:t>So we have  </a:t>
            </a:r>
            <a:r>
              <a:rPr lang="en-GB" altLang="en-US" sz="2000" b="1" dirty="0" smtClean="0">
                <a:solidFill>
                  <a:srgbClr val="00CC00"/>
                </a:solidFill>
              </a:rPr>
              <a:t>twice-meaningfulness</a:t>
            </a:r>
            <a:r>
              <a:rPr lang="en-GB" altLang="en-US" sz="2000" dirty="0" smtClean="0"/>
              <a:t>, not just </a:t>
            </a:r>
            <a:r>
              <a:rPr lang="en-GB" altLang="en-US" sz="2000" b="1" dirty="0" smtClean="0">
                <a:solidFill>
                  <a:srgbClr val="FF0000"/>
                </a:solidFill>
              </a:rPr>
              <a:t>(negative) target resonance</a:t>
            </a:r>
            <a:r>
              <a:rPr lang="en-GB" altLang="en-US" sz="2000" dirty="0" smtClean="0"/>
              <a:t>.</a:t>
            </a:r>
            <a:endParaRPr lang="en-GB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296809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58787" y="2080128"/>
            <a:ext cx="3456383" cy="1365353"/>
          </a:xfrm>
          <a:prstGeom prst="ellipse">
            <a:avLst/>
          </a:prstGeom>
          <a:solidFill>
            <a:srgbClr val="ECBF4E">
              <a:alpha val="7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907059" y="618255"/>
            <a:ext cx="3397250" cy="11135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34850" y="2209108"/>
            <a:ext cx="22795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dirty="0" smtClean="0">
                <a:latin typeface="+mn-lt"/>
              </a:rPr>
              <a:t>[a literal meaning]</a:t>
            </a:r>
            <a:endParaRPr lang="en-GB" sz="2000" dirty="0"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49053" y="1230940"/>
            <a:ext cx="15070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b="1" i="1" dirty="0" smtClean="0">
                <a:solidFill>
                  <a:schemeClr val="accent6"/>
                </a:solidFill>
                <a:latin typeface="+mn-lt"/>
              </a:rPr>
              <a:t>“deafening”</a:t>
            </a:r>
            <a:endParaRPr lang="en-GB" sz="2000" b="1" i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62945" y="812188"/>
            <a:ext cx="30854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dirty="0" smtClean="0">
                <a:latin typeface="+mn-lt"/>
              </a:rPr>
              <a:t>[troublesome </a:t>
            </a:r>
            <a:r>
              <a:rPr lang="en-GB" sz="2000" dirty="0" err="1" smtClean="0">
                <a:latin typeface="+mn-lt"/>
              </a:rPr>
              <a:t>contraterm</a:t>
            </a:r>
            <a:r>
              <a:rPr lang="en-GB" sz="2000" dirty="0" smtClean="0">
                <a:latin typeface="+mn-lt"/>
              </a:rPr>
              <a:t>]</a:t>
            </a:r>
            <a:endParaRPr lang="en-GB" sz="2000" dirty="0">
              <a:latin typeface="+mn-lt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365618" y="3514776"/>
            <a:ext cx="3166821" cy="2512727"/>
          </a:xfrm>
          <a:prstGeom prst="ellipse">
            <a:avLst/>
          </a:prstGeom>
          <a:solidFill>
            <a:srgbClr val="00B0F0">
              <a:alpha val="7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03560" y="3975841"/>
            <a:ext cx="26909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dirty="0" smtClean="0">
                <a:latin typeface="+mn-lt"/>
              </a:rPr>
              <a:t>[a </a:t>
            </a:r>
            <a:r>
              <a:rPr lang="en-GB" sz="2000" dirty="0" err="1" smtClean="0">
                <a:latin typeface="+mn-lt"/>
              </a:rPr>
              <a:t>metaph’l</a:t>
            </a:r>
            <a:r>
              <a:rPr lang="en-GB" sz="2000" dirty="0" smtClean="0">
                <a:latin typeface="+mn-lt"/>
              </a:rPr>
              <a:t>  meaning]</a:t>
            </a:r>
            <a:endParaRPr lang="en-GB" sz="20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10335" y="4790916"/>
            <a:ext cx="28871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b="1" i="1" dirty="0">
                <a:latin typeface="+mn-lt"/>
              </a:rPr>
              <a:t>c</a:t>
            </a:r>
            <a:r>
              <a:rPr lang="en-GB" sz="2000" b="1" i="1" dirty="0" smtClean="0">
                <a:latin typeface="+mn-lt"/>
              </a:rPr>
              <a:t>ognitively</a:t>
            </a:r>
          </a:p>
          <a:p>
            <a:pPr algn="ctr">
              <a:defRPr/>
            </a:pPr>
            <a:r>
              <a:rPr lang="en-GB" sz="2000" b="1" i="1" dirty="0" smtClean="0">
                <a:latin typeface="+mn-lt"/>
              </a:rPr>
              <a:t> very shocking</a:t>
            </a:r>
            <a:endParaRPr lang="en-GB" sz="2000" b="1" i="1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0834" y="2616415"/>
            <a:ext cx="26642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b="1" i="1" dirty="0">
                <a:latin typeface="+mn-lt"/>
              </a:rPr>
              <a:t>s</a:t>
            </a:r>
            <a:r>
              <a:rPr lang="en-GB" sz="2000" b="1" i="1" dirty="0" smtClean="0">
                <a:latin typeface="+mn-lt"/>
              </a:rPr>
              <a:t>o loud as to stop one hearing</a:t>
            </a:r>
            <a:endParaRPr lang="en-GB" sz="2000" b="1" i="1" dirty="0">
              <a:latin typeface="+mn-lt"/>
            </a:endParaRPr>
          </a:p>
        </p:txBody>
      </p:sp>
      <p:sp>
        <p:nvSpPr>
          <p:cNvPr id="18" name="Line 29"/>
          <p:cNvSpPr>
            <a:spLocks noChangeShapeType="1"/>
          </p:cNvSpPr>
          <p:nvPr/>
        </p:nvSpPr>
        <p:spPr bwMode="auto">
          <a:xfrm flipH="1">
            <a:off x="2835049" y="1576072"/>
            <a:ext cx="576065" cy="504056"/>
          </a:xfrm>
          <a:prstGeom prst="line">
            <a:avLst/>
          </a:prstGeom>
          <a:noFill/>
          <a:ln w="101600">
            <a:solidFill>
              <a:srgbClr val="821BFF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" name="Line 29"/>
          <p:cNvSpPr>
            <a:spLocks noChangeShapeType="1"/>
          </p:cNvSpPr>
          <p:nvPr/>
        </p:nvSpPr>
        <p:spPr bwMode="auto">
          <a:xfrm>
            <a:off x="5717327" y="1576072"/>
            <a:ext cx="870897" cy="1960980"/>
          </a:xfrm>
          <a:prstGeom prst="line">
            <a:avLst/>
          </a:prstGeom>
          <a:noFill/>
          <a:ln w="101600">
            <a:solidFill>
              <a:srgbClr val="821BFF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2488138" y="3514776"/>
            <a:ext cx="2014421" cy="2499335"/>
          </a:xfrm>
          <a:prstGeom prst="ellipse">
            <a:avLst/>
          </a:prstGeom>
          <a:solidFill>
            <a:srgbClr val="FF0000">
              <a:alpha val="7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26363" y="3985419"/>
            <a:ext cx="27946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dirty="0" smtClean="0">
                <a:latin typeface="+mn-lt"/>
              </a:rPr>
              <a:t>[NEG. RES. </a:t>
            </a:r>
            <a:r>
              <a:rPr lang="en-GB" sz="2000" dirty="0">
                <a:latin typeface="+mn-lt"/>
              </a:rPr>
              <a:t>w</a:t>
            </a:r>
            <a:r>
              <a:rPr lang="en-GB" sz="2000" dirty="0" smtClean="0">
                <a:latin typeface="+mn-lt"/>
              </a:rPr>
              <a:t>ith]</a:t>
            </a:r>
            <a:endParaRPr lang="en-GB" sz="2000" dirty="0">
              <a:latin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35049" y="4386745"/>
            <a:ext cx="12912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b="1" i="1" dirty="0" smtClean="0">
                <a:latin typeface="+mn-lt"/>
              </a:rPr>
              <a:t>“silence”</a:t>
            </a:r>
            <a:endParaRPr lang="en-GB" sz="2000" b="1" i="1" dirty="0">
              <a:latin typeface="+mn-lt"/>
            </a:endParaRPr>
          </a:p>
        </p:txBody>
      </p:sp>
      <p:sp>
        <p:nvSpPr>
          <p:cNvPr id="27" name="Line 29"/>
          <p:cNvSpPr>
            <a:spLocks noChangeShapeType="1"/>
          </p:cNvSpPr>
          <p:nvPr/>
        </p:nvSpPr>
        <p:spPr bwMode="auto">
          <a:xfrm>
            <a:off x="2276485" y="3445481"/>
            <a:ext cx="558564" cy="398329"/>
          </a:xfrm>
          <a:prstGeom prst="line">
            <a:avLst/>
          </a:prstGeom>
          <a:noFill/>
          <a:ln w="101600">
            <a:solidFill>
              <a:srgbClr val="821BFF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86796" y="54344"/>
            <a:ext cx="88056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400" dirty="0" err="1" smtClean="0">
                <a:latin typeface="+mn-lt"/>
              </a:rPr>
              <a:t>Neg+Pos</a:t>
            </a:r>
            <a:r>
              <a:rPr lang="en-GB" sz="2400" dirty="0" smtClean="0">
                <a:latin typeface="+mn-lt"/>
              </a:rPr>
              <a:t> Target Resonance &amp; Twice-</a:t>
            </a:r>
            <a:r>
              <a:rPr lang="en-GB" sz="2400" dirty="0" err="1" smtClean="0">
                <a:latin typeface="+mn-lt"/>
              </a:rPr>
              <a:t>M’ness</a:t>
            </a:r>
            <a:r>
              <a:rPr lang="en-GB" sz="2400" dirty="0" smtClean="0">
                <a:latin typeface="+mn-lt"/>
              </a:rPr>
              <a:t> in  </a:t>
            </a:r>
            <a:r>
              <a:rPr lang="en-GB" sz="2400" i="1" dirty="0" smtClean="0">
                <a:solidFill>
                  <a:schemeClr val="accent6"/>
                </a:solidFill>
                <a:latin typeface="+mn-lt"/>
              </a:rPr>
              <a:t>“deafening silence”</a:t>
            </a:r>
            <a:endParaRPr lang="en-GB" sz="2400" i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20" name="Line 29"/>
          <p:cNvSpPr>
            <a:spLocks noChangeShapeType="1"/>
          </p:cNvSpPr>
          <p:nvPr/>
        </p:nvSpPr>
        <p:spPr bwMode="auto">
          <a:xfrm>
            <a:off x="3915170" y="2970357"/>
            <a:ext cx="1802157" cy="1005483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4105367" y="2924191"/>
            <a:ext cx="16941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b="1" dirty="0" smtClean="0">
                <a:solidFill>
                  <a:srgbClr val="00B0F0"/>
                </a:solidFill>
                <a:latin typeface="+mn-lt"/>
              </a:rPr>
              <a:t>motivates</a:t>
            </a:r>
            <a:endParaRPr lang="en-GB" sz="2000" b="1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21395" y="6167999"/>
            <a:ext cx="21164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dirty="0" smtClean="0">
                <a:latin typeface="+mn-lt"/>
              </a:rPr>
              <a:t>[SHOCK VALUE]</a:t>
            </a:r>
            <a:endParaRPr lang="en-GB" sz="2000" dirty="0">
              <a:latin typeface="+mn-lt"/>
            </a:endParaRPr>
          </a:p>
        </p:txBody>
      </p:sp>
      <p:sp>
        <p:nvSpPr>
          <p:cNvPr id="33" name="Line 29"/>
          <p:cNvSpPr>
            <a:spLocks noChangeShapeType="1"/>
          </p:cNvSpPr>
          <p:nvPr/>
        </p:nvSpPr>
        <p:spPr bwMode="auto">
          <a:xfrm flipV="1">
            <a:off x="4456375" y="4220244"/>
            <a:ext cx="1051728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" name="TextBox 33"/>
          <p:cNvSpPr txBox="1"/>
          <p:nvPr/>
        </p:nvSpPr>
        <p:spPr>
          <a:xfrm>
            <a:off x="4456374" y="4220244"/>
            <a:ext cx="9921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b="1" dirty="0" err="1" smtClean="0">
                <a:solidFill>
                  <a:srgbClr val="FF0000"/>
                </a:solidFill>
                <a:latin typeface="+mn-lt"/>
              </a:rPr>
              <a:t>intens</a:t>
            </a:r>
            <a:r>
              <a:rPr lang="en-GB" sz="2000" b="1" dirty="0" smtClean="0">
                <a:solidFill>
                  <a:srgbClr val="FF0000"/>
                </a:solidFill>
                <a:latin typeface="+mn-lt"/>
              </a:rPr>
              <a:t>.</a:t>
            </a:r>
            <a:endParaRPr lang="en-GB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5" name="Line 29"/>
          <p:cNvSpPr>
            <a:spLocks noChangeShapeType="1"/>
          </p:cNvSpPr>
          <p:nvPr/>
        </p:nvSpPr>
        <p:spPr bwMode="auto">
          <a:xfrm>
            <a:off x="4561887" y="3315625"/>
            <a:ext cx="308369" cy="881827"/>
          </a:xfrm>
          <a:prstGeom prst="line">
            <a:avLst/>
          </a:prstGeom>
          <a:noFill/>
          <a:ln w="50800">
            <a:solidFill>
              <a:srgbClr val="CC0099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170431" y="6036171"/>
            <a:ext cx="21060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2000" dirty="0" smtClean="0">
                <a:solidFill>
                  <a:prstClr val="black"/>
                </a:solidFill>
                <a:latin typeface="Calibri"/>
              </a:rPr>
              <a:t>[</a:t>
            </a:r>
            <a:r>
              <a:rPr lang="en-GB" sz="2000" dirty="0" smtClean="0">
                <a:solidFill>
                  <a:prstClr val="black"/>
                </a:solidFill>
                <a:latin typeface="Calibri"/>
                <a:sym typeface="Wingdings" panose="05000000000000000000" pitchFamily="2" charset="2"/>
              </a:rPr>
              <a:t> </a:t>
            </a:r>
            <a:r>
              <a:rPr lang="en-GB" sz="2000" dirty="0" smtClean="0">
                <a:solidFill>
                  <a:prstClr val="black"/>
                </a:solidFill>
                <a:latin typeface="Calibri"/>
              </a:rPr>
              <a:t>MEANING 2 </a:t>
            </a:r>
            <a:r>
              <a:rPr lang="en-GB" sz="2000" dirty="0">
                <a:solidFill>
                  <a:prstClr val="black"/>
                </a:solidFill>
                <a:latin typeface="Calibri"/>
              </a:rPr>
              <a:t>for whole phrase]</a:t>
            </a:r>
          </a:p>
        </p:txBody>
      </p:sp>
      <p:sp>
        <p:nvSpPr>
          <p:cNvPr id="3" name="Rectangle 2"/>
          <p:cNvSpPr/>
          <p:nvPr/>
        </p:nvSpPr>
        <p:spPr>
          <a:xfrm>
            <a:off x="4502010" y="3643755"/>
            <a:ext cx="7540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GB" sz="2000" b="1" dirty="0">
                <a:solidFill>
                  <a:srgbClr val="CC0099"/>
                </a:solidFill>
                <a:latin typeface="Calibri"/>
              </a:rPr>
              <a:t>helps</a:t>
            </a:r>
          </a:p>
        </p:txBody>
      </p:sp>
      <p:sp>
        <p:nvSpPr>
          <p:cNvPr id="31" name="Oval 30"/>
          <p:cNvSpPr/>
          <p:nvPr/>
        </p:nvSpPr>
        <p:spPr>
          <a:xfrm>
            <a:off x="86796" y="3537052"/>
            <a:ext cx="2055891" cy="2490451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216644" y="4006975"/>
            <a:ext cx="27946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dirty="0" smtClean="0">
                <a:latin typeface="+mn-lt"/>
              </a:rPr>
              <a:t>[POS. RES. </a:t>
            </a:r>
            <a:r>
              <a:rPr lang="en-GB" sz="2000" dirty="0">
                <a:latin typeface="+mn-lt"/>
              </a:rPr>
              <a:t>w</a:t>
            </a:r>
            <a:r>
              <a:rPr lang="en-GB" sz="2000" dirty="0" smtClean="0">
                <a:latin typeface="+mn-lt"/>
              </a:rPr>
              <a:t>ith]</a:t>
            </a:r>
            <a:endParaRPr lang="en-GB" sz="2000" dirty="0">
              <a:latin typeface="+mn-lt"/>
            </a:endParaRPr>
          </a:p>
        </p:txBody>
      </p:sp>
      <p:sp>
        <p:nvSpPr>
          <p:cNvPr id="39" name="Line 29"/>
          <p:cNvSpPr>
            <a:spLocks noChangeShapeType="1"/>
          </p:cNvSpPr>
          <p:nvPr/>
        </p:nvSpPr>
        <p:spPr bwMode="auto">
          <a:xfrm flipH="1">
            <a:off x="1743993" y="3445482"/>
            <a:ext cx="398694" cy="361438"/>
          </a:xfrm>
          <a:prstGeom prst="line">
            <a:avLst/>
          </a:prstGeom>
          <a:noFill/>
          <a:ln w="101600">
            <a:solidFill>
              <a:srgbClr val="821BFF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0" name="TextBox 39"/>
          <p:cNvSpPr txBox="1"/>
          <p:nvPr/>
        </p:nvSpPr>
        <p:spPr>
          <a:xfrm>
            <a:off x="138109" y="4879752"/>
            <a:ext cx="199421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dirty="0" smtClean="0">
                <a:latin typeface="+mn-lt"/>
              </a:rPr>
              <a:t>[EXAGG’D </a:t>
            </a:r>
          </a:p>
          <a:p>
            <a:pPr algn="ctr">
              <a:defRPr/>
            </a:pPr>
            <a:r>
              <a:rPr lang="en-GB" sz="2000" dirty="0" smtClean="0">
                <a:latin typeface="+mn-lt"/>
              </a:rPr>
              <a:t>EXCEPTNL</a:t>
            </a:r>
          </a:p>
          <a:p>
            <a:pPr algn="ctr">
              <a:defRPr/>
            </a:pPr>
            <a:r>
              <a:rPr lang="en-GB" sz="2000" dirty="0" smtClean="0">
                <a:latin typeface="+mn-lt"/>
              </a:rPr>
              <a:t>hearing]</a:t>
            </a:r>
            <a:endParaRPr lang="en-GB" sz="2000" dirty="0">
              <a:latin typeface="+mn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954311" y="6014111"/>
            <a:ext cx="21060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GB" sz="2000" dirty="0" smtClean="0">
                <a:solidFill>
                  <a:prstClr val="black"/>
                </a:solidFill>
                <a:latin typeface="Calibri"/>
              </a:rPr>
              <a:t>[</a:t>
            </a:r>
            <a:r>
              <a:rPr lang="en-GB" sz="2000" dirty="0" smtClean="0">
                <a:solidFill>
                  <a:prstClr val="black"/>
                </a:solidFill>
                <a:latin typeface="Calibri"/>
                <a:sym typeface="Wingdings" panose="05000000000000000000" pitchFamily="2" charset="2"/>
              </a:rPr>
              <a:t> </a:t>
            </a:r>
            <a:r>
              <a:rPr lang="en-GB" sz="2000" dirty="0" smtClean="0">
                <a:solidFill>
                  <a:prstClr val="black"/>
                </a:solidFill>
                <a:latin typeface="Calibri"/>
              </a:rPr>
              <a:t>MEANING 1 </a:t>
            </a:r>
            <a:r>
              <a:rPr lang="en-GB" sz="2000" dirty="0">
                <a:solidFill>
                  <a:prstClr val="black"/>
                </a:solidFill>
                <a:latin typeface="Calibri"/>
              </a:rPr>
              <a:t>for whole phrase]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52735" y="4406040"/>
            <a:ext cx="12912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b="1" i="1" dirty="0" smtClean="0">
                <a:latin typeface="+mn-lt"/>
              </a:rPr>
              <a:t>“silence”</a:t>
            </a:r>
            <a:endParaRPr lang="en-GB" sz="2000" b="1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665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88640"/>
            <a:ext cx="7772400" cy="576064"/>
          </a:xfrm>
        </p:spPr>
        <p:txBody>
          <a:bodyPr/>
          <a:lstStyle/>
          <a:p>
            <a:pPr eaLnBrk="1" hangingPunct="1"/>
            <a:r>
              <a:rPr lang="en-GB" altLang="en-US" sz="3200" dirty="0" smtClean="0"/>
              <a:t>Phrase Still True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268760"/>
            <a:ext cx="8534400" cy="2880320"/>
          </a:xfrm>
        </p:spPr>
        <p:txBody>
          <a:bodyPr/>
          <a:lstStyle/>
          <a:p>
            <a:pPr marL="0" indent="0" eaLnBrk="1" hangingPunct="1">
              <a:spcBef>
                <a:spcPts val="2000"/>
              </a:spcBef>
              <a:buNone/>
              <a:defRPr/>
            </a:pPr>
            <a:r>
              <a:rPr lang="en-GB" altLang="en-US" sz="2400" dirty="0" err="1"/>
              <a:t>Oxyphorons</a:t>
            </a:r>
            <a:r>
              <a:rPr lang="en-GB" altLang="en-US" sz="2400" dirty="0"/>
              <a:t> </a:t>
            </a:r>
            <a:r>
              <a:rPr lang="en-GB" altLang="en-US" sz="2400" dirty="0" smtClean="0"/>
              <a:t>as above preserve </a:t>
            </a:r>
            <a:r>
              <a:rPr lang="en-GB" altLang="en-US" sz="2400" dirty="0"/>
              <a:t>a </a:t>
            </a:r>
            <a:r>
              <a:rPr lang="en-GB" altLang="en-US" sz="2400" dirty="0" smtClean="0"/>
              <a:t>quality </a:t>
            </a:r>
            <a:r>
              <a:rPr lang="en-GB" altLang="en-US" sz="2400" dirty="0"/>
              <a:t>of </a:t>
            </a:r>
            <a:r>
              <a:rPr lang="en-GB" altLang="en-US" sz="2400" dirty="0" err="1" smtClean="0"/>
              <a:t>oxyborons</a:t>
            </a:r>
            <a:r>
              <a:rPr lang="en-GB" altLang="en-US" sz="2400" dirty="0" smtClean="0"/>
              <a:t> as above:</a:t>
            </a:r>
            <a:endParaRPr lang="en-GB" altLang="en-US" sz="2400" dirty="0"/>
          </a:p>
          <a:p>
            <a:pPr marL="0" indent="0" eaLnBrk="1" hangingPunct="1">
              <a:spcBef>
                <a:spcPts val="2000"/>
              </a:spcBef>
              <a:buNone/>
              <a:defRPr/>
            </a:pPr>
            <a:r>
              <a:rPr lang="en-GB" altLang="en-US" sz="2400" dirty="0"/>
              <a:t>when the </a:t>
            </a:r>
            <a:r>
              <a:rPr lang="en-GB" altLang="en-US" sz="2400" dirty="0" err="1"/>
              <a:t>contraterms</a:t>
            </a:r>
            <a:r>
              <a:rPr lang="en-GB" altLang="en-US" sz="2400" dirty="0"/>
              <a:t> are </a:t>
            </a:r>
            <a:r>
              <a:rPr lang="en-GB" altLang="en-US" sz="2400" dirty="0" smtClean="0"/>
              <a:t>considered in a way that avoids </a:t>
            </a:r>
            <a:r>
              <a:rPr lang="en-GB" altLang="en-US" sz="2400" dirty="0"/>
              <a:t>the apparent contradiction, </a:t>
            </a:r>
          </a:p>
          <a:p>
            <a:pPr eaLnBrk="1" hangingPunct="1"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400" b="1" i="1" dirty="0">
                <a:solidFill>
                  <a:srgbClr val="00B050"/>
                </a:solidFill>
              </a:rPr>
              <a:t>t</a:t>
            </a:r>
            <a:r>
              <a:rPr lang="en-GB" altLang="en-US" sz="2400" b="1" i="1" dirty="0" smtClean="0">
                <a:solidFill>
                  <a:srgbClr val="00B050"/>
                </a:solidFill>
              </a:rPr>
              <a:t>he phrase is “true</a:t>
            </a:r>
            <a:r>
              <a:rPr lang="en-GB" altLang="en-US" sz="2400" b="1" i="1" dirty="0">
                <a:solidFill>
                  <a:srgbClr val="00B050"/>
                </a:solidFill>
              </a:rPr>
              <a:t>” (i.e., </a:t>
            </a:r>
            <a:r>
              <a:rPr lang="en-GB" altLang="en-US" sz="2400" b="1" i="1" dirty="0" smtClean="0">
                <a:solidFill>
                  <a:srgbClr val="00B050"/>
                </a:solidFill>
              </a:rPr>
              <a:t>does </a:t>
            </a:r>
            <a:r>
              <a:rPr lang="en-GB" altLang="en-US" sz="2400" b="1" i="1" dirty="0">
                <a:solidFill>
                  <a:srgbClr val="00B050"/>
                </a:solidFill>
              </a:rPr>
              <a:t>apply to the entity/situation in question).</a:t>
            </a:r>
          </a:p>
          <a:p>
            <a:pPr marL="0" indent="0" eaLnBrk="1" hangingPunct="1">
              <a:spcBef>
                <a:spcPts val="2000"/>
              </a:spcBef>
              <a:buNone/>
              <a:defRPr/>
            </a:pPr>
            <a:endParaRPr lang="en-GB" altLang="en-US" sz="20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9512" y="3068960"/>
            <a:ext cx="8534400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ts val="2000"/>
              </a:spcBef>
              <a:buNone/>
              <a:defRPr/>
            </a:pPr>
            <a:endParaRPr lang="en-GB" altLang="en-US" sz="2400" b="1" i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530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16632"/>
            <a:ext cx="7772400" cy="576064"/>
          </a:xfrm>
        </p:spPr>
        <p:txBody>
          <a:bodyPr/>
          <a:lstStyle/>
          <a:p>
            <a:pPr eaLnBrk="1" hangingPunct="1"/>
            <a:r>
              <a:rPr lang="en-GB" altLang="en-US" sz="3200" dirty="0" err="1" smtClean="0"/>
              <a:t>Oxym</a:t>
            </a:r>
            <a:r>
              <a:rPr lang="en-GB" altLang="en-US" sz="3200" dirty="0" err="1" smtClean="0">
                <a:solidFill>
                  <a:srgbClr val="CC0099"/>
                </a:solidFill>
              </a:rPr>
              <a:t>iro</a:t>
            </a:r>
            <a:r>
              <a:rPr lang="en-GB" altLang="en-US" sz="3200" dirty="0" err="1" smtClean="0"/>
              <a:t>n</a:t>
            </a:r>
            <a:r>
              <a:rPr lang="en-GB" altLang="en-US" sz="3200" dirty="0" smtClean="0"/>
              <a:t>: </a:t>
            </a:r>
            <a:r>
              <a:rPr lang="en-GB" altLang="en-US" sz="3200" dirty="0" smtClean="0">
                <a:solidFill>
                  <a:srgbClr val="CC0099"/>
                </a:solidFill>
              </a:rPr>
              <a:t>Irony</a:t>
            </a:r>
            <a:r>
              <a:rPr lang="en-GB" altLang="en-US" sz="3200" dirty="0" smtClean="0"/>
              <a:t> within Oxymoron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908720"/>
            <a:ext cx="8534400" cy="568863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1000"/>
              </a:spcBef>
              <a:buFont typeface="Calibri" pitchFamily="34" charset="0"/>
              <a:buChar char="•"/>
              <a:defRPr/>
            </a:pPr>
            <a:r>
              <a:rPr lang="en-GB" altLang="en-US" sz="2000" i="1" dirty="0" smtClean="0"/>
              <a:t>Some</a:t>
            </a:r>
            <a:r>
              <a:rPr lang="en-GB" altLang="en-US" sz="2000" dirty="0" smtClean="0"/>
              <a:t> </a:t>
            </a:r>
            <a:r>
              <a:rPr lang="en-GB" altLang="en-US" sz="2000" dirty="0" err="1" smtClean="0"/>
              <a:t>oxymorons</a:t>
            </a:r>
            <a:r>
              <a:rPr lang="en-GB" altLang="en-US" sz="2000" dirty="0" smtClean="0"/>
              <a:t> intrinsically have an </a:t>
            </a:r>
            <a:r>
              <a:rPr lang="en-GB" altLang="en-US" sz="2000" b="1" dirty="0" smtClean="0">
                <a:solidFill>
                  <a:srgbClr val="CC0099"/>
                </a:solidFill>
              </a:rPr>
              <a:t>ironic quality </a:t>
            </a:r>
            <a:r>
              <a:rPr lang="en-GB" altLang="en-US" sz="2000" dirty="0" smtClean="0"/>
              <a:t>(cf. </a:t>
            </a:r>
            <a:r>
              <a:rPr lang="en-GB" altLang="en-US" sz="2000" dirty="0" err="1" smtClean="0"/>
              <a:t>Colston</a:t>
            </a:r>
            <a:r>
              <a:rPr lang="en-GB" altLang="en-US" sz="2000" dirty="0" smtClean="0"/>
              <a:t> </a:t>
            </a:r>
            <a:r>
              <a:rPr lang="en-GB" altLang="en-US" sz="2000" i="1" dirty="0" smtClean="0"/>
              <a:t>loc. cit</a:t>
            </a:r>
            <a:r>
              <a:rPr lang="en-GB" altLang="en-US" sz="2000" dirty="0" smtClean="0"/>
              <a:t>.): </a:t>
            </a:r>
          </a:p>
          <a:p>
            <a:pPr algn="ctr" eaLnBrk="1" hangingPunct="1">
              <a:lnSpc>
                <a:spcPct val="120000"/>
              </a:lnSpc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b="1" i="1" dirty="0" smtClean="0">
                <a:solidFill>
                  <a:schemeClr val="accent6"/>
                </a:solidFill>
              </a:rPr>
              <a:t>open secret;    old news;    …</a:t>
            </a:r>
          </a:p>
          <a:p>
            <a:pPr algn="r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 smtClean="0"/>
              <a:t>[Disagree with sharp </a:t>
            </a:r>
            <a:r>
              <a:rPr lang="en-GB" altLang="en-US" sz="1800" dirty="0"/>
              <a:t>oxymoron/irony distinction </a:t>
            </a:r>
            <a:r>
              <a:rPr lang="en-GB" altLang="en-US" sz="1800" dirty="0" smtClean="0"/>
              <a:t>in </a:t>
            </a:r>
            <a:r>
              <a:rPr lang="en-GB" altLang="en-US" sz="1800" dirty="0"/>
              <a:t>Ruiz de Mendoza </a:t>
            </a:r>
            <a:r>
              <a:rPr lang="pt-BR" sz="1800" dirty="0"/>
              <a:t>Ibáñez</a:t>
            </a:r>
            <a:r>
              <a:rPr lang="en-GB" altLang="en-US" sz="1800" dirty="0"/>
              <a:t> (2020).]</a:t>
            </a:r>
          </a:p>
          <a:p>
            <a:pPr eaLnBrk="1" hangingPunct="1">
              <a:spcBef>
                <a:spcPts val="3000"/>
              </a:spcBef>
              <a:buFont typeface="Calibri" pitchFamily="34" charset="0"/>
              <a:buChar char="•"/>
              <a:defRPr/>
            </a:pPr>
            <a:r>
              <a:rPr lang="en-GB" altLang="en-US" sz="2000" dirty="0" smtClean="0"/>
              <a:t>Here, the head </a:t>
            </a:r>
            <a:r>
              <a:rPr lang="en-GB" altLang="en-US" sz="2000" dirty="0" err="1" smtClean="0"/>
              <a:t>contraterm</a:t>
            </a:r>
            <a:r>
              <a:rPr lang="en-GB" altLang="en-US" sz="2000" dirty="0" smtClean="0"/>
              <a:t> </a:t>
            </a:r>
            <a:r>
              <a:rPr lang="en-GB" altLang="en-US" sz="2000" b="1" i="1" dirty="0" smtClean="0"/>
              <a:t>is no longer true </a:t>
            </a:r>
            <a:r>
              <a:rPr lang="en-GB" altLang="en-US" sz="2000" dirty="0" smtClean="0"/>
              <a:t>(in the intended way) of the described entity/situation:</a:t>
            </a:r>
          </a:p>
          <a:p>
            <a:pPr eaLnBrk="1" hangingPunct="1"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dirty="0" smtClean="0"/>
              <a:t>An open secret isn’t actually a secret (to the intended extent). </a:t>
            </a:r>
          </a:p>
          <a:p>
            <a:pPr eaLnBrk="1" hangingPunct="1">
              <a:spcBef>
                <a:spcPts val="5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b="1" dirty="0" smtClean="0">
                <a:solidFill>
                  <a:srgbClr val="FF0000"/>
                </a:solidFill>
              </a:rPr>
              <a:t>It is </a:t>
            </a:r>
            <a:r>
              <a:rPr lang="en-GB" altLang="en-US" sz="2000" b="1" dirty="0">
                <a:solidFill>
                  <a:srgbClr val="FF0000"/>
                </a:solidFill>
              </a:rPr>
              <a:t>something that </a:t>
            </a:r>
            <a:r>
              <a:rPr lang="en-GB" altLang="en-US" sz="2000" b="1" i="1" dirty="0">
                <a:solidFill>
                  <a:srgbClr val="FF0000"/>
                </a:solidFill>
              </a:rPr>
              <a:t>should</a:t>
            </a:r>
            <a:r>
              <a:rPr lang="en-GB" altLang="en-US" sz="2000" b="1" dirty="0">
                <a:solidFill>
                  <a:srgbClr val="FF0000"/>
                </a:solidFill>
              </a:rPr>
              <a:t> have been </a:t>
            </a:r>
            <a:r>
              <a:rPr lang="en-GB" altLang="en-US" sz="2000" b="1" dirty="0" smtClean="0">
                <a:solidFill>
                  <a:srgbClr val="FF0000"/>
                </a:solidFill>
              </a:rPr>
              <a:t>a secret, </a:t>
            </a:r>
            <a:r>
              <a:rPr lang="en-GB" altLang="en-US" sz="2000" b="1" dirty="0">
                <a:solidFill>
                  <a:srgbClr val="FF0000"/>
                </a:solidFill>
              </a:rPr>
              <a:t>was </a:t>
            </a:r>
            <a:r>
              <a:rPr lang="en-GB" altLang="en-US" sz="2000" b="1" i="1" dirty="0">
                <a:solidFill>
                  <a:srgbClr val="FF0000"/>
                </a:solidFill>
              </a:rPr>
              <a:t>hopefully</a:t>
            </a:r>
            <a:r>
              <a:rPr lang="en-GB" altLang="en-US" sz="2000" b="1" dirty="0">
                <a:solidFill>
                  <a:srgbClr val="FF0000"/>
                </a:solidFill>
              </a:rPr>
              <a:t> </a:t>
            </a:r>
            <a:r>
              <a:rPr lang="en-GB" altLang="en-US" sz="2000" b="1" dirty="0" smtClean="0">
                <a:solidFill>
                  <a:srgbClr val="FF0000"/>
                </a:solidFill>
              </a:rPr>
              <a:t>a secret, </a:t>
            </a:r>
            <a:r>
              <a:rPr lang="en-GB" altLang="en-US" sz="2000" b="1" dirty="0">
                <a:solidFill>
                  <a:srgbClr val="FF0000"/>
                </a:solidFill>
              </a:rPr>
              <a:t>etc</a:t>
            </a:r>
            <a:r>
              <a:rPr lang="en-GB" altLang="en-US" sz="2000" b="1" dirty="0" smtClean="0">
                <a:solidFill>
                  <a:srgbClr val="FF0000"/>
                </a:solidFill>
              </a:rPr>
              <a:t>.</a:t>
            </a:r>
          </a:p>
          <a:p>
            <a:pPr eaLnBrk="1" hangingPunct="1">
              <a:spcBef>
                <a:spcPts val="3000"/>
              </a:spcBef>
              <a:buFont typeface="Calibri" pitchFamily="34" charset="0"/>
              <a:buChar char="•"/>
              <a:defRPr/>
            </a:pPr>
            <a:r>
              <a:rPr lang="en-GB" altLang="en-US" sz="2000" b="1" dirty="0" smtClean="0">
                <a:solidFill>
                  <a:srgbClr val="00B050"/>
                </a:solidFill>
              </a:rPr>
              <a:t>The openness is what is true.</a:t>
            </a:r>
          </a:p>
          <a:p>
            <a:pPr eaLnBrk="1" hangingPunct="1">
              <a:spcBef>
                <a:spcPts val="3000"/>
              </a:spcBef>
              <a:buFont typeface="Calibri" pitchFamily="34" charset="0"/>
              <a:buChar char="•"/>
              <a:defRPr/>
            </a:pPr>
            <a:r>
              <a:rPr lang="en-GB" altLang="en-US" sz="2000" dirty="0" smtClean="0"/>
              <a:t>So an intention/expectation/hope/… is </a:t>
            </a:r>
            <a:r>
              <a:rPr lang="en-GB" altLang="en-US" sz="2000" b="1" dirty="0" smtClean="0">
                <a:solidFill>
                  <a:srgbClr val="CC0099"/>
                </a:solidFill>
              </a:rPr>
              <a:t>violated</a:t>
            </a:r>
            <a:r>
              <a:rPr lang="en-GB" altLang="en-US" sz="2000" dirty="0" smtClean="0"/>
              <a:t>, </a:t>
            </a:r>
            <a:r>
              <a:rPr lang="en-GB" altLang="en-US" sz="2000" b="1" dirty="0" smtClean="0">
                <a:solidFill>
                  <a:srgbClr val="CC0099"/>
                </a:solidFill>
              </a:rPr>
              <a:t>as in irony</a:t>
            </a:r>
            <a:r>
              <a:rPr lang="en-GB" altLang="en-US" sz="2000" dirty="0" smtClean="0"/>
              <a:t>, </a:t>
            </a:r>
          </a:p>
          <a:p>
            <a:pPr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dirty="0" smtClean="0"/>
              <a:t>And there is some sort of </a:t>
            </a:r>
            <a:r>
              <a:rPr lang="en-GB" altLang="en-US" sz="2000" b="1" dirty="0" smtClean="0">
                <a:solidFill>
                  <a:srgbClr val="CC0099"/>
                </a:solidFill>
              </a:rPr>
              <a:t>negative affect</a:t>
            </a:r>
            <a:r>
              <a:rPr lang="en-GB" altLang="en-US" sz="2000" dirty="0" smtClean="0"/>
              <a:t>, perhaps mockery, involved in pointing out this violation, </a:t>
            </a:r>
            <a:r>
              <a:rPr lang="en-GB" altLang="en-US" sz="2000" b="1" dirty="0" smtClean="0">
                <a:solidFill>
                  <a:srgbClr val="CC0099"/>
                </a:solidFill>
              </a:rPr>
              <a:t>as in irony</a:t>
            </a:r>
            <a:r>
              <a:rPr lang="en-GB" altLang="en-US" sz="2000" dirty="0" smtClean="0"/>
              <a:t>.</a:t>
            </a:r>
          </a:p>
          <a:p>
            <a:pPr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endParaRPr lang="en-GB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244176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16632"/>
            <a:ext cx="7772400" cy="576064"/>
          </a:xfrm>
        </p:spPr>
        <p:txBody>
          <a:bodyPr/>
          <a:lstStyle/>
          <a:p>
            <a:pPr eaLnBrk="1" hangingPunct="1"/>
            <a:r>
              <a:rPr lang="en-GB" altLang="en-US" sz="3200" dirty="0" err="1" smtClean="0"/>
              <a:t>Oxym</a:t>
            </a:r>
            <a:r>
              <a:rPr lang="en-GB" altLang="en-US" sz="3200" dirty="0" err="1" smtClean="0">
                <a:solidFill>
                  <a:srgbClr val="CC0099"/>
                </a:solidFill>
              </a:rPr>
              <a:t>iro</a:t>
            </a:r>
            <a:r>
              <a:rPr lang="en-GB" altLang="en-US" sz="3200" dirty="0" err="1" smtClean="0"/>
              <a:t>n</a:t>
            </a:r>
            <a:r>
              <a:rPr lang="en-GB" altLang="en-US" sz="3200" dirty="0" smtClean="0"/>
              <a:t>: </a:t>
            </a:r>
            <a:r>
              <a:rPr lang="en-GB" altLang="en-US" sz="3200" dirty="0" smtClean="0">
                <a:solidFill>
                  <a:srgbClr val="CC0099"/>
                </a:solidFill>
              </a:rPr>
              <a:t>Irony</a:t>
            </a:r>
            <a:r>
              <a:rPr lang="en-GB" altLang="en-US" sz="3200" dirty="0" smtClean="0"/>
              <a:t> within Oxymoron, </a:t>
            </a:r>
            <a:r>
              <a:rPr lang="en-GB" altLang="en-US" sz="3200" dirty="0" err="1" smtClean="0"/>
              <a:t>contd</a:t>
            </a:r>
            <a:endParaRPr lang="en-GB" altLang="en-US" sz="3200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908720"/>
            <a:ext cx="8534400" cy="568863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2000"/>
              </a:spcBef>
              <a:buFont typeface="Calibri" pitchFamily="34" charset="0"/>
              <a:buChar char="•"/>
              <a:defRPr/>
            </a:pPr>
            <a:r>
              <a:rPr lang="en-GB" altLang="en-US" sz="2000" dirty="0">
                <a:solidFill>
                  <a:srgbClr val="FF0000"/>
                </a:solidFill>
              </a:rPr>
              <a:t>However, irony </a:t>
            </a:r>
            <a:r>
              <a:rPr lang="en-GB" altLang="en-US" sz="2000" dirty="0" smtClean="0">
                <a:solidFill>
                  <a:srgbClr val="FF0000"/>
                </a:solidFill>
              </a:rPr>
              <a:t>doesn’t, usually, </a:t>
            </a:r>
            <a:r>
              <a:rPr lang="en-GB" altLang="en-US" sz="2000" dirty="0">
                <a:solidFill>
                  <a:srgbClr val="FF0000"/>
                </a:solidFill>
              </a:rPr>
              <a:t>explicitly present the truth as well</a:t>
            </a:r>
            <a:r>
              <a:rPr lang="en-GB" altLang="en-US" sz="2000" dirty="0"/>
              <a:t>. </a:t>
            </a:r>
            <a:endParaRPr lang="en-GB" altLang="en-US" sz="2000" dirty="0" smtClean="0"/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dirty="0" smtClean="0"/>
              <a:t>We </a:t>
            </a:r>
            <a:r>
              <a:rPr lang="en-GB" altLang="en-US" sz="2000" dirty="0"/>
              <a:t>would </a:t>
            </a:r>
            <a:r>
              <a:rPr lang="en-GB" altLang="en-US" sz="2000" dirty="0" smtClean="0"/>
              <a:t>normally just say 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b="1" i="1" dirty="0" smtClean="0"/>
              <a:t>“Yeah sure</a:t>
            </a:r>
            <a:r>
              <a:rPr lang="en-GB" altLang="en-US" sz="2000" b="1" i="1" dirty="0"/>
              <a:t>, what a secret!”</a:t>
            </a:r>
            <a:r>
              <a:rPr lang="en-GB" altLang="en-US" sz="2000" dirty="0"/>
              <a:t> </a:t>
            </a:r>
            <a:endParaRPr lang="en-GB" altLang="en-US" sz="2000" dirty="0" smtClean="0"/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dirty="0" smtClean="0"/>
              <a:t>AND NOT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b="1" i="1" dirty="0" smtClean="0"/>
              <a:t>“Yeah sure</a:t>
            </a:r>
            <a:r>
              <a:rPr lang="en-GB" altLang="en-US" sz="2000" b="1" i="1" dirty="0"/>
              <a:t>, what a </a:t>
            </a:r>
            <a:r>
              <a:rPr lang="en-GB" altLang="en-US" sz="2000" b="1" i="1" dirty="0" smtClean="0"/>
              <a:t>secret that well-known thing is!” </a:t>
            </a:r>
            <a:r>
              <a:rPr lang="en-GB" altLang="en-US" sz="2000" dirty="0" smtClean="0"/>
              <a:t>(though possible).</a:t>
            </a:r>
            <a:endParaRPr lang="en-GB" altLang="en-US" sz="2000" b="1" i="1" dirty="0"/>
          </a:p>
          <a:p>
            <a:pPr eaLnBrk="1" hangingPunct="1">
              <a:lnSpc>
                <a:spcPct val="120000"/>
              </a:lnSpc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dirty="0" smtClean="0"/>
              <a:t>So, the </a:t>
            </a:r>
            <a:r>
              <a:rPr lang="en-GB" altLang="en-US" sz="2000" b="1" dirty="0">
                <a:solidFill>
                  <a:srgbClr val="CC0099"/>
                </a:solidFill>
              </a:rPr>
              <a:t>irony</a:t>
            </a:r>
            <a:r>
              <a:rPr lang="en-GB" altLang="en-US" sz="2000" dirty="0"/>
              <a:t> is </a:t>
            </a:r>
            <a:r>
              <a:rPr lang="en-GB" altLang="en-US" sz="2000" b="1" i="1" dirty="0" smtClean="0">
                <a:solidFill>
                  <a:srgbClr val="FF0000"/>
                </a:solidFill>
              </a:rPr>
              <a:t>atypical</a:t>
            </a:r>
            <a:r>
              <a:rPr lang="en-GB" altLang="en-US" sz="2000" dirty="0" smtClean="0"/>
              <a:t>. </a:t>
            </a:r>
          </a:p>
          <a:p>
            <a:pPr eaLnBrk="1" hangingPunct="1">
              <a:spcBef>
                <a:spcPts val="4000"/>
              </a:spcBef>
              <a:buFont typeface="Calibri" pitchFamily="34" charset="0"/>
              <a:buChar char="•"/>
              <a:defRPr/>
            </a:pPr>
            <a:r>
              <a:rPr lang="en-GB" altLang="en-US" sz="2000" dirty="0" smtClean="0"/>
              <a:t>Also, the </a:t>
            </a:r>
            <a:r>
              <a:rPr lang="en-GB" altLang="en-US" sz="2000" b="1" dirty="0" smtClean="0">
                <a:solidFill>
                  <a:schemeClr val="accent6"/>
                </a:solidFill>
              </a:rPr>
              <a:t>oxymoron</a:t>
            </a:r>
            <a:r>
              <a:rPr lang="en-GB" altLang="en-US" sz="2000" dirty="0" smtClean="0"/>
              <a:t> is </a:t>
            </a:r>
            <a:r>
              <a:rPr lang="en-GB" altLang="en-US" sz="2000" b="1" i="1" dirty="0" smtClean="0">
                <a:solidFill>
                  <a:srgbClr val="FF0000"/>
                </a:solidFill>
              </a:rPr>
              <a:t>atypical</a:t>
            </a:r>
            <a:r>
              <a:rPr lang="en-GB" altLang="en-US" sz="2000" dirty="0" smtClean="0"/>
              <a:t> in being untrue of the discussed entity.</a:t>
            </a:r>
          </a:p>
          <a:p>
            <a:pPr eaLnBrk="1" hangingPunct="1">
              <a:spcBef>
                <a:spcPts val="4000"/>
              </a:spcBef>
              <a:buFont typeface="Calibri" pitchFamily="34" charset="0"/>
              <a:buChar char="•"/>
              <a:defRPr/>
            </a:pPr>
            <a:r>
              <a:rPr lang="en-GB" altLang="en-US" sz="2000" dirty="0" smtClean="0"/>
              <a:t>So</a:t>
            </a:r>
            <a:r>
              <a:rPr lang="en-GB" altLang="en-US" sz="2000" dirty="0"/>
              <a:t>:  </a:t>
            </a:r>
            <a:endParaRPr lang="en-GB" altLang="en-US" sz="2000" dirty="0" smtClean="0"/>
          </a:p>
          <a:p>
            <a:pPr eaLnBrk="1" hangingPunct="1">
              <a:spcBef>
                <a:spcPts val="2000"/>
              </a:spcBef>
              <a:buFontTx/>
              <a:buChar char=" "/>
              <a:defRPr/>
            </a:pPr>
            <a:r>
              <a:rPr lang="en-GB" altLang="en-US" sz="2000" dirty="0" smtClean="0"/>
              <a:t>a </a:t>
            </a:r>
            <a:r>
              <a:rPr lang="en-GB" sz="2000" b="1" dirty="0" err="1" smtClean="0">
                <a:solidFill>
                  <a:srgbClr val="FFC000"/>
                </a:solidFill>
                <a:latin typeface="Algerian" panose="04020705040A02060702" pitchFamily="82" charset="0"/>
              </a:rPr>
              <a:t>COM</a:t>
            </a:r>
            <a:r>
              <a:rPr lang="en-GB" sz="2000" b="1" dirty="0" err="1" smtClean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Pou</a:t>
            </a:r>
            <a:r>
              <a:rPr lang="en-GB" sz="2000" b="1" dirty="0" err="1" smtClean="0">
                <a:solidFill>
                  <a:srgbClr val="CC0099"/>
                </a:solidFill>
                <a:latin typeface="Algerian" panose="04020705040A02060702" pitchFamily="82" charset="0"/>
              </a:rPr>
              <a:t>ND</a:t>
            </a:r>
            <a:r>
              <a:rPr lang="en-GB" sz="2000" b="1" dirty="0" smtClean="0">
                <a:solidFill>
                  <a:srgbClr val="CC0099"/>
                </a:solidFill>
                <a:latin typeface="Algerian" panose="04020705040A02060702" pitchFamily="82" charset="0"/>
              </a:rPr>
              <a:t> </a:t>
            </a:r>
            <a:r>
              <a:rPr lang="en-GB" altLang="en-US" sz="2000" dirty="0" smtClean="0"/>
              <a:t>of oxymoron </a:t>
            </a:r>
            <a:r>
              <a:rPr lang="en-GB" altLang="en-US" sz="2000" dirty="0"/>
              <a:t>and </a:t>
            </a:r>
            <a:r>
              <a:rPr lang="en-GB" altLang="en-US" sz="2000" dirty="0" smtClean="0"/>
              <a:t>irony.</a:t>
            </a:r>
            <a:endParaRPr lang="en-GB" altLang="en-US" sz="2000" dirty="0"/>
          </a:p>
          <a:p>
            <a:pPr eaLnBrk="1" hangingPunct="1">
              <a:spcBef>
                <a:spcPts val="2000"/>
              </a:spcBef>
              <a:buFontTx/>
              <a:buChar char=" "/>
              <a:defRPr/>
            </a:pPr>
            <a:r>
              <a:rPr lang="en-GB" altLang="en-US" sz="2000" dirty="0" smtClean="0"/>
              <a:t>a </a:t>
            </a:r>
            <a:r>
              <a:rPr lang="en-GB" sz="2000" b="1" dirty="0" smtClean="0">
                <a:solidFill>
                  <a:srgbClr val="FFC000"/>
                </a:solidFill>
                <a:latin typeface="Algerian" panose="04020705040A02060702" pitchFamily="82" charset="0"/>
              </a:rPr>
              <a:t>C</a:t>
            </a:r>
            <a:r>
              <a:rPr lang="en-GB" sz="2000" b="1" dirty="0" smtClean="0">
                <a:solidFill>
                  <a:srgbClr val="CC0099"/>
                </a:solidFill>
                <a:latin typeface="Algerian" panose="04020705040A02060702" pitchFamily="82" charset="0"/>
              </a:rPr>
              <a:t>O</a:t>
            </a:r>
            <a:r>
              <a:rPr lang="en-GB" sz="2000" b="1" dirty="0" smtClean="0">
                <a:solidFill>
                  <a:srgbClr val="FFC000"/>
                </a:solidFill>
                <a:latin typeface="Algerian" panose="04020705040A02060702" pitchFamily="82" charset="0"/>
              </a:rPr>
              <a:t>M</a:t>
            </a:r>
            <a:r>
              <a:rPr lang="en-GB" sz="2000" b="1" dirty="0" smtClean="0">
                <a:solidFill>
                  <a:srgbClr val="CC0099"/>
                </a:solidFill>
                <a:latin typeface="Algerian" panose="04020705040A02060702" pitchFamily="82" charset="0"/>
              </a:rPr>
              <a:t>P</a:t>
            </a:r>
            <a:r>
              <a:rPr lang="en-GB" sz="2000" b="1" dirty="0" smtClean="0">
                <a:solidFill>
                  <a:srgbClr val="ACA800"/>
                </a:solidFill>
                <a:latin typeface="Algerian" panose="04020705040A02060702" pitchFamily="82" charset="0"/>
              </a:rPr>
              <a:t>R</a:t>
            </a:r>
            <a:r>
              <a:rPr lang="en-GB" sz="2000" b="1" dirty="0" smtClean="0">
                <a:solidFill>
                  <a:srgbClr val="CC0099"/>
                </a:solidFill>
                <a:latin typeface="Algerian" panose="04020705040A02060702" pitchFamily="82" charset="0"/>
              </a:rPr>
              <a:t>O</a:t>
            </a:r>
            <a:r>
              <a:rPr lang="en-GB" sz="2000" b="1" dirty="0" smtClean="0">
                <a:solidFill>
                  <a:srgbClr val="ACA800"/>
                </a:solidFill>
                <a:latin typeface="Algerian" panose="04020705040A02060702" pitchFamily="82" charset="0"/>
              </a:rPr>
              <a:t>M</a:t>
            </a:r>
            <a:r>
              <a:rPr lang="en-GB" sz="2000" b="1" dirty="0" smtClean="0">
                <a:solidFill>
                  <a:srgbClr val="CC0099"/>
                </a:solidFill>
                <a:latin typeface="Algerian" panose="04020705040A02060702" pitchFamily="82" charset="0"/>
              </a:rPr>
              <a:t>I</a:t>
            </a:r>
            <a:r>
              <a:rPr lang="en-GB" sz="2000" b="1" dirty="0" smtClean="0">
                <a:solidFill>
                  <a:srgbClr val="FFC000"/>
                </a:solidFill>
                <a:latin typeface="Algerian" panose="04020705040A02060702" pitchFamily="82" charset="0"/>
              </a:rPr>
              <a:t>S</a:t>
            </a:r>
            <a:r>
              <a:rPr lang="en-GB" sz="2000" b="1" dirty="0" smtClean="0">
                <a:solidFill>
                  <a:srgbClr val="CC0099"/>
                </a:solidFill>
                <a:latin typeface="Algerian" panose="04020705040A02060702" pitchFamily="82" charset="0"/>
              </a:rPr>
              <a:t>E</a:t>
            </a:r>
            <a:r>
              <a:rPr lang="en-GB" sz="2000" b="1" dirty="0" smtClean="0">
                <a:solidFill>
                  <a:srgbClr val="00B0F0"/>
                </a:solidFill>
                <a:latin typeface="Algerian" panose="04020705040A02060702" pitchFamily="82" charset="0"/>
              </a:rPr>
              <a:t> </a:t>
            </a:r>
            <a:r>
              <a:rPr lang="en-GB" altLang="en-US" sz="2000" dirty="0" smtClean="0"/>
              <a:t> between </a:t>
            </a:r>
            <a:r>
              <a:rPr lang="en-GB" altLang="en-US" sz="2000" b="1" i="1" dirty="0" smtClean="0"/>
              <a:t>typical </a:t>
            </a:r>
            <a:r>
              <a:rPr lang="en-GB" altLang="en-US" sz="2000" dirty="0" smtClean="0"/>
              <a:t>oxymoron </a:t>
            </a:r>
            <a:r>
              <a:rPr lang="en-GB" altLang="en-US" sz="2000" dirty="0"/>
              <a:t>and </a:t>
            </a:r>
            <a:r>
              <a:rPr lang="en-GB" altLang="en-US" sz="2000" b="1" i="1" dirty="0" smtClean="0"/>
              <a:t>typical</a:t>
            </a:r>
            <a:r>
              <a:rPr lang="en-GB" altLang="en-US" sz="2000" dirty="0" smtClean="0"/>
              <a:t> </a:t>
            </a:r>
            <a:r>
              <a:rPr lang="en-GB" altLang="en-US" sz="2000" dirty="0"/>
              <a:t>irony</a:t>
            </a:r>
            <a:r>
              <a:rPr lang="en-GB" altLang="en-US" sz="2000" dirty="0" smtClean="0"/>
              <a:t>.</a:t>
            </a:r>
          </a:p>
          <a:p>
            <a:pPr eaLnBrk="1" hangingPunct="1">
              <a:lnSpc>
                <a:spcPct val="120000"/>
              </a:lnSpc>
              <a:spcBef>
                <a:spcPts val="2000"/>
              </a:spcBef>
              <a:buFont typeface="Calibri" pitchFamily="34" charset="0"/>
              <a:buChar char="•"/>
              <a:defRPr/>
            </a:pPr>
            <a:endParaRPr lang="en-GB" altLang="en-US" sz="2000" dirty="0" smtClean="0"/>
          </a:p>
          <a:p>
            <a:pPr eaLnBrk="1" hangingPunct="1">
              <a:lnSpc>
                <a:spcPct val="120000"/>
              </a:lnSpc>
              <a:spcBef>
                <a:spcPts val="2000"/>
              </a:spcBef>
              <a:buFont typeface="Calibri" pitchFamily="34" charset="0"/>
              <a:buChar char="•"/>
              <a:defRPr/>
            </a:pPr>
            <a:endParaRPr lang="en-GB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925424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16632"/>
            <a:ext cx="7772400" cy="576064"/>
          </a:xfrm>
        </p:spPr>
        <p:txBody>
          <a:bodyPr/>
          <a:lstStyle/>
          <a:p>
            <a:pPr eaLnBrk="1" hangingPunct="1"/>
            <a:r>
              <a:rPr lang="en-GB" altLang="en-US" sz="3200" dirty="0" smtClean="0"/>
              <a:t>Themes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908720"/>
            <a:ext cx="8534400" cy="568863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3000"/>
              </a:spcBef>
              <a:buFont typeface="Calibri" pitchFamily="34" charset="0"/>
              <a:buChar char="•"/>
              <a:defRPr/>
            </a:pPr>
            <a:r>
              <a:rPr lang="en-GB" altLang="en-US" sz="2000" dirty="0" smtClean="0"/>
              <a:t>The overarching theoretical issue: </a:t>
            </a:r>
          </a:p>
          <a:p>
            <a:pPr eaLnBrk="1" hangingPunct="1">
              <a:lnSpc>
                <a:spcPct val="120000"/>
              </a:lnSpc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sz="2000" b="1" dirty="0" err="1" smtClean="0">
                <a:solidFill>
                  <a:srgbClr val="FFC000"/>
                </a:solidFill>
                <a:latin typeface="Algerian" panose="04020705040A02060702" pitchFamily="82" charset="0"/>
              </a:rPr>
              <a:t>COM</a:t>
            </a:r>
            <a:r>
              <a:rPr lang="en-GB" sz="2000" b="1" dirty="0" err="1" smtClean="0">
                <a:solidFill>
                  <a:srgbClr val="00CC00"/>
                </a:solidFill>
                <a:latin typeface="Algerian" panose="04020705040A02060702" pitchFamily="82" charset="0"/>
              </a:rPr>
              <a:t>Pou</a:t>
            </a:r>
            <a:r>
              <a:rPr lang="en-GB" sz="2000" b="1" dirty="0" err="1" smtClean="0">
                <a:solidFill>
                  <a:srgbClr val="00B0F0"/>
                </a:solidFill>
                <a:latin typeface="Algerian" panose="04020705040A02060702" pitchFamily="82" charset="0"/>
              </a:rPr>
              <a:t>NDS</a:t>
            </a:r>
            <a:r>
              <a:rPr lang="en-GB" sz="2000" dirty="0" smtClean="0">
                <a:solidFill>
                  <a:srgbClr val="00B0F0"/>
                </a:solidFill>
                <a:latin typeface="Algerian" panose="04020705040A02060702" pitchFamily="82" charset="0"/>
              </a:rPr>
              <a:t>  </a:t>
            </a:r>
            <a:r>
              <a:rPr lang="en-GB" altLang="en-US" sz="2000" dirty="0" smtClean="0"/>
              <a:t>of figures    vs  </a:t>
            </a:r>
            <a:r>
              <a:rPr lang="en-GB" sz="2000" b="1" dirty="0" smtClean="0">
                <a:solidFill>
                  <a:srgbClr val="FFC000"/>
                </a:solidFill>
                <a:latin typeface="Algerian" panose="04020705040A02060702" pitchFamily="82" charset="0"/>
              </a:rPr>
              <a:t>C</a:t>
            </a:r>
            <a:r>
              <a:rPr lang="en-GB" sz="2000" b="1" dirty="0" smtClean="0">
                <a:solidFill>
                  <a:srgbClr val="00B0F0"/>
                </a:solidFill>
                <a:latin typeface="Algerian" panose="04020705040A02060702" pitchFamily="82" charset="0"/>
              </a:rPr>
              <a:t>O</a:t>
            </a:r>
            <a:r>
              <a:rPr lang="en-GB" sz="2000" b="1" dirty="0" smtClean="0">
                <a:solidFill>
                  <a:srgbClr val="FFC000"/>
                </a:solidFill>
                <a:latin typeface="Algerian" panose="04020705040A02060702" pitchFamily="82" charset="0"/>
              </a:rPr>
              <a:t>M</a:t>
            </a:r>
            <a:r>
              <a:rPr lang="en-GB" sz="2000" b="1" dirty="0" smtClean="0">
                <a:solidFill>
                  <a:srgbClr val="00B0F0"/>
                </a:solidFill>
                <a:latin typeface="Algerian" panose="04020705040A02060702" pitchFamily="82" charset="0"/>
              </a:rPr>
              <a:t>P</a:t>
            </a:r>
            <a:r>
              <a:rPr lang="en-GB" sz="2000" b="1" dirty="0" smtClean="0">
                <a:solidFill>
                  <a:srgbClr val="ACA800"/>
                </a:solidFill>
                <a:latin typeface="Algerian" panose="04020705040A02060702" pitchFamily="82" charset="0"/>
              </a:rPr>
              <a:t>R</a:t>
            </a:r>
            <a:r>
              <a:rPr lang="en-GB" sz="2000" b="1" dirty="0" smtClean="0">
                <a:solidFill>
                  <a:srgbClr val="00B0F0"/>
                </a:solidFill>
                <a:latin typeface="Algerian" panose="04020705040A02060702" pitchFamily="82" charset="0"/>
              </a:rPr>
              <a:t>O</a:t>
            </a:r>
            <a:r>
              <a:rPr lang="en-GB" sz="2000" b="1" dirty="0" smtClean="0">
                <a:solidFill>
                  <a:srgbClr val="ACA800"/>
                </a:solidFill>
                <a:latin typeface="Algerian" panose="04020705040A02060702" pitchFamily="82" charset="0"/>
              </a:rPr>
              <a:t>M</a:t>
            </a:r>
            <a:r>
              <a:rPr lang="en-GB" sz="2000" b="1" dirty="0" smtClean="0">
                <a:solidFill>
                  <a:srgbClr val="00B0F0"/>
                </a:solidFill>
                <a:latin typeface="Algerian" panose="04020705040A02060702" pitchFamily="82" charset="0"/>
              </a:rPr>
              <a:t>I</a:t>
            </a:r>
            <a:r>
              <a:rPr lang="en-GB" sz="2000" b="1" dirty="0" smtClean="0">
                <a:solidFill>
                  <a:srgbClr val="FFC000"/>
                </a:solidFill>
                <a:latin typeface="Algerian" panose="04020705040A02060702" pitchFamily="82" charset="0"/>
              </a:rPr>
              <a:t>S</a:t>
            </a:r>
            <a:r>
              <a:rPr lang="en-GB" sz="2000" b="1" dirty="0" smtClean="0">
                <a:solidFill>
                  <a:srgbClr val="00B0F0"/>
                </a:solidFill>
                <a:latin typeface="Algerian" panose="04020705040A02060702" pitchFamily="82" charset="0"/>
              </a:rPr>
              <a:t>E</a:t>
            </a:r>
            <a:r>
              <a:rPr lang="en-GB" sz="2000" b="1" dirty="0" smtClean="0">
                <a:solidFill>
                  <a:srgbClr val="FFC000"/>
                </a:solidFill>
                <a:latin typeface="Algerian" panose="04020705040A02060702" pitchFamily="82" charset="0"/>
              </a:rPr>
              <a:t>S</a:t>
            </a:r>
            <a:r>
              <a:rPr lang="en-GB" sz="2000" dirty="0" smtClean="0">
                <a:solidFill>
                  <a:srgbClr val="FFC000"/>
                </a:solidFill>
                <a:latin typeface="Algerian" panose="04020705040A02060702" pitchFamily="82" charset="0"/>
              </a:rPr>
              <a:t>   </a:t>
            </a:r>
            <a:r>
              <a:rPr lang="en-GB" altLang="en-US" sz="2000" dirty="0" smtClean="0"/>
              <a:t>vs   </a:t>
            </a:r>
            <a:r>
              <a:rPr lang="en-GB" sz="2000" b="1" dirty="0" err="1" smtClean="0">
                <a:solidFill>
                  <a:srgbClr val="FFC00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</a:t>
            </a:r>
            <a:r>
              <a:rPr lang="en-GB" sz="2000" b="1" dirty="0" err="1" smtClean="0">
                <a:solidFill>
                  <a:srgbClr val="00B0F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p</a:t>
            </a:r>
            <a:r>
              <a:rPr lang="en-GB" sz="2000" b="1" dirty="0" err="1" smtClean="0">
                <a:solidFill>
                  <a:srgbClr val="ACA80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rom</a:t>
            </a:r>
            <a:r>
              <a:rPr lang="en-GB" sz="2000" b="1" dirty="0" err="1" smtClean="0">
                <a:solidFill>
                  <a:srgbClr val="00B0F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o</a:t>
            </a:r>
            <a:r>
              <a:rPr lang="en-GB" sz="2000" b="1" dirty="0" err="1" smtClean="0">
                <a:solidFill>
                  <a:srgbClr val="FFC00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un</a:t>
            </a:r>
            <a:r>
              <a:rPr lang="en-GB" sz="2000" b="1" dirty="0" err="1" smtClean="0">
                <a:solidFill>
                  <a:srgbClr val="00B0F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d</a:t>
            </a:r>
            <a:r>
              <a:rPr lang="en-GB" sz="2000" b="1" dirty="0" err="1" smtClean="0">
                <a:solidFill>
                  <a:srgbClr val="FFC00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s</a:t>
            </a:r>
            <a:endParaRPr lang="en-GB" sz="2000" b="1" i="1" dirty="0">
              <a:solidFill>
                <a:srgbClr val="00B0F0"/>
              </a:solidFill>
              <a:latin typeface="Algerian" panose="04020705040A02060702" pitchFamily="82" charset="0"/>
            </a:endParaRPr>
          </a:p>
          <a:p>
            <a:pPr eaLnBrk="1" hangingPunct="1">
              <a:lnSpc>
                <a:spcPct val="120000"/>
              </a:lnSpc>
              <a:spcBef>
                <a:spcPts val="4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dirty="0" err="1" smtClean="0"/>
              <a:t>Compromound</a:t>
            </a:r>
            <a:r>
              <a:rPr lang="en-GB" altLang="en-US" sz="2000" dirty="0" smtClean="0"/>
              <a:t>  =  a compromise between a compound and a compromise!</a:t>
            </a:r>
          </a:p>
          <a:p>
            <a:pPr eaLnBrk="1" hangingPunct="1">
              <a:lnSpc>
                <a:spcPct val="120000"/>
              </a:lnSpc>
              <a:spcBef>
                <a:spcPts val="4000"/>
              </a:spcBef>
              <a:buFont typeface="Calibri" pitchFamily="34" charset="0"/>
              <a:buChar char="•"/>
              <a:defRPr/>
            </a:pPr>
            <a:r>
              <a:rPr lang="en-GB" altLang="en-US" sz="2000" dirty="0" smtClean="0"/>
              <a:t>Particular cases in this talk:</a:t>
            </a:r>
            <a:endParaRPr lang="en-GB" altLang="en-US" sz="1800" dirty="0"/>
          </a:p>
          <a:p>
            <a:pPr eaLnBrk="1" hangingPunct="1">
              <a:lnSpc>
                <a:spcPct val="120000"/>
              </a:lnSpc>
              <a:spcBef>
                <a:spcPts val="15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dirty="0" smtClean="0"/>
              <a:t>Involvement of </a:t>
            </a:r>
            <a:r>
              <a:rPr lang="en-GB" altLang="en-US" sz="2000" i="1" dirty="0" smtClean="0">
                <a:solidFill>
                  <a:srgbClr val="FF0000"/>
                </a:solidFill>
              </a:rPr>
              <a:t>atypical</a:t>
            </a:r>
            <a:r>
              <a:rPr lang="en-GB" altLang="en-US" sz="2000" dirty="0" smtClean="0"/>
              <a:t> </a:t>
            </a:r>
            <a:r>
              <a:rPr lang="en-GB" altLang="en-US" sz="2000" b="1" dirty="0" smtClean="0">
                <a:solidFill>
                  <a:srgbClr val="CC0099"/>
                </a:solidFill>
              </a:rPr>
              <a:t>irony</a:t>
            </a:r>
            <a:r>
              <a:rPr lang="en-GB" altLang="en-US" sz="2000" dirty="0" smtClean="0"/>
              <a:t> and </a:t>
            </a:r>
            <a:r>
              <a:rPr lang="en-GB" altLang="en-US" sz="2000" i="1" dirty="0" smtClean="0">
                <a:solidFill>
                  <a:srgbClr val="FF0000"/>
                </a:solidFill>
              </a:rPr>
              <a:t>atypical</a:t>
            </a:r>
            <a:r>
              <a:rPr lang="en-GB" altLang="en-US" sz="2000" i="1" dirty="0" smtClean="0"/>
              <a:t> </a:t>
            </a:r>
            <a:r>
              <a:rPr lang="en-GB" altLang="en-US" sz="2000" b="1" dirty="0" smtClean="0">
                <a:solidFill>
                  <a:srgbClr val="00B0F0"/>
                </a:solidFill>
              </a:rPr>
              <a:t>metaphor</a:t>
            </a:r>
            <a:r>
              <a:rPr lang="en-GB" altLang="en-US" sz="2000" dirty="0" smtClean="0"/>
              <a:t> in some oxymoron …..</a:t>
            </a:r>
          </a:p>
          <a:p>
            <a:pPr eaLnBrk="1" hangingPunct="1">
              <a:lnSpc>
                <a:spcPct val="120000"/>
              </a:lnSpc>
              <a:spcBef>
                <a:spcPts val="15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i="1" dirty="0" smtClean="0"/>
              <a:t>… </a:t>
            </a:r>
            <a:r>
              <a:rPr lang="en-GB" altLang="en-US" sz="2000" b="1" i="1" dirty="0" smtClean="0"/>
              <a:t>atypical</a:t>
            </a:r>
            <a:r>
              <a:rPr lang="en-GB" altLang="en-US" sz="2000" dirty="0" smtClean="0"/>
              <a:t> oxymoron, in the </a:t>
            </a:r>
            <a:r>
              <a:rPr lang="en-GB" altLang="en-US" sz="2000" b="1" dirty="0" smtClean="0">
                <a:solidFill>
                  <a:srgbClr val="CC0099"/>
                </a:solidFill>
              </a:rPr>
              <a:t>irony </a:t>
            </a:r>
            <a:r>
              <a:rPr lang="en-GB" altLang="en-US" sz="2000" dirty="0" smtClean="0"/>
              <a:t>case.</a:t>
            </a:r>
            <a:endParaRPr lang="en-GB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485164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2872656" y="2587588"/>
            <a:ext cx="5232285" cy="2487405"/>
          </a:xfrm>
          <a:prstGeom prst="ellipse">
            <a:avLst/>
          </a:prstGeom>
          <a:solidFill>
            <a:srgbClr val="CC0099">
              <a:alpha val="7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73330" y="2587588"/>
            <a:ext cx="4757594" cy="2487406"/>
          </a:xfrm>
          <a:prstGeom prst="ellipse">
            <a:avLst/>
          </a:prstGeom>
          <a:solidFill>
            <a:srgbClr val="FFC000">
              <a:alpha val="7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2840" y="3346802"/>
            <a:ext cx="194421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dirty="0" smtClean="0">
                <a:latin typeface="+mn-lt"/>
              </a:rPr>
              <a:t>Utterances involving oxymoron </a:t>
            </a:r>
            <a:r>
              <a:rPr lang="en-GB" sz="2000" b="1" dirty="0" smtClean="0">
                <a:solidFill>
                  <a:srgbClr val="00B050"/>
                </a:solidFill>
                <a:latin typeface="+mn-lt"/>
              </a:rPr>
              <a:t>typically</a:t>
            </a:r>
            <a:endParaRPr lang="en-GB" sz="2000" b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0" y="125512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400" dirty="0" smtClean="0">
                <a:latin typeface="Algerian" panose="04020705040A02060702" pitchFamily="82" charset="0"/>
              </a:rPr>
              <a:t>(</a:t>
            </a:r>
            <a:r>
              <a:rPr lang="en-GB" sz="2400" b="1" dirty="0" err="1" smtClean="0">
                <a:solidFill>
                  <a:srgbClr val="FFC000"/>
                </a:solidFill>
                <a:latin typeface="Algerian" panose="04020705040A02060702" pitchFamily="82" charset="0"/>
              </a:rPr>
              <a:t>COM</a:t>
            </a:r>
            <a:r>
              <a:rPr lang="en-GB" sz="2400" b="1" dirty="0" err="1" smtClean="0">
                <a:solidFill>
                  <a:srgbClr val="00CC00"/>
                </a:solidFill>
                <a:latin typeface="Algerian" panose="04020705040A02060702" pitchFamily="82" charset="0"/>
              </a:rPr>
              <a:t>Pou</a:t>
            </a:r>
            <a:r>
              <a:rPr lang="en-GB" sz="2400" b="1" dirty="0" err="1" smtClean="0">
                <a:solidFill>
                  <a:srgbClr val="00B0F0"/>
                </a:solidFill>
                <a:latin typeface="Algerian" panose="04020705040A02060702" pitchFamily="82" charset="0"/>
              </a:rPr>
              <a:t>ND</a:t>
            </a:r>
            <a:r>
              <a:rPr lang="en-GB" sz="2400" b="1" dirty="0" smtClean="0">
                <a:solidFill>
                  <a:srgbClr val="00B0F0"/>
                </a:solidFill>
                <a:latin typeface="Algerian" panose="04020705040A02060702" pitchFamily="82" charset="0"/>
              </a:rPr>
              <a:t> S </a:t>
            </a:r>
            <a:r>
              <a:rPr lang="en-GB" sz="2400" b="1" dirty="0"/>
              <a:t>of </a:t>
            </a:r>
            <a:r>
              <a:rPr lang="en-GB" sz="2400" b="1" dirty="0">
                <a:solidFill>
                  <a:srgbClr val="CC0099"/>
                </a:solidFill>
              </a:rPr>
              <a:t> </a:t>
            </a:r>
            <a:r>
              <a:rPr lang="en-GB" sz="2400" b="1" dirty="0">
                <a:solidFill>
                  <a:srgbClr val="FFC000"/>
                </a:solidFill>
              </a:rPr>
              <a:t>O </a:t>
            </a:r>
            <a:r>
              <a:rPr lang="en-GB" sz="2400" dirty="0"/>
              <a:t>&amp; </a:t>
            </a:r>
            <a:r>
              <a:rPr lang="en-GB" sz="2400" b="1" dirty="0" smtClean="0">
                <a:solidFill>
                  <a:srgbClr val="00B0F0"/>
                </a:solidFill>
              </a:rPr>
              <a:t>I</a:t>
            </a:r>
            <a:r>
              <a:rPr lang="en-GB" sz="2400" b="1" dirty="0" smtClean="0">
                <a:solidFill>
                  <a:srgbClr val="CC0099"/>
                </a:solidFill>
              </a:rPr>
              <a:t>  </a:t>
            </a:r>
            <a:r>
              <a:rPr lang="en-GB" sz="2400" b="1" dirty="0" smtClean="0"/>
              <a:t>but </a:t>
            </a:r>
            <a:r>
              <a:rPr lang="en-GB" sz="2400" dirty="0" smtClean="0"/>
              <a:t>)</a:t>
            </a:r>
            <a:r>
              <a:rPr lang="en-GB" sz="2400" b="1" dirty="0" smtClean="0"/>
              <a:t>   </a:t>
            </a:r>
            <a:r>
              <a:rPr lang="en-GB" sz="2400" b="1" dirty="0" smtClean="0">
                <a:solidFill>
                  <a:srgbClr val="FFC000"/>
                </a:solidFill>
                <a:latin typeface="Algerian" panose="04020705040A02060702" pitchFamily="82" charset="0"/>
              </a:rPr>
              <a:t>C</a:t>
            </a:r>
            <a:r>
              <a:rPr lang="en-GB" sz="2400" b="1" dirty="0" smtClean="0">
                <a:solidFill>
                  <a:srgbClr val="00B0F0"/>
                </a:solidFill>
                <a:latin typeface="Algerian" panose="04020705040A02060702" pitchFamily="82" charset="0"/>
              </a:rPr>
              <a:t>O</a:t>
            </a:r>
            <a:r>
              <a:rPr lang="en-GB" sz="2400" b="1" dirty="0" smtClean="0">
                <a:solidFill>
                  <a:srgbClr val="FFC000"/>
                </a:solidFill>
                <a:latin typeface="Algerian" panose="04020705040A02060702" pitchFamily="82" charset="0"/>
              </a:rPr>
              <a:t>M</a:t>
            </a:r>
            <a:r>
              <a:rPr lang="en-GB" sz="2400" b="1" dirty="0" smtClean="0">
                <a:solidFill>
                  <a:srgbClr val="00B0F0"/>
                </a:solidFill>
                <a:latin typeface="Algerian" panose="04020705040A02060702" pitchFamily="82" charset="0"/>
              </a:rPr>
              <a:t>P</a:t>
            </a:r>
            <a:r>
              <a:rPr lang="en-GB" sz="2400" b="1" dirty="0" smtClean="0">
                <a:solidFill>
                  <a:srgbClr val="ACA800"/>
                </a:solidFill>
                <a:latin typeface="Algerian" panose="04020705040A02060702" pitchFamily="82" charset="0"/>
              </a:rPr>
              <a:t>R</a:t>
            </a:r>
            <a:r>
              <a:rPr lang="en-GB" sz="2400" b="1" dirty="0" smtClean="0">
                <a:solidFill>
                  <a:srgbClr val="00B0F0"/>
                </a:solidFill>
                <a:latin typeface="Algerian" panose="04020705040A02060702" pitchFamily="82" charset="0"/>
              </a:rPr>
              <a:t>O</a:t>
            </a:r>
            <a:r>
              <a:rPr lang="en-GB" sz="2400" b="1" dirty="0" smtClean="0">
                <a:solidFill>
                  <a:srgbClr val="ACA800"/>
                </a:solidFill>
                <a:latin typeface="Algerian" panose="04020705040A02060702" pitchFamily="82" charset="0"/>
              </a:rPr>
              <a:t>M</a:t>
            </a:r>
            <a:r>
              <a:rPr lang="en-GB" sz="2400" b="1" dirty="0" smtClean="0">
                <a:solidFill>
                  <a:srgbClr val="00B0F0"/>
                </a:solidFill>
                <a:latin typeface="Algerian" panose="04020705040A02060702" pitchFamily="82" charset="0"/>
              </a:rPr>
              <a:t>I</a:t>
            </a:r>
            <a:r>
              <a:rPr lang="en-GB" sz="2400" b="1" dirty="0" smtClean="0">
                <a:solidFill>
                  <a:srgbClr val="FFC000"/>
                </a:solidFill>
                <a:latin typeface="Algerian" panose="04020705040A02060702" pitchFamily="82" charset="0"/>
              </a:rPr>
              <a:t>S</a:t>
            </a:r>
            <a:r>
              <a:rPr lang="en-GB" sz="2400" b="1" dirty="0" smtClean="0">
                <a:solidFill>
                  <a:srgbClr val="00B0F0"/>
                </a:solidFill>
                <a:latin typeface="Algerian" panose="04020705040A02060702" pitchFamily="82" charset="0"/>
              </a:rPr>
              <a:t>ES  </a:t>
            </a:r>
            <a:r>
              <a:rPr lang="en-GB" sz="2400" b="1" dirty="0" err="1" smtClean="0"/>
              <a:t>betw</a:t>
            </a:r>
            <a:r>
              <a:rPr lang="en-GB" sz="2400" b="1" dirty="0" smtClean="0"/>
              <a:t>   </a:t>
            </a:r>
            <a:r>
              <a:rPr lang="en-GB" sz="2400" b="1" dirty="0" err="1" smtClean="0"/>
              <a:t>typ</a:t>
            </a:r>
            <a:r>
              <a:rPr lang="en-GB" sz="2400" b="1" dirty="0" smtClean="0"/>
              <a:t> </a:t>
            </a:r>
            <a:r>
              <a:rPr lang="en-GB" sz="2400" b="1" dirty="0" smtClean="0">
                <a:solidFill>
                  <a:srgbClr val="FFC000"/>
                </a:solidFill>
              </a:rPr>
              <a:t>O </a:t>
            </a:r>
            <a:r>
              <a:rPr lang="en-GB" sz="2400" dirty="0"/>
              <a:t>&amp; </a:t>
            </a:r>
            <a:r>
              <a:rPr lang="en-GB" sz="2400" dirty="0" err="1" smtClean="0"/>
              <a:t>typ</a:t>
            </a:r>
            <a:r>
              <a:rPr lang="en-GB" sz="2400" dirty="0" smtClean="0"/>
              <a:t> </a:t>
            </a:r>
            <a:r>
              <a:rPr lang="en-GB" sz="2400" b="1" dirty="0" smtClean="0">
                <a:solidFill>
                  <a:srgbClr val="00B0F0"/>
                </a:solidFill>
              </a:rPr>
              <a:t>I</a:t>
            </a:r>
            <a:r>
              <a:rPr lang="en-GB" sz="2400" b="1" dirty="0" smtClean="0">
                <a:solidFill>
                  <a:srgbClr val="CC0099"/>
                </a:solidFill>
              </a:rPr>
              <a:t> </a:t>
            </a:r>
            <a:endParaRPr lang="en-GB" sz="2400" b="1" i="1" dirty="0">
              <a:solidFill>
                <a:srgbClr val="FFC000"/>
              </a:solidFill>
              <a:latin typeface="Algerian" panose="04020705040A02060702" pitchFamily="82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68520" y="3346802"/>
            <a:ext cx="194421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dirty="0" smtClean="0">
                <a:latin typeface="+mn-lt"/>
              </a:rPr>
              <a:t>Utterances involving irony </a:t>
            </a:r>
            <a:r>
              <a:rPr lang="en-GB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typically</a:t>
            </a:r>
            <a:endParaRPr lang="en-GB" sz="2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72656" y="3366605"/>
            <a:ext cx="234741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dirty="0" smtClean="0">
                <a:latin typeface="+mn-lt"/>
              </a:rPr>
              <a:t>integrating</a:t>
            </a:r>
          </a:p>
          <a:p>
            <a:pPr algn="ctr">
              <a:defRPr/>
            </a:pPr>
            <a:r>
              <a:rPr lang="en-GB" sz="2000" b="1" dirty="0">
                <a:solidFill>
                  <a:srgbClr val="00B050"/>
                </a:solidFill>
                <a:latin typeface="+mn-lt"/>
              </a:rPr>
              <a:t>t</a:t>
            </a:r>
            <a:r>
              <a:rPr lang="en-GB" sz="2000" b="1" dirty="0" smtClean="0">
                <a:solidFill>
                  <a:srgbClr val="00B050"/>
                </a:solidFill>
                <a:latin typeface="+mn-lt"/>
              </a:rPr>
              <a:t>ypical </a:t>
            </a:r>
            <a:r>
              <a:rPr lang="en-GB" sz="2000" dirty="0" smtClean="0">
                <a:latin typeface="+mn-lt"/>
              </a:rPr>
              <a:t>oxymoron and  </a:t>
            </a:r>
            <a:r>
              <a:rPr lang="en-GB" sz="2000" b="1" dirty="0" smtClean="0">
                <a:solidFill>
                  <a:srgbClr val="00B050"/>
                </a:solidFill>
                <a:latin typeface="+mn-lt"/>
              </a:rPr>
              <a:t>typical</a:t>
            </a:r>
            <a:r>
              <a:rPr lang="en-GB" sz="2000" dirty="0" smtClean="0">
                <a:latin typeface="+mn-lt"/>
              </a:rPr>
              <a:t> </a:t>
            </a:r>
            <a:r>
              <a:rPr lang="en-GB" sz="2000" dirty="0"/>
              <a:t>irony </a:t>
            </a:r>
            <a:endParaRPr lang="en-GB" sz="2000" dirty="0">
              <a:latin typeface="+mn-lt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175009" y="1124744"/>
            <a:ext cx="3169655" cy="1533959"/>
          </a:xfrm>
          <a:prstGeom prst="ellipse">
            <a:avLst/>
          </a:prstGeom>
          <a:pattFill prst="openDmnd">
            <a:fgClr>
              <a:srgbClr val="CC0099"/>
            </a:fgClr>
            <a:bgClr>
              <a:srgbClr val="FFC000"/>
            </a:bgClr>
          </a:pattFill>
          <a:scene3d>
            <a:camera prst="orthographicFront">
              <a:rot lat="0" lon="0" rev="212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84918" y="1277555"/>
            <a:ext cx="353400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b="1" dirty="0" smtClean="0">
                <a:latin typeface="+mn-lt"/>
              </a:rPr>
              <a:t>Integrating</a:t>
            </a:r>
          </a:p>
          <a:p>
            <a:pPr algn="ctr">
              <a:defRPr/>
            </a:pPr>
            <a:r>
              <a:rPr lang="en-GB" sz="2000" b="1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ATYPICAL</a:t>
            </a:r>
            <a:r>
              <a:rPr lang="en-GB" sz="2000" b="1" dirty="0" smtClean="0">
                <a:latin typeface="+mn-lt"/>
              </a:rPr>
              <a:t> oxymoron &amp; </a:t>
            </a:r>
            <a:r>
              <a:rPr lang="en-GB" sz="2000" b="1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ATYPICAL</a:t>
            </a:r>
            <a:r>
              <a:rPr lang="en-GB" sz="2000" b="1" dirty="0">
                <a:latin typeface="+mn-lt"/>
              </a:rPr>
              <a:t> </a:t>
            </a:r>
            <a:r>
              <a:rPr lang="en-GB" sz="2000" b="1" dirty="0" smtClean="0">
                <a:latin typeface="+mn-lt"/>
              </a:rPr>
              <a:t>irony</a:t>
            </a:r>
            <a:endParaRPr lang="en-GB" sz="2000" b="1" dirty="0">
              <a:latin typeface="+mn-lt"/>
            </a:endParaRPr>
          </a:p>
        </p:txBody>
      </p:sp>
      <p:sp>
        <p:nvSpPr>
          <p:cNvPr id="11" name="Line 29"/>
          <p:cNvSpPr>
            <a:spLocks noChangeShapeType="1"/>
          </p:cNvSpPr>
          <p:nvPr/>
        </p:nvSpPr>
        <p:spPr bwMode="auto">
          <a:xfrm>
            <a:off x="1331640" y="587177"/>
            <a:ext cx="1441075" cy="89760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314630" y="5546849"/>
            <a:ext cx="75697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400" dirty="0" smtClean="0">
                <a:latin typeface="+mn-lt"/>
              </a:rPr>
              <a:t>Rarely explicitly considered when F, G = figures, </a:t>
            </a:r>
          </a:p>
          <a:p>
            <a:pPr>
              <a:defRPr/>
            </a:pPr>
            <a:r>
              <a:rPr lang="en-GB" sz="2400" dirty="0" smtClean="0">
                <a:latin typeface="+mn-lt"/>
              </a:rPr>
              <a:t>unlike the case of compounds of figures</a:t>
            </a:r>
            <a:endParaRPr lang="en-GB" sz="2400" i="1" dirty="0">
              <a:latin typeface="+mn-lt"/>
            </a:endParaRPr>
          </a:p>
        </p:txBody>
      </p:sp>
      <p:sp>
        <p:nvSpPr>
          <p:cNvPr id="18" name="Line 29"/>
          <p:cNvSpPr>
            <a:spLocks noChangeShapeType="1"/>
          </p:cNvSpPr>
          <p:nvPr/>
        </p:nvSpPr>
        <p:spPr bwMode="auto">
          <a:xfrm flipH="1">
            <a:off x="2772715" y="492605"/>
            <a:ext cx="1883474" cy="99217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62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1043608" y="836712"/>
            <a:ext cx="7848872" cy="4608512"/>
          </a:xfrm>
          <a:prstGeom prst="ellipse">
            <a:avLst/>
          </a:prstGeom>
          <a:solidFill>
            <a:schemeClr val="accent1">
              <a:lumMod val="40000"/>
              <a:lumOff val="60000"/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 smtClean="0">
                <a:solidFill>
                  <a:srgbClr val="821BFF"/>
                </a:solidFill>
              </a:rPr>
              <a:t>al</a:t>
            </a:r>
            <a:endParaRPr lang="en-GB" sz="2000" dirty="0">
              <a:solidFill>
                <a:srgbClr val="821BFF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009032" y="2552782"/>
            <a:ext cx="5091841" cy="2487405"/>
          </a:xfrm>
          <a:prstGeom prst="ellipse">
            <a:avLst/>
          </a:prstGeom>
          <a:solidFill>
            <a:srgbClr val="00B0F0">
              <a:alpha val="7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17107" y="1583804"/>
            <a:ext cx="4909749" cy="3456384"/>
          </a:xfrm>
          <a:prstGeom prst="ellipse">
            <a:avLst/>
          </a:prstGeom>
          <a:solidFill>
            <a:srgbClr val="FFC000">
              <a:alpha val="7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8772" y="3311996"/>
            <a:ext cx="194421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dirty="0" smtClean="0">
                <a:latin typeface="+mn-lt"/>
              </a:rPr>
              <a:t>Utterances using oxymoron,</a:t>
            </a:r>
          </a:p>
          <a:p>
            <a:pPr algn="ctr">
              <a:defRPr/>
            </a:pPr>
            <a:r>
              <a:rPr lang="en-GB" sz="2000" dirty="0">
                <a:latin typeface="+mn-lt"/>
              </a:rPr>
              <a:t>p</a:t>
            </a:r>
            <a:r>
              <a:rPr lang="en-GB" sz="2000" dirty="0" smtClean="0">
                <a:latin typeface="+mn-lt"/>
              </a:rPr>
              <a:t>erhaps atypically</a:t>
            </a:r>
            <a:endParaRPr lang="en-GB" sz="2000" dirty="0"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7106" y="125512"/>
            <a:ext cx="86753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400" b="1" dirty="0" err="1" smtClean="0">
                <a:solidFill>
                  <a:srgbClr val="FFC000"/>
                </a:solidFill>
                <a:latin typeface="Algerian" panose="04020705040A02060702" pitchFamily="82" charset="0"/>
              </a:rPr>
              <a:t>COM</a:t>
            </a:r>
            <a:r>
              <a:rPr lang="en-GB" sz="2400" b="1" dirty="0" err="1" smtClean="0">
                <a:solidFill>
                  <a:srgbClr val="00CC00"/>
                </a:solidFill>
                <a:latin typeface="Algerian" panose="04020705040A02060702" pitchFamily="82" charset="0"/>
              </a:rPr>
              <a:t>Pou</a:t>
            </a:r>
            <a:r>
              <a:rPr lang="en-GB" sz="2400" b="1" dirty="0" err="1" smtClean="0">
                <a:solidFill>
                  <a:srgbClr val="00B0F0"/>
                </a:solidFill>
                <a:latin typeface="Algerian" panose="04020705040A02060702" pitchFamily="82" charset="0"/>
              </a:rPr>
              <a:t>ND</a:t>
            </a:r>
            <a:r>
              <a:rPr lang="en-GB" sz="2400" b="1" dirty="0" smtClean="0">
                <a:solidFill>
                  <a:srgbClr val="00B0F0"/>
                </a:solidFill>
                <a:latin typeface="Algerian" panose="04020705040A02060702" pitchFamily="82" charset="0"/>
              </a:rPr>
              <a:t>  </a:t>
            </a:r>
            <a:r>
              <a:rPr lang="en-GB" sz="2400" b="1" dirty="0" smtClean="0">
                <a:latin typeface="+mn-lt"/>
              </a:rPr>
              <a:t>of </a:t>
            </a:r>
            <a:r>
              <a:rPr lang="en-GB" sz="2400" b="1" dirty="0" smtClean="0">
                <a:solidFill>
                  <a:srgbClr val="CC0099"/>
                </a:solidFill>
                <a:latin typeface="+mn-lt"/>
              </a:rPr>
              <a:t> </a:t>
            </a:r>
            <a:r>
              <a:rPr lang="en-GB" sz="2400" b="1" dirty="0">
                <a:solidFill>
                  <a:srgbClr val="FFC000"/>
                </a:solidFill>
                <a:latin typeface="+mn-lt"/>
              </a:rPr>
              <a:t>O</a:t>
            </a:r>
            <a:r>
              <a:rPr lang="en-GB" sz="2400" b="1" dirty="0" smtClean="0">
                <a:solidFill>
                  <a:srgbClr val="FFC000"/>
                </a:solidFill>
                <a:latin typeface="+mn-lt"/>
              </a:rPr>
              <a:t> </a:t>
            </a:r>
            <a:r>
              <a:rPr lang="en-GB" sz="2400" dirty="0" smtClean="0">
                <a:latin typeface="+mn-lt"/>
              </a:rPr>
              <a:t>&amp; </a:t>
            </a:r>
            <a:r>
              <a:rPr lang="en-GB" sz="2400" b="1" dirty="0" smtClean="0">
                <a:solidFill>
                  <a:srgbClr val="00B0F0"/>
                </a:solidFill>
                <a:latin typeface="+mn-lt"/>
              </a:rPr>
              <a:t>M</a:t>
            </a:r>
            <a:r>
              <a:rPr lang="en-GB" sz="2400" b="1" dirty="0" smtClean="0">
                <a:solidFill>
                  <a:srgbClr val="CC0099"/>
                </a:solidFill>
                <a:latin typeface="+mn-lt"/>
              </a:rPr>
              <a:t>    </a:t>
            </a:r>
            <a:r>
              <a:rPr lang="en-GB" sz="2400" b="1" dirty="0" smtClean="0">
                <a:latin typeface="+mn-lt"/>
              </a:rPr>
              <a:t>but</a:t>
            </a:r>
            <a:r>
              <a:rPr lang="en-GB" sz="2400" b="1" dirty="0" smtClean="0">
                <a:solidFill>
                  <a:srgbClr val="00B0F0"/>
                </a:solidFill>
                <a:latin typeface="Algerian" panose="04020705040A02060702" pitchFamily="82" charset="0"/>
              </a:rPr>
              <a:t>   </a:t>
            </a:r>
            <a:r>
              <a:rPr lang="en-GB" sz="2400" b="1" dirty="0" err="1" smtClean="0">
                <a:solidFill>
                  <a:srgbClr val="FFC00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</a:t>
            </a:r>
            <a:r>
              <a:rPr lang="en-GB" sz="2400" b="1" dirty="0" err="1" smtClean="0">
                <a:solidFill>
                  <a:srgbClr val="00B0F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p</a:t>
            </a:r>
            <a:r>
              <a:rPr lang="en-GB" sz="2400" b="1" dirty="0" err="1" smtClean="0">
                <a:solidFill>
                  <a:srgbClr val="ACA80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rom</a:t>
            </a:r>
            <a:r>
              <a:rPr lang="en-GB" sz="2400" b="1" dirty="0" err="1" smtClean="0">
                <a:solidFill>
                  <a:srgbClr val="00B0F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o</a:t>
            </a:r>
            <a:r>
              <a:rPr lang="en-GB" sz="2400" b="1" dirty="0" err="1" smtClean="0">
                <a:solidFill>
                  <a:srgbClr val="FFC00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un</a:t>
            </a:r>
            <a:r>
              <a:rPr lang="en-GB" sz="2400" b="1" dirty="0" err="1" smtClean="0">
                <a:solidFill>
                  <a:srgbClr val="00B0F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d</a:t>
            </a:r>
            <a:r>
              <a:rPr lang="en-GB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  </a:t>
            </a:r>
            <a:r>
              <a:rPr lang="en-GB" sz="2400" b="1" dirty="0" err="1" smtClean="0">
                <a:latin typeface="+mn-lt"/>
              </a:rPr>
              <a:t>wrt</a:t>
            </a:r>
            <a:r>
              <a:rPr lang="en-GB" sz="2400" b="1" dirty="0" smtClean="0">
                <a:solidFill>
                  <a:srgbClr val="CC0099"/>
                </a:solidFill>
                <a:latin typeface="+mn-lt"/>
              </a:rPr>
              <a:t>  </a:t>
            </a:r>
            <a:r>
              <a:rPr lang="en-GB" sz="2400" b="1" dirty="0">
                <a:solidFill>
                  <a:srgbClr val="FFC000"/>
                </a:solidFill>
                <a:latin typeface="+mn-lt"/>
              </a:rPr>
              <a:t>O</a:t>
            </a:r>
            <a:r>
              <a:rPr lang="en-GB" sz="2400" b="1" dirty="0" smtClean="0">
                <a:solidFill>
                  <a:srgbClr val="FFC000"/>
                </a:solidFill>
                <a:latin typeface="+mn-lt"/>
              </a:rPr>
              <a:t> </a:t>
            </a:r>
            <a:r>
              <a:rPr lang="en-GB" sz="2400" dirty="0" smtClean="0">
                <a:latin typeface="+mn-lt"/>
              </a:rPr>
              <a:t>&amp;</a:t>
            </a:r>
            <a:r>
              <a:rPr lang="en-GB" sz="2400" dirty="0" smtClean="0">
                <a:solidFill>
                  <a:srgbClr val="00B050"/>
                </a:solidFill>
                <a:latin typeface="+mn-lt"/>
              </a:rPr>
              <a:t> </a:t>
            </a:r>
            <a:r>
              <a:rPr lang="en-GB" sz="2400" b="1" dirty="0" smtClean="0">
                <a:solidFill>
                  <a:srgbClr val="00B050"/>
                </a:solidFill>
                <a:latin typeface="+mn-lt"/>
              </a:rPr>
              <a:t>typical-</a:t>
            </a:r>
            <a:r>
              <a:rPr lang="en-GB" sz="2400" b="1" dirty="0">
                <a:solidFill>
                  <a:srgbClr val="00B0F0"/>
                </a:solidFill>
                <a:latin typeface="+mn-lt"/>
              </a:rPr>
              <a:t>M</a:t>
            </a:r>
            <a:endParaRPr lang="en-GB" sz="2400" b="1" i="1" dirty="0">
              <a:solidFill>
                <a:srgbClr val="00B0F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64452" y="3311996"/>
            <a:ext cx="194421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b="1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Utterances using metaphor</a:t>
            </a:r>
          </a:p>
          <a:p>
            <a:pPr algn="ctr">
              <a:defRPr/>
            </a:pPr>
            <a:r>
              <a:rPr lang="en-GB" sz="20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typically</a:t>
            </a:r>
            <a:endParaRPr lang="en-GB" sz="20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68588" y="3167979"/>
            <a:ext cx="216024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dirty="0" smtClean="0">
                <a:latin typeface="+mn-lt"/>
              </a:rPr>
              <a:t>integrating</a:t>
            </a:r>
          </a:p>
          <a:p>
            <a:pPr algn="ctr">
              <a:defRPr/>
            </a:pPr>
            <a:r>
              <a:rPr lang="en-GB" sz="2000" dirty="0" smtClean="0">
                <a:latin typeface="+mn-lt"/>
              </a:rPr>
              <a:t> oxymoron &amp;</a:t>
            </a:r>
          </a:p>
          <a:p>
            <a:pPr algn="ctr">
              <a:defRPr/>
            </a:pPr>
            <a:r>
              <a:rPr lang="en-GB" sz="2000" b="1" dirty="0" smtClean="0">
                <a:solidFill>
                  <a:srgbClr val="00B050"/>
                </a:solidFill>
                <a:latin typeface="+mn-lt"/>
              </a:rPr>
              <a:t>typical</a:t>
            </a:r>
            <a:r>
              <a:rPr lang="en-GB" sz="2000" dirty="0" smtClean="0">
                <a:latin typeface="+mn-lt"/>
              </a:rPr>
              <a:t> metaphor</a:t>
            </a:r>
            <a:endParaRPr lang="en-GB" sz="2000" dirty="0">
              <a:latin typeface="+mn-lt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496616" y="1727820"/>
            <a:ext cx="2592536" cy="1440159"/>
          </a:xfrm>
          <a:prstGeom prst="ellipse">
            <a:avLst/>
          </a:prstGeom>
          <a:pattFill prst="shingle">
            <a:fgClr>
              <a:srgbClr val="00B0F0"/>
            </a:fgClr>
            <a:bgClr>
              <a:srgbClr val="FFC00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26604" y="1881707"/>
            <a:ext cx="277847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b="1" dirty="0" smtClean="0">
                <a:latin typeface="+mn-lt"/>
              </a:rPr>
              <a:t>integrating</a:t>
            </a:r>
          </a:p>
          <a:p>
            <a:pPr algn="ctr">
              <a:defRPr/>
            </a:pPr>
            <a:r>
              <a:rPr lang="en-GB" sz="2000" b="1" dirty="0" smtClean="0">
                <a:latin typeface="+mn-lt"/>
              </a:rPr>
              <a:t>oxymoron  &amp;</a:t>
            </a:r>
          </a:p>
          <a:p>
            <a:pPr algn="ctr">
              <a:defRPr/>
            </a:pPr>
            <a:r>
              <a:rPr lang="en-GB" sz="2000" b="1" dirty="0" smtClean="0">
                <a:solidFill>
                  <a:srgbClr val="FF0000"/>
                </a:solidFill>
                <a:latin typeface="+mn-lt"/>
              </a:rPr>
              <a:t>ATYPICAL</a:t>
            </a:r>
            <a:r>
              <a:rPr lang="en-GB" sz="20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GB" sz="2000" b="1" dirty="0" smtClean="0">
                <a:latin typeface="+mn-lt"/>
              </a:rPr>
              <a:t>metaphor</a:t>
            </a:r>
            <a:endParaRPr lang="en-GB" sz="2000" b="1" dirty="0">
              <a:latin typeface="+mn-lt"/>
            </a:endParaRPr>
          </a:p>
        </p:txBody>
      </p:sp>
      <p:sp>
        <p:nvSpPr>
          <p:cNvPr id="11" name="Line 29"/>
          <p:cNvSpPr>
            <a:spLocks noChangeShapeType="1"/>
          </p:cNvSpPr>
          <p:nvPr/>
        </p:nvSpPr>
        <p:spPr bwMode="auto">
          <a:xfrm flipH="1">
            <a:off x="2051720" y="573694"/>
            <a:ext cx="1584176" cy="141514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5064472" y="1066100"/>
            <a:ext cx="194421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dirty="0" smtClean="0">
                <a:latin typeface="+mn-lt"/>
              </a:rPr>
              <a:t>Utterances using metaphor</a:t>
            </a:r>
          </a:p>
          <a:p>
            <a:pPr algn="ctr">
              <a:defRPr/>
            </a:pPr>
            <a:r>
              <a:rPr lang="en-GB" sz="2000" i="1" dirty="0">
                <a:latin typeface="+mn-lt"/>
              </a:rPr>
              <a:t>p</a:t>
            </a:r>
            <a:r>
              <a:rPr lang="en-GB" sz="2000" i="1" dirty="0" smtClean="0">
                <a:latin typeface="+mn-lt"/>
              </a:rPr>
              <a:t>erhaps atypically</a:t>
            </a:r>
            <a:endParaRPr lang="en-GB" sz="2000" i="1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4630" y="5546849"/>
            <a:ext cx="84338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400" dirty="0" smtClean="0">
                <a:latin typeface="+mn-lt"/>
              </a:rPr>
              <a:t>Illustrated by </a:t>
            </a:r>
            <a:r>
              <a:rPr lang="en-GB" sz="2400" dirty="0" err="1" smtClean="0">
                <a:latin typeface="+mn-lt"/>
              </a:rPr>
              <a:t>oxyphoron</a:t>
            </a:r>
            <a:r>
              <a:rPr lang="en-GB" sz="2400" dirty="0" smtClean="0">
                <a:latin typeface="+mn-lt"/>
              </a:rPr>
              <a:t> </a:t>
            </a:r>
            <a:r>
              <a:rPr lang="en-GB" sz="2400" b="1" i="1" dirty="0" smtClean="0">
                <a:solidFill>
                  <a:schemeClr val="accent6"/>
                </a:solidFill>
                <a:latin typeface="+mn-lt"/>
              </a:rPr>
              <a:t>“cold fire”</a:t>
            </a:r>
            <a:r>
              <a:rPr lang="en-GB" sz="2400" b="1" i="1" dirty="0" smtClean="0">
                <a:latin typeface="+mn-lt"/>
              </a:rPr>
              <a:t> </a:t>
            </a:r>
          </a:p>
          <a:p>
            <a:pPr>
              <a:defRPr/>
            </a:pPr>
            <a:r>
              <a:rPr lang="en-GB" sz="2400" dirty="0">
                <a:latin typeface="+mn-lt"/>
              </a:rPr>
              <a:t>O</a:t>
            </a:r>
            <a:r>
              <a:rPr lang="en-GB" sz="2400" dirty="0" smtClean="0">
                <a:latin typeface="+mn-lt"/>
              </a:rPr>
              <a:t> = oxymoron and M = metaphor</a:t>
            </a:r>
            <a:endParaRPr lang="en-GB" sz="2400" i="1" dirty="0">
              <a:latin typeface="+mn-lt"/>
            </a:endParaRPr>
          </a:p>
        </p:txBody>
      </p:sp>
      <p:sp>
        <p:nvSpPr>
          <p:cNvPr id="14" name="Line 29"/>
          <p:cNvSpPr>
            <a:spLocks noChangeShapeType="1"/>
          </p:cNvSpPr>
          <p:nvPr/>
        </p:nvSpPr>
        <p:spPr bwMode="auto">
          <a:xfrm>
            <a:off x="1009194" y="524146"/>
            <a:ext cx="1042526" cy="146469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51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16632"/>
            <a:ext cx="7772400" cy="576064"/>
          </a:xfrm>
        </p:spPr>
        <p:txBody>
          <a:bodyPr/>
          <a:lstStyle/>
          <a:p>
            <a:pPr eaLnBrk="1" hangingPunct="1"/>
            <a:r>
              <a:rPr lang="en-GB" altLang="en-US" sz="3200" dirty="0" smtClean="0"/>
              <a:t>Conclusions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0" y="764704"/>
            <a:ext cx="9036496" cy="568863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2000"/>
              </a:spcBef>
              <a:buFont typeface="Calibri" pitchFamily="34" charset="0"/>
              <a:buChar char="•"/>
              <a:defRPr/>
            </a:pPr>
            <a:r>
              <a:rPr lang="en-GB" altLang="en-US" sz="2200" dirty="0" smtClean="0"/>
              <a:t>Possibly new observations about the fine detail of the ways in which irony and metaphor </a:t>
            </a:r>
            <a:r>
              <a:rPr lang="en-GB" altLang="en-US" sz="2200" dirty="0"/>
              <a:t> </a:t>
            </a:r>
            <a:r>
              <a:rPr lang="en-GB" altLang="en-US" sz="2200" dirty="0" smtClean="0"/>
              <a:t>(also hyperbole) can be involved in/with oxymoron.</a:t>
            </a:r>
          </a:p>
          <a:p>
            <a:pPr eaLnBrk="1" hangingPunct="1">
              <a:lnSpc>
                <a:spcPct val="120000"/>
              </a:lnSpc>
              <a:spcBef>
                <a:spcPts val="2000"/>
              </a:spcBef>
              <a:buFont typeface="Calibri" pitchFamily="34" charset="0"/>
              <a:buChar char="•"/>
              <a:defRPr/>
            </a:pPr>
            <a:r>
              <a:rPr lang="en-GB" altLang="en-US" sz="2200" dirty="0" smtClean="0"/>
              <a:t>But towards: how figures in general can be compounded &amp; compromised.</a:t>
            </a:r>
          </a:p>
          <a:p>
            <a:pPr lvl="1" eaLnBrk="1" hangingPunct="1">
              <a:lnSpc>
                <a:spcPct val="120000"/>
              </a:lnSpc>
              <a:spcBef>
                <a:spcPts val="2000"/>
              </a:spcBef>
              <a:buFont typeface="Calibri" panose="020F0502020204030204" pitchFamily="34" charset="0"/>
              <a:buChar char="–"/>
              <a:defRPr/>
            </a:pPr>
            <a:r>
              <a:rPr lang="en-GB" altLang="en-US" sz="2000" dirty="0"/>
              <a:t>W</a:t>
            </a:r>
            <a:r>
              <a:rPr lang="en-GB" altLang="en-US" sz="2000" dirty="0" smtClean="0"/>
              <a:t>e </a:t>
            </a:r>
            <a:r>
              <a:rPr lang="en-GB" altLang="en-US" sz="2000" dirty="0"/>
              <a:t>have a </a:t>
            </a:r>
            <a:r>
              <a:rPr lang="en-GB" altLang="en-US" sz="2000" u="sng" dirty="0" smtClean="0"/>
              <a:t>compounding</a:t>
            </a:r>
            <a:r>
              <a:rPr lang="en-GB" altLang="en-US" sz="2000" dirty="0" smtClean="0"/>
              <a:t> of oxymoron with irony or with metaphor.</a:t>
            </a:r>
            <a:endParaRPr lang="en-GB" altLang="en-US" sz="2000" dirty="0"/>
          </a:p>
          <a:p>
            <a:pPr lvl="2" eaLnBrk="1" hangingPunct="1">
              <a:lnSpc>
                <a:spcPct val="120000"/>
              </a:lnSpc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dirty="0" smtClean="0"/>
              <a:t>But the irony and metaphor are </a:t>
            </a:r>
            <a:r>
              <a:rPr lang="en-GB" altLang="en-US" sz="2000" u="sng" dirty="0" smtClean="0"/>
              <a:t>atypica</a:t>
            </a:r>
            <a:r>
              <a:rPr lang="en-GB" altLang="en-US" sz="2000" dirty="0" smtClean="0"/>
              <a:t>l, </a:t>
            </a:r>
          </a:p>
          <a:p>
            <a:pPr lvl="2" eaLnBrk="1" hangingPunct="1">
              <a:lnSpc>
                <a:spcPct val="120000"/>
              </a:lnSpc>
              <a:spcBef>
                <a:spcPts val="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dirty="0"/>
              <a:t>a</a:t>
            </a:r>
            <a:r>
              <a:rPr lang="en-GB" altLang="en-US" sz="2000" dirty="0" smtClean="0"/>
              <a:t>nd in the ironic case the oxymoron is too.</a:t>
            </a:r>
          </a:p>
          <a:p>
            <a:pPr lvl="1" eaLnBrk="1" hangingPunct="1">
              <a:lnSpc>
                <a:spcPct val="120000"/>
              </a:lnSpc>
              <a:spcBef>
                <a:spcPts val="2000"/>
              </a:spcBef>
              <a:buFont typeface="Calibri" panose="020F0502020204030204" pitchFamily="34" charset="0"/>
              <a:buChar char="–"/>
              <a:defRPr/>
            </a:pPr>
            <a:r>
              <a:rPr lang="en-GB" altLang="en-US" sz="2000" dirty="0" smtClean="0"/>
              <a:t>So to that extent we have a </a:t>
            </a:r>
            <a:r>
              <a:rPr lang="en-GB" altLang="en-US" sz="2000" u="sng" dirty="0" smtClean="0"/>
              <a:t>compromise</a:t>
            </a:r>
            <a:r>
              <a:rPr lang="en-GB" altLang="en-US" sz="2000" dirty="0" smtClean="0"/>
              <a:t> with respect to the </a:t>
            </a:r>
            <a:r>
              <a:rPr lang="en-GB" altLang="en-US" sz="2000" u="sng" dirty="0" smtClean="0"/>
              <a:t>typical</a:t>
            </a:r>
            <a:r>
              <a:rPr lang="en-GB" altLang="en-US" sz="2000" dirty="0" smtClean="0"/>
              <a:t> nature of the figures.</a:t>
            </a:r>
          </a:p>
          <a:p>
            <a:pPr lvl="1" eaLnBrk="1" hangingPunct="1">
              <a:lnSpc>
                <a:spcPct val="120000"/>
              </a:lnSpc>
              <a:spcBef>
                <a:spcPts val="2000"/>
              </a:spcBef>
              <a:buFont typeface="Calibri" panose="020F0502020204030204" pitchFamily="34" charset="0"/>
              <a:buChar char="–"/>
              <a:defRPr/>
            </a:pPr>
            <a:r>
              <a:rPr lang="en-GB" altLang="en-US" sz="2000" dirty="0" smtClean="0"/>
              <a:t>Hence: </a:t>
            </a:r>
          </a:p>
          <a:p>
            <a:pPr lvl="2" eaLnBrk="1" hangingPunct="1">
              <a:lnSpc>
                <a:spcPct val="120000"/>
              </a:lnSpc>
              <a:spcBef>
                <a:spcPts val="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u="sng" dirty="0" smtClean="0"/>
              <a:t>compromise</a:t>
            </a:r>
            <a:r>
              <a:rPr lang="en-GB" altLang="en-US" sz="2000" dirty="0" smtClean="0"/>
              <a:t> between typical oxymoron and typical irony.</a:t>
            </a:r>
          </a:p>
          <a:p>
            <a:pPr lvl="2" eaLnBrk="1" hangingPunct="1">
              <a:lnSpc>
                <a:spcPct val="120000"/>
              </a:lnSpc>
              <a:spcBef>
                <a:spcPts val="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u="sng" dirty="0" err="1"/>
              <a:t>c</a:t>
            </a:r>
            <a:r>
              <a:rPr lang="en-GB" altLang="en-US" sz="2000" u="sng" dirty="0" err="1" smtClean="0"/>
              <a:t>ompromound</a:t>
            </a:r>
            <a:r>
              <a:rPr lang="en-GB" altLang="en-US" sz="2000" dirty="0" smtClean="0"/>
              <a:t> with respect to oxymoron and typical metaphor.</a:t>
            </a:r>
          </a:p>
        </p:txBody>
      </p:sp>
    </p:spTree>
    <p:extLst>
      <p:ext uri="{BB962C8B-B14F-4D97-AF65-F5344CB8AC3E}">
        <p14:creationId xmlns:p14="http://schemas.microsoft.com/office/powerpoint/2010/main" val="22493178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179512" y="476673"/>
            <a:ext cx="8229600" cy="1656184"/>
          </a:xfrm>
        </p:spPr>
        <p:txBody>
          <a:bodyPr/>
          <a:lstStyle/>
          <a:p>
            <a:pPr marL="0" indent="0">
              <a:spcBef>
                <a:spcPts val="2000"/>
              </a:spcBef>
              <a:buFont typeface="Arial" charset="0"/>
              <a:buNone/>
            </a:pPr>
            <a:r>
              <a:rPr lang="en-GB" altLang="en-US" sz="3600" dirty="0"/>
              <a:t>T</a:t>
            </a:r>
            <a:r>
              <a:rPr lang="en-GB" altLang="en-US" sz="3600" dirty="0" smtClean="0"/>
              <a:t>hanks very much.</a:t>
            </a:r>
          </a:p>
          <a:p>
            <a:pPr marL="0" indent="0">
              <a:spcBef>
                <a:spcPts val="2000"/>
              </a:spcBef>
              <a:buFont typeface="Arial" charset="0"/>
              <a:buNone/>
            </a:pPr>
            <a:r>
              <a:rPr lang="en-GB" altLang="en-US" sz="3600" dirty="0" smtClean="0"/>
              <a:t>Questions</a:t>
            </a:r>
            <a:r>
              <a:rPr lang="en-GB" altLang="en-US" sz="3600" dirty="0" smtClean="0"/>
              <a:t>, </a:t>
            </a:r>
            <a:r>
              <a:rPr lang="en-GB" altLang="en-US" sz="3600" dirty="0" smtClean="0"/>
              <a:t>please.</a:t>
            </a:r>
            <a:endParaRPr lang="en-GB" altLang="en-US" sz="3600" dirty="0" smtClean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251520" y="2564904"/>
            <a:ext cx="8229600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00"/>
              </a:spcBef>
              <a:buFont typeface="Arial" charset="0"/>
              <a:buNone/>
            </a:pPr>
            <a:r>
              <a:rPr lang="en-GB" altLang="en-US" sz="2800" dirty="0" smtClean="0">
                <a:solidFill>
                  <a:schemeClr val="accent6"/>
                </a:solidFill>
              </a:rPr>
              <a:t>Lazy </a:t>
            </a:r>
            <a:r>
              <a:rPr lang="en-GB" altLang="en-US" sz="2800" dirty="0" smtClean="0">
                <a:solidFill>
                  <a:schemeClr val="accent6"/>
                </a:solidFill>
              </a:rPr>
              <a:t>Exercises   </a:t>
            </a:r>
            <a:r>
              <a:rPr lang="en-GB" altLang="en-US" sz="2800" dirty="0" smtClean="0"/>
              <a:t>guaranteed to defeat   </a:t>
            </a:r>
            <a:r>
              <a:rPr lang="en-GB" altLang="en-US" sz="2800" dirty="0" err="1" smtClean="0"/>
              <a:t>Covibesity</a:t>
            </a:r>
            <a:r>
              <a:rPr lang="en-GB" altLang="en-US" sz="2800" dirty="0" smtClean="0"/>
              <a:t>:</a:t>
            </a:r>
          </a:p>
          <a:p>
            <a:pPr marL="0" indent="0">
              <a:spcBef>
                <a:spcPts val="2000"/>
              </a:spcBef>
              <a:buFont typeface="Arial" charset="0"/>
              <a:buNone/>
            </a:pPr>
            <a:r>
              <a:rPr lang="en-GB" altLang="en-US" sz="2800" dirty="0" smtClean="0"/>
              <a:t>Define:</a:t>
            </a:r>
          </a:p>
          <a:p>
            <a:pPr marL="400050" lvl="1" indent="0">
              <a:spcBef>
                <a:spcPts val="500"/>
              </a:spcBef>
              <a:buFont typeface="Arial" charset="0"/>
              <a:buNone/>
            </a:pPr>
            <a:r>
              <a:rPr lang="en-GB" altLang="en-US" sz="2400" dirty="0" err="1">
                <a:solidFill>
                  <a:schemeClr val="accent6"/>
                </a:solidFill>
              </a:rPr>
              <a:t>o</a:t>
            </a:r>
            <a:r>
              <a:rPr lang="en-GB" altLang="en-US" sz="2400" dirty="0" err="1" smtClean="0">
                <a:solidFill>
                  <a:schemeClr val="accent6"/>
                </a:solidFill>
              </a:rPr>
              <a:t>xyfloron</a:t>
            </a:r>
            <a:endParaRPr lang="en-GB" altLang="en-US" sz="2400" dirty="0" smtClean="0">
              <a:solidFill>
                <a:schemeClr val="accent6"/>
              </a:solidFill>
            </a:endParaRPr>
          </a:p>
          <a:p>
            <a:pPr marL="400050" lvl="1" indent="0">
              <a:spcBef>
                <a:spcPts val="500"/>
              </a:spcBef>
              <a:buFont typeface="Arial" charset="0"/>
              <a:buNone/>
            </a:pPr>
            <a:r>
              <a:rPr lang="en-GB" altLang="en-US" sz="2400" dirty="0" err="1" smtClean="0">
                <a:solidFill>
                  <a:schemeClr val="accent6"/>
                </a:solidFill>
              </a:rPr>
              <a:t>foxymoron</a:t>
            </a:r>
            <a:endParaRPr lang="en-GB" altLang="en-US" sz="2400" dirty="0" smtClean="0">
              <a:solidFill>
                <a:schemeClr val="accent6"/>
              </a:solidFill>
            </a:endParaRPr>
          </a:p>
          <a:p>
            <a:pPr marL="400050" lvl="1" indent="0">
              <a:spcBef>
                <a:spcPts val="500"/>
              </a:spcBef>
              <a:buFont typeface="Arial" charset="0"/>
              <a:buNone/>
            </a:pPr>
            <a:r>
              <a:rPr lang="en-GB" altLang="en-US" sz="2400" dirty="0" err="1" smtClean="0">
                <a:solidFill>
                  <a:schemeClr val="accent6"/>
                </a:solidFill>
              </a:rPr>
              <a:t>proxymiron</a:t>
            </a:r>
            <a:endParaRPr lang="en-GB" altLang="en-US" sz="2400" dirty="0" smtClean="0">
              <a:solidFill>
                <a:schemeClr val="accent6"/>
              </a:solidFill>
            </a:endParaRPr>
          </a:p>
          <a:p>
            <a:pPr marL="0" indent="0">
              <a:spcBef>
                <a:spcPts val="2000"/>
              </a:spcBef>
              <a:buNone/>
            </a:pPr>
            <a:r>
              <a:rPr lang="en-GB" altLang="en-US" sz="2800" dirty="0" smtClean="0"/>
              <a:t>&amp; Invent new ones</a:t>
            </a:r>
            <a:endParaRPr lang="en-GB" altLang="en-US" sz="2800" dirty="0"/>
          </a:p>
          <a:p>
            <a:pPr marL="400050" lvl="1" indent="0">
              <a:spcBef>
                <a:spcPts val="500"/>
              </a:spcBef>
              <a:buFont typeface="Arial" charset="0"/>
              <a:buNone/>
            </a:pPr>
            <a:endParaRPr lang="en-GB" altLang="en-US" sz="2400" dirty="0"/>
          </a:p>
          <a:p>
            <a:pPr marL="400050" lvl="1" indent="0">
              <a:spcBef>
                <a:spcPts val="500"/>
              </a:spcBef>
              <a:buFont typeface="Arial" charset="0"/>
              <a:buNone/>
            </a:pPr>
            <a:endParaRPr lang="en-GB" altLang="en-US" sz="2400" dirty="0" smtClean="0"/>
          </a:p>
          <a:p>
            <a:pPr marL="0" indent="0">
              <a:spcBef>
                <a:spcPts val="500"/>
              </a:spcBef>
              <a:buFont typeface="Arial" charset="0"/>
              <a:buNone/>
            </a:pPr>
            <a:endParaRPr lang="en-GB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63612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>
          <a:xfrm>
            <a:off x="395288" y="0"/>
            <a:ext cx="8229600" cy="536575"/>
          </a:xfrm>
        </p:spPr>
        <p:txBody>
          <a:bodyPr/>
          <a:lstStyle/>
          <a:p>
            <a:r>
              <a:rPr lang="en-GB" altLang="es-PE" sz="3200" dirty="0" smtClean="0"/>
              <a:t>References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 idx="4294967295"/>
          </p:nvPr>
        </p:nvSpPr>
        <p:spPr>
          <a:xfrm>
            <a:off x="395536" y="692696"/>
            <a:ext cx="8229600" cy="5472583"/>
          </a:xfrm>
        </p:spPr>
        <p:txBody>
          <a:bodyPr/>
          <a:lstStyle/>
          <a:p>
            <a:pPr>
              <a:spcBef>
                <a:spcPts val="1500"/>
              </a:spcBef>
              <a:buNone/>
            </a:pPr>
            <a:r>
              <a:rPr lang="en-GB" sz="1800" dirty="0" smtClean="0"/>
              <a:t>Brett, S. (2017). </a:t>
            </a:r>
            <a:r>
              <a:rPr lang="en-GB" sz="1800" i="1" dirty="0" smtClean="0"/>
              <a:t>Seriously funny and other </a:t>
            </a:r>
            <a:r>
              <a:rPr lang="en-GB" sz="1800" i="1" dirty="0" err="1" smtClean="0"/>
              <a:t>oxymorons</a:t>
            </a:r>
            <a:r>
              <a:rPr lang="en-GB" sz="1800" i="1" dirty="0" smtClean="0"/>
              <a:t>. </a:t>
            </a:r>
            <a:r>
              <a:rPr lang="en-GB" sz="1800" dirty="0" smtClean="0"/>
              <a:t>London, UK: Little, Brown Book Group.</a:t>
            </a:r>
            <a:endParaRPr lang="en-GB" sz="1800" dirty="0"/>
          </a:p>
          <a:p>
            <a:pPr>
              <a:spcBef>
                <a:spcPts val="1500"/>
              </a:spcBef>
              <a:buNone/>
            </a:pPr>
            <a:r>
              <a:rPr lang="en-GB" sz="1800" dirty="0"/>
              <a:t>Camp, E. (2006). </a:t>
            </a:r>
            <a:r>
              <a:rPr lang="en-GB" sz="1800" dirty="0" err="1" smtClean="0"/>
              <a:t>Contextualism</a:t>
            </a:r>
            <a:r>
              <a:rPr lang="en-GB" sz="1800" dirty="0"/>
              <a:t>, metaphor, and what is </a:t>
            </a:r>
            <a:r>
              <a:rPr lang="en-GB" sz="1800" dirty="0" smtClean="0"/>
              <a:t>said. </a:t>
            </a:r>
            <a:r>
              <a:rPr lang="en-GB" sz="1800" i="1" dirty="0" smtClean="0"/>
              <a:t>Mind </a:t>
            </a:r>
            <a:r>
              <a:rPr lang="en-GB" sz="1800" i="1" dirty="0"/>
              <a:t>and Language, </a:t>
            </a:r>
            <a:r>
              <a:rPr lang="en-GB" sz="1800" i="1" dirty="0" smtClean="0"/>
              <a:t>21</a:t>
            </a:r>
            <a:r>
              <a:rPr lang="en-GB" sz="1800" dirty="0" smtClean="0"/>
              <a:t>(3</a:t>
            </a:r>
            <a:r>
              <a:rPr lang="en-GB" sz="1800" dirty="0"/>
              <a:t>), pp.280--309.</a:t>
            </a:r>
          </a:p>
          <a:p>
            <a:pPr>
              <a:spcBef>
                <a:spcPts val="1500"/>
              </a:spcBef>
              <a:buNone/>
            </a:pPr>
            <a:r>
              <a:rPr lang="en-GB" sz="1800" dirty="0" err="1" smtClean="0"/>
              <a:t>Colston</a:t>
            </a:r>
            <a:r>
              <a:rPr lang="en-GB" sz="1800" dirty="0"/>
              <a:t>, H.L</a:t>
            </a:r>
            <a:r>
              <a:rPr lang="en-GB" sz="1800" dirty="0" smtClean="0"/>
              <a:t>. (</a:t>
            </a:r>
            <a:r>
              <a:rPr lang="en-GB" sz="1800" dirty="0"/>
              <a:t>2010). </a:t>
            </a:r>
            <a:r>
              <a:rPr lang="en-GB" sz="1800" dirty="0" smtClean="0"/>
              <a:t>Irony</a:t>
            </a:r>
            <a:r>
              <a:rPr lang="en-GB" sz="1800" dirty="0"/>
              <a:t>, analogy and </a:t>
            </a:r>
            <a:r>
              <a:rPr lang="en-GB" sz="1800" dirty="0" smtClean="0"/>
              <a:t>truth. In A. Burkhardt &amp; B. </a:t>
            </a:r>
            <a:r>
              <a:rPr lang="en-GB" sz="1800" dirty="0" err="1" smtClean="0"/>
              <a:t>Nerlich</a:t>
            </a:r>
            <a:r>
              <a:rPr lang="en-GB" sz="1800" dirty="0" smtClean="0"/>
              <a:t> </a:t>
            </a:r>
            <a:r>
              <a:rPr lang="en-GB" sz="1800" dirty="0"/>
              <a:t>(</a:t>
            </a:r>
            <a:r>
              <a:rPr lang="en-GB" sz="1800" dirty="0" err="1"/>
              <a:t>Eds</a:t>
            </a:r>
            <a:r>
              <a:rPr lang="en-GB" sz="1800" dirty="0"/>
              <a:t>), </a:t>
            </a:r>
            <a:r>
              <a:rPr lang="en-GB" sz="1800" i="1" dirty="0" smtClean="0"/>
              <a:t>Tropical </a:t>
            </a:r>
            <a:r>
              <a:rPr lang="en-GB" sz="1800" i="1" dirty="0"/>
              <a:t>Truth(s): The Epistemology of Metaphor and Other </a:t>
            </a:r>
            <a:r>
              <a:rPr lang="en-GB" sz="1800" i="1" dirty="0" smtClean="0"/>
              <a:t>Tropes, </a:t>
            </a:r>
            <a:r>
              <a:rPr lang="en-GB" sz="1800" dirty="0" smtClean="0"/>
              <a:t>pp.339-</a:t>
            </a:r>
            <a:r>
              <a:rPr lang="en-GB" sz="1800" dirty="0"/>
              <a:t>-</a:t>
            </a:r>
            <a:r>
              <a:rPr lang="en-GB" sz="1800" dirty="0" smtClean="0"/>
              <a:t>354. Berlin </a:t>
            </a:r>
            <a:r>
              <a:rPr lang="en-GB" sz="1800" dirty="0"/>
              <a:t>/ New York: De </a:t>
            </a:r>
            <a:r>
              <a:rPr lang="en-GB" sz="1800" dirty="0" err="1"/>
              <a:t>Gruyter</a:t>
            </a:r>
            <a:r>
              <a:rPr lang="en-GB" sz="1800" dirty="0" smtClean="0"/>
              <a:t>.</a:t>
            </a:r>
          </a:p>
          <a:p>
            <a:pPr>
              <a:spcBef>
                <a:spcPts val="1500"/>
              </a:spcBef>
              <a:buNone/>
            </a:pPr>
            <a:r>
              <a:rPr lang="en-GB" sz="1800" dirty="0" err="1" smtClean="0"/>
              <a:t>Colston</a:t>
            </a:r>
            <a:r>
              <a:rPr lang="en-GB" sz="1800" dirty="0" smtClean="0"/>
              <a:t>, H.L. (2015). </a:t>
            </a:r>
            <a:r>
              <a:rPr lang="en-GB" sz="1800" i="1" dirty="0" smtClean="0"/>
              <a:t>Using figurative language. </a:t>
            </a:r>
            <a:r>
              <a:rPr lang="en-GB" sz="1800" dirty="0" smtClean="0"/>
              <a:t>Cambridge, UK: Cambridge University Press.</a:t>
            </a:r>
            <a:endParaRPr lang="en-GB" sz="1800" dirty="0"/>
          </a:p>
          <a:p>
            <a:pPr>
              <a:spcBef>
                <a:spcPts val="1500"/>
              </a:spcBef>
              <a:buNone/>
            </a:pPr>
            <a:r>
              <a:rPr lang="en-GB" sz="1800" dirty="0" err="1"/>
              <a:t>Colston</a:t>
            </a:r>
            <a:r>
              <a:rPr lang="en-GB" sz="1800" dirty="0"/>
              <a:t>, H.L. (2019). </a:t>
            </a:r>
            <a:r>
              <a:rPr lang="en-GB" sz="1800" i="1" dirty="0"/>
              <a:t>How language makes meaning: Embodiment and conjoined </a:t>
            </a:r>
            <a:r>
              <a:rPr lang="en-GB" sz="1800" i="1" dirty="0" err="1"/>
              <a:t>antonymy</a:t>
            </a:r>
            <a:r>
              <a:rPr lang="en-GB" sz="1800" i="1" dirty="0"/>
              <a:t>. </a:t>
            </a:r>
            <a:r>
              <a:rPr lang="en-GB" sz="1800" dirty="0"/>
              <a:t>Cambridge, UK: </a:t>
            </a:r>
            <a:r>
              <a:rPr lang="en-GB" sz="1800" dirty="0" smtClean="0"/>
              <a:t>Cambridge </a:t>
            </a:r>
            <a:r>
              <a:rPr lang="en-GB" sz="1800" dirty="0"/>
              <a:t>University Press.</a:t>
            </a:r>
          </a:p>
          <a:p>
            <a:pPr>
              <a:spcBef>
                <a:spcPts val="1500"/>
              </a:spcBef>
              <a:buNone/>
            </a:pPr>
            <a:r>
              <a:rPr lang="en-GB" sz="1800" dirty="0" smtClean="0"/>
              <a:t>Flint, E.L. &amp; Flint, M.K. (1968). </a:t>
            </a:r>
            <a:r>
              <a:rPr lang="en-GB" sz="1800" i="1" dirty="0" smtClean="0"/>
              <a:t>Poetry in perspective. </a:t>
            </a:r>
            <a:r>
              <a:rPr lang="en-GB" sz="1800" dirty="0" smtClean="0"/>
              <a:t>Henley-on-Thames, UK: Gresham Books.</a:t>
            </a:r>
            <a:endParaRPr lang="en-GB" sz="1800" dirty="0"/>
          </a:p>
          <a:p>
            <a:pPr>
              <a:spcBef>
                <a:spcPts val="1500"/>
              </a:spcBef>
              <a:buNone/>
            </a:pPr>
            <a:r>
              <a:rPr lang="en-GB" sz="1800" dirty="0" smtClean="0"/>
              <a:t>Gibbs, R.W., Jr. (1993). Process and products in making sense of tropes. In A. </a:t>
            </a:r>
            <a:r>
              <a:rPr lang="en-GB" sz="1800" dirty="0" err="1" smtClean="0"/>
              <a:t>Ortony</a:t>
            </a:r>
            <a:r>
              <a:rPr lang="en-GB" sz="1800" dirty="0" smtClean="0"/>
              <a:t> (Ed.), </a:t>
            </a:r>
            <a:r>
              <a:rPr lang="en-GB" sz="1800" i="1" dirty="0" smtClean="0"/>
              <a:t>Metaphor and Thought, </a:t>
            </a:r>
            <a:r>
              <a:rPr lang="en-GB" sz="1800" dirty="0" smtClean="0"/>
              <a:t>2</a:t>
            </a:r>
            <a:r>
              <a:rPr lang="en-GB" sz="1800" baseline="30000" dirty="0" smtClean="0"/>
              <a:t>nd</a:t>
            </a:r>
            <a:r>
              <a:rPr lang="en-GB" sz="1800" dirty="0"/>
              <a:t> </a:t>
            </a:r>
            <a:r>
              <a:rPr lang="en-GB" sz="1800" dirty="0" smtClean="0"/>
              <a:t>Ed., pp.252–276.</a:t>
            </a:r>
            <a:endParaRPr lang="en-GB" sz="1800" dirty="0"/>
          </a:p>
          <a:p>
            <a:pPr>
              <a:spcBef>
                <a:spcPts val="1500"/>
              </a:spcBef>
              <a:buNone/>
            </a:pPr>
            <a:r>
              <a:rPr lang="en-GB" sz="1800" dirty="0" smtClean="0"/>
              <a:t>Hadley, T. </a:t>
            </a:r>
            <a:r>
              <a:rPr lang="en-GB" sz="1800" i="1" dirty="0" smtClean="0"/>
              <a:t>Bad dreams and other stories.</a:t>
            </a:r>
            <a:r>
              <a:rPr lang="en-GB" sz="1800" dirty="0" smtClean="0"/>
              <a:t> London, UK: Jonathan Cape.</a:t>
            </a:r>
          </a:p>
          <a:p>
            <a:pPr>
              <a:spcBef>
                <a:spcPts val="1500"/>
              </a:spcBef>
              <a:buNone/>
            </a:pPr>
            <a:endParaRPr lang="en-GB" sz="1800" dirty="0" smtClean="0"/>
          </a:p>
        </p:txBody>
      </p:sp>
    </p:spTree>
    <p:extLst>
      <p:ext uri="{BB962C8B-B14F-4D97-AF65-F5344CB8AC3E}">
        <p14:creationId xmlns:p14="http://schemas.microsoft.com/office/powerpoint/2010/main" val="415960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 idx="4294967295"/>
          </p:nvPr>
        </p:nvSpPr>
        <p:spPr>
          <a:xfrm>
            <a:off x="395288" y="115888"/>
            <a:ext cx="8229600" cy="536575"/>
          </a:xfrm>
        </p:spPr>
        <p:txBody>
          <a:bodyPr/>
          <a:lstStyle/>
          <a:p>
            <a:r>
              <a:rPr lang="en-GB" altLang="es-PE" sz="3200" smtClean="0"/>
              <a:t>References, contd</a:t>
            </a:r>
          </a:p>
        </p:txBody>
      </p:sp>
      <p:sp>
        <p:nvSpPr>
          <p:cNvPr id="94211" name="Rectangle 3"/>
          <p:cNvSpPr>
            <a:spLocks noGrp="1"/>
          </p:cNvSpPr>
          <p:nvPr>
            <p:ph type="body" idx="4294967295"/>
          </p:nvPr>
        </p:nvSpPr>
        <p:spPr>
          <a:xfrm>
            <a:off x="251520" y="764704"/>
            <a:ext cx="8229600" cy="5545162"/>
          </a:xfrm>
        </p:spPr>
        <p:txBody>
          <a:bodyPr/>
          <a:lstStyle/>
          <a:p>
            <a:pPr marL="342000" indent="-342000">
              <a:spcBef>
                <a:spcPts val="1000"/>
              </a:spcBef>
              <a:buNone/>
              <a:defRPr/>
            </a:pPr>
            <a:r>
              <a:rPr lang="en-GB" sz="1800" dirty="0"/>
              <a:t>Herrero Ruiz, J</a:t>
            </a:r>
            <a:r>
              <a:rPr lang="en-GB" sz="1800" dirty="0" smtClean="0"/>
              <a:t>. (2011). The </a:t>
            </a:r>
            <a:r>
              <a:rPr lang="en-GB" sz="1800" dirty="0"/>
              <a:t>role of metonymy in complex </a:t>
            </a:r>
            <a:r>
              <a:rPr lang="en-GB" sz="1800" dirty="0" smtClean="0"/>
              <a:t>tropes. In R. </a:t>
            </a:r>
            <a:r>
              <a:rPr lang="en-GB" sz="1800" dirty="0" err="1" smtClean="0"/>
              <a:t>Benczes</a:t>
            </a:r>
            <a:r>
              <a:rPr lang="en-GB" sz="1800" dirty="0"/>
              <a:t>, </a:t>
            </a:r>
            <a:r>
              <a:rPr lang="en-GB" sz="1800" dirty="0" smtClean="0"/>
              <a:t>A. Barcelona &amp; </a:t>
            </a:r>
            <a:r>
              <a:rPr lang="en-GB" sz="1800" dirty="0" err="1"/>
              <a:t>F.J.~Ruiz</a:t>
            </a:r>
            <a:r>
              <a:rPr lang="en-GB" sz="1800" dirty="0"/>
              <a:t> de Mendoza </a:t>
            </a:r>
            <a:r>
              <a:rPr lang="pt-BR" sz="1800" dirty="0"/>
              <a:t>Ibáñez</a:t>
            </a:r>
            <a:r>
              <a:rPr lang="en-GB" sz="1800" dirty="0" smtClean="0"/>
              <a:t> </a:t>
            </a:r>
            <a:r>
              <a:rPr lang="en-GB" sz="1800" dirty="0"/>
              <a:t>(</a:t>
            </a:r>
            <a:r>
              <a:rPr lang="en-GB" sz="1800" dirty="0" err="1"/>
              <a:t>Eds</a:t>
            </a:r>
            <a:r>
              <a:rPr lang="en-GB" sz="1800" dirty="0"/>
              <a:t>), </a:t>
            </a:r>
            <a:r>
              <a:rPr lang="en-GB" sz="1800" i="1" dirty="0" smtClean="0"/>
              <a:t>Defining </a:t>
            </a:r>
            <a:r>
              <a:rPr lang="en-GB" sz="1800" i="1" dirty="0"/>
              <a:t>Metonymy in Cognitive Linguistics: Towards a Consensus </a:t>
            </a:r>
            <a:r>
              <a:rPr lang="en-GB" sz="1800" i="1" dirty="0" smtClean="0"/>
              <a:t>View</a:t>
            </a:r>
            <a:r>
              <a:rPr lang="en-GB" sz="1800" dirty="0" smtClean="0"/>
              <a:t>, pp.167-</a:t>
            </a:r>
            <a:r>
              <a:rPr lang="en-GB" sz="1800" dirty="0"/>
              <a:t>-193. Amsterdam: John </a:t>
            </a:r>
            <a:r>
              <a:rPr lang="en-GB" sz="1800" dirty="0" err="1"/>
              <a:t>Benjamins</a:t>
            </a:r>
            <a:r>
              <a:rPr lang="en-GB" sz="1800" dirty="0" smtClean="0"/>
              <a:t>.</a:t>
            </a:r>
          </a:p>
          <a:p>
            <a:pPr marL="342000" indent="-342000">
              <a:spcBef>
                <a:spcPts val="1000"/>
              </a:spcBef>
              <a:buNone/>
              <a:defRPr/>
            </a:pPr>
            <a:r>
              <a:rPr lang="en-GB" sz="1800" dirty="0" smtClean="0"/>
              <a:t>Horn</a:t>
            </a:r>
            <a:r>
              <a:rPr lang="en-GB" sz="1800" dirty="0"/>
              <a:t>, L.R. (2018). Contradiction. In E.N. </a:t>
            </a:r>
            <a:r>
              <a:rPr lang="en-GB" sz="1800" dirty="0" err="1"/>
              <a:t>Zalta</a:t>
            </a:r>
            <a:r>
              <a:rPr lang="en-GB" sz="1800" dirty="0"/>
              <a:t> et al (</a:t>
            </a:r>
            <a:r>
              <a:rPr lang="en-GB" sz="1800" dirty="0" err="1"/>
              <a:t>Eds</a:t>
            </a:r>
            <a:r>
              <a:rPr lang="en-GB" sz="1800" dirty="0"/>
              <a:t>), </a:t>
            </a:r>
            <a:r>
              <a:rPr lang="en-GB" sz="1800" i="1" dirty="0"/>
              <a:t>Stanford </a:t>
            </a:r>
            <a:r>
              <a:rPr lang="en-GB" sz="1800" i="1" dirty="0" err="1"/>
              <a:t>Encyclopedia</a:t>
            </a:r>
            <a:r>
              <a:rPr lang="en-GB" sz="1800" i="1" dirty="0"/>
              <a:t> of Philosophy, </a:t>
            </a:r>
            <a:r>
              <a:rPr lang="en-GB" sz="1800" dirty="0"/>
              <a:t>Winter 2018 ed. </a:t>
            </a:r>
            <a:r>
              <a:rPr lang="en-GB" sz="1800" dirty="0">
                <a:hlinkClick r:id="rId2"/>
              </a:rPr>
              <a:t>https://plato.stanford.edu/archives/win2018/entries/contradiction/</a:t>
            </a:r>
            <a:endParaRPr lang="en-GB" sz="1800" dirty="0"/>
          </a:p>
          <a:p>
            <a:pPr marL="342000" indent="-342000">
              <a:spcBef>
                <a:spcPts val="1000"/>
              </a:spcBef>
              <a:buFont typeface="Arial" pitchFamily="34" charset="0"/>
              <a:buNone/>
              <a:defRPr/>
            </a:pPr>
            <a:r>
              <a:rPr lang="en-GB" sz="1800" dirty="0" err="1" smtClean="0"/>
              <a:t>Krennmayr</a:t>
            </a:r>
            <a:r>
              <a:rPr lang="en-GB" sz="1800" dirty="0" smtClean="0"/>
              <a:t>, T. (2011). </a:t>
            </a:r>
            <a:r>
              <a:rPr lang="en-GB" sz="1800" i="1" dirty="0" smtClean="0"/>
              <a:t>Metaphor in newspapers. </a:t>
            </a:r>
            <a:r>
              <a:rPr lang="en-GB" sz="1800" dirty="0" smtClean="0"/>
              <a:t>Utrecht, The Netherlands: LOT (</a:t>
            </a:r>
            <a:r>
              <a:rPr lang="en-GB" sz="1800" dirty="0" err="1" smtClean="0"/>
              <a:t>Nteherlands</a:t>
            </a:r>
            <a:r>
              <a:rPr lang="en-GB" sz="1800" dirty="0" smtClean="0"/>
              <a:t> Graduate School of Linguistics).</a:t>
            </a:r>
          </a:p>
          <a:p>
            <a:pPr marL="342000" indent="-342000">
              <a:spcBef>
                <a:spcPts val="1000"/>
              </a:spcBef>
              <a:buFont typeface="Arial" pitchFamily="34" charset="0"/>
              <a:buNone/>
              <a:defRPr/>
            </a:pPr>
            <a:r>
              <a:rPr lang="en-GB" sz="1800" dirty="0" err="1"/>
              <a:t>Nerlich</a:t>
            </a:r>
            <a:r>
              <a:rPr lang="en-GB" sz="1800" dirty="0"/>
              <a:t>, B. </a:t>
            </a:r>
            <a:r>
              <a:rPr lang="en-GB" sz="1800" dirty="0" smtClean="0"/>
              <a:t>&amp; </a:t>
            </a:r>
            <a:r>
              <a:rPr lang="en-GB" sz="1800" dirty="0" err="1" smtClean="0"/>
              <a:t>Chamizo</a:t>
            </a:r>
            <a:r>
              <a:rPr lang="en-GB" sz="1800" dirty="0" smtClean="0"/>
              <a:t> </a:t>
            </a:r>
            <a:r>
              <a:rPr lang="en-GB" sz="1800" dirty="0" err="1" smtClean="0"/>
              <a:t>Dom</a:t>
            </a:r>
            <a:r>
              <a:rPr lang="en-GB" sz="1800" dirty="0" err="1"/>
              <a:t>í</a:t>
            </a:r>
            <a:r>
              <a:rPr lang="en-GB" sz="1800" dirty="0" err="1" smtClean="0"/>
              <a:t>nguez</a:t>
            </a:r>
            <a:r>
              <a:rPr lang="en-GB" sz="1800" dirty="0"/>
              <a:t>, P.J</a:t>
            </a:r>
            <a:r>
              <a:rPr lang="en-GB" sz="1800" dirty="0" smtClean="0"/>
              <a:t>. (</a:t>
            </a:r>
            <a:r>
              <a:rPr lang="en-GB" sz="1800" dirty="0"/>
              <a:t>2003). </a:t>
            </a:r>
            <a:r>
              <a:rPr lang="en-GB" sz="1800" dirty="0" smtClean="0"/>
              <a:t>The </a:t>
            </a:r>
            <a:r>
              <a:rPr lang="en-GB" sz="1800" dirty="0"/>
              <a:t>use of </a:t>
            </a:r>
            <a:r>
              <a:rPr lang="en-GB" sz="1800" i="1" dirty="0" smtClean="0"/>
              <a:t>literally:</a:t>
            </a:r>
            <a:r>
              <a:rPr lang="en-GB" sz="1800" dirty="0" smtClean="0"/>
              <a:t> </a:t>
            </a:r>
            <a:r>
              <a:rPr lang="en-GB" sz="1800" dirty="0"/>
              <a:t>Vice or </a:t>
            </a:r>
            <a:r>
              <a:rPr lang="en-GB" sz="1800" dirty="0" smtClean="0"/>
              <a:t>virtue? </a:t>
            </a:r>
            <a:r>
              <a:rPr lang="en-GB" sz="1800" i="1" dirty="0" smtClean="0"/>
              <a:t>Annual </a:t>
            </a:r>
            <a:r>
              <a:rPr lang="en-GB" sz="1800" i="1" dirty="0"/>
              <a:t>Review of Cognitive Linguistics, </a:t>
            </a:r>
            <a:r>
              <a:rPr lang="en-GB" sz="1800" i="1" dirty="0" smtClean="0"/>
              <a:t>1,</a:t>
            </a:r>
            <a:r>
              <a:rPr lang="en-GB" sz="1800" dirty="0" smtClean="0"/>
              <a:t> </a:t>
            </a:r>
            <a:r>
              <a:rPr lang="en-GB" sz="1800" dirty="0"/>
              <a:t>pp.193--206.</a:t>
            </a:r>
          </a:p>
          <a:p>
            <a:pPr marL="342000" indent="-342000">
              <a:spcBef>
                <a:spcPts val="1000"/>
              </a:spcBef>
              <a:buFont typeface="Arial" pitchFamily="34" charset="0"/>
              <a:buNone/>
              <a:defRPr/>
            </a:pPr>
            <a:r>
              <a:rPr lang="en-GB" sz="1800" dirty="0" smtClean="0"/>
              <a:t>Panther</a:t>
            </a:r>
            <a:r>
              <a:rPr lang="en-GB" sz="1800" dirty="0"/>
              <a:t>, K.-U</a:t>
            </a:r>
            <a:r>
              <a:rPr lang="en-GB" sz="1800" dirty="0" smtClean="0"/>
              <a:t>. </a:t>
            </a:r>
            <a:r>
              <a:rPr lang="en-GB" sz="1800" dirty="0"/>
              <a:t>&amp; Thornburg, L. (2012). </a:t>
            </a:r>
            <a:r>
              <a:rPr lang="en-GB" sz="1800" dirty="0" err="1"/>
              <a:t>Antonymy</a:t>
            </a:r>
            <a:r>
              <a:rPr lang="en-GB" sz="1800" dirty="0"/>
              <a:t> in language structure and use. In M. </a:t>
            </a:r>
            <a:r>
              <a:rPr lang="en-GB" sz="1800" dirty="0" err="1" smtClean="0"/>
              <a:t>Brdar</a:t>
            </a:r>
            <a:r>
              <a:rPr lang="en-GB" sz="1800" dirty="0" smtClean="0"/>
              <a:t>, I</a:t>
            </a:r>
            <a:r>
              <a:rPr lang="en-GB" sz="1800" dirty="0"/>
              <a:t>. </a:t>
            </a:r>
            <a:r>
              <a:rPr lang="en-GB" sz="1800" dirty="0" err="1"/>
              <a:t>Raffaelli</a:t>
            </a:r>
            <a:r>
              <a:rPr lang="en-GB" sz="1800" dirty="0"/>
              <a:t>, &amp; M. Z. Fuchs (Eds.), </a:t>
            </a:r>
            <a:r>
              <a:rPr lang="en-GB" sz="1800" i="1" dirty="0"/>
              <a:t>Cognitive Linguistics between universality </a:t>
            </a:r>
            <a:r>
              <a:rPr lang="en-GB" sz="1800" i="1" dirty="0" smtClean="0"/>
              <a:t>and variation, </a:t>
            </a:r>
            <a:r>
              <a:rPr lang="en-GB" sz="1800" dirty="0" smtClean="0"/>
              <a:t> pp</a:t>
            </a:r>
            <a:r>
              <a:rPr lang="en-GB" sz="1800" dirty="0"/>
              <a:t>. </a:t>
            </a:r>
            <a:r>
              <a:rPr lang="en-GB" sz="1800" dirty="0" smtClean="0"/>
              <a:t>159–186. </a:t>
            </a:r>
            <a:r>
              <a:rPr lang="en-GB" sz="1800" dirty="0"/>
              <a:t>Newcastle upon Tyne: Cambridge Scholars</a:t>
            </a:r>
            <a:r>
              <a:rPr lang="en-GB" sz="1800" dirty="0" smtClean="0"/>
              <a:t>.</a:t>
            </a:r>
            <a:endParaRPr lang="pt-BR" sz="1800" dirty="0"/>
          </a:p>
          <a:p>
            <a:pPr marL="342000" indent="-342000">
              <a:spcBef>
                <a:spcPts val="1000"/>
              </a:spcBef>
              <a:buFont typeface="Arial" pitchFamily="34" charset="0"/>
              <a:buNone/>
              <a:defRPr/>
            </a:pPr>
            <a:r>
              <a:rPr lang="pt-BR" sz="1800" dirty="0" smtClean="0"/>
              <a:t>Ruiz de Mendoza Ibáñez, F.J. (2020). </a:t>
            </a:r>
            <a:r>
              <a:rPr lang="en-GB" sz="1800" dirty="0" smtClean="0"/>
              <a:t>Understanding figures of speech: Dependency relations and organizational patterns. </a:t>
            </a:r>
            <a:r>
              <a:rPr lang="fr-FR" sz="1800" i="1" dirty="0" err="1" smtClean="0"/>
              <a:t>Language</a:t>
            </a:r>
            <a:r>
              <a:rPr lang="fr-FR" sz="1800" i="1" dirty="0" smtClean="0"/>
              <a:t> &amp; Communication 71, </a:t>
            </a:r>
            <a:r>
              <a:rPr lang="fr-FR" sz="1800" dirty="0" smtClean="0"/>
              <a:t>pp.16–38</a:t>
            </a:r>
            <a:r>
              <a:rPr lang="pt-BR" sz="1800" dirty="0" smtClean="0"/>
              <a:t>.</a:t>
            </a:r>
          </a:p>
          <a:p>
            <a:pPr marL="342000" indent="-342000">
              <a:spcBef>
                <a:spcPts val="1000"/>
              </a:spcBef>
              <a:buFont typeface="Arial" pitchFamily="34" charset="0"/>
              <a:buNone/>
              <a:defRPr/>
            </a:pPr>
            <a:r>
              <a:rPr lang="pt-BR" sz="1800" dirty="0" smtClean="0"/>
              <a:t>Ruiz </a:t>
            </a:r>
            <a:r>
              <a:rPr lang="pt-BR" sz="1800" dirty="0"/>
              <a:t>de Mendoza </a:t>
            </a:r>
            <a:r>
              <a:rPr lang="pt-BR" sz="1800" dirty="0" smtClean="0"/>
              <a:t>Ibáñez &amp; F.J</a:t>
            </a:r>
            <a:r>
              <a:rPr lang="pt-BR" sz="1800" dirty="0"/>
              <a:t>. </a:t>
            </a:r>
            <a:r>
              <a:rPr lang="en-GB" sz="1800" dirty="0" err="1" smtClean="0"/>
              <a:t>Masegosa</a:t>
            </a:r>
            <a:r>
              <a:rPr lang="en-GB" sz="1800" dirty="0" smtClean="0"/>
              <a:t>, A.G. (2014). </a:t>
            </a:r>
            <a:r>
              <a:rPr lang="en-GB" sz="1800" i="1" dirty="0" smtClean="0"/>
              <a:t>Cognitive </a:t>
            </a:r>
            <a:r>
              <a:rPr lang="en-GB" sz="1800" i="1" dirty="0" err="1" smtClean="0"/>
              <a:t>modeling</a:t>
            </a:r>
            <a:r>
              <a:rPr lang="en-GB" sz="1800" i="1" dirty="0" smtClean="0"/>
              <a:t>: A linguistic perspective.  </a:t>
            </a:r>
            <a:r>
              <a:rPr lang="en-GB" sz="1800" dirty="0" smtClean="0"/>
              <a:t>Amsterdam: John </a:t>
            </a:r>
            <a:r>
              <a:rPr lang="en-GB" sz="1800" dirty="0" err="1" smtClean="0"/>
              <a:t>Benjamins</a:t>
            </a:r>
            <a:r>
              <a:rPr lang="en-GB" sz="1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050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 idx="4294967295"/>
          </p:nvPr>
        </p:nvSpPr>
        <p:spPr>
          <a:xfrm>
            <a:off x="395288" y="115888"/>
            <a:ext cx="8229600" cy="536575"/>
          </a:xfrm>
        </p:spPr>
        <p:txBody>
          <a:bodyPr/>
          <a:lstStyle/>
          <a:p>
            <a:r>
              <a:rPr lang="en-GB" altLang="es-PE" sz="3200" smtClean="0"/>
              <a:t>References, contd</a:t>
            </a:r>
          </a:p>
        </p:txBody>
      </p:sp>
      <p:sp>
        <p:nvSpPr>
          <p:cNvPr id="94211" name="Rectangle 3"/>
          <p:cNvSpPr>
            <a:spLocks noGrp="1"/>
          </p:cNvSpPr>
          <p:nvPr>
            <p:ph type="body" idx="4294967295"/>
          </p:nvPr>
        </p:nvSpPr>
        <p:spPr>
          <a:xfrm>
            <a:off x="251520" y="764704"/>
            <a:ext cx="8229600" cy="5545162"/>
          </a:xfrm>
        </p:spPr>
        <p:txBody>
          <a:bodyPr/>
          <a:lstStyle/>
          <a:p>
            <a:pPr marL="342000" indent="-342000">
              <a:spcBef>
                <a:spcPts val="1000"/>
              </a:spcBef>
              <a:buFont typeface="Arial" pitchFamily="34" charset="0"/>
              <a:buNone/>
              <a:defRPr/>
            </a:pPr>
            <a:r>
              <a:rPr lang="en-GB" sz="1800" dirty="0" smtClean="0"/>
              <a:t>Shen, Y. (1987). On the structure and understanding of poetic oxymoron.  </a:t>
            </a:r>
            <a:r>
              <a:rPr lang="en-GB" sz="1800" i="1" dirty="0" smtClean="0"/>
              <a:t>Poetics Today, 8, </a:t>
            </a:r>
            <a:r>
              <a:rPr lang="en-GB" sz="1800" dirty="0" smtClean="0"/>
              <a:t>pp.105–122.</a:t>
            </a:r>
            <a:endParaRPr lang="en-GB" sz="1800" dirty="0"/>
          </a:p>
          <a:p>
            <a:pPr marL="342000" indent="-342000">
              <a:spcBef>
                <a:spcPts val="1000"/>
              </a:spcBef>
              <a:buNone/>
              <a:defRPr/>
            </a:pPr>
            <a:r>
              <a:rPr lang="en-GB" altLang="en-US" sz="1800" dirty="0"/>
              <a:t>Wearing, C. (</a:t>
            </a:r>
            <a:r>
              <a:rPr lang="en-GB" altLang="en-US" sz="1800" dirty="0" smtClean="0"/>
              <a:t>2012). Metaphor</a:t>
            </a:r>
            <a:r>
              <a:rPr lang="en-GB" altLang="en-US" sz="1800" dirty="0"/>
              <a:t>, idiom, and </a:t>
            </a:r>
            <a:r>
              <a:rPr lang="en-GB" altLang="en-US" sz="1800" dirty="0" err="1" smtClean="0"/>
              <a:t>pretense</a:t>
            </a:r>
            <a:r>
              <a:rPr lang="en-GB" altLang="en-US" sz="1800" dirty="0" smtClean="0"/>
              <a:t>. </a:t>
            </a:r>
            <a:r>
              <a:rPr lang="en-GB" altLang="en-US" sz="1800" i="1" dirty="0" err="1" smtClean="0"/>
              <a:t>Noûs</a:t>
            </a:r>
            <a:r>
              <a:rPr lang="en-GB" altLang="en-US" sz="1800" dirty="0"/>
              <a:t>, 46, </a:t>
            </a:r>
            <a:r>
              <a:rPr lang="en-GB" altLang="en-US" sz="1800" dirty="0" smtClean="0"/>
              <a:t>pp.499-</a:t>
            </a:r>
            <a:r>
              <a:rPr lang="en-GB" altLang="en-US" sz="1800" dirty="0"/>
              <a:t>-524</a:t>
            </a:r>
            <a:r>
              <a:rPr lang="en-GB" altLang="en-US" sz="1800" dirty="0" smtClean="0"/>
              <a:t>.</a:t>
            </a:r>
          </a:p>
          <a:p>
            <a:pPr marL="342000" indent="-342000">
              <a:spcBef>
                <a:spcPts val="1000"/>
              </a:spcBef>
              <a:buNone/>
              <a:defRPr/>
            </a:pPr>
            <a:r>
              <a:rPr lang="en-GB" altLang="en-US" sz="1800" dirty="0" smtClean="0"/>
              <a:t>White</a:t>
            </a:r>
            <a:r>
              <a:rPr lang="en-GB" altLang="en-US" sz="1800" dirty="0"/>
              <a:t>, M. </a:t>
            </a:r>
            <a:r>
              <a:rPr lang="en-GB" altLang="en-US" sz="1800" dirty="0" smtClean="0"/>
              <a:t>&amp; </a:t>
            </a:r>
            <a:r>
              <a:rPr lang="en-GB" altLang="en-US" sz="1800" dirty="0"/>
              <a:t>Herrera, H. (2009). </a:t>
            </a:r>
            <a:r>
              <a:rPr lang="en-GB" altLang="en-US" sz="1800" dirty="0" smtClean="0"/>
              <a:t>How </a:t>
            </a:r>
            <a:r>
              <a:rPr lang="en-GB" altLang="en-US" sz="1800" dirty="0"/>
              <a:t>business headlines get their message across: A different perspective on </a:t>
            </a:r>
            <a:r>
              <a:rPr lang="en-GB" altLang="en-US" sz="1800" dirty="0" smtClean="0"/>
              <a:t>metaphor. In A. </a:t>
            </a:r>
            <a:r>
              <a:rPr lang="en-GB" altLang="en-US" sz="1800" dirty="0" err="1" smtClean="0"/>
              <a:t>Musolff</a:t>
            </a:r>
            <a:r>
              <a:rPr lang="en-GB" altLang="en-US" sz="1800" dirty="0" smtClean="0"/>
              <a:t>  &amp; J. </a:t>
            </a:r>
            <a:r>
              <a:rPr lang="en-GB" altLang="en-US" sz="1800" dirty="0" err="1" smtClean="0"/>
              <a:t>Zinken</a:t>
            </a:r>
            <a:r>
              <a:rPr lang="en-GB" altLang="en-US" sz="1800" dirty="0" smtClean="0"/>
              <a:t> </a:t>
            </a:r>
            <a:r>
              <a:rPr lang="en-GB" altLang="en-US" sz="1800" dirty="0"/>
              <a:t>(</a:t>
            </a:r>
            <a:r>
              <a:rPr lang="en-GB" altLang="en-US" sz="1800" dirty="0" err="1"/>
              <a:t>Eds</a:t>
            </a:r>
            <a:r>
              <a:rPr lang="en-GB" altLang="en-US" sz="1800" dirty="0"/>
              <a:t>), </a:t>
            </a:r>
            <a:r>
              <a:rPr lang="en-GB" altLang="en-US" sz="1800" i="1" dirty="0" smtClean="0"/>
              <a:t>Metaphor </a:t>
            </a:r>
            <a:r>
              <a:rPr lang="en-GB" altLang="en-US" sz="1800" i="1" dirty="0"/>
              <a:t>and </a:t>
            </a:r>
            <a:r>
              <a:rPr lang="en-GB" altLang="en-US" sz="1800" i="1" dirty="0" smtClean="0"/>
              <a:t>Discourse</a:t>
            </a:r>
            <a:r>
              <a:rPr lang="en-GB" altLang="en-US" sz="1800" dirty="0" smtClean="0"/>
              <a:t>, pp.135–152. Basingstoke</a:t>
            </a:r>
            <a:r>
              <a:rPr lang="en-GB" altLang="en-US" sz="1800" dirty="0"/>
              <a:t>, UK: Palgrave Macmillan</a:t>
            </a:r>
            <a:endParaRPr lang="en-GB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25405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5529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3072532" y="1628799"/>
            <a:ext cx="4947825" cy="2378940"/>
          </a:xfrm>
          <a:prstGeom prst="ellipse">
            <a:avLst/>
          </a:prstGeom>
          <a:solidFill>
            <a:srgbClr val="00B0F0">
              <a:alpha val="7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31162" y="1628800"/>
            <a:ext cx="4757594" cy="2378939"/>
          </a:xfrm>
          <a:prstGeom prst="ellipse">
            <a:avLst/>
          </a:prstGeom>
          <a:solidFill>
            <a:srgbClr val="FFC000">
              <a:alpha val="7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6268" y="2373187"/>
            <a:ext cx="194421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dirty="0" smtClean="0">
                <a:latin typeface="+mn-lt"/>
              </a:rPr>
              <a:t>Utterances involving phenomenon F</a:t>
            </a:r>
            <a:endParaRPr lang="en-GB" sz="2000" dirty="0"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0144" y="116632"/>
            <a:ext cx="31132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3200" b="1" dirty="0" err="1" smtClean="0">
                <a:solidFill>
                  <a:srgbClr val="FFC000"/>
                </a:solidFill>
                <a:latin typeface="Algerian" panose="04020705040A02060702" pitchFamily="82" charset="0"/>
              </a:rPr>
              <a:t>COM</a:t>
            </a:r>
            <a:r>
              <a:rPr lang="en-GB" sz="3200" b="1" dirty="0" err="1" smtClean="0">
                <a:solidFill>
                  <a:srgbClr val="00CC00"/>
                </a:solidFill>
                <a:latin typeface="Algerian" panose="04020705040A02060702" pitchFamily="82" charset="0"/>
              </a:rPr>
              <a:t>Pou</a:t>
            </a:r>
            <a:r>
              <a:rPr lang="en-GB" sz="3200" b="1" dirty="0" err="1" smtClean="0">
                <a:solidFill>
                  <a:srgbClr val="00B0F0"/>
                </a:solidFill>
                <a:latin typeface="Algerian" panose="04020705040A02060702" pitchFamily="82" charset="0"/>
              </a:rPr>
              <a:t>NDS</a:t>
            </a:r>
            <a:endParaRPr lang="en-GB" sz="3200" b="1" i="1" dirty="0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44738" y="2384177"/>
            <a:ext cx="194421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dirty="0" smtClean="0">
                <a:latin typeface="+mn-lt"/>
              </a:rPr>
              <a:t>Utterances involving phenomenon G</a:t>
            </a:r>
            <a:endParaRPr lang="en-GB" sz="2000" dirty="0">
              <a:latin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72532" y="2373187"/>
            <a:ext cx="19442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dirty="0" smtClean="0">
                <a:latin typeface="+mn-lt"/>
              </a:rPr>
              <a:t>Integrating</a:t>
            </a:r>
          </a:p>
          <a:p>
            <a:pPr algn="ctr">
              <a:defRPr/>
            </a:pPr>
            <a:r>
              <a:rPr lang="en-GB" sz="2000" dirty="0" smtClean="0">
                <a:latin typeface="+mn-lt"/>
              </a:rPr>
              <a:t>  F   &amp;   G</a:t>
            </a:r>
            <a:endParaRPr lang="en-GB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53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2872656" y="2587588"/>
            <a:ext cx="5232285" cy="2487405"/>
          </a:xfrm>
          <a:prstGeom prst="ellipse">
            <a:avLst/>
          </a:prstGeom>
          <a:solidFill>
            <a:srgbClr val="00B0F0">
              <a:alpha val="7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73330" y="2587588"/>
            <a:ext cx="4757594" cy="2487406"/>
          </a:xfrm>
          <a:prstGeom prst="ellipse">
            <a:avLst/>
          </a:prstGeom>
          <a:solidFill>
            <a:srgbClr val="FFC000">
              <a:alpha val="7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2840" y="3346802"/>
            <a:ext cx="194421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dirty="0" smtClean="0">
                <a:latin typeface="+mn-lt"/>
              </a:rPr>
              <a:t>Utterances involving phenomenon F</a:t>
            </a:r>
            <a:endParaRPr lang="en-GB" sz="2000" dirty="0"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7107" y="125512"/>
            <a:ext cx="36348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3200" b="1" dirty="0" smtClean="0">
                <a:solidFill>
                  <a:srgbClr val="FFC000"/>
                </a:solidFill>
                <a:latin typeface="Algerian" panose="04020705040A02060702" pitchFamily="82" charset="0"/>
              </a:rPr>
              <a:t>C</a:t>
            </a:r>
            <a:r>
              <a:rPr lang="en-GB" sz="3200" b="1" dirty="0" smtClean="0">
                <a:solidFill>
                  <a:srgbClr val="00B0F0"/>
                </a:solidFill>
                <a:latin typeface="Algerian" panose="04020705040A02060702" pitchFamily="82" charset="0"/>
              </a:rPr>
              <a:t>O</a:t>
            </a:r>
            <a:r>
              <a:rPr lang="en-GB" sz="3200" b="1" dirty="0" smtClean="0">
                <a:solidFill>
                  <a:srgbClr val="FFC000"/>
                </a:solidFill>
                <a:latin typeface="Algerian" panose="04020705040A02060702" pitchFamily="82" charset="0"/>
              </a:rPr>
              <a:t>M</a:t>
            </a:r>
            <a:r>
              <a:rPr lang="en-GB" sz="3200" b="1" dirty="0" smtClean="0">
                <a:solidFill>
                  <a:srgbClr val="00B0F0"/>
                </a:solidFill>
                <a:latin typeface="Algerian" panose="04020705040A02060702" pitchFamily="82" charset="0"/>
              </a:rPr>
              <a:t>P</a:t>
            </a:r>
            <a:r>
              <a:rPr lang="en-GB" sz="3200" b="1" dirty="0" smtClean="0">
                <a:solidFill>
                  <a:srgbClr val="ACA800"/>
                </a:solidFill>
                <a:latin typeface="Algerian" panose="04020705040A02060702" pitchFamily="82" charset="0"/>
              </a:rPr>
              <a:t>R</a:t>
            </a:r>
            <a:r>
              <a:rPr lang="en-GB" sz="3200" b="1" dirty="0" smtClean="0">
                <a:solidFill>
                  <a:srgbClr val="00B0F0"/>
                </a:solidFill>
                <a:latin typeface="Algerian" panose="04020705040A02060702" pitchFamily="82" charset="0"/>
              </a:rPr>
              <a:t>O</a:t>
            </a:r>
            <a:r>
              <a:rPr lang="en-GB" sz="3200" b="1" dirty="0" smtClean="0">
                <a:solidFill>
                  <a:srgbClr val="ACA800"/>
                </a:solidFill>
                <a:latin typeface="Algerian" panose="04020705040A02060702" pitchFamily="82" charset="0"/>
              </a:rPr>
              <a:t>M</a:t>
            </a:r>
            <a:r>
              <a:rPr lang="en-GB" sz="3200" b="1" dirty="0" smtClean="0">
                <a:solidFill>
                  <a:srgbClr val="00B0F0"/>
                </a:solidFill>
                <a:latin typeface="Algerian" panose="04020705040A02060702" pitchFamily="82" charset="0"/>
              </a:rPr>
              <a:t>I</a:t>
            </a:r>
            <a:r>
              <a:rPr lang="en-GB" sz="3200" b="1" dirty="0" smtClean="0">
                <a:solidFill>
                  <a:srgbClr val="FFC000"/>
                </a:solidFill>
                <a:latin typeface="Algerian" panose="04020705040A02060702" pitchFamily="82" charset="0"/>
              </a:rPr>
              <a:t>S</a:t>
            </a:r>
            <a:r>
              <a:rPr lang="en-GB" sz="3200" b="1" dirty="0" smtClean="0">
                <a:solidFill>
                  <a:srgbClr val="00B0F0"/>
                </a:solidFill>
                <a:latin typeface="Algerian" panose="04020705040A02060702" pitchFamily="82" charset="0"/>
              </a:rPr>
              <a:t>E</a:t>
            </a:r>
            <a:r>
              <a:rPr lang="en-GB" sz="3200" b="1" dirty="0" smtClean="0">
                <a:solidFill>
                  <a:srgbClr val="FFC000"/>
                </a:solidFill>
                <a:latin typeface="Algerian" panose="04020705040A02060702" pitchFamily="82" charset="0"/>
              </a:rPr>
              <a:t>S</a:t>
            </a:r>
            <a:endParaRPr lang="en-GB" sz="3200" b="1" i="1" dirty="0">
              <a:solidFill>
                <a:srgbClr val="FFC000"/>
              </a:solidFill>
              <a:latin typeface="Algerian" panose="04020705040A02060702" pitchFamily="82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68520" y="3346802"/>
            <a:ext cx="194421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dirty="0" smtClean="0">
                <a:latin typeface="+mn-lt"/>
              </a:rPr>
              <a:t>Utterances involving phenomenon G</a:t>
            </a:r>
            <a:endParaRPr lang="en-GB" sz="2000" dirty="0">
              <a:latin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72715" y="3462250"/>
            <a:ext cx="23474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dirty="0" smtClean="0">
                <a:latin typeface="+mn-lt"/>
              </a:rPr>
              <a:t>integrating</a:t>
            </a:r>
          </a:p>
          <a:p>
            <a:pPr algn="ctr">
              <a:defRPr/>
            </a:pPr>
            <a:r>
              <a:rPr lang="en-GB" sz="2000" dirty="0" smtClean="0">
                <a:latin typeface="+mn-lt"/>
              </a:rPr>
              <a:t>  </a:t>
            </a:r>
            <a:r>
              <a:rPr lang="en-GB" sz="2000" dirty="0" smtClean="0">
                <a:solidFill>
                  <a:srgbClr val="CC0099"/>
                </a:solidFill>
                <a:latin typeface="+mn-lt"/>
              </a:rPr>
              <a:t>(real) </a:t>
            </a:r>
            <a:r>
              <a:rPr lang="en-GB" sz="2000" dirty="0" smtClean="0">
                <a:latin typeface="+mn-lt"/>
              </a:rPr>
              <a:t>F   </a:t>
            </a:r>
            <a:r>
              <a:rPr lang="en-GB" sz="2000" dirty="0" smtClean="0">
                <a:solidFill>
                  <a:srgbClr val="CC0099"/>
                </a:solidFill>
                <a:latin typeface="+mn-lt"/>
              </a:rPr>
              <a:t>&amp;   (real) </a:t>
            </a:r>
            <a:r>
              <a:rPr lang="en-GB" sz="2000" dirty="0" smtClean="0">
                <a:latin typeface="+mn-lt"/>
              </a:rPr>
              <a:t>G</a:t>
            </a:r>
            <a:endParaRPr lang="en-GB" sz="2000" dirty="0">
              <a:latin typeface="+mn-lt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175009" y="1578583"/>
            <a:ext cx="3169655" cy="1080120"/>
          </a:xfrm>
          <a:prstGeom prst="ellipse">
            <a:avLst/>
          </a:prstGeom>
          <a:pattFill prst="openDmnd">
            <a:fgClr>
              <a:srgbClr val="00B0F0"/>
            </a:fgClr>
            <a:bgClr>
              <a:srgbClr val="FFC000"/>
            </a:bgClr>
          </a:pattFill>
          <a:scene3d>
            <a:camera prst="orthographicFront">
              <a:rot lat="0" lon="0" rev="212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50353" y="1578583"/>
            <a:ext cx="35340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b="1" dirty="0" smtClean="0">
                <a:latin typeface="+mn-lt"/>
              </a:rPr>
              <a:t>Integrating</a:t>
            </a:r>
          </a:p>
          <a:p>
            <a:pPr algn="ctr">
              <a:defRPr/>
            </a:pPr>
            <a:r>
              <a:rPr lang="en-GB" sz="2000" b="1" dirty="0" smtClean="0">
                <a:solidFill>
                  <a:srgbClr val="C00000"/>
                </a:solidFill>
                <a:latin typeface="+mn-lt"/>
              </a:rPr>
              <a:t>PSEUDO</a:t>
            </a:r>
            <a:r>
              <a:rPr lang="en-GB" sz="2000" b="1" dirty="0" smtClean="0">
                <a:latin typeface="+mn-lt"/>
              </a:rPr>
              <a:t>-F &amp; </a:t>
            </a:r>
            <a:r>
              <a:rPr lang="en-GB" sz="2000" b="1" dirty="0" smtClean="0">
                <a:solidFill>
                  <a:srgbClr val="C00000"/>
                </a:solidFill>
                <a:latin typeface="+mn-lt"/>
              </a:rPr>
              <a:t>PSEUDO</a:t>
            </a:r>
            <a:r>
              <a:rPr lang="en-GB" sz="2000" b="1" dirty="0" smtClean="0">
                <a:latin typeface="+mn-lt"/>
              </a:rPr>
              <a:t>-G</a:t>
            </a:r>
            <a:endParaRPr lang="en-GB" sz="2000" b="1" dirty="0">
              <a:latin typeface="+mn-lt"/>
            </a:endParaRPr>
          </a:p>
        </p:txBody>
      </p:sp>
      <p:sp>
        <p:nvSpPr>
          <p:cNvPr id="11" name="Line 29"/>
          <p:cNvSpPr>
            <a:spLocks noChangeShapeType="1"/>
          </p:cNvSpPr>
          <p:nvPr/>
        </p:nvSpPr>
        <p:spPr bwMode="auto">
          <a:xfrm>
            <a:off x="1644949" y="710287"/>
            <a:ext cx="972108" cy="11345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314630" y="5546849"/>
            <a:ext cx="75697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400" dirty="0" smtClean="0">
                <a:latin typeface="+mn-lt"/>
              </a:rPr>
              <a:t>Rarely explicitly considered when F, G = figures, </a:t>
            </a:r>
          </a:p>
          <a:p>
            <a:pPr>
              <a:defRPr/>
            </a:pPr>
            <a:r>
              <a:rPr lang="en-GB" sz="2400" dirty="0" smtClean="0">
                <a:latin typeface="+mn-lt"/>
              </a:rPr>
              <a:t>unlike the case of compounds of figures</a:t>
            </a:r>
            <a:endParaRPr lang="en-GB" sz="24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6477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116632"/>
            <a:ext cx="7772400" cy="503337"/>
          </a:xfrm>
        </p:spPr>
        <p:txBody>
          <a:bodyPr/>
          <a:lstStyle/>
          <a:p>
            <a:pPr eaLnBrk="1" hangingPunct="1"/>
            <a:r>
              <a:rPr lang="en-GB" altLang="en-US" sz="2800" dirty="0" smtClean="0"/>
              <a:t>What is Oxymoron?</a:t>
            </a:r>
            <a:endParaRPr lang="en-GB" altLang="en-US" sz="2800" dirty="0" smtClean="0">
              <a:solidFill>
                <a:srgbClr val="00CC00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15008" y="764704"/>
            <a:ext cx="8533456" cy="576064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2500"/>
              </a:spcBef>
              <a:buFont typeface="Calibri" panose="020F0502020204030204" pitchFamily="34" charset="0"/>
              <a:buChar char="•"/>
              <a:defRPr/>
            </a:pPr>
            <a:r>
              <a:rPr lang="en-GB" altLang="en-US" sz="2000" dirty="0" smtClean="0"/>
              <a:t>Fairly typical sort of definition [</a:t>
            </a:r>
            <a:r>
              <a:rPr lang="en-GB" altLang="en-US" sz="2000" i="1" dirty="0" smtClean="0"/>
              <a:t>Chambers</a:t>
            </a:r>
            <a:r>
              <a:rPr lang="en-GB" altLang="en-US" sz="2000" dirty="0" smtClean="0"/>
              <a:t> dictionary, 2003]:</a:t>
            </a:r>
          </a:p>
          <a:p>
            <a:pPr lvl="1" eaLnBrk="1" hangingPunct="1">
              <a:lnSpc>
                <a:spcPct val="120000"/>
              </a:lnSpc>
              <a:spcBef>
                <a:spcPts val="5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 smtClean="0"/>
              <a:t>A figure of speech by means of which contradictory terms </a:t>
            </a:r>
            <a:r>
              <a:rPr lang="en-GB" altLang="en-US" sz="1800" b="1" dirty="0" smtClean="0">
                <a:solidFill>
                  <a:schemeClr val="accent6"/>
                </a:solidFill>
              </a:rPr>
              <a:t>[the “</a:t>
            </a:r>
            <a:r>
              <a:rPr lang="en-GB" altLang="en-US" sz="1800" b="1" dirty="0" err="1" smtClean="0">
                <a:solidFill>
                  <a:schemeClr val="accent6"/>
                </a:solidFill>
              </a:rPr>
              <a:t>contraterms</a:t>
            </a:r>
            <a:r>
              <a:rPr lang="en-GB" altLang="en-US" sz="1800" b="1" dirty="0" smtClean="0">
                <a:solidFill>
                  <a:schemeClr val="accent6"/>
                </a:solidFill>
              </a:rPr>
              <a:t>”]</a:t>
            </a:r>
            <a:r>
              <a:rPr lang="en-GB" altLang="en-US" sz="1800" dirty="0" smtClean="0"/>
              <a:t>are combined, so as to form an expressive phrase or epithet, such as </a:t>
            </a:r>
            <a:r>
              <a:rPr lang="en-GB" altLang="en-US" sz="1800" b="1" i="1" dirty="0" smtClean="0">
                <a:solidFill>
                  <a:schemeClr val="accent6"/>
                </a:solidFill>
              </a:rPr>
              <a:t>cruel kindness, falsely true</a:t>
            </a:r>
            <a:r>
              <a:rPr lang="en-GB" altLang="en-US" sz="1800" i="1" dirty="0" smtClean="0"/>
              <a:t>, </a:t>
            </a:r>
            <a:r>
              <a:rPr lang="en-GB" altLang="en-US" sz="1800" dirty="0" smtClean="0"/>
              <a:t>etc</a:t>
            </a:r>
            <a:r>
              <a:rPr lang="en-GB" altLang="en-US" sz="1800" dirty="0"/>
              <a:t>.</a:t>
            </a:r>
            <a:endParaRPr lang="en-GB" altLang="en-US" sz="1800" dirty="0" smtClean="0"/>
          </a:p>
          <a:p>
            <a:pPr eaLnBrk="1" hangingPunct="1">
              <a:lnSpc>
                <a:spcPct val="120000"/>
              </a:lnSpc>
              <a:spcBef>
                <a:spcPts val="2000"/>
              </a:spcBef>
              <a:buFont typeface="Calibri" panose="020F0502020204030204" pitchFamily="34" charset="0"/>
              <a:buChar char="•"/>
              <a:defRPr/>
            </a:pPr>
            <a:r>
              <a:rPr lang="en-GB" altLang="en-US" sz="2000" dirty="0" smtClean="0"/>
              <a:t>A form of paradox (and sometimes just called paradox).</a:t>
            </a:r>
          </a:p>
          <a:p>
            <a:pPr eaLnBrk="1" hangingPunct="1">
              <a:lnSpc>
                <a:spcPct val="120000"/>
              </a:lnSpc>
              <a:spcBef>
                <a:spcPts val="4000"/>
              </a:spcBef>
              <a:buFont typeface="Calibri" panose="020F0502020204030204" pitchFamily="34" charset="0"/>
              <a:buChar char="•"/>
              <a:defRPr/>
            </a:pPr>
            <a:r>
              <a:rPr lang="en-GB" altLang="en-US" sz="2000" dirty="0" smtClean="0"/>
              <a:t>Most popular examples are basically two words,  </a:t>
            </a:r>
            <a:r>
              <a:rPr lang="en-GB" altLang="en-US" sz="2000" dirty="0" smtClean="0">
                <a:solidFill>
                  <a:schemeClr val="accent6"/>
                </a:solidFill>
              </a:rPr>
              <a:t>MODIFIER + HEAD</a:t>
            </a:r>
            <a:r>
              <a:rPr lang="en-GB" altLang="en-US" sz="2000" dirty="0" smtClean="0"/>
              <a:t>  </a:t>
            </a:r>
          </a:p>
          <a:p>
            <a:pPr lvl="1" eaLnBrk="1" hangingPunct="1">
              <a:lnSpc>
                <a:spcPct val="120000"/>
              </a:lnSpc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dirty="0" smtClean="0"/>
              <a:t>But there’s no particular phraseological/syntactic restriction in any definition I’ve seen, and other forms arise. </a:t>
            </a:r>
          </a:p>
          <a:p>
            <a:pPr lvl="1" eaLnBrk="1" hangingPunct="1">
              <a:lnSpc>
                <a:spcPct val="120000"/>
              </a:lnSpc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dirty="0" smtClean="0"/>
              <a:t>Also, there’s no official restriction to </a:t>
            </a:r>
            <a:r>
              <a:rPr lang="en-GB" altLang="en-US" sz="2000" dirty="0" smtClean="0">
                <a:solidFill>
                  <a:schemeClr val="accent6"/>
                </a:solidFill>
              </a:rPr>
              <a:t>TWO</a:t>
            </a:r>
            <a:r>
              <a:rPr lang="en-GB" altLang="en-US" sz="2000" dirty="0" smtClean="0"/>
              <a:t> </a:t>
            </a:r>
            <a:r>
              <a:rPr lang="en-GB" altLang="en-US" sz="2000" dirty="0" err="1" smtClean="0"/>
              <a:t>contraterms</a:t>
            </a:r>
            <a:r>
              <a:rPr lang="en-GB" altLang="en-US" sz="2000" dirty="0" smtClean="0"/>
              <a:t>.</a:t>
            </a:r>
            <a:endParaRPr lang="en-GB" altLang="en-US" sz="1600" dirty="0" smtClean="0"/>
          </a:p>
          <a:p>
            <a:pPr eaLnBrk="1" hangingPunct="1">
              <a:lnSpc>
                <a:spcPct val="120000"/>
              </a:lnSpc>
              <a:spcBef>
                <a:spcPts val="2000"/>
              </a:spcBef>
              <a:buFont typeface="Calibri" panose="020F0502020204030204" pitchFamily="34" charset="0"/>
              <a:buChar char="•"/>
              <a:defRPr/>
            </a:pPr>
            <a:r>
              <a:rPr lang="en-GB" altLang="en-US" sz="1600" dirty="0" smtClean="0"/>
              <a:t>Some references: Brett (2017), </a:t>
            </a:r>
            <a:r>
              <a:rPr lang="en-GB" altLang="en-US" sz="1600" dirty="0" err="1" smtClean="0"/>
              <a:t>Colston</a:t>
            </a:r>
            <a:r>
              <a:rPr lang="en-GB" altLang="en-US" sz="1600" dirty="0" smtClean="0"/>
              <a:t> (2015: pp.82ff; 2019: pp.111, 115</a:t>
            </a:r>
            <a:r>
              <a:rPr lang="en-GB" altLang="en-US" sz="1600" dirty="0"/>
              <a:t>), Flint &amp; Flint (1968: pp.49–50, 72, 175–176), Gibbs </a:t>
            </a:r>
            <a:r>
              <a:rPr lang="en-GB" altLang="en-US" sz="1600" dirty="0" smtClean="0"/>
              <a:t>(1993: pp. 268–271), Herrero Ruiz (2011), Horn (2018: Sec. 7), Panther &amp; Thornburg (2012), </a:t>
            </a:r>
            <a:r>
              <a:rPr lang="pt-BR" sz="1600" dirty="0" smtClean="0"/>
              <a:t>Ruiz </a:t>
            </a:r>
            <a:r>
              <a:rPr lang="pt-BR" sz="1600" dirty="0"/>
              <a:t>de Mendoza </a:t>
            </a:r>
            <a:r>
              <a:rPr lang="pt-BR" sz="1600" dirty="0" smtClean="0"/>
              <a:t>Ibáñez (2020), </a:t>
            </a:r>
            <a:r>
              <a:rPr lang="pt-BR" sz="1600" dirty="0"/>
              <a:t>Ruiz de Mendoza </a:t>
            </a:r>
            <a:r>
              <a:rPr lang="pt-BR" sz="1600" dirty="0" smtClean="0"/>
              <a:t>Ibáñez &amp; Malegosa (2014: pp.56–57, 173–175).</a:t>
            </a:r>
            <a:endParaRPr lang="en-GB" altLang="en-US" sz="16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ts val="500"/>
              </a:spcBef>
              <a:buFont typeface="Calibri" panose="020F0502020204030204" pitchFamily="34" charset="0"/>
              <a:buChar char="•"/>
              <a:defRPr/>
            </a:pPr>
            <a:endParaRPr lang="en-GB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3452114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3009032" y="2552782"/>
            <a:ext cx="5091841" cy="2487405"/>
          </a:xfrm>
          <a:prstGeom prst="ellipse">
            <a:avLst/>
          </a:prstGeom>
          <a:solidFill>
            <a:srgbClr val="00B0F0">
              <a:alpha val="7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69262" y="1583804"/>
            <a:ext cx="4757594" cy="3456384"/>
          </a:xfrm>
          <a:prstGeom prst="ellipse">
            <a:avLst/>
          </a:prstGeom>
          <a:solidFill>
            <a:srgbClr val="FFC000">
              <a:alpha val="7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8772" y="3311996"/>
            <a:ext cx="19442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dirty="0" smtClean="0">
                <a:latin typeface="+mn-lt"/>
              </a:rPr>
              <a:t>Utterances involving </a:t>
            </a:r>
            <a:r>
              <a:rPr lang="en-GB" sz="2000" dirty="0" err="1" smtClean="0">
                <a:latin typeface="+mn-lt"/>
              </a:rPr>
              <a:t>phen</a:t>
            </a:r>
            <a:r>
              <a:rPr lang="en-GB" sz="2000" dirty="0" smtClean="0">
                <a:latin typeface="+mn-lt"/>
              </a:rPr>
              <a:t>. F</a:t>
            </a:r>
            <a:endParaRPr lang="en-GB" sz="2000" dirty="0"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7106" y="125512"/>
            <a:ext cx="55070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3200" b="1" dirty="0" err="1" smtClean="0">
                <a:solidFill>
                  <a:srgbClr val="FFC00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</a:t>
            </a:r>
            <a:r>
              <a:rPr lang="en-GB" sz="32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p</a:t>
            </a:r>
            <a:r>
              <a:rPr lang="en-GB" sz="3200" b="1" dirty="0" err="1" smtClean="0">
                <a:solidFill>
                  <a:srgbClr val="ACA80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rom</a:t>
            </a:r>
            <a:r>
              <a:rPr lang="en-GB" sz="32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o</a:t>
            </a:r>
            <a:r>
              <a:rPr lang="en-GB" sz="3200" b="1" dirty="0" err="1" smtClean="0">
                <a:solidFill>
                  <a:srgbClr val="FFC00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un</a:t>
            </a:r>
            <a:r>
              <a:rPr lang="en-GB" sz="32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d</a:t>
            </a:r>
            <a:r>
              <a:rPr lang="en-GB" sz="3200" b="1" dirty="0" err="1" smtClean="0">
                <a:solidFill>
                  <a:srgbClr val="FFC00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s</a:t>
            </a:r>
            <a:r>
              <a:rPr lang="en-GB" sz="3200" b="1" dirty="0" smtClean="0">
                <a:solidFill>
                  <a:srgbClr val="FFC00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  </a:t>
            </a:r>
            <a:r>
              <a:rPr lang="en-GB" sz="3200" dirty="0" smtClean="0">
                <a:latin typeface="+mj-lt"/>
                <a:cs typeface="Aharoni" panose="02010803020104030203" pitchFamily="2" charset="-79"/>
              </a:rPr>
              <a:t>(one type)</a:t>
            </a:r>
            <a:endParaRPr lang="en-GB" sz="3200" i="1" dirty="0">
              <a:latin typeface="+mj-lt"/>
              <a:cs typeface="Aharoni" panose="02010803020104030203" pitchFamily="2" charset="-79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64452" y="3311996"/>
            <a:ext cx="194421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dirty="0" smtClean="0">
                <a:latin typeface="+mn-lt"/>
              </a:rPr>
              <a:t>Utterances involving phenomenon G</a:t>
            </a:r>
            <a:endParaRPr lang="en-GB" sz="2000" dirty="0">
              <a:latin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68588" y="3427444"/>
            <a:ext cx="21602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dirty="0" smtClean="0">
                <a:latin typeface="+mn-lt"/>
              </a:rPr>
              <a:t>integrating</a:t>
            </a:r>
          </a:p>
          <a:p>
            <a:pPr algn="ctr">
              <a:defRPr/>
            </a:pPr>
            <a:r>
              <a:rPr lang="en-GB" sz="2000" dirty="0" smtClean="0">
                <a:latin typeface="+mn-lt"/>
              </a:rPr>
              <a:t>  (real) F &amp; (real) G</a:t>
            </a:r>
            <a:endParaRPr lang="en-GB" sz="2000" dirty="0">
              <a:latin typeface="+mn-lt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496616" y="1727820"/>
            <a:ext cx="2592536" cy="1440159"/>
          </a:xfrm>
          <a:prstGeom prst="ellipse">
            <a:avLst/>
          </a:prstGeom>
          <a:pattFill prst="shingle">
            <a:fgClr>
              <a:srgbClr val="00B0F0"/>
            </a:fgClr>
            <a:bgClr>
              <a:srgbClr val="FFC00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03648" y="1916832"/>
            <a:ext cx="27784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b="1" dirty="0" smtClean="0">
                <a:latin typeface="+mn-lt"/>
              </a:rPr>
              <a:t>Integrating</a:t>
            </a:r>
          </a:p>
          <a:p>
            <a:pPr algn="ctr">
              <a:defRPr/>
            </a:pPr>
            <a:r>
              <a:rPr lang="en-GB" sz="2000" b="1" i="1" dirty="0" smtClean="0">
                <a:solidFill>
                  <a:srgbClr val="CC0099"/>
                </a:solidFill>
                <a:latin typeface="+mn-lt"/>
              </a:rPr>
              <a:t>REAL</a:t>
            </a:r>
            <a:r>
              <a:rPr lang="en-GB" sz="2000" b="1" dirty="0" smtClean="0">
                <a:latin typeface="+mn-lt"/>
              </a:rPr>
              <a:t> F   and</a:t>
            </a:r>
            <a:r>
              <a:rPr lang="en-GB" sz="2000" b="1" dirty="0" smtClean="0">
                <a:solidFill>
                  <a:srgbClr val="C00000"/>
                </a:solidFill>
                <a:latin typeface="+mn-lt"/>
              </a:rPr>
              <a:t>   </a:t>
            </a:r>
            <a:r>
              <a:rPr lang="en-GB" sz="2000" b="1" i="1" dirty="0" smtClean="0">
                <a:solidFill>
                  <a:srgbClr val="C00000"/>
                </a:solidFill>
                <a:latin typeface="+mn-lt"/>
              </a:rPr>
              <a:t>PSEUDO</a:t>
            </a:r>
            <a:r>
              <a:rPr lang="en-GB" sz="2000" b="1" dirty="0" smtClean="0">
                <a:latin typeface="+mn-lt"/>
              </a:rPr>
              <a:t>-G</a:t>
            </a:r>
            <a:endParaRPr lang="en-GB" sz="2000" b="1" dirty="0">
              <a:latin typeface="+mn-lt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851920" y="1304837"/>
            <a:ext cx="2710656" cy="1080120"/>
          </a:xfrm>
          <a:prstGeom prst="ellipse">
            <a:avLst/>
          </a:prstGeom>
          <a:pattFill prst="openDmnd">
            <a:fgClr>
              <a:srgbClr val="00B0F0"/>
            </a:fgClr>
            <a:bgClr>
              <a:srgbClr val="FFC000"/>
            </a:bgClr>
          </a:pattFill>
          <a:scene3d>
            <a:camera prst="orthographicFront">
              <a:rot lat="0" lon="0" rev="20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78676" y="1404654"/>
            <a:ext cx="24578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1800" b="1" dirty="0" smtClean="0">
                <a:latin typeface="+mn-lt"/>
              </a:rPr>
              <a:t>integrating</a:t>
            </a:r>
          </a:p>
          <a:p>
            <a:pPr algn="ctr">
              <a:defRPr/>
            </a:pPr>
            <a:r>
              <a:rPr lang="en-GB" sz="1800" b="1" dirty="0" smtClean="0">
                <a:latin typeface="+mn-lt"/>
              </a:rPr>
              <a:t>pseudo-F &amp;</a:t>
            </a:r>
          </a:p>
          <a:p>
            <a:pPr algn="ctr">
              <a:defRPr/>
            </a:pPr>
            <a:r>
              <a:rPr lang="en-GB" sz="1800" b="1" dirty="0" smtClean="0">
                <a:latin typeface="+mn-lt"/>
              </a:rPr>
              <a:t> pseudo-G</a:t>
            </a:r>
            <a:endParaRPr lang="en-GB" sz="1800" b="1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24128" y="538022"/>
            <a:ext cx="25750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400" b="1" dirty="0" smtClean="0">
                <a:solidFill>
                  <a:srgbClr val="FFC000"/>
                </a:solidFill>
                <a:latin typeface="Algerian" panose="04020705040A02060702" pitchFamily="82" charset="0"/>
              </a:rPr>
              <a:t>C</a:t>
            </a:r>
            <a:r>
              <a:rPr lang="en-GB" sz="2400" b="1" dirty="0" smtClean="0">
                <a:solidFill>
                  <a:srgbClr val="00B0F0"/>
                </a:solidFill>
                <a:latin typeface="Algerian" panose="04020705040A02060702" pitchFamily="82" charset="0"/>
              </a:rPr>
              <a:t>O</a:t>
            </a:r>
            <a:r>
              <a:rPr lang="en-GB" sz="2400" b="1" dirty="0" smtClean="0">
                <a:solidFill>
                  <a:srgbClr val="FFC000"/>
                </a:solidFill>
                <a:latin typeface="Algerian" panose="04020705040A02060702" pitchFamily="82" charset="0"/>
              </a:rPr>
              <a:t>M</a:t>
            </a:r>
            <a:r>
              <a:rPr lang="en-GB" sz="2400" b="1" dirty="0" smtClean="0">
                <a:solidFill>
                  <a:srgbClr val="00B0F0"/>
                </a:solidFill>
                <a:latin typeface="Algerian" panose="04020705040A02060702" pitchFamily="82" charset="0"/>
              </a:rPr>
              <a:t>P</a:t>
            </a:r>
            <a:r>
              <a:rPr lang="en-GB" sz="2400" b="1" dirty="0" smtClean="0">
                <a:solidFill>
                  <a:srgbClr val="ACA800"/>
                </a:solidFill>
                <a:latin typeface="Algerian" panose="04020705040A02060702" pitchFamily="82" charset="0"/>
              </a:rPr>
              <a:t>R</a:t>
            </a:r>
            <a:r>
              <a:rPr lang="en-GB" sz="2400" b="1" dirty="0" smtClean="0">
                <a:solidFill>
                  <a:srgbClr val="00B0F0"/>
                </a:solidFill>
                <a:latin typeface="Algerian" panose="04020705040A02060702" pitchFamily="82" charset="0"/>
              </a:rPr>
              <a:t>O</a:t>
            </a:r>
            <a:r>
              <a:rPr lang="en-GB" sz="2400" b="1" dirty="0" smtClean="0">
                <a:solidFill>
                  <a:srgbClr val="ACA800"/>
                </a:solidFill>
                <a:latin typeface="Algerian" panose="04020705040A02060702" pitchFamily="82" charset="0"/>
              </a:rPr>
              <a:t>M</a:t>
            </a:r>
            <a:r>
              <a:rPr lang="en-GB" sz="2400" b="1" dirty="0" smtClean="0">
                <a:solidFill>
                  <a:srgbClr val="00B0F0"/>
                </a:solidFill>
                <a:latin typeface="Algerian" panose="04020705040A02060702" pitchFamily="82" charset="0"/>
              </a:rPr>
              <a:t>I</a:t>
            </a:r>
            <a:r>
              <a:rPr lang="en-GB" sz="2400" b="1" dirty="0" smtClean="0">
                <a:solidFill>
                  <a:srgbClr val="FFC000"/>
                </a:solidFill>
                <a:latin typeface="Algerian" panose="04020705040A02060702" pitchFamily="82" charset="0"/>
              </a:rPr>
              <a:t>S</a:t>
            </a:r>
            <a:r>
              <a:rPr lang="en-GB" sz="2400" b="1" dirty="0" smtClean="0">
                <a:solidFill>
                  <a:srgbClr val="00B0F0"/>
                </a:solidFill>
                <a:latin typeface="Algerian" panose="04020705040A02060702" pitchFamily="82" charset="0"/>
              </a:rPr>
              <a:t>E</a:t>
            </a:r>
            <a:r>
              <a:rPr lang="en-GB" sz="2400" b="1" dirty="0" smtClean="0">
                <a:solidFill>
                  <a:srgbClr val="FFC000"/>
                </a:solidFill>
                <a:latin typeface="Algerian" panose="04020705040A02060702" pitchFamily="82" charset="0"/>
              </a:rPr>
              <a:t>S</a:t>
            </a:r>
            <a:endParaRPr lang="en-GB" sz="2400" b="1" i="1" dirty="0">
              <a:solidFill>
                <a:srgbClr val="FFC000"/>
              </a:solidFill>
              <a:latin typeface="Algerian" panose="04020705040A02060702" pitchFamily="82" charset="0"/>
            </a:endParaRPr>
          </a:p>
        </p:txBody>
      </p:sp>
      <p:sp>
        <p:nvSpPr>
          <p:cNvPr id="11" name="Line 29"/>
          <p:cNvSpPr>
            <a:spLocks noChangeShapeType="1"/>
          </p:cNvSpPr>
          <p:nvPr/>
        </p:nvSpPr>
        <p:spPr bwMode="auto">
          <a:xfrm flipH="1">
            <a:off x="6156176" y="999687"/>
            <a:ext cx="406400" cy="99778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" name="Line 29"/>
          <p:cNvSpPr>
            <a:spLocks noChangeShapeType="1"/>
          </p:cNvSpPr>
          <p:nvPr/>
        </p:nvSpPr>
        <p:spPr bwMode="auto">
          <a:xfrm>
            <a:off x="1661295" y="694536"/>
            <a:ext cx="1048539" cy="122229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24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16632"/>
            <a:ext cx="7772400" cy="576064"/>
          </a:xfrm>
        </p:spPr>
        <p:txBody>
          <a:bodyPr/>
          <a:lstStyle/>
          <a:p>
            <a:pPr eaLnBrk="1" hangingPunct="1"/>
            <a:r>
              <a:rPr lang="en-GB" altLang="en-US" sz="3200" dirty="0" smtClean="0"/>
              <a:t>Some Types of Oxymoron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908720"/>
            <a:ext cx="8534400" cy="568863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4000"/>
              </a:spcBef>
              <a:buFont typeface="Calibri" pitchFamily="34" charset="0"/>
              <a:buChar char="•"/>
              <a:defRPr/>
            </a:pPr>
            <a:r>
              <a:rPr lang="en-GB" altLang="en-US" sz="2000" dirty="0" smtClean="0"/>
              <a:t>Some comments on various types: 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 err="1" smtClean="0"/>
              <a:t>Colston</a:t>
            </a:r>
            <a:r>
              <a:rPr lang="en-GB" altLang="en-US" sz="1800" dirty="0" smtClean="0"/>
              <a:t> (2019: p.111), Gibbs (1993: pp.269–271), Horn (2018: Sec. 7), Panther &amp; Thornburg (2012) , Shen (1987).</a:t>
            </a:r>
          </a:p>
          <a:p>
            <a:pPr eaLnBrk="1" hangingPunct="1">
              <a:lnSpc>
                <a:spcPct val="120000"/>
              </a:lnSpc>
              <a:spcBef>
                <a:spcPts val="4000"/>
              </a:spcBef>
              <a:buFont typeface="Calibri" pitchFamily="34" charset="0"/>
              <a:buChar char="•"/>
              <a:defRPr/>
            </a:pPr>
            <a:r>
              <a:rPr lang="en-GB" altLang="en-US" sz="2000" dirty="0" smtClean="0"/>
              <a:t>Types in this talk:</a:t>
            </a:r>
          </a:p>
          <a:p>
            <a:pPr lvl="1" eaLnBrk="1" hangingPunct="1">
              <a:lnSpc>
                <a:spcPct val="120000"/>
              </a:lnSpc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dirty="0" smtClean="0"/>
              <a:t>OXY</a:t>
            </a:r>
            <a:r>
              <a:rPr lang="en-GB" altLang="en-US" sz="2000" b="1" dirty="0" smtClean="0">
                <a:solidFill>
                  <a:schemeClr val="accent6">
                    <a:lumMod val="50000"/>
                  </a:schemeClr>
                </a:solidFill>
              </a:rPr>
              <a:t>BOR</a:t>
            </a:r>
            <a:r>
              <a:rPr lang="en-GB" altLang="en-US" sz="2000" dirty="0" smtClean="0"/>
              <a:t>ONS:      </a:t>
            </a:r>
            <a:r>
              <a:rPr lang="en-GB" altLang="en-US" sz="2000" b="1" i="1" dirty="0" smtClean="0">
                <a:solidFill>
                  <a:schemeClr val="accent6">
                    <a:lumMod val="50000"/>
                  </a:schemeClr>
                </a:solidFill>
              </a:rPr>
              <a:t>boring</a:t>
            </a:r>
            <a:r>
              <a:rPr lang="en-GB" altLang="en-US" sz="2000" dirty="0" smtClean="0"/>
              <a:t>  paradox resolution</a:t>
            </a:r>
          </a:p>
          <a:p>
            <a:pPr lvl="2" eaLnBrk="1" hangingPunct="1">
              <a:lnSpc>
                <a:spcPct val="120000"/>
              </a:lnSpc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 smtClean="0"/>
              <a:t>(but </a:t>
            </a:r>
            <a:r>
              <a:rPr lang="en-GB" altLang="en-US" sz="1800" b="1" i="1" dirty="0" smtClean="0">
                <a:solidFill>
                  <a:schemeClr val="accent6"/>
                </a:solidFill>
              </a:rPr>
              <a:t>interestingly</a:t>
            </a:r>
            <a:r>
              <a:rPr lang="en-GB" altLang="en-US" sz="1800" b="1" dirty="0" smtClean="0">
                <a:solidFill>
                  <a:schemeClr val="accent6"/>
                </a:solidFill>
              </a:rPr>
              <a:t> </a:t>
            </a:r>
            <a:r>
              <a:rPr lang="en-GB" altLang="en-US" sz="1800" dirty="0" smtClean="0"/>
              <a:t>boring , of course!)</a:t>
            </a:r>
          </a:p>
          <a:p>
            <a:pPr lvl="1" eaLnBrk="1" hangingPunct="1">
              <a:lnSpc>
                <a:spcPct val="120000"/>
              </a:lnSpc>
              <a:spcBef>
                <a:spcPts val="3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dirty="0" smtClean="0"/>
              <a:t>OXY</a:t>
            </a:r>
            <a:r>
              <a:rPr lang="en-GB" altLang="en-US" sz="2000" b="1" dirty="0" smtClean="0">
                <a:solidFill>
                  <a:srgbClr val="00B0F0"/>
                </a:solidFill>
              </a:rPr>
              <a:t>PHOR</a:t>
            </a:r>
            <a:r>
              <a:rPr lang="en-GB" altLang="en-US" sz="2000" dirty="0" smtClean="0"/>
              <a:t>ONS:    paradox resolution via (atypical)  </a:t>
            </a:r>
            <a:r>
              <a:rPr lang="en-GB" altLang="en-US" sz="2000" b="1" i="1" dirty="0" smtClean="0">
                <a:solidFill>
                  <a:srgbClr val="00B0F0"/>
                </a:solidFill>
              </a:rPr>
              <a:t>metaphor</a:t>
            </a:r>
          </a:p>
          <a:p>
            <a:pPr lvl="1" eaLnBrk="1" hangingPunct="1">
              <a:lnSpc>
                <a:spcPct val="120000"/>
              </a:lnSpc>
              <a:spcBef>
                <a:spcPts val="3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dirty="0" smtClean="0"/>
              <a:t>OXYM</a:t>
            </a:r>
            <a:r>
              <a:rPr lang="en-GB" altLang="en-US" sz="2000" b="1" dirty="0" smtClean="0">
                <a:solidFill>
                  <a:srgbClr val="CC0099"/>
                </a:solidFill>
              </a:rPr>
              <a:t>IRO</a:t>
            </a:r>
            <a:r>
              <a:rPr lang="en-GB" altLang="en-US" sz="2000" dirty="0" smtClean="0"/>
              <a:t>NS:       paradox </a:t>
            </a:r>
            <a:r>
              <a:rPr lang="en-GB" altLang="en-US" sz="2000" dirty="0"/>
              <a:t>resolution </a:t>
            </a:r>
            <a:r>
              <a:rPr lang="en-GB" altLang="en-US" sz="2000" dirty="0" smtClean="0"/>
              <a:t>via (atypical)  </a:t>
            </a:r>
            <a:r>
              <a:rPr lang="en-GB" altLang="en-US" sz="2000" b="1" i="1" dirty="0" smtClean="0">
                <a:solidFill>
                  <a:srgbClr val="CC0099"/>
                </a:solidFill>
              </a:rPr>
              <a:t>irony</a:t>
            </a:r>
          </a:p>
          <a:p>
            <a:pPr eaLnBrk="1" hangingPunct="1">
              <a:lnSpc>
                <a:spcPct val="120000"/>
              </a:lnSpc>
              <a:spcBef>
                <a:spcPts val="3000"/>
              </a:spcBef>
              <a:buFont typeface="Calibri" panose="020F0502020204030204" pitchFamily="34" charset="0"/>
              <a:buChar char="•"/>
              <a:defRPr/>
            </a:pPr>
            <a:r>
              <a:rPr lang="en-GB" altLang="en-US" sz="2000" dirty="0" smtClean="0"/>
              <a:t>Other types may need to be identified.</a:t>
            </a:r>
          </a:p>
        </p:txBody>
      </p:sp>
    </p:spTree>
    <p:extLst>
      <p:ext uri="{BB962C8B-B14F-4D97-AF65-F5344CB8AC3E}">
        <p14:creationId xmlns:p14="http://schemas.microsoft.com/office/powerpoint/2010/main" val="15492871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0"/>
            <a:ext cx="7772400" cy="576064"/>
          </a:xfrm>
        </p:spPr>
        <p:txBody>
          <a:bodyPr/>
          <a:lstStyle/>
          <a:p>
            <a:pPr eaLnBrk="1" hangingPunct="1"/>
            <a:r>
              <a:rPr lang="en-GB" altLang="en-US" sz="3200" dirty="0" err="1" smtClean="0"/>
              <a:t>Oxy</a:t>
            </a:r>
            <a:r>
              <a:rPr lang="en-GB" altLang="en-US" sz="3200" dirty="0" err="1" smtClean="0">
                <a:solidFill>
                  <a:schemeClr val="accent6">
                    <a:lumMod val="50000"/>
                  </a:schemeClr>
                </a:solidFill>
              </a:rPr>
              <a:t>bor</a:t>
            </a:r>
            <a:r>
              <a:rPr lang="en-GB" altLang="en-US" sz="3200" dirty="0" err="1" smtClean="0"/>
              <a:t>ons</a:t>
            </a:r>
            <a:endParaRPr lang="en-GB" altLang="en-US" sz="3200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692696"/>
            <a:ext cx="8534400" cy="5976664"/>
          </a:xfrm>
        </p:spPr>
        <p:txBody>
          <a:bodyPr/>
          <a:lstStyle/>
          <a:p>
            <a:pPr marL="0" indent="0" eaLnBrk="1" hangingPunct="1">
              <a:spcBef>
                <a:spcPts val="2000"/>
              </a:spcBef>
              <a:buNone/>
              <a:defRPr/>
            </a:pPr>
            <a:r>
              <a:rPr lang="en-GB" altLang="en-US" sz="2000" dirty="0" smtClean="0">
                <a:solidFill>
                  <a:schemeClr val="accent6">
                    <a:lumMod val="50000"/>
                  </a:schemeClr>
                </a:solidFill>
              </a:rPr>
              <a:t>SIMPLE EXCEPTION TO A DEFAULT       </a:t>
            </a:r>
            <a:r>
              <a:rPr lang="en-GB" altLang="en-US" sz="1800" dirty="0" smtClean="0"/>
              <a:t>[cf. </a:t>
            </a:r>
            <a:r>
              <a:rPr lang="en-GB" altLang="en-US" sz="1800" dirty="0" err="1" smtClean="0"/>
              <a:t>Colston</a:t>
            </a:r>
            <a:r>
              <a:rPr lang="en-GB" altLang="en-US" sz="1800" dirty="0" smtClean="0"/>
              <a:t> 2019, p.111]</a:t>
            </a:r>
          </a:p>
          <a:p>
            <a:pPr eaLnBrk="1" hangingPunct="1">
              <a:spcBef>
                <a:spcPts val="3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b="1" i="1" dirty="0">
                <a:solidFill>
                  <a:schemeClr val="accent6"/>
                </a:solidFill>
              </a:rPr>
              <a:t>shabby chic, </a:t>
            </a:r>
            <a:r>
              <a:rPr lang="en-GB" altLang="en-US" sz="2000" b="1" i="1" dirty="0" smtClean="0">
                <a:solidFill>
                  <a:schemeClr val="accent6"/>
                </a:solidFill>
              </a:rPr>
              <a:t>           long shorts,  rational faith,</a:t>
            </a:r>
          </a:p>
          <a:p>
            <a:pPr lvl="1" eaLnBrk="1" hangingPunct="1">
              <a:spcBef>
                <a:spcPts val="3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 smtClean="0"/>
              <a:t>chic clothing would normally be expected </a:t>
            </a:r>
            <a:r>
              <a:rPr lang="en-GB" altLang="en-US" sz="1800" b="1" dirty="0" smtClean="0">
                <a:solidFill>
                  <a:srgbClr val="FF0000"/>
                </a:solidFill>
              </a:rPr>
              <a:t>not </a:t>
            </a:r>
            <a:r>
              <a:rPr lang="en-GB" altLang="en-US" sz="1800" dirty="0" smtClean="0"/>
              <a:t>to be shabby</a:t>
            </a:r>
            <a:endParaRPr lang="en-GB" altLang="en-US" sz="1600" dirty="0" smtClean="0"/>
          </a:p>
          <a:p>
            <a:pPr marL="0" indent="0" eaLnBrk="1" hangingPunct="1">
              <a:spcBef>
                <a:spcPts val="2500"/>
              </a:spcBef>
              <a:buNone/>
              <a:defRPr/>
            </a:pPr>
            <a:r>
              <a:rPr lang="en-GB" altLang="en-US" sz="2000" dirty="0" smtClean="0">
                <a:solidFill>
                  <a:schemeClr val="accent6">
                    <a:lumMod val="50000"/>
                  </a:schemeClr>
                </a:solidFill>
              </a:rPr>
              <a:t>EXAGGERATED/HYPERBOLIZED EXCEPTION TO A DEFAULT</a:t>
            </a:r>
          </a:p>
          <a:p>
            <a:pPr eaLnBrk="1" hangingPunct="1">
              <a:spcBef>
                <a:spcPts val="3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b="1" i="1" dirty="0">
                <a:solidFill>
                  <a:schemeClr val="accent6"/>
                </a:solidFill>
              </a:rPr>
              <a:t>glorious </a:t>
            </a:r>
            <a:r>
              <a:rPr lang="en-GB" altLang="en-US" sz="2000" b="1" i="1" dirty="0" smtClean="0">
                <a:solidFill>
                  <a:schemeClr val="accent6"/>
                </a:solidFill>
              </a:rPr>
              <a:t>defeat,      safety weapon</a:t>
            </a:r>
          </a:p>
          <a:p>
            <a:pPr eaLnBrk="1" hangingPunct="1">
              <a:spcBef>
                <a:spcPts val="3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 smtClean="0"/>
              <a:t>        a defeat is </a:t>
            </a:r>
            <a:r>
              <a:rPr lang="en-GB" altLang="en-US" sz="1800" b="1" dirty="0" smtClean="0">
                <a:solidFill>
                  <a:srgbClr val="FF0000"/>
                </a:solidFill>
              </a:rPr>
              <a:t>not</a:t>
            </a:r>
            <a:r>
              <a:rPr lang="en-GB" altLang="en-US" sz="1800" dirty="0" smtClean="0">
                <a:solidFill>
                  <a:srgbClr val="FF0000"/>
                </a:solidFill>
              </a:rPr>
              <a:t> </a:t>
            </a:r>
            <a:r>
              <a:rPr lang="en-GB" altLang="en-US" sz="1800" dirty="0" smtClean="0"/>
              <a:t>normally glorious, but this one is </a:t>
            </a:r>
            <a:r>
              <a:rPr lang="en-GB" altLang="en-US" sz="1800" b="1" dirty="0" smtClean="0">
                <a:solidFill>
                  <a:srgbClr val="00B050"/>
                </a:solidFill>
              </a:rPr>
              <a:t>in some special way</a:t>
            </a:r>
          </a:p>
          <a:p>
            <a:pPr eaLnBrk="1" hangingPunct="1">
              <a:spcBef>
                <a:spcPts val="3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b="1" dirty="0">
                <a:solidFill>
                  <a:srgbClr val="00B050"/>
                </a:solidFill>
              </a:rPr>
              <a:t> </a:t>
            </a:r>
            <a:r>
              <a:rPr lang="en-GB" altLang="en-US" sz="1800" b="1" dirty="0" smtClean="0">
                <a:solidFill>
                  <a:srgbClr val="00B050"/>
                </a:solidFill>
              </a:rPr>
              <a:t>       </a:t>
            </a:r>
            <a:r>
              <a:rPr lang="en-GB" altLang="en-US" sz="1800" dirty="0" smtClean="0"/>
              <a:t>the weapon is </a:t>
            </a:r>
            <a:r>
              <a:rPr lang="en-GB" altLang="en-US" sz="1800" b="1" dirty="0" smtClean="0">
                <a:solidFill>
                  <a:srgbClr val="00B050"/>
                </a:solidFill>
              </a:rPr>
              <a:t>notably safer than </a:t>
            </a:r>
            <a:r>
              <a:rPr lang="en-GB" altLang="en-US" sz="1800" dirty="0" smtClean="0"/>
              <a:t>normal</a:t>
            </a:r>
          </a:p>
          <a:p>
            <a:pPr marL="0" indent="0" eaLnBrk="1" hangingPunct="1">
              <a:spcBef>
                <a:spcPts val="2500"/>
              </a:spcBef>
              <a:buNone/>
              <a:defRPr/>
            </a:pPr>
            <a:r>
              <a:rPr lang="en-GB" altLang="en-US" sz="2000" dirty="0" smtClean="0">
                <a:solidFill>
                  <a:schemeClr val="accent6">
                    <a:lumMod val="50000"/>
                  </a:schemeClr>
                </a:solidFill>
              </a:rPr>
              <a:t>SIMPLE ALTERNATIVE MEANING OF A CONTRATERM</a:t>
            </a:r>
          </a:p>
          <a:p>
            <a:pPr algn="r" eaLnBrk="1" hangingPunct="1">
              <a:spcBef>
                <a:spcPts val="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 smtClean="0"/>
              <a:t> [cf. Horn 2018; </a:t>
            </a:r>
            <a:r>
              <a:rPr lang="en-GB" altLang="en-US" sz="1800" b="1" dirty="0" smtClean="0">
                <a:solidFill>
                  <a:srgbClr val="00B050"/>
                </a:solidFill>
              </a:rPr>
              <a:t>frame shifting</a:t>
            </a:r>
            <a:r>
              <a:rPr lang="en-GB" altLang="en-US" sz="1800" dirty="0" smtClean="0"/>
              <a:t> in Ruiz de Mendoza </a:t>
            </a:r>
            <a:r>
              <a:rPr lang="pt-BR" sz="1800" dirty="0" smtClean="0"/>
              <a:t>Ibáñez</a:t>
            </a:r>
            <a:r>
              <a:rPr lang="en-GB" altLang="en-US" sz="1800" dirty="0" smtClean="0"/>
              <a:t> (2020)]</a:t>
            </a:r>
          </a:p>
          <a:p>
            <a:pPr eaLnBrk="1" hangingPunct="1">
              <a:spcBef>
                <a:spcPts val="3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b="1" i="1" dirty="0" smtClean="0">
                <a:solidFill>
                  <a:schemeClr val="accent6"/>
                </a:solidFill>
              </a:rPr>
              <a:t>sober drunkard,       less </a:t>
            </a:r>
            <a:r>
              <a:rPr lang="en-GB" altLang="en-US" sz="2000" b="1" i="1" dirty="0">
                <a:solidFill>
                  <a:schemeClr val="accent6"/>
                </a:solidFill>
              </a:rPr>
              <a:t>is </a:t>
            </a:r>
            <a:r>
              <a:rPr lang="en-GB" altLang="en-US" sz="2000" b="1" i="1" dirty="0" smtClean="0">
                <a:solidFill>
                  <a:schemeClr val="accent6"/>
                </a:solidFill>
              </a:rPr>
              <a:t>more </a:t>
            </a:r>
          </a:p>
          <a:p>
            <a:pPr eaLnBrk="1" hangingPunct="1">
              <a:spcBef>
                <a:spcPts val="3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 smtClean="0"/>
              <a:t>       “sober” here = </a:t>
            </a:r>
            <a:r>
              <a:rPr lang="en-GB" altLang="en-US" sz="1800" b="1" dirty="0" smtClean="0">
                <a:solidFill>
                  <a:srgbClr val="00B050"/>
                </a:solidFill>
              </a:rPr>
              <a:t>sounding serious   </a:t>
            </a:r>
            <a:r>
              <a:rPr lang="en-GB" altLang="en-US" sz="1800" dirty="0" smtClean="0"/>
              <a:t>(not: </a:t>
            </a:r>
            <a:r>
              <a:rPr lang="en-GB" altLang="en-US" sz="1800" b="1" dirty="0" smtClean="0">
                <a:solidFill>
                  <a:srgbClr val="FF5050"/>
                </a:solidFill>
              </a:rPr>
              <a:t>not drunk</a:t>
            </a:r>
            <a:r>
              <a:rPr lang="en-GB" altLang="en-US" sz="1800" dirty="0" smtClean="0"/>
              <a:t>)</a:t>
            </a:r>
          </a:p>
          <a:p>
            <a:pPr lvl="1" eaLnBrk="1" hangingPunct="1">
              <a:spcBef>
                <a:spcPts val="3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 smtClean="0"/>
              <a:t>less </a:t>
            </a:r>
            <a:r>
              <a:rPr lang="en-GB" altLang="en-US" sz="1800" dirty="0"/>
              <a:t>of </a:t>
            </a:r>
            <a:r>
              <a:rPr lang="en-GB" altLang="en-US" sz="1800" dirty="0" smtClean="0"/>
              <a:t> </a:t>
            </a:r>
            <a:r>
              <a:rPr lang="en-GB" altLang="en-US" sz="1800" b="1" dirty="0" smtClean="0"/>
              <a:t>X</a:t>
            </a:r>
            <a:r>
              <a:rPr lang="en-GB" altLang="en-US" sz="1800" dirty="0" smtClean="0">
                <a:solidFill>
                  <a:srgbClr val="00B0F0"/>
                </a:solidFill>
              </a:rPr>
              <a:t>  </a:t>
            </a:r>
            <a:r>
              <a:rPr lang="en-GB" altLang="en-US" sz="1800" dirty="0" smtClean="0"/>
              <a:t>but </a:t>
            </a:r>
            <a:r>
              <a:rPr lang="en-GB" altLang="en-US" sz="1800" dirty="0"/>
              <a:t>more of </a:t>
            </a:r>
            <a:r>
              <a:rPr lang="en-GB" altLang="en-US" sz="1800" dirty="0" smtClean="0"/>
              <a:t>  </a:t>
            </a:r>
            <a:r>
              <a:rPr lang="en-GB" altLang="en-US" sz="1800" b="1" dirty="0" smtClean="0">
                <a:solidFill>
                  <a:srgbClr val="00B050"/>
                </a:solidFill>
              </a:rPr>
              <a:t>Y   </a:t>
            </a:r>
            <a:r>
              <a:rPr lang="en-GB" altLang="en-US" sz="1800" dirty="0" smtClean="0"/>
              <a:t>(not </a:t>
            </a:r>
            <a:r>
              <a:rPr lang="en-GB" altLang="en-US" sz="1800" b="1" dirty="0" smtClean="0">
                <a:solidFill>
                  <a:srgbClr val="FF5050"/>
                </a:solidFill>
              </a:rPr>
              <a:t>X</a:t>
            </a:r>
            <a:r>
              <a:rPr lang="en-GB" altLang="en-US" sz="1800" dirty="0" smtClean="0"/>
              <a:t>)</a:t>
            </a:r>
          </a:p>
          <a:p>
            <a:pPr marL="0" indent="0" eaLnBrk="1" hangingPunct="1">
              <a:spcBef>
                <a:spcPts val="2500"/>
              </a:spcBef>
              <a:buNone/>
              <a:defRPr/>
            </a:pPr>
            <a:r>
              <a:rPr lang="en-GB" altLang="en-US" sz="2000" dirty="0" smtClean="0">
                <a:solidFill>
                  <a:schemeClr val="accent6">
                    <a:lumMod val="50000"/>
                  </a:schemeClr>
                </a:solidFill>
              </a:rPr>
              <a:t>ALTERNATIVE CONNECTION BETWEEN THE CONTRATERMS</a:t>
            </a:r>
          </a:p>
          <a:p>
            <a:pPr eaLnBrk="1" hangingPunct="1">
              <a:spcBef>
                <a:spcPts val="3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b="1" i="1" dirty="0" smtClean="0">
                <a:solidFill>
                  <a:schemeClr val="accent6"/>
                </a:solidFill>
              </a:rPr>
              <a:t>fitness injury</a:t>
            </a:r>
            <a:r>
              <a:rPr lang="en-GB" altLang="en-US" sz="2000" b="1" i="1" dirty="0">
                <a:solidFill>
                  <a:schemeClr val="accent6"/>
                </a:solidFill>
              </a:rPr>
              <a:t>, </a:t>
            </a:r>
            <a:r>
              <a:rPr lang="en-GB" altLang="en-US" sz="2000" b="1" i="1" dirty="0" smtClean="0">
                <a:solidFill>
                  <a:schemeClr val="accent6"/>
                </a:solidFill>
              </a:rPr>
              <a:t>           religious scepticism</a:t>
            </a:r>
          </a:p>
          <a:p>
            <a:pPr lvl="1" eaLnBrk="1" hangingPunct="1">
              <a:spcBef>
                <a:spcPts val="3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 smtClean="0"/>
              <a:t>E.g.: injury </a:t>
            </a:r>
            <a:r>
              <a:rPr lang="en-GB" altLang="en-US" sz="1800" b="1" dirty="0" smtClean="0">
                <a:solidFill>
                  <a:srgbClr val="00B050"/>
                </a:solidFill>
              </a:rPr>
              <a:t>FROM TRYING TO BE </a:t>
            </a:r>
            <a:r>
              <a:rPr lang="en-GB" altLang="en-US" sz="1800" dirty="0" smtClean="0"/>
              <a:t>fit, not </a:t>
            </a:r>
            <a:r>
              <a:rPr lang="en-GB" altLang="en-US" sz="1800" b="1" dirty="0" smtClean="0">
                <a:solidFill>
                  <a:srgbClr val="FF5050"/>
                </a:solidFill>
              </a:rPr>
              <a:t>from fitness itself </a:t>
            </a:r>
            <a:r>
              <a:rPr lang="en-GB" altLang="en-US" sz="1800" dirty="0" smtClean="0"/>
              <a:t>or …</a:t>
            </a:r>
          </a:p>
          <a:p>
            <a:pPr eaLnBrk="1" hangingPunct="1">
              <a:lnSpc>
                <a:spcPct val="120000"/>
              </a:lnSpc>
              <a:spcBef>
                <a:spcPts val="2000"/>
              </a:spcBef>
              <a:buFont typeface="Calibri" pitchFamily="34" charset="0"/>
              <a:buChar char="•"/>
              <a:defRPr/>
            </a:pPr>
            <a:endParaRPr lang="en-GB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1964774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0"/>
            <a:ext cx="7772400" cy="576064"/>
          </a:xfrm>
        </p:spPr>
        <p:txBody>
          <a:bodyPr/>
          <a:lstStyle/>
          <a:p>
            <a:pPr eaLnBrk="1" hangingPunct="1"/>
            <a:r>
              <a:rPr lang="en-GB" altLang="en-US" sz="3200" dirty="0" smtClean="0"/>
              <a:t>An Observation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2132856"/>
            <a:ext cx="8534400" cy="2592288"/>
          </a:xfrm>
        </p:spPr>
        <p:txBody>
          <a:bodyPr/>
          <a:lstStyle/>
          <a:p>
            <a:pPr marL="0" indent="0" eaLnBrk="1" hangingPunct="1">
              <a:spcBef>
                <a:spcPts val="2000"/>
              </a:spcBef>
              <a:buNone/>
              <a:defRPr/>
            </a:pPr>
            <a:r>
              <a:rPr lang="en-GB" altLang="en-US" sz="2400" dirty="0" smtClean="0"/>
              <a:t>In most </a:t>
            </a:r>
            <a:r>
              <a:rPr lang="en-GB" altLang="en-US" sz="2400" dirty="0" err="1" smtClean="0"/>
              <a:t>oxymorons</a:t>
            </a:r>
            <a:r>
              <a:rPr lang="en-GB" altLang="en-US" sz="2400" dirty="0" smtClean="0"/>
              <a:t>, including those above, when the </a:t>
            </a:r>
            <a:r>
              <a:rPr lang="en-GB" altLang="en-US" sz="2400" dirty="0" err="1" smtClean="0"/>
              <a:t>contraterms</a:t>
            </a:r>
            <a:r>
              <a:rPr lang="en-GB" altLang="en-US" sz="2400" dirty="0" smtClean="0"/>
              <a:t> are considered in a way that avoids the apparent contradiction, </a:t>
            </a:r>
          </a:p>
          <a:p>
            <a:pPr eaLnBrk="1" hangingPunct="1"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400" b="1" i="1" dirty="0">
                <a:solidFill>
                  <a:srgbClr val="00B050"/>
                </a:solidFill>
              </a:rPr>
              <a:t>t</a:t>
            </a:r>
            <a:r>
              <a:rPr lang="en-GB" altLang="en-US" sz="2400" b="1" i="1" dirty="0" smtClean="0">
                <a:solidFill>
                  <a:srgbClr val="00B050"/>
                </a:solidFill>
              </a:rPr>
              <a:t>he phrase is “true” (i.e., does apply to the entity/situation in question).</a:t>
            </a:r>
          </a:p>
        </p:txBody>
      </p:sp>
    </p:spTree>
    <p:extLst>
      <p:ext uri="{BB962C8B-B14F-4D97-AF65-F5344CB8AC3E}">
        <p14:creationId xmlns:p14="http://schemas.microsoft.com/office/powerpoint/2010/main" val="16517964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88640"/>
            <a:ext cx="7772400" cy="1008112"/>
          </a:xfrm>
        </p:spPr>
        <p:txBody>
          <a:bodyPr/>
          <a:lstStyle/>
          <a:p>
            <a:pPr eaLnBrk="1" hangingPunct="1"/>
            <a:r>
              <a:rPr lang="en-GB" altLang="en-US" sz="3200" dirty="0" err="1" smtClean="0"/>
              <a:t>Oxy</a:t>
            </a:r>
            <a:r>
              <a:rPr lang="en-GB" altLang="en-US" sz="3200" dirty="0" err="1" smtClean="0">
                <a:solidFill>
                  <a:srgbClr val="00B0F0"/>
                </a:solidFill>
              </a:rPr>
              <a:t>phor</a:t>
            </a:r>
            <a:r>
              <a:rPr lang="en-GB" altLang="en-US" sz="3200" dirty="0" err="1" smtClean="0"/>
              <a:t>ons</a:t>
            </a:r>
            <a:r>
              <a:rPr lang="en-GB" altLang="en-US" sz="3200" dirty="0" smtClean="0"/>
              <a:t>: </a:t>
            </a:r>
            <a:r>
              <a:rPr lang="en-GB" altLang="en-US" sz="3200" dirty="0"/>
              <a:t>a </a:t>
            </a:r>
            <a:r>
              <a:rPr lang="en-GB" altLang="en-US" sz="3200" dirty="0" smtClean="0"/>
              <a:t>common, simple type</a:t>
            </a:r>
            <a:br>
              <a:rPr lang="en-GB" altLang="en-US" sz="3200" dirty="0" smtClean="0"/>
            </a:br>
            <a:r>
              <a:rPr lang="en-GB" altLang="en-US" sz="3200" dirty="0" smtClean="0"/>
              <a:t>(</a:t>
            </a:r>
            <a:r>
              <a:rPr lang="en-GB" altLang="en-US" sz="3200" dirty="0" err="1" smtClean="0"/>
              <a:t>oxy</a:t>
            </a:r>
            <a:r>
              <a:rPr lang="en-GB" altLang="en-US" sz="3200" dirty="0" err="1" smtClean="0">
                <a:solidFill>
                  <a:schemeClr val="accent6">
                    <a:lumMod val="50000"/>
                  </a:schemeClr>
                </a:solidFill>
              </a:rPr>
              <a:t>bo</a:t>
            </a:r>
            <a:r>
              <a:rPr lang="en-GB" altLang="en-US" sz="3200" dirty="0" err="1" smtClean="0">
                <a:solidFill>
                  <a:srgbClr val="00B0F0"/>
                </a:solidFill>
              </a:rPr>
              <a:t>phor</a:t>
            </a:r>
            <a:r>
              <a:rPr lang="en-GB" altLang="en-US" sz="3200" dirty="0" err="1" smtClean="0"/>
              <a:t>ons</a:t>
            </a:r>
            <a:r>
              <a:rPr lang="en-GB" altLang="en-US" sz="3200" dirty="0" smtClean="0"/>
              <a:t> !?)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628800"/>
            <a:ext cx="8534400" cy="4392488"/>
          </a:xfrm>
        </p:spPr>
        <p:txBody>
          <a:bodyPr/>
          <a:lstStyle/>
          <a:p>
            <a:pPr eaLnBrk="1" hangingPunct="1">
              <a:spcBef>
                <a:spcPts val="2000"/>
              </a:spcBef>
              <a:buFont typeface="Calibri" pitchFamily="34" charset="0"/>
              <a:buChar char="•"/>
              <a:defRPr/>
            </a:pPr>
            <a:r>
              <a:rPr lang="en-GB" altLang="en-US" sz="2000" dirty="0" smtClean="0"/>
              <a:t>RESOLUTION BY insertion of </a:t>
            </a:r>
            <a:r>
              <a:rPr lang="en-GB" altLang="en-US" sz="2000" b="1" dirty="0" smtClean="0">
                <a:solidFill>
                  <a:srgbClr val="00B050"/>
                </a:solidFill>
              </a:rPr>
              <a:t>“version of”</a:t>
            </a:r>
          </a:p>
          <a:p>
            <a:pPr eaLnBrk="1" hangingPunct="1">
              <a:spcBef>
                <a:spcPts val="4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b="1" i="1" dirty="0" smtClean="0">
                <a:solidFill>
                  <a:schemeClr val="accent6"/>
                </a:solidFill>
              </a:rPr>
              <a:t>alcohol-free wine,    vegetarian meatballs</a:t>
            </a:r>
          </a:p>
          <a:p>
            <a:pPr eaLnBrk="1" hangingPunct="1">
              <a:spcBef>
                <a:spcPts val="15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b="1" i="1" dirty="0" smtClean="0">
                <a:solidFill>
                  <a:schemeClr val="accent6"/>
                </a:solidFill>
              </a:rPr>
              <a:t>=    alcohol-free  </a:t>
            </a:r>
            <a:r>
              <a:rPr lang="en-GB" altLang="en-US" sz="2000" b="1" dirty="0" smtClean="0">
                <a:solidFill>
                  <a:srgbClr val="00B050"/>
                </a:solidFill>
              </a:rPr>
              <a:t>version of  </a:t>
            </a:r>
            <a:r>
              <a:rPr lang="en-GB" altLang="en-US" sz="2000" b="1" i="1" dirty="0" smtClean="0">
                <a:solidFill>
                  <a:schemeClr val="accent6"/>
                </a:solidFill>
              </a:rPr>
              <a:t>wine</a:t>
            </a:r>
            <a:r>
              <a:rPr lang="en-GB" altLang="en-US" sz="2000" b="1" i="1" dirty="0">
                <a:solidFill>
                  <a:schemeClr val="accent6"/>
                </a:solidFill>
              </a:rPr>
              <a:t>,    </a:t>
            </a:r>
            <a:r>
              <a:rPr lang="en-GB" altLang="en-US" sz="2000" b="1" i="1" dirty="0" smtClean="0">
                <a:solidFill>
                  <a:schemeClr val="accent6"/>
                </a:solidFill>
              </a:rPr>
              <a:t>vegetarian  </a:t>
            </a:r>
            <a:r>
              <a:rPr lang="en-GB" altLang="en-US" sz="2000" b="1" dirty="0" smtClean="0">
                <a:solidFill>
                  <a:srgbClr val="00B050"/>
                </a:solidFill>
              </a:rPr>
              <a:t>version of </a:t>
            </a:r>
            <a:r>
              <a:rPr lang="en-GB" altLang="en-US" sz="2000" b="1" dirty="0" smtClean="0">
                <a:solidFill>
                  <a:schemeClr val="accent6"/>
                </a:solidFill>
              </a:rPr>
              <a:t> </a:t>
            </a:r>
            <a:r>
              <a:rPr lang="en-GB" altLang="en-US" sz="2000" b="1" i="1" dirty="0" smtClean="0">
                <a:solidFill>
                  <a:schemeClr val="accent6"/>
                </a:solidFill>
              </a:rPr>
              <a:t>meatballs</a:t>
            </a:r>
            <a:endParaRPr lang="en-GB" altLang="en-US" sz="2000" b="1" i="1" dirty="0">
              <a:solidFill>
                <a:schemeClr val="accent6"/>
              </a:solidFill>
            </a:endParaRPr>
          </a:p>
          <a:p>
            <a:pPr eaLnBrk="1" hangingPunct="1">
              <a:spcBef>
                <a:spcPts val="4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dirty="0" smtClean="0"/>
              <a:t>They’re not really wine or meatballs, </a:t>
            </a:r>
          </a:p>
          <a:p>
            <a:pPr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dirty="0" smtClean="0"/>
              <a:t>but only  </a:t>
            </a:r>
            <a:r>
              <a:rPr lang="en-GB" altLang="en-US" sz="2000" b="1" dirty="0" smtClean="0">
                <a:solidFill>
                  <a:srgbClr val="00B050"/>
                </a:solidFill>
              </a:rPr>
              <a:t>a version of  </a:t>
            </a:r>
            <a:r>
              <a:rPr lang="en-GB" altLang="en-US" sz="2000" dirty="0" smtClean="0"/>
              <a:t>them – </a:t>
            </a:r>
            <a:r>
              <a:rPr lang="en-GB" altLang="en-US" sz="2000" b="1" dirty="0" smtClean="0">
                <a:solidFill>
                  <a:srgbClr val="00B050"/>
                </a:solidFill>
              </a:rPr>
              <a:t>like</a:t>
            </a:r>
            <a:r>
              <a:rPr lang="en-GB" altLang="en-US" sz="2000" dirty="0" smtClean="0"/>
              <a:t> them.</a:t>
            </a:r>
            <a:endParaRPr lang="en-GB" altLang="en-US" sz="2000" dirty="0"/>
          </a:p>
          <a:p>
            <a:pPr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dirty="0" smtClean="0"/>
              <a:t>So only </a:t>
            </a:r>
            <a:r>
              <a:rPr lang="en-GB" altLang="en-US" sz="2000" b="1" i="1" dirty="0" smtClean="0">
                <a:solidFill>
                  <a:srgbClr val="00B050"/>
                </a:solidFill>
              </a:rPr>
              <a:t>metaphorically</a:t>
            </a:r>
            <a:r>
              <a:rPr lang="en-GB" altLang="en-US" sz="2000" dirty="0" smtClean="0"/>
              <a:t> wine or meatballs.</a:t>
            </a:r>
          </a:p>
        </p:txBody>
      </p:sp>
    </p:spTree>
    <p:extLst>
      <p:ext uri="{BB962C8B-B14F-4D97-AF65-F5344CB8AC3E}">
        <p14:creationId xmlns:p14="http://schemas.microsoft.com/office/powerpoint/2010/main" val="15581616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88640"/>
            <a:ext cx="7772400" cy="576064"/>
          </a:xfrm>
        </p:spPr>
        <p:txBody>
          <a:bodyPr/>
          <a:lstStyle/>
          <a:p>
            <a:pPr eaLnBrk="1" hangingPunct="1"/>
            <a:r>
              <a:rPr lang="en-GB" altLang="en-US" sz="3200" dirty="0" err="1" smtClean="0"/>
              <a:t>Oxy</a:t>
            </a:r>
            <a:r>
              <a:rPr lang="en-GB" altLang="en-US" sz="3200" dirty="0" err="1" smtClean="0">
                <a:solidFill>
                  <a:srgbClr val="00B0F0"/>
                </a:solidFill>
              </a:rPr>
              <a:t>phor</a:t>
            </a:r>
            <a:r>
              <a:rPr lang="en-GB" altLang="en-US" sz="3200" dirty="0" err="1" smtClean="0"/>
              <a:t>ons</a:t>
            </a:r>
            <a:r>
              <a:rPr lang="en-GB" altLang="en-US" sz="3200" dirty="0" smtClean="0"/>
              <a:t>: Main Type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124744"/>
            <a:ext cx="8712968" cy="5184576"/>
          </a:xfrm>
        </p:spPr>
        <p:txBody>
          <a:bodyPr/>
          <a:lstStyle/>
          <a:p>
            <a:pPr eaLnBrk="1" hangingPunct="1">
              <a:spcBef>
                <a:spcPts val="2000"/>
              </a:spcBef>
              <a:buFont typeface="Calibri" pitchFamily="34" charset="0"/>
              <a:buChar char="•"/>
              <a:defRPr/>
            </a:pPr>
            <a:r>
              <a:rPr lang="en-GB" altLang="en-US" sz="2000" dirty="0" smtClean="0"/>
              <a:t>RESOLUTION (STILL) BY one or both </a:t>
            </a:r>
            <a:r>
              <a:rPr lang="en-GB" altLang="en-US" sz="2000" dirty="0" err="1" smtClean="0"/>
              <a:t>contraterms</a:t>
            </a:r>
            <a:r>
              <a:rPr lang="en-GB" altLang="en-US" sz="2000" dirty="0" smtClean="0"/>
              <a:t> getting </a:t>
            </a:r>
            <a:r>
              <a:rPr lang="en-GB" altLang="en-US" sz="2000" b="1" dirty="0" smtClean="0">
                <a:solidFill>
                  <a:srgbClr val="00B050"/>
                </a:solidFill>
              </a:rPr>
              <a:t>(alternative) metaphorical meanings</a:t>
            </a:r>
            <a:r>
              <a:rPr lang="en-GB" altLang="en-US" sz="2000" dirty="0" smtClean="0"/>
              <a:t>.    </a:t>
            </a:r>
            <a:r>
              <a:rPr lang="en-GB" altLang="en-US" sz="2000" dirty="0"/>
              <a:t>[</a:t>
            </a:r>
            <a:r>
              <a:rPr lang="en-GB" altLang="en-US" sz="2000" dirty="0" smtClean="0"/>
              <a:t>cf. </a:t>
            </a:r>
            <a:r>
              <a:rPr lang="en-GB" altLang="en-US" sz="2000" dirty="0" err="1"/>
              <a:t>Colston</a:t>
            </a:r>
            <a:r>
              <a:rPr lang="en-GB" altLang="en-US" sz="2000" dirty="0"/>
              <a:t> </a:t>
            </a:r>
            <a:r>
              <a:rPr lang="en-GB" altLang="en-US" sz="2000" dirty="0" smtClean="0"/>
              <a:t>2019: p.111].  </a:t>
            </a:r>
          </a:p>
          <a:p>
            <a:pPr eaLnBrk="1" hangingPunct="1"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dirty="0" smtClean="0"/>
              <a:t>Clearest cases: when the apparent contradiction arises from non-metaphorical meanings.</a:t>
            </a:r>
          </a:p>
          <a:p>
            <a:pPr eaLnBrk="1" hangingPunct="1">
              <a:spcBef>
                <a:spcPts val="3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b="1" i="1" u="sng" dirty="0">
                <a:solidFill>
                  <a:schemeClr val="accent6"/>
                </a:solidFill>
              </a:rPr>
              <a:t>c</a:t>
            </a:r>
            <a:r>
              <a:rPr lang="en-GB" altLang="en-US" sz="2000" b="1" i="1" u="sng" dirty="0" smtClean="0">
                <a:solidFill>
                  <a:schemeClr val="accent6"/>
                </a:solidFill>
              </a:rPr>
              <a:t>old</a:t>
            </a:r>
            <a:r>
              <a:rPr lang="en-GB" altLang="en-US" sz="2000" b="1" i="1" dirty="0" smtClean="0">
                <a:solidFill>
                  <a:schemeClr val="accent6"/>
                </a:solidFill>
              </a:rPr>
              <a:t> fire      </a:t>
            </a:r>
            <a:r>
              <a:rPr lang="en-GB" altLang="en-US" sz="1800" dirty="0" smtClean="0"/>
              <a:t>[re passion, in Shakespeare’s </a:t>
            </a:r>
            <a:r>
              <a:rPr lang="en-GB" altLang="en-US" sz="1800" i="1" dirty="0" smtClean="0"/>
              <a:t>Romeo &amp; Juliet</a:t>
            </a:r>
            <a:r>
              <a:rPr lang="en-GB" altLang="en-US" sz="1800" dirty="0" smtClean="0"/>
              <a:t>, but could describe a real fire]</a:t>
            </a:r>
            <a:r>
              <a:rPr lang="en-GB" altLang="en-US" sz="2000" dirty="0" smtClean="0"/>
              <a:t>  </a:t>
            </a:r>
          </a:p>
          <a:p>
            <a:pPr eaLnBrk="1" hangingPunct="1">
              <a:spcBef>
                <a:spcPts val="3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b="1" i="1" u="sng" dirty="0" smtClean="0">
                <a:solidFill>
                  <a:schemeClr val="accent6"/>
                </a:solidFill>
              </a:rPr>
              <a:t>deafening</a:t>
            </a:r>
            <a:r>
              <a:rPr lang="en-GB" altLang="en-US" sz="2000" b="1" i="1" dirty="0" smtClean="0">
                <a:solidFill>
                  <a:schemeClr val="accent6"/>
                </a:solidFill>
              </a:rPr>
              <a:t> silence     </a:t>
            </a:r>
            <a:r>
              <a:rPr lang="en-GB" altLang="en-US" sz="1800" dirty="0" smtClean="0"/>
              <a:t>[</a:t>
            </a:r>
            <a:r>
              <a:rPr lang="en-GB" altLang="en-US" sz="1800" dirty="0" err="1" smtClean="0"/>
              <a:t>Colston</a:t>
            </a:r>
            <a:r>
              <a:rPr lang="en-GB" altLang="en-US" sz="1800" dirty="0" smtClean="0"/>
              <a:t> </a:t>
            </a:r>
            <a:r>
              <a:rPr lang="en-GB" altLang="en-US" sz="1800" i="1" dirty="0" smtClean="0"/>
              <a:t>loc. cit.</a:t>
            </a:r>
            <a:r>
              <a:rPr lang="en-GB" altLang="en-US" sz="1800" dirty="0" smtClean="0"/>
              <a:t>]</a:t>
            </a:r>
            <a:endParaRPr lang="en-GB" altLang="en-US" sz="1800" b="1" i="1" dirty="0">
              <a:solidFill>
                <a:schemeClr val="accent6"/>
              </a:solidFill>
            </a:endParaRPr>
          </a:p>
          <a:p>
            <a:pPr eaLnBrk="1" hangingPunct="1">
              <a:spcBef>
                <a:spcPts val="3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dirty="0" smtClean="0"/>
              <a:t>(( </a:t>
            </a:r>
            <a:r>
              <a:rPr lang="en-GB" altLang="en-US" sz="2000" b="1" i="1" dirty="0" smtClean="0">
                <a:solidFill>
                  <a:schemeClr val="accent6"/>
                </a:solidFill>
              </a:rPr>
              <a:t>In </a:t>
            </a:r>
            <a:r>
              <a:rPr lang="en-GB" altLang="en-US" sz="2000" b="1" i="1" dirty="0">
                <a:solidFill>
                  <a:schemeClr val="accent6"/>
                </a:solidFill>
              </a:rPr>
              <a:t>their absence, her</a:t>
            </a:r>
            <a:r>
              <a:rPr lang="en-GB" altLang="en-US" sz="2000" b="1" dirty="0">
                <a:solidFill>
                  <a:schemeClr val="accent6"/>
                </a:solidFill>
              </a:rPr>
              <a:t> </a:t>
            </a:r>
            <a:r>
              <a:rPr lang="en-GB" altLang="en-US" sz="2000" b="1" i="1" dirty="0">
                <a:solidFill>
                  <a:schemeClr val="accent6"/>
                </a:solidFill>
              </a:rPr>
              <a:t>parents were more distinctly </a:t>
            </a:r>
            <a:r>
              <a:rPr lang="en-GB" altLang="en-US" sz="2000" b="1" i="1" u="sng" dirty="0">
                <a:solidFill>
                  <a:schemeClr val="accent6"/>
                </a:solidFill>
              </a:rPr>
              <a:t>present</a:t>
            </a:r>
            <a:r>
              <a:rPr lang="en-GB" altLang="en-US" sz="2000" b="1" i="1" dirty="0">
                <a:solidFill>
                  <a:schemeClr val="accent6"/>
                </a:solidFill>
              </a:rPr>
              <a:t> to her </a:t>
            </a:r>
            <a:r>
              <a:rPr lang="en-GB" altLang="en-US" sz="2000" b="1" i="1" dirty="0" smtClean="0">
                <a:solidFill>
                  <a:schemeClr val="accent6"/>
                </a:solidFill>
              </a:rPr>
              <a:t>[...] </a:t>
            </a:r>
          </a:p>
          <a:p>
            <a:pPr algn="r" eaLnBrk="1" hangingPunct="1">
              <a:spcBef>
                <a:spcPts val="5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b="1" i="1" dirty="0" smtClean="0">
                <a:solidFill>
                  <a:schemeClr val="accent6"/>
                </a:solidFill>
              </a:rPr>
              <a:t> </a:t>
            </a:r>
            <a:r>
              <a:rPr lang="en-GB" altLang="en-US" sz="1800" dirty="0"/>
              <a:t>[Tessa </a:t>
            </a:r>
            <a:r>
              <a:rPr lang="en-GB" altLang="en-US" sz="1800" dirty="0" smtClean="0"/>
              <a:t>Hadley, p.119]</a:t>
            </a:r>
            <a:r>
              <a:rPr lang="en-GB" altLang="en-US" sz="1800" i="1" dirty="0" smtClean="0"/>
              <a:t> </a:t>
            </a:r>
            <a:r>
              <a:rPr lang="en-GB" altLang="en-US" sz="2000" dirty="0" smtClean="0"/>
              <a:t>))</a:t>
            </a:r>
          </a:p>
          <a:p>
            <a:pPr algn="r" eaLnBrk="1" hangingPunct="1">
              <a:spcBef>
                <a:spcPts val="3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dirty="0" smtClean="0"/>
              <a:t>(( </a:t>
            </a:r>
            <a:r>
              <a:rPr lang="en-GB" altLang="en-US" sz="2000" b="1" dirty="0" smtClean="0">
                <a:solidFill>
                  <a:schemeClr val="accent6"/>
                </a:solidFill>
              </a:rPr>
              <a:t>(?)</a:t>
            </a:r>
            <a:r>
              <a:rPr lang="en-GB" altLang="en-US" sz="2000" b="1" i="1" dirty="0" smtClean="0">
                <a:solidFill>
                  <a:schemeClr val="accent6"/>
                </a:solidFill>
              </a:rPr>
              <a:t> I am </a:t>
            </a:r>
            <a:r>
              <a:rPr lang="en-GB" altLang="en-US" sz="2000" b="1" i="1" u="sng" dirty="0" smtClean="0">
                <a:solidFill>
                  <a:schemeClr val="accent6"/>
                </a:solidFill>
              </a:rPr>
              <a:t>two fools</a:t>
            </a:r>
            <a:r>
              <a:rPr lang="en-GB" altLang="en-US" sz="2000" b="1" i="1" dirty="0">
                <a:solidFill>
                  <a:schemeClr val="accent6"/>
                </a:solidFill>
              </a:rPr>
              <a:t> </a:t>
            </a:r>
            <a:r>
              <a:rPr lang="en-GB" altLang="en-US" sz="2000" b="1" i="1" dirty="0" smtClean="0">
                <a:solidFill>
                  <a:schemeClr val="accent6"/>
                </a:solidFill>
              </a:rPr>
              <a:t>I know, for loving and for saying so / in whining poetry … </a:t>
            </a:r>
            <a:r>
              <a:rPr lang="en-GB" altLang="en-US" sz="1800" dirty="0" smtClean="0"/>
              <a:t>[John Donne poem  “The Triple Fool”, quoted in Flint &amp; Flint 1968: pp.175–176 ]</a:t>
            </a:r>
            <a:r>
              <a:rPr lang="en-GB" altLang="en-US" sz="2000" dirty="0" smtClean="0"/>
              <a:t> ))</a:t>
            </a:r>
          </a:p>
        </p:txBody>
      </p:sp>
    </p:spTree>
    <p:extLst>
      <p:ext uri="{BB962C8B-B14F-4D97-AF65-F5344CB8AC3E}">
        <p14:creationId xmlns:p14="http://schemas.microsoft.com/office/powerpoint/2010/main" val="10306718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88640"/>
            <a:ext cx="7772400" cy="576064"/>
          </a:xfrm>
        </p:spPr>
        <p:txBody>
          <a:bodyPr/>
          <a:lstStyle/>
          <a:p>
            <a:pPr eaLnBrk="1" hangingPunct="1"/>
            <a:r>
              <a:rPr lang="en-GB" altLang="en-US" sz="3200" dirty="0" err="1" smtClean="0"/>
              <a:t>Oxy</a:t>
            </a:r>
            <a:r>
              <a:rPr lang="en-GB" altLang="en-US" sz="3200" dirty="0" err="1" smtClean="0">
                <a:solidFill>
                  <a:srgbClr val="00B0F0"/>
                </a:solidFill>
              </a:rPr>
              <a:t>phor</a:t>
            </a:r>
            <a:r>
              <a:rPr lang="en-GB" altLang="en-US" sz="3200" dirty="0" err="1" smtClean="0"/>
              <a:t>ons</a:t>
            </a:r>
            <a:r>
              <a:rPr lang="en-GB" altLang="en-US" sz="3200" dirty="0" smtClean="0"/>
              <a:t>: Main Type, </a:t>
            </a:r>
            <a:r>
              <a:rPr lang="en-GB" altLang="en-US" sz="3200" dirty="0" err="1" smtClean="0"/>
              <a:t>contd</a:t>
            </a:r>
            <a:endParaRPr lang="en-GB" altLang="en-US" sz="3200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196752"/>
            <a:ext cx="8534400" cy="4824536"/>
          </a:xfrm>
        </p:spPr>
        <p:txBody>
          <a:bodyPr/>
          <a:lstStyle/>
          <a:p>
            <a:pPr marL="0" indent="0" eaLnBrk="1" hangingPunct="1">
              <a:spcBef>
                <a:spcPts val="2000"/>
              </a:spcBef>
              <a:buNone/>
              <a:defRPr/>
            </a:pPr>
            <a:r>
              <a:rPr lang="en-GB" altLang="en-US" sz="2000" b="1" i="1" dirty="0">
                <a:solidFill>
                  <a:schemeClr val="accent6"/>
                </a:solidFill>
              </a:rPr>
              <a:t>c</a:t>
            </a:r>
            <a:r>
              <a:rPr lang="en-GB" altLang="en-US" sz="2000" b="1" i="1" dirty="0" smtClean="0">
                <a:solidFill>
                  <a:schemeClr val="accent6"/>
                </a:solidFill>
              </a:rPr>
              <a:t>old fire</a:t>
            </a:r>
            <a:r>
              <a:rPr lang="en-GB" altLang="en-US" sz="2000" dirty="0" smtClean="0"/>
              <a:t>:  </a:t>
            </a:r>
          </a:p>
          <a:p>
            <a:pPr algn="ctr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dirty="0" smtClean="0"/>
              <a:t>apparent contradiction because of literal cold and literal fire.</a:t>
            </a:r>
          </a:p>
          <a:p>
            <a:pPr marL="0" indent="0" eaLnBrk="1" hangingPunct="1">
              <a:spcBef>
                <a:spcPts val="4000"/>
              </a:spcBef>
              <a:buNone/>
              <a:defRPr/>
            </a:pPr>
            <a:r>
              <a:rPr lang="en-GB" altLang="en-US" sz="2000" dirty="0" smtClean="0"/>
              <a:t>If the </a:t>
            </a:r>
            <a:r>
              <a:rPr lang="en-GB" altLang="en-US" sz="2000" dirty="0"/>
              <a:t>fire is in a household fireplace</a:t>
            </a:r>
            <a:r>
              <a:rPr lang="en-GB" altLang="en-US" sz="2000" dirty="0" smtClean="0"/>
              <a:t>: </a:t>
            </a:r>
          </a:p>
          <a:p>
            <a:pPr lvl="1" eaLnBrk="1" hangingPunct="1"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b="1" i="1" dirty="0" smtClean="0">
                <a:solidFill>
                  <a:schemeClr val="accent6"/>
                </a:solidFill>
              </a:rPr>
              <a:t>“cold” </a:t>
            </a:r>
            <a:r>
              <a:rPr lang="en-GB" altLang="en-US" sz="2000" dirty="0"/>
              <a:t>could </a:t>
            </a:r>
            <a:r>
              <a:rPr lang="en-GB" altLang="en-US" sz="2000" dirty="0" smtClean="0"/>
              <a:t>metaphorically mean: </a:t>
            </a:r>
          </a:p>
          <a:p>
            <a:pPr lvl="1" eaLnBrk="1" hangingPunct="1">
              <a:spcBef>
                <a:spcPts val="5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b="1" dirty="0" smtClean="0">
                <a:solidFill>
                  <a:srgbClr val="00B050"/>
                </a:solidFill>
              </a:rPr>
              <a:t>not providing </a:t>
            </a:r>
            <a:r>
              <a:rPr lang="en-GB" altLang="en-US" sz="2000" b="1" u="sng" dirty="0" smtClean="0">
                <a:solidFill>
                  <a:srgbClr val="00B050"/>
                </a:solidFill>
              </a:rPr>
              <a:t>emotional</a:t>
            </a:r>
            <a:r>
              <a:rPr lang="en-GB" altLang="en-US" sz="2000" b="1" dirty="0" smtClean="0">
                <a:solidFill>
                  <a:srgbClr val="00B050"/>
                </a:solidFill>
              </a:rPr>
              <a:t> warmth, perhaps even causing emotional discomfort</a:t>
            </a:r>
          </a:p>
          <a:p>
            <a:pPr marL="0" indent="0" eaLnBrk="1" hangingPunct="1">
              <a:spcBef>
                <a:spcPts val="4000"/>
              </a:spcBef>
              <a:buNone/>
              <a:defRPr/>
            </a:pPr>
            <a:r>
              <a:rPr lang="en-GB" altLang="en-US" sz="2000" dirty="0" smtClean="0"/>
              <a:t>If “fire</a:t>
            </a:r>
            <a:r>
              <a:rPr lang="en-GB" altLang="en-US" sz="2000" dirty="0"/>
              <a:t>” metaphorically means  </a:t>
            </a:r>
            <a:r>
              <a:rPr lang="en-GB" altLang="en-US" sz="2000" i="1" dirty="0" smtClean="0"/>
              <a:t>passion</a:t>
            </a:r>
            <a:r>
              <a:rPr lang="en-GB" altLang="en-US" sz="2000" dirty="0" smtClean="0"/>
              <a:t>:</a:t>
            </a:r>
          </a:p>
          <a:p>
            <a:pPr lvl="1" eaLnBrk="1" hangingPunct="1"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dirty="0" smtClean="0"/>
              <a:t> </a:t>
            </a:r>
            <a:r>
              <a:rPr lang="en-GB" altLang="en-US" sz="2000" b="1" i="1" dirty="0">
                <a:solidFill>
                  <a:schemeClr val="accent6"/>
                </a:solidFill>
              </a:rPr>
              <a:t>“cold” </a:t>
            </a:r>
            <a:r>
              <a:rPr lang="en-GB" altLang="en-US" sz="2000" b="1" i="1" dirty="0" smtClean="0">
                <a:solidFill>
                  <a:schemeClr val="accent6"/>
                </a:solidFill>
              </a:rPr>
              <a:t> </a:t>
            </a:r>
            <a:r>
              <a:rPr lang="en-GB" altLang="en-US" sz="2000" dirty="0" smtClean="0"/>
              <a:t>could metaphorically mean: </a:t>
            </a:r>
          </a:p>
          <a:p>
            <a:pPr lvl="1" eaLnBrk="1" hangingPunct="1">
              <a:spcBef>
                <a:spcPts val="5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b="1" dirty="0" smtClean="0">
                <a:solidFill>
                  <a:srgbClr val="00B050"/>
                </a:solidFill>
              </a:rPr>
              <a:t>intense </a:t>
            </a:r>
            <a:r>
              <a:rPr lang="en-GB" altLang="en-US" sz="2000" b="1" dirty="0">
                <a:solidFill>
                  <a:srgbClr val="00B050"/>
                </a:solidFill>
              </a:rPr>
              <a:t>and </a:t>
            </a:r>
            <a:r>
              <a:rPr lang="en-GB" altLang="en-US" sz="2000" b="1" dirty="0" smtClean="0">
                <a:solidFill>
                  <a:srgbClr val="00B050"/>
                </a:solidFill>
              </a:rPr>
              <a:t>determined </a:t>
            </a:r>
            <a:r>
              <a:rPr lang="en-GB" altLang="en-US" sz="2000" b="1" dirty="0">
                <a:solidFill>
                  <a:srgbClr val="00B050"/>
                </a:solidFill>
              </a:rPr>
              <a:t>but unexcited.</a:t>
            </a:r>
          </a:p>
          <a:p>
            <a:pPr eaLnBrk="1" hangingPunct="1"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endParaRPr lang="en-GB" altLang="en-US" sz="2000" dirty="0" smtClean="0"/>
          </a:p>
          <a:p>
            <a:pPr eaLnBrk="1" hangingPunct="1">
              <a:spcBef>
                <a:spcPts val="2000"/>
              </a:spcBef>
              <a:buFont typeface="Calibri" pitchFamily="34" charset="0"/>
              <a:buChar char="•"/>
              <a:defRPr/>
            </a:pPr>
            <a:endParaRPr lang="en-GB" altLang="en-US" sz="2000" b="1" u="sng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7702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21203</TotalTime>
  <Words>2522</Words>
  <Application>Microsoft Office PowerPoint</Application>
  <PresentationFormat>On-screen Show (4:3)</PresentationFormat>
  <Paragraphs>272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Grey (or Multi-Coloured?)       Areas between Figures</vt:lpstr>
      <vt:lpstr>Themes</vt:lpstr>
      <vt:lpstr>What is Oxymoron?</vt:lpstr>
      <vt:lpstr>Some Types of Oxymoron</vt:lpstr>
      <vt:lpstr>Oxyborons</vt:lpstr>
      <vt:lpstr>An Observation</vt:lpstr>
      <vt:lpstr>Oxyphorons: a common, simple type (oxybophorons !?)</vt:lpstr>
      <vt:lpstr>Oxyphorons: Main Type</vt:lpstr>
      <vt:lpstr>Oxyphorons: Main Type, contd</vt:lpstr>
      <vt:lpstr>Positive Target Resonance in Metaphor [interface metaphor]</vt:lpstr>
      <vt:lpstr>Twice-Meaningfulness in Metaphor</vt:lpstr>
      <vt:lpstr>Oxyphorons and Negative Target Resonance</vt:lpstr>
      <vt:lpstr>PowerPoint Presentation</vt:lpstr>
      <vt:lpstr>Compromound in the Oxyphoron</vt:lpstr>
      <vt:lpstr>A Boring? Enrichment of Oxyphoron</vt:lpstr>
      <vt:lpstr>PowerPoint Presentation</vt:lpstr>
      <vt:lpstr>Phrase Still True</vt:lpstr>
      <vt:lpstr>Oxymiron: Irony within Oxymoron</vt:lpstr>
      <vt:lpstr>Oxymiron: Irony within Oxymoron, contd</vt:lpstr>
      <vt:lpstr>PowerPoint Presentation</vt:lpstr>
      <vt:lpstr>PowerPoint Presentation</vt:lpstr>
      <vt:lpstr>Conclusions</vt:lpstr>
      <vt:lpstr>PowerPoint Presentation</vt:lpstr>
      <vt:lpstr>References</vt:lpstr>
      <vt:lpstr>References, contd</vt:lpstr>
      <vt:lpstr>References, contd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Birmingham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in Natural Language Processing:</dc:title>
  <dc:creator>School of Computer Science</dc:creator>
  <cp:lastModifiedBy>Saskia</cp:lastModifiedBy>
  <cp:revision>5278</cp:revision>
  <dcterms:created xsi:type="dcterms:W3CDTF">2004-04-07T10:56:43Z</dcterms:created>
  <dcterms:modified xsi:type="dcterms:W3CDTF">2020-10-28T18:44:02Z</dcterms:modified>
</cp:coreProperties>
</file>