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13" r:id="rId1"/>
  </p:sldMasterIdLst>
  <p:notesMasterIdLst>
    <p:notesMasterId r:id="rId32"/>
  </p:notesMasterIdLst>
  <p:handoutMasterIdLst>
    <p:handoutMasterId r:id="rId33"/>
  </p:handoutMasterIdLst>
  <p:sldIdLst>
    <p:sldId id="1202" r:id="rId2"/>
    <p:sldId id="1358" r:id="rId3"/>
    <p:sldId id="1450" r:id="rId4"/>
    <p:sldId id="1369" r:id="rId5"/>
    <p:sldId id="1451" r:id="rId6"/>
    <p:sldId id="1439" r:id="rId7"/>
    <p:sldId id="1440" r:id="rId8"/>
    <p:sldId id="1443" r:id="rId9"/>
    <p:sldId id="1453" r:id="rId10"/>
    <p:sldId id="1376" r:id="rId11"/>
    <p:sldId id="1380" r:id="rId12"/>
    <p:sldId id="1382" r:id="rId13"/>
    <p:sldId id="1433" r:id="rId14"/>
    <p:sldId id="1445" r:id="rId15"/>
    <p:sldId id="1400" r:id="rId16"/>
    <p:sldId id="1459" r:id="rId17"/>
    <p:sldId id="1401" r:id="rId18"/>
    <p:sldId id="1402" r:id="rId19"/>
    <p:sldId id="1227" r:id="rId20"/>
    <p:sldId id="1416" r:id="rId21"/>
    <p:sldId id="1418" r:id="rId22"/>
    <p:sldId id="1419" r:id="rId23"/>
    <p:sldId id="1460" r:id="rId24"/>
    <p:sldId id="1469" r:id="rId25"/>
    <p:sldId id="1458" r:id="rId26"/>
    <p:sldId id="1463" r:id="rId27"/>
    <p:sldId id="1465" r:id="rId28"/>
    <p:sldId id="1466" r:id="rId29"/>
    <p:sldId id="1467" r:id="rId30"/>
    <p:sldId id="1468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52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3300"/>
    <a:srgbClr val="821BFF"/>
    <a:srgbClr val="00CC00"/>
    <a:srgbClr val="FC7C42"/>
    <a:srgbClr val="FF7979"/>
    <a:srgbClr val="CC0099"/>
    <a:srgbClr val="CC3399"/>
    <a:srgbClr val="FF9B9B"/>
    <a:srgbClr val="CAD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3" autoAdjust="0"/>
    <p:restoredTop sz="86438" autoAdjust="0"/>
  </p:normalViewPr>
  <p:slideViewPr>
    <p:cSldViewPr>
      <p:cViewPr varScale="1">
        <p:scale>
          <a:sx n="101" d="100"/>
          <a:sy n="101" d="100"/>
        </p:scale>
        <p:origin x="-672" y="-102"/>
      </p:cViewPr>
      <p:guideLst>
        <p:guide orient="horz" pos="2352"/>
        <p:guide pos="2832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54DEA5C-6216-4DB1-AF33-5FED612F96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233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A194B0E-DC3B-450B-B21E-B41B6D6B504F}" type="datetimeFigureOut">
              <a:rPr lang="en-GB"/>
              <a:pPr>
                <a:defRPr/>
              </a:pPr>
              <a:t>25/07/2019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34048E4-0CD1-4BBF-BA56-EB6E685FAF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490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4F42F-921F-4156-9F9A-418DF814C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8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E9AB4-3626-4D8A-B809-0E75331D6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9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46DAA-1D36-42F4-AEBB-9A5E6A57E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BFAE0-2F21-48EC-B113-4C50244B8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2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B7CBC-5FF6-45D7-A2AF-050801E14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2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523AF-32DC-4CC8-8E92-4DD436AB5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2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87F2E-7A16-4324-B6BB-F6AA57B41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3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90C8-D169-4592-B3FB-F2812854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3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47E8-7849-46C5-861B-8A042F034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25C5B-500E-4B7D-BB98-E73D53458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47C44-B0C7-4334-BFFF-776760C4A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 smtClean="0"/>
              <a:t>Click to edit Master title style</a:t>
            </a:r>
            <a:endParaRPr lang="en-GB" altLang="es-P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 smtClean="0"/>
              <a:t>Click to edit Master text styles</a:t>
            </a:r>
          </a:p>
          <a:p>
            <a:pPr lvl="1"/>
            <a:r>
              <a:rPr lang="en-US" altLang="es-PE" smtClean="0"/>
              <a:t>Second level</a:t>
            </a:r>
          </a:p>
          <a:p>
            <a:pPr lvl="2"/>
            <a:r>
              <a:rPr lang="en-US" altLang="es-PE" smtClean="0"/>
              <a:t>Third level</a:t>
            </a:r>
          </a:p>
          <a:p>
            <a:pPr lvl="3"/>
            <a:r>
              <a:rPr lang="en-US" altLang="es-PE" smtClean="0"/>
              <a:t>Fourth level</a:t>
            </a:r>
          </a:p>
          <a:p>
            <a:pPr lvl="4"/>
            <a:r>
              <a:rPr lang="en-US" altLang="es-PE" smtClean="0"/>
              <a:t>Fifth level</a:t>
            </a:r>
            <a:endParaRPr lang="en-GB" altLang="es-P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FE28D95-FBA3-40CC-9236-409075639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ias.uni-frankfurt.de/mindgroup/" TargetMode="External"/><Relationship Id="rId2" Type="http://schemas.openxmlformats.org/officeDocument/2006/relationships/hyperlink" Target="http://plato.stanford.edu/archives/fall2016/entries/causation-metaphysic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188640"/>
            <a:ext cx="8713788" cy="1872208"/>
          </a:xfrm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en-US" sz="4000" dirty="0" smtClean="0">
                <a:solidFill>
                  <a:srgbClr val="0070C0"/>
                </a:solidFill>
              </a:rPr>
              <a:t>Consciousness</a:t>
            </a:r>
            <a:r>
              <a:rPr lang="en-US" sz="4000" dirty="0" smtClean="0">
                <a:solidFill>
                  <a:srgbClr val="821BFF"/>
                </a:solidFill>
              </a:rPr>
              <a:t> </a:t>
            </a:r>
            <a:r>
              <a:rPr lang="en-GB" altLang="en-US" sz="4000" dirty="0" smtClean="0">
                <a:solidFill>
                  <a:srgbClr val="898989"/>
                </a:solidFill>
              </a:rPr>
              <a:t>and</a:t>
            </a:r>
            <a:r>
              <a:rPr lang="en-US" sz="4000" dirty="0" smtClean="0">
                <a:solidFill>
                  <a:srgbClr val="821BFF"/>
                </a:solidFill>
              </a:rPr>
              <a:t> Meta-Causation</a:t>
            </a:r>
            <a:br>
              <a:rPr lang="en-US" sz="4000" dirty="0" smtClean="0">
                <a:solidFill>
                  <a:srgbClr val="821BFF"/>
                </a:solidFill>
              </a:rPr>
            </a:br>
            <a:r>
              <a:rPr lang="en-US" sz="3600" i="1" dirty="0" smtClean="0">
                <a:solidFill>
                  <a:srgbClr val="0070C0"/>
                </a:solidFill>
              </a:rPr>
              <a:t>[ </a:t>
            </a:r>
            <a:r>
              <a:rPr lang="en-US" sz="3600" dirty="0" smtClean="0">
                <a:solidFill>
                  <a:srgbClr val="0070C0"/>
                </a:solidFill>
              </a:rPr>
              <a:t>or: </a:t>
            </a:r>
            <a:r>
              <a:rPr lang="en-US" sz="3600" i="1" dirty="0" smtClean="0">
                <a:solidFill>
                  <a:srgbClr val="0070C0"/>
                </a:solidFill>
              </a:rPr>
              <a:t>What Are </a:t>
            </a:r>
            <a:r>
              <a:rPr lang="en-US" sz="3600" i="1" u="sng" dirty="0" smtClean="0">
                <a:solidFill>
                  <a:srgbClr val="0070C0"/>
                </a:solidFill>
              </a:rPr>
              <a:t>You</a:t>
            </a:r>
            <a:r>
              <a:rPr lang="en-US" sz="3600" i="1" dirty="0" smtClean="0">
                <a:solidFill>
                  <a:srgbClr val="0070C0"/>
                </a:solidFill>
              </a:rPr>
              <a:t> </a:t>
            </a:r>
            <a:r>
              <a:rPr lang="en-US" sz="3600" i="1" u="sng" dirty="0" smtClean="0">
                <a:solidFill>
                  <a:srgbClr val="0070C0"/>
                </a:solidFill>
              </a:rPr>
              <a:t>Like</a:t>
            </a:r>
            <a:r>
              <a:rPr lang="en-US" sz="3600" i="1" dirty="0" smtClean="0">
                <a:solidFill>
                  <a:srgbClr val="0070C0"/>
                </a:solidFill>
              </a:rPr>
              <a:t>! ] </a:t>
            </a:r>
            <a:endParaRPr lang="en-GB" sz="3600" i="1" dirty="0">
              <a:solidFill>
                <a:srgbClr val="0070C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2420888"/>
            <a:ext cx="7971656" cy="4248472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80000"/>
              </a:lnSpc>
              <a:defRPr/>
            </a:pPr>
            <a:r>
              <a:rPr lang="en-GB" altLang="en-US" sz="2400" i="1" dirty="0" smtClean="0">
                <a:solidFill>
                  <a:srgbClr val="898989"/>
                </a:solidFill>
              </a:rPr>
              <a:t>John </a:t>
            </a:r>
            <a:r>
              <a:rPr lang="en-GB" altLang="en-US" sz="2400" i="1" dirty="0" err="1" smtClean="0">
                <a:solidFill>
                  <a:srgbClr val="898989"/>
                </a:solidFill>
              </a:rPr>
              <a:t>Barnden</a:t>
            </a:r>
            <a:endParaRPr lang="en-GB" altLang="en-US" sz="2400" i="1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65000"/>
              </a:lnSpc>
              <a:defRPr/>
            </a:pPr>
            <a:endParaRPr lang="en-GB" altLang="en-US" sz="2400" i="1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65000"/>
              </a:lnSpc>
              <a:defRPr/>
            </a:pPr>
            <a:r>
              <a:rPr lang="en-GB" altLang="en-US" sz="2400" i="1" dirty="0" smtClean="0">
                <a:solidFill>
                  <a:srgbClr val="898989"/>
                </a:solidFill>
              </a:rPr>
              <a:t>Emeritus Professor of AI</a:t>
            </a:r>
          </a:p>
          <a:p>
            <a:pPr algn="l" eaLnBrk="1" hangingPunct="1">
              <a:lnSpc>
                <a:spcPct val="65000"/>
              </a:lnSpc>
              <a:defRPr/>
            </a:pPr>
            <a:r>
              <a:rPr lang="en-GB" altLang="en-US" sz="2400" i="1" dirty="0" smtClean="0">
                <a:solidFill>
                  <a:srgbClr val="898989"/>
                </a:solidFill>
              </a:rPr>
              <a:t>School of Computer Science</a:t>
            </a:r>
          </a:p>
          <a:p>
            <a:pPr algn="l" eaLnBrk="1" hangingPunct="1">
              <a:lnSpc>
                <a:spcPct val="65000"/>
              </a:lnSpc>
              <a:defRPr/>
            </a:pPr>
            <a:r>
              <a:rPr lang="en-GB" altLang="en-US" sz="2400" i="1" dirty="0" smtClean="0">
                <a:solidFill>
                  <a:srgbClr val="898989"/>
                </a:solidFill>
              </a:rPr>
              <a:t>University of Birmingham, UK</a:t>
            </a:r>
          </a:p>
          <a:p>
            <a:pPr algn="l" eaLnBrk="1" hangingPunct="1">
              <a:lnSpc>
                <a:spcPct val="65000"/>
              </a:lnSpc>
              <a:defRPr/>
            </a:pPr>
            <a:endParaRPr lang="en-GB" altLang="en-US" sz="24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65000"/>
              </a:lnSpc>
              <a:defRPr/>
            </a:pPr>
            <a:endParaRPr lang="en-GB" altLang="en-US" sz="2400" dirty="0" smtClean="0">
              <a:solidFill>
                <a:srgbClr val="898989"/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sz="2000" b="1" i="1" dirty="0" smtClean="0">
                <a:solidFill>
                  <a:srgbClr val="CC6600"/>
                </a:solidFill>
              </a:rPr>
              <a:t>Open Session </a:t>
            </a:r>
            <a:r>
              <a:rPr lang="en-US" sz="2000" b="1" dirty="0" smtClean="0">
                <a:solidFill>
                  <a:srgbClr val="CC6600"/>
                </a:solidFill>
              </a:rPr>
              <a:t>talk</a:t>
            </a:r>
            <a:endParaRPr lang="en-US" sz="2000" b="1" i="1" dirty="0" smtClean="0">
              <a:solidFill>
                <a:srgbClr val="CC6600"/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sz="2000" i="1" dirty="0" smtClean="0">
                <a:solidFill>
                  <a:srgbClr val="CC6600"/>
                </a:solidFill>
              </a:rPr>
              <a:t> </a:t>
            </a:r>
            <a:r>
              <a:rPr lang="en-GB" altLang="en-US" sz="2000" b="1" i="1" dirty="0" smtClean="0">
                <a:solidFill>
                  <a:srgbClr val="CC6600"/>
                </a:solidFill>
              </a:rPr>
              <a:t>Joint Session of the Aristotelian Soc. &amp; Mind </a:t>
            </a:r>
            <a:r>
              <a:rPr lang="en-GB" altLang="en-US" sz="2000" b="1" i="1" smtClean="0">
                <a:solidFill>
                  <a:srgbClr val="CC6600"/>
                </a:solidFill>
              </a:rPr>
              <a:t>Assocn</a:t>
            </a:r>
            <a:r>
              <a:rPr lang="en-GB" altLang="en-US" sz="2000" b="1" smtClean="0">
                <a:solidFill>
                  <a:srgbClr val="CC6600"/>
                </a:solidFill>
              </a:rPr>
              <a:t>, </a:t>
            </a:r>
            <a:r>
              <a:rPr lang="en-GB" altLang="en-US" sz="2000" b="1" dirty="0" smtClean="0">
                <a:solidFill>
                  <a:srgbClr val="CC6600"/>
                </a:solidFill>
              </a:rPr>
              <a:t>Univ. of Durham, UK</a:t>
            </a:r>
          </a:p>
          <a:p>
            <a:pPr algn="r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GB" altLang="en-US" sz="2000" b="1" dirty="0" smtClean="0">
                <a:solidFill>
                  <a:srgbClr val="CC6600"/>
                </a:solidFill>
              </a:rPr>
              <a:t>19–21 July 2019</a:t>
            </a:r>
            <a:endParaRPr lang="en-GB" altLang="en-US" dirty="0" smtClean="0"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6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400" i="1" dirty="0" smtClean="0">
                <a:solidFill>
                  <a:srgbClr val="0070C0"/>
                </a:solidFill>
              </a:rPr>
              <a:t>Pre-Reflective Self-Consciousness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08720"/>
            <a:ext cx="8534400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800" dirty="0" smtClean="0">
                <a:solidFill>
                  <a:srgbClr val="CC6600"/>
                </a:solidFill>
              </a:rPr>
              <a:t>A long-standing, common idea, though in many variants, and contentious: </a:t>
            </a:r>
          </a:p>
          <a:p>
            <a:pPr lvl="1" algn="r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[e.g., </a:t>
            </a:r>
            <a:r>
              <a:rPr lang="en-GB" sz="1600" dirty="0" err="1" smtClean="0"/>
              <a:t>Ciaunica</a:t>
            </a:r>
            <a:r>
              <a:rPr lang="en-GB" sz="1600" dirty="0"/>
              <a:t> </a:t>
            </a:r>
            <a:r>
              <a:rPr lang="en-GB" sz="1600" dirty="0" smtClean="0"/>
              <a:t>&amp; </a:t>
            </a:r>
            <a:r>
              <a:rPr lang="en-GB" sz="1600" dirty="0" err="1" smtClean="0"/>
              <a:t>Crucianelli</a:t>
            </a:r>
            <a:r>
              <a:rPr lang="en-GB" sz="1600" dirty="0" smtClean="0"/>
              <a:t> 2019, </a:t>
            </a:r>
            <a:r>
              <a:rPr lang="en-GB" altLang="en-US" sz="1600" dirty="0" smtClean="0"/>
              <a:t>Gallagher &amp; </a:t>
            </a:r>
            <a:r>
              <a:rPr lang="en-GB" altLang="en-US" sz="1600" dirty="0" err="1" smtClean="0"/>
              <a:t>Zahavi</a:t>
            </a:r>
            <a:r>
              <a:rPr lang="en-GB" altLang="en-US" sz="1600" dirty="0" smtClean="0"/>
              <a:t> 2015, </a:t>
            </a:r>
            <a:r>
              <a:rPr lang="en-GB" altLang="en-US" sz="1600" dirty="0" err="1" smtClean="0"/>
              <a:t>Guillot</a:t>
            </a:r>
            <a:r>
              <a:rPr lang="en-GB" altLang="en-US" sz="1600" dirty="0" smtClean="0"/>
              <a:t> 2017, </a:t>
            </a:r>
            <a:r>
              <a:rPr lang="en-GB" altLang="en-US" sz="1600" dirty="0" err="1" smtClean="0"/>
              <a:t>Kriegel</a:t>
            </a:r>
            <a:r>
              <a:rPr lang="en-GB" altLang="en-US" sz="1600" dirty="0" smtClean="0"/>
              <a:t> 2009, </a:t>
            </a:r>
          </a:p>
          <a:p>
            <a:pPr lvl="1" algn="r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sz="1600" dirty="0" err="1" smtClean="0"/>
              <a:t>Sebastián</a:t>
            </a:r>
            <a:r>
              <a:rPr lang="en-GB" sz="1600" dirty="0" smtClean="0"/>
              <a:t> 2012, </a:t>
            </a:r>
            <a:r>
              <a:rPr lang="en-GB" altLang="en-US" sz="1600" dirty="0" err="1" smtClean="0"/>
              <a:t>Zahavi</a:t>
            </a:r>
            <a:r>
              <a:rPr lang="en-GB" altLang="en-US" sz="1600" dirty="0" smtClean="0"/>
              <a:t> 2005; going back at least to phenomenologists such as Sartre]: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>
                <a:solidFill>
                  <a:srgbClr val="0070C0"/>
                </a:solidFill>
              </a:rPr>
              <a:t>E</a:t>
            </a:r>
            <a:r>
              <a:rPr lang="en-GB" altLang="en-US" sz="1800" dirty="0" smtClean="0">
                <a:solidFill>
                  <a:srgbClr val="0070C0"/>
                </a:solidFill>
              </a:rPr>
              <a:t>very experience (episode of consciousness) continuously involves, constitutively, some sort of </a:t>
            </a:r>
            <a:r>
              <a:rPr lang="en-GB" altLang="en-US" sz="1800" b="1" i="1" dirty="0" smtClean="0">
                <a:solidFill>
                  <a:srgbClr val="FF0000"/>
                </a:solidFill>
              </a:rPr>
              <a:t>pre-reflective</a:t>
            </a:r>
            <a:r>
              <a:rPr lang="en-GB" altLang="en-US" sz="1800" b="1" i="1" dirty="0" smtClean="0">
                <a:solidFill>
                  <a:srgbClr val="0070C0"/>
                </a:solidFill>
              </a:rPr>
              <a:t> self-consciousness (PRSC) , </a:t>
            </a:r>
            <a:r>
              <a:rPr lang="en-GB" altLang="en-US" sz="1800" dirty="0" smtClean="0">
                <a:solidFill>
                  <a:srgbClr val="0070C0"/>
                </a:solidFill>
              </a:rPr>
              <a:t>as a minimal core of consciousness.</a:t>
            </a:r>
            <a:endParaRPr lang="en-GB" altLang="en-US" sz="1800" b="1" i="1" dirty="0" smtClean="0">
              <a:solidFill>
                <a:srgbClr val="0070C0"/>
              </a:solidFill>
            </a:endParaRPr>
          </a:p>
          <a:p>
            <a:pPr lvl="1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E.g., when we [consciously] perceive a red patch, there is also as (perhaps peripheral) part of this </a:t>
            </a:r>
            <a:r>
              <a:rPr lang="en-GB" altLang="en-US" sz="1600" b="1" dirty="0" smtClean="0">
                <a:solidFill>
                  <a:srgbClr val="0070C0"/>
                </a:solidFill>
              </a:rPr>
              <a:t>a consciousness of the experience ((the episode of consciousness)) itself, </a:t>
            </a:r>
            <a:r>
              <a:rPr lang="en-GB" altLang="en-US" sz="1600" dirty="0" smtClean="0"/>
              <a:t>and (variously) of our own selves as conducting it, of “for-me-ness” or “mine-ness”, of …</a:t>
            </a:r>
          </a:p>
          <a:p>
            <a:pPr eaLnBrk="1" hangingPunct="1">
              <a:spcBef>
                <a:spcPts val="4000"/>
              </a:spcBef>
              <a:buFont typeface="Calibri" pitchFamily="34" charset="0"/>
              <a:buChar char="•"/>
              <a:defRPr/>
            </a:pPr>
            <a:r>
              <a:rPr lang="en-GB" altLang="en-US" sz="1800" dirty="0" smtClean="0">
                <a:solidFill>
                  <a:srgbClr val="FF0000"/>
                </a:solidFill>
              </a:rPr>
              <a:t>PRE-REFLECTIVE</a:t>
            </a:r>
            <a:r>
              <a:rPr lang="en-GB" altLang="en-US" sz="1800" dirty="0" smtClean="0">
                <a:solidFill>
                  <a:srgbClr val="0070C0"/>
                </a:solidFill>
              </a:rPr>
              <a:t>/NON-REFLECTIVE/PRE-PREDICATIVE/NON-CONCEPTUAL quality:</a:t>
            </a:r>
            <a:r>
              <a:rPr lang="en-GB" altLang="en-US" sz="1800" dirty="0" smtClean="0"/>
              <a:t> 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>
                <a:solidFill>
                  <a:srgbClr val="FF0000"/>
                </a:solidFill>
              </a:rPr>
              <a:t>i</a:t>
            </a:r>
            <a:r>
              <a:rPr lang="en-GB" altLang="en-US" sz="1800" dirty="0" smtClean="0">
                <a:solidFill>
                  <a:srgbClr val="FF0000"/>
                </a:solidFill>
              </a:rPr>
              <a:t>t doesn’t involve concepts, propositions, etc.: </a:t>
            </a:r>
          </a:p>
          <a:p>
            <a:pPr lvl="1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e.g. doesn’t involve thinking of the experience </a:t>
            </a:r>
            <a:r>
              <a:rPr lang="en-GB" altLang="en-US" sz="1800" b="1" i="1" dirty="0" smtClean="0">
                <a:solidFill>
                  <a:srgbClr val="FF0000"/>
                </a:solidFill>
              </a:rPr>
              <a:t>as</a:t>
            </a:r>
            <a:r>
              <a:rPr lang="en-GB" altLang="en-US" sz="1800" i="1" dirty="0" smtClean="0"/>
              <a:t> </a:t>
            </a:r>
            <a:r>
              <a:rPr lang="en-GB" altLang="en-US" sz="1800" dirty="0" smtClean="0"/>
              <a:t>an experience, or thinking of oneself </a:t>
            </a:r>
            <a:r>
              <a:rPr lang="en-GB" altLang="en-US" sz="1800" b="1" i="1" dirty="0" smtClean="0">
                <a:solidFill>
                  <a:srgbClr val="FF0000"/>
                </a:solidFill>
              </a:rPr>
              <a:t>as</a:t>
            </a:r>
            <a:r>
              <a:rPr lang="en-GB" altLang="en-US" sz="1800" dirty="0" smtClean="0"/>
              <a:t> an experiencing subject, or thinking </a:t>
            </a:r>
            <a:r>
              <a:rPr lang="en-GB" altLang="en-US" sz="1800" b="1" i="1" dirty="0" smtClean="0">
                <a:solidFill>
                  <a:srgbClr val="FF0000"/>
                </a:solidFill>
              </a:rPr>
              <a:t>tha</a:t>
            </a:r>
            <a:r>
              <a:rPr lang="en-GB" altLang="en-US" sz="1800" i="1" dirty="0" smtClean="0"/>
              <a:t>t</a:t>
            </a:r>
            <a:r>
              <a:rPr lang="en-GB" altLang="en-US" sz="1800" dirty="0" smtClean="0"/>
              <a:t> one is experiencing, or</a:t>
            </a:r>
            <a:r>
              <a:rPr lang="en-GB" altLang="en-US" sz="1800" b="1" dirty="0" smtClean="0">
                <a:solidFill>
                  <a:srgbClr val="FF0000"/>
                </a:solidFill>
              </a:rPr>
              <a:t> </a:t>
            </a:r>
            <a:r>
              <a:rPr lang="en-GB" altLang="en-US" sz="1800" b="1" i="1" dirty="0" smtClean="0">
                <a:solidFill>
                  <a:srgbClr val="FF0000"/>
                </a:solidFill>
              </a:rPr>
              <a:t>that</a:t>
            </a:r>
            <a:r>
              <a:rPr lang="en-GB" altLang="en-US" sz="1800" b="1" dirty="0" smtClean="0">
                <a:solidFill>
                  <a:srgbClr val="FF0000"/>
                </a:solidFill>
              </a:rPr>
              <a:t> </a:t>
            </a:r>
            <a:r>
              <a:rPr lang="en-GB" altLang="en-US" sz="1800" dirty="0" smtClean="0"/>
              <a:t>one is a subject.</a:t>
            </a:r>
          </a:p>
        </p:txBody>
      </p:sp>
    </p:spTree>
    <p:extLst>
      <p:ext uri="{BB962C8B-B14F-4D97-AF65-F5344CB8AC3E}">
        <p14:creationId xmlns:p14="http://schemas.microsoft.com/office/powerpoint/2010/main" val="848855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720080"/>
          </a:xfrm>
        </p:spPr>
        <p:txBody>
          <a:bodyPr/>
          <a:lstStyle/>
          <a:p>
            <a:pPr eaLnBrk="1" hangingPunct="1"/>
            <a:r>
              <a:rPr lang="en-GB" altLang="en-US" sz="2400" dirty="0" smtClean="0"/>
              <a:t>“Weakened” Version of PRSC:</a:t>
            </a:r>
            <a:br>
              <a:rPr lang="en-GB" altLang="en-US" sz="2400" dirty="0" smtClean="0"/>
            </a:br>
            <a:r>
              <a:rPr lang="en-GB" altLang="en-US" sz="2400" i="1" dirty="0" smtClean="0">
                <a:solidFill>
                  <a:srgbClr val="0070C0"/>
                </a:solidFill>
              </a:rPr>
              <a:t>Pre-Reflective  Auto-Sensitivity </a:t>
            </a:r>
            <a:r>
              <a:rPr lang="en-GB" altLang="en-US" sz="2400" dirty="0" smtClean="0">
                <a:solidFill>
                  <a:srgbClr val="0070C0"/>
                </a:solidFill>
              </a:rPr>
              <a:t>(PRAS)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712968" cy="5616624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800" dirty="0" smtClean="0"/>
              <a:t>Until recently   [[e.g. </a:t>
            </a:r>
            <a:r>
              <a:rPr lang="en-GB" altLang="en-US" sz="1800" dirty="0" err="1" smtClean="0"/>
              <a:t>Barnden</a:t>
            </a:r>
            <a:r>
              <a:rPr lang="en-GB" altLang="en-US" sz="1800" dirty="0" smtClean="0"/>
              <a:t> 2018a,b]]   I took PRSC as a starting assumption.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But because of thinking more about certain concerns,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including alleged “transparency” of normal conscious </a:t>
            </a:r>
            <a:r>
              <a:rPr lang="en-GB" altLang="en-US" sz="1800" dirty="0"/>
              <a:t>perception </a:t>
            </a:r>
          </a:p>
          <a:p>
            <a:pPr algn="r" eaLnBrk="1" hangingPunct="1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[[e.g</a:t>
            </a:r>
            <a:r>
              <a:rPr lang="en-GB" altLang="en-US" sz="1600" dirty="0"/>
              <a:t>., Harman 1990, </a:t>
            </a:r>
            <a:r>
              <a:rPr lang="en-GB" altLang="en-US" sz="1600" dirty="0" err="1"/>
              <a:t>Tye</a:t>
            </a:r>
            <a:r>
              <a:rPr lang="en-GB" altLang="en-US" sz="1600" dirty="0"/>
              <a:t> 2000; </a:t>
            </a:r>
            <a:r>
              <a:rPr lang="en-GB" altLang="en-US" sz="1600" dirty="0" smtClean="0"/>
              <a:t>and discussion by Chalmers </a:t>
            </a:r>
            <a:r>
              <a:rPr lang="en-GB" altLang="en-US" sz="1600" dirty="0"/>
              <a:t>2010, Levine 2018, </a:t>
            </a:r>
            <a:r>
              <a:rPr lang="en-GB" altLang="en-US" sz="1600" dirty="0" err="1"/>
              <a:t>Williford</a:t>
            </a:r>
            <a:r>
              <a:rPr lang="en-GB" altLang="en-US" sz="1600" dirty="0"/>
              <a:t> </a:t>
            </a:r>
            <a:r>
              <a:rPr lang="en-GB" altLang="en-US" sz="1600" dirty="0" smtClean="0"/>
              <a:t>2015]]</a:t>
            </a:r>
          </a:p>
          <a:p>
            <a:pPr eaLnBrk="1" hangingPunct="1">
              <a:lnSpc>
                <a:spcPct val="120000"/>
              </a:lnSpc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 smtClean="0">
                <a:solidFill>
                  <a:srgbClr val="CC6600"/>
                </a:solidFill>
              </a:rPr>
              <a:t>I now adopt a “weaker” starting assumption: 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>
                <a:solidFill>
                  <a:srgbClr val="0070C0"/>
                </a:solidFill>
              </a:rPr>
              <a:t>E</a:t>
            </a:r>
            <a:r>
              <a:rPr lang="en-GB" altLang="en-US" sz="1800" dirty="0" smtClean="0">
                <a:solidFill>
                  <a:srgbClr val="0070C0"/>
                </a:solidFill>
              </a:rPr>
              <a:t>very </a:t>
            </a:r>
            <a:r>
              <a:rPr lang="en-GB" altLang="en-US" sz="1800" dirty="0">
                <a:solidFill>
                  <a:srgbClr val="0070C0"/>
                </a:solidFill>
              </a:rPr>
              <a:t>experience </a:t>
            </a:r>
            <a:r>
              <a:rPr lang="en-GB" altLang="en-US" sz="1800" dirty="0" smtClean="0">
                <a:solidFill>
                  <a:srgbClr val="0070C0"/>
                </a:solidFill>
              </a:rPr>
              <a:t>continuously, constitutively involves </a:t>
            </a:r>
            <a:r>
              <a:rPr lang="en-GB" altLang="en-US" sz="1800" b="1" i="1" dirty="0" smtClean="0">
                <a:solidFill>
                  <a:srgbClr val="0070C0"/>
                </a:solidFill>
              </a:rPr>
              <a:t>pre-reflective </a:t>
            </a:r>
            <a:r>
              <a:rPr lang="en-GB" altLang="en-US" sz="1800" b="1" i="1" u="sng" dirty="0" smtClean="0">
                <a:solidFill>
                  <a:srgbClr val="0070C0"/>
                </a:solidFill>
              </a:rPr>
              <a:t>AUTO-SENSITIVITY   (PRAS)</a:t>
            </a:r>
            <a:r>
              <a:rPr lang="en-GB" altLang="en-US" sz="1800" dirty="0" smtClean="0">
                <a:solidFill>
                  <a:srgbClr val="0070C0"/>
                </a:solidFill>
              </a:rPr>
              <a:t>. That is, the genuine [i.e., causally-unfolding] physical processing constituting the experiencing is directly, pre-reflectively </a:t>
            </a:r>
            <a:r>
              <a:rPr lang="en-GB" altLang="en-US" sz="1800" b="1" i="1" dirty="0" smtClean="0">
                <a:solidFill>
                  <a:srgbClr val="0070C0"/>
                </a:solidFill>
              </a:rPr>
              <a:t>sensitive</a:t>
            </a:r>
            <a:r>
              <a:rPr lang="en-GB" altLang="en-US" sz="1800" dirty="0" smtClean="0">
                <a:solidFill>
                  <a:srgbClr val="0070C0"/>
                </a:solidFill>
              </a:rPr>
              <a:t> to that experiencing/processing itself [</a:t>
            </a:r>
            <a:r>
              <a:rPr lang="en-GB" altLang="en-US" sz="1800" u="sng" dirty="0" smtClean="0">
                <a:solidFill>
                  <a:srgbClr val="0070C0"/>
                </a:solidFill>
              </a:rPr>
              <a:t>where this sensitivity is not ASSUMED to amount to self-consciousness</a:t>
            </a:r>
            <a:r>
              <a:rPr lang="en-GB" altLang="en-US" sz="1800" dirty="0" smtClean="0">
                <a:solidFill>
                  <a:srgbClr val="0070C0"/>
                </a:solidFill>
              </a:rPr>
              <a:t>].</a:t>
            </a:r>
          </a:p>
          <a:p>
            <a:pPr lvl="1" eaLnBrk="1" hangingPunct="1">
              <a:lnSpc>
                <a:spcPct val="120000"/>
              </a:lnSpc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>
                <a:solidFill>
                  <a:srgbClr val="CC6600"/>
                </a:solidFill>
              </a:rPr>
              <a:t>NB: </a:t>
            </a:r>
          </a:p>
          <a:p>
            <a:pPr lvl="2" ea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600" b="1" dirty="0" smtClean="0">
                <a:solidFill>
                  <a:srgbClr val="CC6600"/>
                </a:solidFill>
              </a:rPr>
              <a:t>I am BUILDING IN here an assumption</a:t>
            </a:r>
            <a:r>
              <a:rPr lang="en-GB" altLang="en-US" sz="1600" b="1" i="1" dirty="0" smtClean="0">
                <a:solidFill>
                  <a:srgbClr val="CC6600"/>
                </a:solidFill>
              </a:rPr>
              <a:t> </a:t>
            </a:r>
            <a:r>
              <a:rPr lang="en-GB" altLang="en-US" sz="1600" b="1" dirty="0" smtClean="0">
                <a:solidFill>
                  <a:srgbClr val="CC6600"/>
                </a:solidFill>
              </a:rPr>
              <a:t>that experiencing is type identical to SOME sort of physical processing</a:t>
            </a:r>
            <a:r>
              <a:rPr lang="en-GB" altLang="en-US" sz="1400" b="1" dirty="0" smtClean="0">
                <a:solidFill>
                  <a:srgbClr val="CC6600"/>
                </a:solidFill>
              </a:rPr>
              <a:t>.</a:t>
            </a:r>
          </a:p>
          <a:p>
            <a:pPr lvl="2" ea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600" b="1" dirty="0" smtClean="0">
                <a:solidFill>
                  <a:srgbClr val="CC6600"/>
                </a:solidFill>
              </a:rPr>
              <a:t>PRAS is not assumed to be sufficient for consciousness.</a:t>
            </a:r>
            <a:endParaRPr lang="en-GB" altLang="en-US" sz="1800" b="1" dirty="0" smtClean="0"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875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432048"/>
          </a:xfrm>
        </p:spPr>
        <p:txBody>
          <a:bodyPr/>
          <a:lstStyle/>
          <a:p>
            <a:pPr eaLnBrk="1" hangingPunct="1"/>
            <a:r>
              <a:rPr lang="en-GB" altLang="en-US" sz="2000" dirty="0" smtClean="0">
                <a:solidFill>
                  <a:srgbClr val="0070C0"/>
                </a:solidFill>
              </a:rPr>
              <a:t>Auto-Sensitivity </a:t>
            </a:r>
            <a:r>
              <a:rPr lang="en-GB" altLang="en-US" sz="2000" dirty="0" smtClean="0"/>
              <a:t> by  </a:t>
            </a:r>
            <a:r>
              <a:rPr lang="en-GB" altLang="en-US" sz="2000" dirty="0" smtClean="0">
                <a:solidFill>
                  <a:srgbClr val="FF0000"/>
                </a:solidFill>
              </a:rPr>
              <a:t>Auto-Representation</a:t>
            </a:r>
            <a:r>
              <a:rPr lang="en-GB" altLang="en-US" sz="2000" dirty="0" smtClean="0"/>
              <a:t>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836712"/>
            <a:ext cx="8534400" cy="5256584"/>
          </a:xfrm>
        </p:spPr>
        <p:txBody>
          <a:bodyPr/>
          <a:lstStyle/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altLang="en-US" sz="1800" dirty="0" smtClean="0"/>
              <a:t>Perhaps the process’s states are caused to hold </a:t>
            </a:r>
            <a:r>
              <a:rPr lang="en-GB" altLang="en-US" sz="1800" dirty="0" smtClean="0">
                <a:solidFill>
                  <a:srgbClr val="FF0000"/>
                </a:solidFill>
              </a:rPr>
              <a:t>REPRESENTATIONS</a:t>
            </a:r>
            <a:r>
              <a:rPr lang="en-GB" altLang="en-US" sz="1800" dirty="0" smtClean="0"/>
              <a:t> of prior sub-trajectories within the process and/or their internal causal linkage?</a:t>
            </a:r>
          </a:p>
          <a:p>
            <a:pPr marL="0" indent="0" eaLnBrk="1" hangingPunct="1">
              <a:spcBef>
                <a:spcPts val="2000"/>
              </a:spcBef>
              <a:buNone/>
              <a:defRPr/>
            </a:pPr>
            <a:r>
              <a:rPr lang="en-GB" altLang="en-US" sz="1800" dirty="0" smtClean="0">
                <a:solidFill>
                  <a:srgbClr val="FF0000"/>
                </a:solidFill>
              </a:rPr>
              <a:t>SUGGEST NOT VIABLE:</a:t>
            </a:r>
          </a:p>
          <a:p>
            <a:pPr lvl="1" eaLnBrk="1" hangingPunct="1">
              <a:spcBef>
                <a:spcPts val="2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GB" altLang="en-US" sz="1800" dirty="0" smtClean="0"/>
              <a:t>Need the representation relations to be ENTIRELY NATURALIZED (OBJECTIVE, CONSTRUAL-FREE), and also NON-HISTORICAL.</a:t>
            </a:r>
          </a:p>
          <a:p>
            <a:pPr lvl="1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 smtClean="0">
                <a:solidFill>
                  <a:srgbClr val="FF0000"/>
                </a:solidFill>
              </a:rPr>
              <a:t>But: doubtful that we yet have</a:t>
            </a:r>
            <a:r>
              <a:rPr lang="en-GB" altLang="en-US" sz="1800" b="1" dirty="0" smtClean="0"/>
              <a:t> </a:t>
            </a:r>
            <a:r>
              <a:rPr lang="en-GB" altLang="en-US" sz="1800" dirty="0" smtClean="0"/>
              <a:t>any theory of representation fully meeting this. </a:t>
            </a:r>
          </a:p>
          <a:p>
            <a:pPr marL="1440000" lvl="1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[[E.g. all those in </a:t>
            </a:r>
            <a:r>
              <a:rPr lang="en-GB" altLang="en-US" sz="1600" dirty="0" err="1" smtClean="0"/>
              <a:t>Shea</a:t>
            </a:r>
            <a:r>
              <a:rPr lang="en-GB" altLang="en-US" sz="1600" dirty="0" smtClean="0"/>
              <a:t> (2018) can be attacked on this ground.]]</a:t>
            </a:r>
          </a:p>
          <a:p>
            <a:pPr marL="1440000" lvl="2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[[</a:t>
            </a:r>
            <a:r>
              <a:rPr lang="en-GB" altLang="en-US" sz="1600" dirty="0" err="1" smtClean="0"/>
              <a:t>Williford</a:t>
            </a:r>
            <a:r>
              <a:rPr lang="en-GB" altLang="en-US" sz="1600" dirty="0" smtClean="0"/>
              <a:t> (2015): the closest to a naturalized type of theory are some  </a:t>
            </a:r>
            <a:r>
              <a:rPr lang="en-GB" altLang="en-US" sz="1600" dirty="0" err="1" smtClean="0"/>
              <a:t>teleosemantic</a:t>
            </a:r>
            <a:r>
              <a:rPr lang="en-GB" altLang="en-US" sz="1600" dirty="0" smtClean="0"/>
              <a:t> ones, BUT these have a fatal flaw for consciousness, in suffering from “</a:t>
            </a:r>
            <a:r>
              <a:rPr lang="en-GB" altLang="en-US" sz="1600" dirty="0" err="1" smtClean="0"/>
              <a:t>Swampman</a:t>
            </a:r>
            <a:r>
              <a:rPr lang="en-GB" altLang="en-US" sz="1600" dirty="0" smtClean="0"/>
              <a:t>” objections because of their (lengthy) historical component.]]</a:t>
            </a:r>
          </a:p>
          <a:p>
            <a:pPr lvl="1" eaLnBrk="1" hangingPunct="1">
              <a:spcBef>
                <a:spcPts val="3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GB" altLang="en-US" sz="1800" dirty="0"/>
              <a:t>C</a:t>
            </a:r>
            <a:r>
              <a:rPr lang="en-GB" altLang="en-US" sz="1800" dirty="0" smtClean="0"/>
              <a:t>ommon objection to consciousness theories relying on internal representation</a:t>
            </a:r>
            <a:r>
              <a:rPr lang="en-GB" altLang="en-US" sz="1800" dirty="0"/>
              <a:t>:</a:t>
            </a:r>
            <a:r>
              <a:rPr lang="en-GB" altLang="en-US" sz="1800" dirty="0" smtClean="0"/>
              <a:t> </a:t>
            </a:r>
          </a:p>
          <a:p>
            <a:pPr lvl="1" eaLnBrk="1" hangingPunct="1">
              <a:spcBef>
                <a:spcPts val="1000"/>
              </a:spcBef>
              <a:buClr>
                <a:srgbClr val="FF0000"/>
              </a:buClr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there could be </a:t>
            </a:r>
            <a:r>
              <a:rPr lang="en-GB" altLang="en-US" sz="1800" b="1" dirty="0" smtClean="0">
                <a:solidFill>
                  <a:srgbClr val="FF0000"/>
                </a:solidFill>
              </a:rPr>
              <a:t>misrepresentation</a:t>
            </a:r>
            <a:r>
              <a:rPr lang="en-GB" altLang="en-US" sz="1800" dirty="0" smtClean="0"/>
              <a:t> or</a:t>
            </a:r>
            <a:r>
              <a:rPr lang="en-GB" altLang="en-US" sz="1800" dirty="0" smtClean="0">
                <a:solidFill>
                  <a:srgbClr val="FF0000"/>
                </a:solidFill>
              </a:rPr>
              <a:t> </a:t>
            </a:r>
            <a:r>
              <a:rPr lang="en-GB" altLang="en-US" sz="1800" b="1" dirty="0" smtClean="0">
                <a:solidFill>
                  <a:srgbClr val="FF0000"/>
                </a:solidFill>
              </a:rPr>
              <a:t>failures to represent </a:t>
            </a:r>
            <a:r>
              <a:rPr lang="en-GB" altLang="en-US" sz="1800" dirty="0" smtClean="0"/>
              <a:t>at all. A process state could record prior state sequencing or causal linkage that doesn’t exist. </a:t>
            </a:r>
          </a:p>
          <a:p>
            <a:pPr marL="2520000" lvl="1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>
                <a:sym typeface="Wingdings" panose="05000000000000000000" pitchFamily="2" charset="2"/>
              </a:rPr>
              <a:t> </a:t>
            </a:r>
            <a:r>
              <a:rPr lang="en-GB" altLang="en-US" sz="1800" b="1" dirty="0" smtClean="0">
                <a:solidFill>
                  <a:srgbClr val="FF0000"/>
                </a:solidFill>
              </a:rPr>
              <a:t>incoherence </a:t>
            </a:r>
            <a:r>
              <a:rPr lang="en-GB" altLang="en-US" sz="1800" dirty="0" smtClean="0"/>
              <a:t>in the whole proposal. </a:t>
            </a:r>
          </a:p>
        </p:txBody>
      </p:sp>
    </p:spTree>
    <p:extLst>
      <p:ext uri="{BB962C8B-B14F-4D97-AF65-F5344CB8AC3E}">
        <p14:creationId xmlns:p14="http://schemas.microsoft.com/office/powerpoint/2010/main" val="167867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976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000" dirty="0" smtClean="0"/>
              <a:t>Towards   </a:t>
            </a:r>
            <a:r>
              <a:rPr lang="en-GB" altLang="en-US" sz="2000" dirty="0" smtClean="0">
                <a:solidFill>
                  <a:srgbClr val="0070C0"/>
                </a:solidFill>
              </a:rPr>
              <a:t>Auto-Sensitivity  </a:t>
            </a:r>
            <a:r>
              <a:rPr lang="en-GB" altLang="en-US" sz="2000" dirty="0" smtClean="0"/>
              <a:t> by   </a:t>
            </a:r>
            <a:r>
              <a:rPr lang="en-GB" altLang="en-US" sz="2000" dirty="0" smtClean="0">
                <a:solidFill>
                  <a:srgbClr val="821BFF"/>
                </a:solidFill>
              </a:rPr>
              <a:t>Meta-Causation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08720"/>
            <a:ext cx="8534400" cy="5328592"/>
          </a:xfrm>
        </p:spPr>
        <p:txBody>
          <a:bodyPr/>
          <a:lstStyle/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•"/>
              <a:defRPr/>
            </a:pPr>
            <a:r>
              <a:rPr lang="en-GB" altLang="en-US" sz="1800" dirty="0" smtClean="0"/>
              <a:t>We need some way for a current state to non-representationally identify, through dynamism (causation), its recent causal history as being its own recent causal history .</a:t>
            </a:r>
          </a:p>
          <a:p>
            <a:pPr lvl="1" algn="r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[[This is a sort of auto-</a:t>
            </a:r>
            <a:r>
              <a:rPr lang="en-GB" altLang="en-US" sz="1600" dirty="0" err="1" smtClean="0"/>
              <a:t>indexicality</a:t>
            </a:r>
            <a:r>
              <a:rPr lang="en-GB" altLang="en-US" sz="1600" dirty="0"/>
              <a:t>, </a:t>
            </a:r>
            <a:r>
              <a:rPr lang="en-GB" altLang="en-US" sz="1600" dirty="0" smtClean="0"/>
              <a:t> which </a:t>
            </a:r>
            <a:r>
              <a:rPr lang="en-GB" altLang="en-US" sz="1600" dirty="0"/>
              <a:t>is of </a:t>
            </a:r>
            <a:r>
              <a:rPr lang="en-GB" altLang="en-US" sz="1600" dirty="0" smtClean="0"/>
              <a:t>recognized  importance </a:t>
            </a:r>
          </a:p>
          <a:p>
            <a:pPr lvl="1" algn="r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in </a:t>
            </a:r>
            <a:r>
              <a:rPr lang="en-GB" altLang="en-US" sz="1600" dirty="0"/>
              <a:t>consciousness </a:t>
            </a:r>
            <a:r>
              <a:rPr lang="en-GB" altLang="en-US" sz="1600" dirty="0" smtClean="0"/>
              <a:t>theory – see</a:t>
            </a:r>
            <a:r>
              <a:rPr lang="en-GB" altLang="en-US" sz="1600" dirty="0"/>
              <a:t>, e.g., Anderson &amp; Perlis </a:t>
            </a:r>
            <a:r>
              <a:rPr lang="en-GB" altLang="en-US" sz="1600" dirty="0" smtClean="0"/>
              <a:t>2005.]]</a:t>
            </a:r>
          </a:p>
          <a:p>
            <a:pPr>
              <a:spcBef>
                <a:spcPts val="4000"/>
              </a:spcBef>
            </a:pPr>
            <a:r>
              <a:rPr lang="en-GB" sz="1800" dirty="0" smtClean="0"/>
              <a:t>A </a:t>
            </a:r>
            <a:r>
              <a:rPr lang="en-GB" sz="1800" dirty="0"/>
              <a:t>thought-experiment in </a:t>
            </a:r>
            <a:r>
              <a:rPr lang="en-GB" sz="1800" dirty="0" err="1" smtClean="0"/>
              <a:t>Barnden</a:t>
            </a:r>
            <a:r>
              <a:rPr lang="en-GB" sz="1800" dirty="0" smtClean="0"/>
              <a:t> (2018a,b) </a:t>
            </a:r>
            <a:r>
              <a:rPr lang="en-GB" sz="1800" dirty="0"/>
              <a:t>attacks the possible suggestion that </a:t>
            </a:r>
            <a:endParaRPr lang="en-GB" sz="1800" dirty="0" smtClean="0"/>
          </a:p>
          <a:p>
            <a:pPr marL="1080000">
              <a:spcBef>
                <a:spcPts val="1000"/>
              </a:spcBef>
              <a:buFont typeface="Calibri" panose="020F0502020204030204" pitchFamily="34" charset="0"/>
              <a:buChar char=" "/>
            </a:pPr>
            <a:r>
              <a:rPr lang="en-GB" sz="1800" dirty="0" smtClean="0"/>
              <a:t>the sensitivity </a:t>
            </a:r>
            <a:r>
              <a:rPr lang="en-GB" sz="1800" dirty="0"/>
              <a:t>to own past history is fully accounted for </a:t>
            </a:r>
            <a:r>
              <a:rPr lang="en-GB" sz="1800" dirty="0" smtClean="0"/>
              <a:t>by</a:t>
            </a:r>
          </a:p>
          <a:p>
            <a:pPr marL="1080000">
              <a:spcBef>
                <a:spcPts val="0"/>
              </a:spcBef>
              <a:buFont typeface="Calibri" panose="020F0502020204030204" pitchFamily="34" charset="0"/>
              <a:buChar char=" "/>
            </a:pPr>
            <a:r>
              <a:rPr lang="en-GB" sz="1800" dirty="0" smtClean="0"/>
              <a:t> </a:t>
            </a:r>
            <a:r>
              <a:rPr lang="en-GB" sz="1800" dirty="0"/>
              <a:t>causal reaction </a:t>
            </a:r>
            <a:r>
              <a:rPr lang="en-GB" sz="1800" dirty="0">
                <a:solidFill>
                  <a:srgbClr val="FF0000"/>
                </a:solidFill>
              </a:rPr>
              <a:t>to, merely, own past </a:t>
            </a:r>
            <a:r>
              <a:rPr lang="en-GB" sz="1800" dirty="0" smtClean="0">
                <a:solidFill>
                  <a:srgbClr val="FF0000"/>
                </a:solidFill>
              </a:rPr>
              <a:t>STATES</a:t>
            </a:r>
            <a:r>
              <a:rPr lang="en-GB" sz="1800" dirty="0"/>
              <a:t> </a:t>
            </a:r>
            <a:r>
              <a:rPr lang="en-GB" sz="1800" dirty="0" smtClean="0"/>
              <a:t> </a:t>
            </a:r>
          </a:p>
          <a:p>
            <a:pPr marL="1080000" algn="r">
              <a:spcBef>
                <a:spcPts val="0"/>
              </a:spcBef>
              <a:buFont typeface="Calibri" panose="020F0502020204030204" pitchFamily="34" charset="0"/>
              <a:buChar char=" "/>
            </a:pPr>
            <a:r>
              <a:rPr lang="en-GB" sz="1800" dirty="0" smtClean="0"/>
              <a:t> (as opposed to </a:t>
            </a:r>
            <a:r>
              <a:rPr lang="en-GB" sz="1800" dirty="0"/>
              <a:t>the </a:t>
            </a:r>
            <a:r>
              <a:rPr lang="en-GB" sz="1800" b="1" i="1" dirty="0">
                <a:solidFill>
                  <a:srgbClr val="00CC00"/>
                </a:solidFill>
              </a:rPr>
              <a:t>causal linking </a:t>
            </a:r>
            <a:r>
              <a:rPr lang="en-GB" sz="1800" dirty="0"/>
              <a:t>of those </a:t>
            </a:r>
            <a:r>
              <a:rPr lang="en-GB" sz="1800" dirty="0" smtClean="0"/>
              <a:t>states).</a:t>
            </a:r>
            <a:endParaRPr lang="en-GB" sz="1800" dirty="0"/>
          </a:p>
          <a:p>
            <a:pPr>
              <a:spcBef>
                <a:spcPts val="1500"/>
              </a:spcBef>
              <a:buFont typeface="Calibri" panose="020F0502020204030204" pitchFamily="34" charset="0"/>
              <a:buChar char=" "/>
            </a:pPr>
            <a:r>
              <a:rPr lang="en-GB" altLang="en-US" sz="1800" dirty="0" smtClean="0"/>
              <a:t>((The </a:t>
            </a:r>
            <a:r>
              <a:rPr lang="en-GB" altLang="en-US" sz="1800" dirty="0"/>
              <a:t>thought-experiment shows that if that suggestion were true, we would be stuck </a:t>
            </a:r>
            <a:r>
              <a:rPr lang="en-GB" altLang="en-US" sz="1800" dirty="0" smtClean="0"/>
              <a:t>with one </a:t>
            </a:r>
            <a:r>
              <a:rPr lang="en-GB" altLang="en-US" sz="1800" dirty="0"/>
              <a:t>of several deeply weird consequences, </a:t>
            </a:r>
            <a:r>
              <a:rPr lang="en-GB" altLang="en-US" sz="1800" dirty="0" smtClean="0"/>
              <a:t>including </a:t>
            </a:r>
            <a:r>
              <a:rPr lang="en-GB" altLang="en-US" sz="1800" dirty="0"/>
              <a:t>the possibility  that there is no objective fact of the matter about what particular conscious </a:t>
            </a:r>
            <a:r>
              <a:rPr lang="en-GB" altLang="en-US" sz="1800" dirty="0" smtClean="0"/>
              <a:t>processes exist.))</a:t>
            </a:r>
            <a:endParaRPr lang="en-GB" altLang="en-US" sz="1600" dirty="0"/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endParaRPr lang="en-GB" altLang="en-US" sz="1600" dirty="0" smtClean="0"/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endParaRPr lang="en-GB" altLang="en-US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49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976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000" dirty="0" smtClean="0">
                <a:solidFill>
                  <a:srgbClr val="0070C0"/>
                </a:solidFill>
              </a:rPr>
              <a:t>Auto-Sensitivity  </a:t>
            </a:r>
            <a:r>
              <a:rPr lang="en-GB" altLang="en-US" sz="2000" dirty="0" smtClean="0"/>
              <a:t> </a:t>
            </a:r>
            <a:r>
              <a:rPr lang="en-GB" altLang="en-US" sz="2000" dirty="0"/>
              <a:t>by   </a:t>
            </a:r>
            <a:r>
              <a:rPr lang="en-GB" altLang="en-US" sz="2000" dirty="0">
                <a:solidFill>
                  <a:srgbClr val="821BFF"/>
                </a:solidFill>
              </a:rPr>
              <a:t>Meta-Causation</a:t>
            </a:r>
            <a:r>
              <a:rPr lang="en-GB" altLang="en-US" sz="2000" dirty="0" smtClean="0"/>
              <a:t>,    </a:t>
            </a:r>
            <a:r>
              <a:rPr lang="en-GB" altLang="en-US" sz="2000" dirty="0" err="1" smtClean="0"/>
              <a:t>contd</a:t>
            </a:r>
            <a:endParaRPr lang="en-GB" altLang="en-US" sz="20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620688"/>
            <a:ext cx="8534400" cy="5976664"/>
          </a:xfrm>
        </p:spPr>
        <p:txBody>
          <a:bodyPr/>
          <a:lstStyle/>
          <a:p>
            <a:pPr eaLnBrk="1" hangingPunct="1">
              <a:spcBef>
                <a:spcPts val="3000"/>
              </a:spcBef>
              <a:buFont typeface="Calibri" pitchFamily="34" charset="0"/>
              <a:buChar char="•"/>
              <a:defRPr/>
            </a:pPr>
            <a:r>
              <a:rPr lang="en-GB" altLang="en-US" sz="1800" dirty="0">
                <a:solidFill>
                  <a:srgbClr val="CC6600"/>
                </a:solidFill>
              </a:rPr>
              <a:t>SO: I SUGGEST THAT A GOOD WAY TO GET ADEQUATE AUTO-SENSITIVITY is </a:t>
            </a:r>
          </a:p>
          <a:p>
            <a:pPr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rgbClr val="821BFF"/>
                </a:solidFill>
              </a:rPr>
              <a:t>meta-causation</a:t>
            </a:r>
            <a:r>
              <a:rPr lang="en-GB" altLang="en-US" sz="1800" b="1" dirty="0"/>
              <a:t> </a:t>
            </a:r>
            <a:r>
              <a:rPr lang="en-GB" altLang="en-US" sz="1800" dirty="0"/>
              <a:t>of the following rough form</a:t>
            </a:r>
            <a:r>
              <a:rPr lang="en-GB" altLang="en-US" sz="1800" b="1" dirty="0"/>
              <a:t>: </a:t>
            </a:r>
          </a:p>
          <a:p>
            <a:pPr marL="720000" eaLnBrk="1" hangingPunct="1"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i="1" dirty="0"/>
              <a:t>At every moment throughout </a:t>
            </a:r>
            <a:r>
              <a:rPr lang="en-GB" altLang="en-US" sz="1800" b="1" i="1" dirty="0" smtClean="0"/>
              <a:t>a conscious process</a:t>
            </a:r>
            <a:r>
              <a:rPr lang="en-GB" altLang="en-US" sz="1800" b="1" i="1" dirty="0"/>
              <a:t>, the </a:t>
            </a:r>
            <a:r>
              <a:rPr lang="en-GB" altLang="en-US" sz="1800" b="1" i="1" u="sng" dirty="0">
                <a:solidFill>
                  <a:srgbClr val="00B050"/>
                </a:solidFill>
              </a:rPr>
              <a:t>causing </a:t>
            </a:r>
            <a:r>
              <a:rPr lang="en-GB" altLang="en-US" sz="1800" b="1" i="1" dirty="0">
                <a:solidFill>
                  <a:srgbClr val="00B050"/>
                </a:solidFill>
              </a:rPr>
              <a:t> </a:t>
            </a:r>
            <a:r>
              <a:rPr lang="en-GB" altLang="en-US" sz="1800" b="1" i="1" u="sng" dirty="0">
                <a:solidFill>
                  <a:srgbClr val="00B050"/>
                </a:solidFill>
              </a:rPr>
              <a:t>(the physical dynamism)</a:t>
            </a:r>
            <a:r>
              <a:rPr lang="en-GB" altLang="en-US" sz="1800" b="1" i="1" dirty="0">
                <a:solidFill>
                  <a:srgbClr val="00B050"/>
                </a:solidFill>
              </a:rPr>
              <a:t>  </a:t>
            </a:r>
            <a:r>
              <a:rPr lang="en-GB" altLang="en-US" sz="1800" b="1" i="1" dirty="0"/>
              <a:t>within some sub-interval of the process up to that moment </a:t>
            </a:r>
          </a:p>
          <a:p>
            <a:pPr marL="720000" algn="ctr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rgbClr val="821BFF"/>
                </a:solidFill>
              </a:rPr>
              <a:t>CAUSES SOME EFFECT </a:t>
            </a:r>
          </a:p>
          <a:p>
            <a:pPr marL="72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i="1" dirty="0"/>
              <a:t>o</a:t>
            </a:r>
            <a:r>
              <a:rPr lang="en-GB" altLang="en-US" sz="1800" b="1" i="1" dirty="0" smtClean="0"/>
              <a:t>n   </a:t>
            </a:r>
            <a:r>
              <a:rPr lang="en-GB" altLang="en-US" sz="1800" b="1" i="1" dirty="0"/>
              <a:t>the </a:t>
            </a:r>
            <a:r>
              <a:rPr lang="en-GB" altLang="en-US" sz="1800" b="1" i="1" dirty="0" smtClean="0"/>
              <a:t>state/state-trajectory/</a:t>
            </a:r>
            <a:r>
              <a:rPr lang="en-GB" altLang="en-US" sz="1800" b="1" i="1" dirty="0" smtClean="0">
                <a:solidFill>
                  <a:srgbClr val="00B050"/>
                </a:solidFill>
              </a:rPr>
              <a:t>causing</a:t>
            </a:r>
            <a:r>
              <a:rPr lang="en-GB" altLang="en-US" sz="1800" b="1" i="1" dirty="0" smtClean="0"/>
              <a:t>       at/from  that moment</a:t>
            </a:r>
            <a:r>
              <a:rPr lang="en-GB" altLang="en-US" sz="1800" b="1" dirty="0" smtClean="0"/>
              <a:t>.</a:t>
            </a:r>
            <a:endParaRPr lang="en-GB" altLang="en-US" sz="1800" b="1" dirty="0"/>
          </a:p>
          <a:p>
            <a:pPr eaLnBrk="1" hangingPunct="1">
              <a:spcBef>
                <a:spcPts val="5000"/>
              </a:spcBef>
              <a:buFont typeface="Calibri" pitchFamily="34" charset="0"/>
              <a:buChar char="•"/>
              <a:defRPr/>
            </a:pPr>
            <a:r>
              <a:rPr lang="en-GB" altLang="en-US" sz="1800" dirty="0" smtClean="0"/>
              <a:t>NB</a:t>
            </a:r>
            <a:r>
              <a:rPr lang="en-GB" altLang="en-US" sz="1800" dirty="0"/>
              <a:t>: A lot left as “to be determined” about the needed meta-causation. </a:t>
            </a:r>
          </a:p>
          <a:p>
            <a:pPr lvl="1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b="1" dirty="0">
                <a:solidFill>
                  <a:srgbClr val="C00000"/>
                </a:solidFill>
              </a:rPr>
              <a:t>So for now I just say that </a:t>
            </a:r>
            <a:r>
              <a:rPr lang="en-GB" altLang="en-US" sz="1600" b="1" dirty="0">
                <a:solidFill>
                  <a:srgbClr val="821BFF"/>
                </a:solidFill>
              </a:rPr>
              <a:t>“some suitable form of” </a:t>
            </a:r>
            <a:r>
              <a:rPr lang="en-GB" altLang="en-US" sz="1600" b="1" dirty="0">
                <a:solidFill>
                  <a:srgbClr val="C00000"/>
                </a:solidFill>
              </a:rPr>
              <a:t>meta-causation is required as a constituent of </a:t>
            </a:r>
            <a:r>
              <a:rPr lang="en-GB" altLang="en-US" sz="1600" b="1" dirty="0" smtClean="0">
                <a:solidFill>
                  <a:srgbClr val="C00000"/>
                </a:solidFill>
              </a:rPr>
              <a:t>consciousness</a:t>
            </a:r>
            <a:r>
              <a:rPr lang="en-GB" altLang="en-US" sz="1600" dirty="0" smtClean="0"/>
              <a:t>. </a:t>
            </a:r>
          </a:p>
          <a:p>
            <a:pPr lvl="1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Perhaps involving (amongst other things):</a:t>
            </a:r>
          </a:p>
          <a:p>
            <a:pPr marL="1260000" lvl="1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b="1" i="1" dirty="0" smtClean="0">
                <a:solidFill>
                  <a:srgbClr val="821BFF"/>
                </a:solidFill>
              </a:rPr>
              <a:t>NESTING:          </a:t>
            </a:r>
            <a:r>
              <a:rPr lang="en-GB" altLang="en-US" sz="1600" b="1" dirty="0" smtClean="0">
                <a:solidFill>
                  <a:srgbClr val="821BFF"/>
                </a:solidFill>
              </a:rPr>
              <a:t>meta-</a:t>
            </a:r>
            <a:r>
              <a:rPr lang="en-GB" altLang="en-US" sz="1600" b="1" dirty="0">
                <a:solidFill>
                  <a:srgbClr val="821BFF"/>
                </a:solidFill>
              </a:rPr>
              <a:t>…-</a:t>
            </a:r>
            <a:r>
              <a:rPr lang="en-GB" altLang="en-US" sz="1600" b="1" dirty="0" smtClean="0">
                <a:solidFill>
                  <a:srgbClr val="821BFF"/>
                </a:solidFill>
              </a:rPr>
              <a:t>meta-causation</a:t>
            </a:r>
            <a:r>
              <a:rPr lang="en-GB" altLang="en-US" sz="1600" dirty="0" smtClean="0"/>
              <a:t>.</a:t>
            </a:r>
            <a:endParaRPr lang="en-GB" altLang="en-US" sz="1600" dirty="0"/>
          </a:p>
          <a:p>
            <a:pPr marL="1260000" lvl="1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b="1" i="1" dirty="0" smtClean="0">
                <a:solidFill>
                  <a:srgbClr val="821BFF"/>
                </a:solidFill>
              </a:rPr>
              <a:t>REFLEXIVITY:   </a:t>
            </a:r>
            <a:r>
              <a:rPr lang="en-GB" altLang="en-US" sz="1600" b="1" dirty="0" smtClean="0">
                <a:solidFill>
                  <a:srgbClr val="821BFF"/>
                </a:solidFill>
              </a:rPr>
              <a:t> </a:t>
            </a:r>
            <a:r>
              <a:rPr lang="en-GB" altLang="en-US" sz="1600" b="1" i="1" dirty="0" smtClean="0">
                <a:solidFill>
                  <a:srgbClr val="821BFF"/>
                </a:solidFill>
              </a:rPr>
              <a:t>auto-meta-causation:</a:t>
            </a:r>
            <a:r>
              <a:rPr lang="en-GB" altLang="en-US" sz="1600" b="1" dirty="0" smtClean="0">
                <a:solidFill>
                  <a:srgbClr val="821BFF"/>
                </a:solidFill>
              </a:rPr>
              <a:t> [meta-]</a:t>
            </a:r>
            <a:r>
              <a:rPr lang="en-GB" altLang="en-US" sz="1600" b="1" dirty="0" err="1" smtClean="0">
                <a:solidFill>
                  <a:srgbClr val="821BFF"/>
                </a:solidFill>
              </a:rPr>
              <a:t>causings</a:t>
            </a:r>
            <a:r>
              <a:rPr lang="en-GB" altLang="en-US" sz="1600" b="1" dirty="0" smtClean="0">
                <a:solidFill>
                  <a:srgbClr val="821BFF"/>
                </a:solidFill>
              </a:rPr>
              <a:t> causally affecting </a:t>
            </a:r>
            <a:r>
              <a:rPr lang="en-GB" altLang="en-US" sz="1600" b="1" dirty="0">
                <a:solidFill>
                  <a:srgbClr val="821BFF"/>
                </a:solidFill>
              </a:rPr>
              <a:t>themselves</a:t>
            </a:r>
            <a:r>
              <a:rPr lang="en-GB" altLang="en-US" sz="1600" dirty="0"/>
              <a:t>.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endParaRPr lang="en-GB" altLang="en-US" sz="1800" dirty="0"/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endParaRPr lang="en-GB" altLang="en-US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44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000" dirty="0" smtClean="0">
                <a:solidFill>
                  <a:srgbClr val="CC6600"/>
                </a:solidFill>
              </a:rPr>
              <a:t>A (QUASI-)SUFFICIENCY/CONSTITUTION CONJECTURE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8534400" cy="4536504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 smtClean="0">
                <a:solidFill>
                  <a:srgbClr val="821BFF"/>
                </a:solidFill>
              </a:rPr>
              <a:t>some </a:t>
            </a:r>
            <a:r>
              <a:rPr lang="en-GB" altLang="en-US" sz="1800" b="1" dirty="0">
                <a:solidFill>
                  <a:srgbClr val="821BFF"/>
                </a:solidFill>
              </a:rPr>
              <a:t>suitable type and arrangement (TBD) of meta-causation  (possibly with </a:t>
            </a:r>
            <a:r>
              <a:rPr lang="en-GB" altLang="en-US" sz="1800" b="1" dirty="0" smtClean="0">
                <a:solidFill>
                  <a:srgbClr val="821BFF"/>
                </a:solidFill>
              </a:rPr>
              <a:t>nesting </a:t>
            </a:r>
            <a:r>
              <a:rPr lang="en-GB" altLang="en-US" sz="1800" b="1" dirty="0">
                <a:solidFill>
                  <a:srgbClr val="821BFF"/>
                </a:solidFill>
              </a:rPr>
              <a:t>or reflexivity) in a process, </a:t>
            </a:r>
            <a:r>
              <a:rPr lang="en-GB" altLang="en-US" sz="1800" b="1" dirty="0" smtClean="0">
                <a:solidFill>
                  <a:srgbClr val="821BFF"/>
                </a:solidFill>
              </a:rPr>
              <a:t>providing at least pre-reflective auto-sensitivity (PRAS),</a:t>
            </a:r>
            <a:endParaRPr lang="en-GB" altLang="en-US" sz="1800" b="1" dirty="0">
              <a:solidFill>
                <a:srgbClr val="821BFF"/>
              </a:solidFill>
            </a:endParaRPr>
          </a:p>
          <a:p>
            <a:pPr lvl="1" algn="ctr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rgbClr val="CC6600"/>
                </a:solidFill>
              </a:rPr>
              <a:t>is by itself constitutive of 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rgbClr val="0070C0"/>
                </a:solidFill>
              </a:rPr>
              <a:t>the process’s being-conscious in a minimal, core sense.</a:t>
            </a:r>
          </a:p>
          <a:p>
            <a:pPr marL="1440000" lvl="1" eaLnBrk="1" hangingPunct="1">
              <a:lnSpc>
                <a:spcPct val="120000"/>
              </a:lnSpc>
              <a:spcBef>
                <a:spcPts val="4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b="1" dirty="0" smtClean="0">
                <a:solidFill>
                  <a:srgbClr val="CC6600"/>
                </a:solidFill>
              </a:rPr>
              <a:t>((GET:  </a:t>
            </a:r>
            <a:r>
              <a:rPr lang="en-GB" altLang="en-US" sz="1600" b="1" i="1" dirty="0">
                <a:solidFill>
                  <a:srgbClr val="00B050"/>
                </a:solidFill>
              </a:rPr>
              <a:t>broad</a:t>
            </a:r>
            <a:r>
              <a:rPr lang="en-GB" altLang="en-US" sz="1600" dirty="0">
                <a:solidFill>
                  <a:srgbClr val="00B050"/>
                </a:solidFill>
              </a:rPr>
              <a:t> </a:t>
            </a:r>
            <a:r>
              <a:rPr lang="en-GB" altLang="en-US" sz="1600" b="1" i="1" dirty="0">
                <a:solidFill>
                  <a:srgbClr val="00B050"/>
                </a:solidFill>
              </a:rPr>
              <a:t>multiple </a:t>
            </a:r>
            <a:r>
              <a:rPr lang="en-GB" altLang="en-US" sz="1600" b="1" i="1" dirty="0" err="1" smtClean="0">
                <a:solidFill>
                  <a:srgbClr val="00B050"/>
                </a:solidFill>
              </a:rPr>
              <a:t>realizability</a:t>
            </a:r>
            <a:r>
              <a:rPr lang="en-GB" altLang="en-US" sz="1600" b="1" i="1" dirty="0" smtClean="0">
                <a:solidFill>
                  <a:srgbClr val="00B050"/>
                </a:solidFill>
              </a:rPr>
              <a:t>  </a:t>
            </a:r>
            <a:r>
              <a:rPr lang="en-GB" altLang="en-US" sz="1600" dirty="0" smtClean="0"/>
              <a:t>of consciousness</a:t>
            </a:r>
            <a:r>
              <a:rPr lang="en-GB" altLang="en-US" sz="1600" dirty="0" smtClean="0">
                <a:solidFill>
                  <a:srgbClr val="00B050"/>
                </a:solidFill>
              </a:rPr>
              <a:t>.  </a:t>
            </a:r>
            <a:r>
              <a:rPr lang="en-GB" altLang="en-US" sz="1600" dirty="0" smtClean="0"/>
              <a:t>Don’t require any particular sort of matter, e.g. biological </a:t>
            </a:r>
            <a:r>
              <a:rPr lang="en-GB" altLang="en-US" sz="1600" dirty="0"/>
              <a:t>matter, let alone human </a:t>
            </a:r>
            <a:r>
              <a:rPr lang="en-GB" altLang="en-US" sz="1600" dirty="0" smtClean="0"/>
              <a:t>brains. Allows for conscious artefacts.))</a:t>
            </a:r>
            <a:endParaRPr lang="en-GB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96924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23850" y="2205038"/>
            <a:ext cx="8229600" cy="2765425"/>
          </a:xfrm>
        </p:spPr>
        <p:txBody>
          <a:bodyPr/>
          <a:lstStyle/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 smtClean="0"/>
              <a:t>((talk ended here))</a:t>
            </a:r>
          </a:p>
        </p:txBody>
      </p:sp>
    </p:spTree>
    <p:extLst>
      <p:ext uri="{BB962C8B-B14F-4D97-AF65-F5344CB8AC3E}">
        <p14:creationId xmlns:p14="http://schemas.microsoft.com/office/powerpoint/2010/main" val="25204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5032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400" dirty="0" smtClean="0">
                <a:solidFill>
                  <a:srgbClr val="CC6600"/>
                </a:solidFill>
              </a:rPr>
              <a:t>Some Motivations for the Sufficiency/Constitution Conjecture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08720"/>
            <a:ext cx="8534400" cy="5112568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800" dirty="0" smtClean="0"/>
              <a:t>The very </a:t>
            </a:r>
            <a:r>
              <a:rPr lang="en-GB" altLang="en-US" sz="1800" dirty="0" smtClean="0">
                <a:solidFill>
                  <a:srgbClr val="CC6600"/>
                </a:solidFill>
              </a:rPr>
              <a:t>strangeness</a:t>
            </a:r>
            <a:r>
              <a:rPr lang="en-GB" altLang="en-US" sz="1800" dirty="0" smtClean="0"/>
              <a:t> of meta-causation, especially in nested and reflexive forms, can help to lessen the feeling of a gap between (what we think of as) the physical world and consciousness!</a:t>
            </a:r>
          </a:p>
          <a:p>
            <a:pPr eaLnBrk="1" hangingPunct="1">
              <a:spcBef>
                <a:spcPts val="3000"/>
              </a:spcBef>
              <a:buFont typeface="Calibri" pitchFamily="34" charset="0"/>
              <a:buChar char="•"/>
              <a:defRPr/>
            </a:pPr>
            <a:r>
              <a:rPr lang="en-GB" altLang="en-US" sz="1800" dirty="0" smtClean="0"/>
              <a:t>The conjecture provides a small but significant step towards getting a handle on </a:t>
            </a:r>
            <a:r>
              <a:rPr lang="en-GB" altLang="en-US" sz="1800" dirty="0" smtClean="0">
                <a:solidFill>
                  <a:srgbClr val="CC6600"/>
                </a:solidFill>
              </a:rPr>
              <a:t>specific types of phenomenality:</a:t>
            </a:r>
          </a:p>
          <a:p>
            <a:pPr lvl="1" eaLnBrk="1" hangingPunct="1">
              <a:spcBef>
                <a:spcPts val="2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800" dirty="0" smtClean="0">
                <a:solidFill>
                  <a:srgbClr val="0070C0"/>
                </a:solidFill>
              </a:rPr>
              <a:t>Naturally explains why it should be that a common background type of phenomenality across all(?) consciousness is basic sense of </a:t>
            </a:r>
            <a:r>
              <a:rPr lang="en-GB" altLang="en-US" sz="1800" dirty="0" smtClean="0">
                <a:solidFill>
                  <a:srgbClr val="CC6600"/>
                </a:solidFill>
              </a:rPr>
              <a:t>OWN-NESS </a:t>
            </a:r>
            <a:r>
              <a:rPr lang="en-GB" altLang="en-US" sz="1800" dirty="0" smtClean="0">
                <a:solidFill>
                  <a:srgbClr val="0070C0"/>
                </a:solidFill>
              </a:rPr>
              <a:t>and </a:t>
            </a:r>
            <a:r>
              <a:rPr lang="en-GB" altLang="en-US" sz="1800" dirty="0" smtClean="0">
                <a:solidFill>
                  <a:srgbClr val="CC6600"/>
                </a:solidFill>
              </a:rPr>
              <a:t>TEMPORAL PHENOMENALITY </a:t>
            </a:r>
            <a:r>
              <a:rPr lang="en-GB" altLang="en-US" sz="1800" dirty="0" smtClean="0">
                <a:solidFill>
                  <a:srgbClr val="0070C0"/>
                </a:solidFill>
              </a:rPr>
              <a:t>– combined in a sense of </a:t>
            </a:r>
            <a:r>
              <a:rPr lang="en-GB" altLang="en-US" sz="1800" dirty="0" smtClean="0">
                <a:solidFill>
                  <a:srgbClr val="CC6600"/>
                </a:solidFill>
              </a:rPr>
              <a:t>OWN-ENDURING</a:t>
            </a:r>
            <a:r>
              <a:rPr lang="en-GB" altLang="en-US" sz="1800" dirty="0" smtClean="0">
                <a:solidFill>
                  <a:srgbClr val="0070C0"/>
                </a:solidFill>
              </a:rPr>
              <a:t>.</a:t>
            </a:r>
          </a:p>
          <a:p>
            <a:pPr lvl="1" eaLnBrk="1" hangingPunct="1">
              <a:spcBef>
                <a:spcPts val="2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800" dirty="0" smtClean="0">
                <a:solidFill>
                  <a:srgbClr val="0070C0"/>
                </a:solidFill>
              </a:rPr>
              <a:t>(Meta-)causation resisting/corrupting/inhibiting itself through auto-meta-causation constitutes </a:t>
            </a:r>
            <a:r>
              <a:rPr lang="en-GB" altLang="en-US" sz="1800" dirty="0" smtClean="0">
                <a:solidFill>
                  <a:srgbClr val="CC6600"/>
                </a:solidFill>
              </a:rPr>
              <a:t>A </a:t>
            </a:r>
            <a:r>
              <a:rPr lang="en-GB" altLang="en-US" sz="1800" i="1" dirty="0" smtClean="0">
                <a:solidFill>
                  <a:srgbClr val="CC6600"/>
                </a:solidFill>
              </a:rPr>
              <a:t>BASIC </a:t>
            </a:r>
            <a:r>
              <a:rPr lang="en-GB" altLang="en-US" sz="1800" dirty="0" smtClean="0">
                <a:solidFill>
                  <a:srgbClr val="CC6600"/>
                </a:solidFill>
              </a:rPr>
              <a:t>PAINFUL FEELING</a:t>
            </a:r>
            <a:r>
              <a:rPr lang="en-GB" altLang="en-US" sz="1800" dirty="0" smtClean="0">
                <a:solidFill>
                  <a:srgbClr val="0070C0"/>
                </a:solidFill>
              </a:rPr>
              <a:t> ??   </a:t>
            </a:r>
            <a:r>
              <a:rPr lang="en-GB" altLang="en-US" sz="1800" dirty="0" smtClean="0">
                <a:solidFill>
                  <a:srgbClr val="CC6600"/>
                </a:solidFill>
              </a:rPr>
              <a:t>[proto-pain]</a:t>
            </a:r>
          </a:p>
          <a:p>
            <a:pPr lvl="1" eaLnBrk="1" hangingPunct="1">
              <a:spcBef>
                <a:spcPts val="2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800" dirty="0">
                <a:solidFill>
                  <a:srgbClr val="0070C0"/>
                </a:solidFill>
              </a:rPr>
              <a:t>(Meta-)causation </a:t>
            </a:r>
            <a:r>
              <a:rPr lang="en-GB" altLang="en-US" sz="1800" dirty="0" smtClean="0">
                <a:solidFill>
                  <a:srgbClr val="0070C0"/>
                </a:solidFill>
              </a:rPr>
              <a:t>facilitating itself </a:t>
            </a:r>
            <a:r>
              <a:rPr lang="en-GB" altLang="en-US" sz="1800" dirty="0">
                <a:solidFill>
                  <a:srgbClr val="0070C0"/>
                </a:solidFill>
              </a:rPr>
              <a:t>through auto-meta-causation </a:t>
            </a:r>
            <a:r>
              <a:rPr lang="en-GB" altLang="en-US" sz="1800" dirty="0" smtClean="0">
                <a:solidFill>
                  <a:srgbClr val="0070C0"/>
                </a:solidFill>
              </a:rPr>
              <a:t>constitutes </a:t>
            </a:r>
            <a:r>
              <a:rPr lang="en-GB" altLang="en-US" sz="1800" dirty="0" smtClean="0">
                <a:solidFill>
                  <a:srgbClr val="CC6600"/>
                </a:solidFill>
              </a:rPr>
              <a:t>A </a:t>
            </a:r>
            <a:r>
              <a:rPr lang="en-GB" altLang="en-US" sz="1800" i="1" dirty="0" smtClean="0">
                <a:solidFill>
                  <a:srgbClr val="CC6600"/>
                </a:solidFill>
              </a:rPr>
              <a:t>BASIC</a:t>
            </a:r>
            <a:r>
              <a:rPr lang="en-GB" altLang="en-US" sz="1800" dirty="0" smtClean="0">
                <a:solidFill>
                  <a:srgbClr val="CC6600"/>
                </a:solidFill>
              </a:rPr>
              <a:t> PLEASURABLE FEELING </a:t>
            </a:r>
            <a:r>
              <a:rPr lang="en-GB" altLang="en-US" sz="1800" dirty="0" smtClean="0">
                <a:solidFill>
                  <a:srgbClr val="0070C0"/>
                </a:solidFill>
              </a:rPr>
              <a:t>?? </a:t>
            </a:r>
            <a:r>
              <a:rPr lang="en-GB" altLang="en-US" sz="1800" dirty="0">
                <a:solidFill>
                  <a:srgbClr val="0070C0"/>
                </a:solidFill>
              </a:rPr>
              <a:t> </a:t>
            </a:r>
            <a:r>
              <a:rPr lang="en-GB" altLang="en-US" sz="1800" dirty="0" smtClean="0">
                <a:solidFill>
                  <a:srgbClr val="0070C0"/>
                </a:solidFill>
              </a:rPr>
              <a:t>                                 </a:t>
            </a:r>
            <a:r>
              <a:rPr lang="en-GB" altLang="en-US" sz="1800" dirty="0" smtClean="0">
                <a:solidFill>
                  <a:srgbClr val="CC6600"/>
                </a:solidFill>
              </a:rPr>
              <a:t>[proto-pleasure]</a:t>
            </a:r>
            <a:endParaRPr lang="en-GB" altLang="en-US" sz="1800" dirty="0">
              <a:solidFill>
                <a:srgbClr val="CC66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ts val="1000"/>
              </a:spcBef>
              <a:buNone/>
              <a:defRPr/>
            </a:pPr>
            <a:endParaRPr lang="en-GB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40172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400" dirty="0" smtClean="0">
                <a:solidFill>
                  <a:srgbClr val="CC6600"/>
                </a:solidFill>
              </a:rPr>
              <a:t>Some Ambitions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692696"/>
            <a:ext cx="8534400" cy="604867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800" dirty="0" smtClean="0">
                <a:solidFill>
                  <a:srgbClr val="CC6600"/>
                </a:solidFill>
              </a:rPr>
              <a:t>Investigate </a:t>
            </a:r>
            <a:r>
              <a:rPr lang="en-GB" altLang="en-US" sz="1800" dirty="0" smtClean="0"/>
              <a:t>what form meta-dynamism could take as an epicycle on current physics. </a:t>
            </a:r>
          </a:p>
          <a:p>
            <a:pPr eaLnBrk="1" hangingPunct="1">
              <a:lnSpc>
                <a:spcPct val="120000"/>
              </a:lnSpc>
              <a:spcBef>
                <a:spcPts val="3000"/>
              </a:spcBef>
              <a:buFont typeface="Calibri" pitchFamily="34" charset="0"/>
              <a:buChar char="•"/>
              <a:defRPr/>
            </a:pPr>
            <a:r>
              <a:rPr lang="en-GB" altLang="en-US" sz="1800" dirty="0" smtClean="0">
                <a:solidFill>
                  <a:srgbClr val="CC6600"/>
                </a:solidFill>
              </a:rPr>
              <a:t>Explore</a:t>
            </a:r>
            <a:r>
              <a:rPr lang="en-GB" altLang="en-US" sz="1800" dirty="0" smtClean="0"/>
              <a:t> what forms of meta-dynamism may exist </a:t>
            </a:r>
            <a:r>
              <a:rPr lang="en-GB" altLang="en-US" sz="1800" b="1" dirty="0" smtClean="0">
                <a:solidFill>
                  <a:srgbClr val="00B050"/>
                </a:solidFill>
              </a:rPr>
              <a:t>outside consciousness</a:t>
            </a:r>
            <a:r>
              <a:rPr lang="en-GB" altLang="en-US" sz="1800" dirty="0" smtClean="0"/>
              <a:t>.</a:t>
            </a:r>
          </a:p>
          <a:p>
            <a:pPr marL="742050" lvl="2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NB -- MY </a:t>
            </a:r>
            <a:r>
              <a:rPr lang="en-GB" altLang="en-US" sz="1600" dirty="0"/>
              <a:t>CLAIM ABOUT </a:t>
            </a:r>
            <a:r>
              <a:rPr lang="en-GB" altLang="en-US" sz="1600" dirty="0" smtClean="0"/>
              <a:t>CONSCIOUSNESS IS </a:t>
            </a:r>
            <a:r>
              <a:rPr lang="en-GB" altLang="en-US" sz="1600" dirty="0" smtClean="0">
                <a:solidFill>
                  <a:srgbClr val="FF0000"/>
                </a:solidFill>
              </a:rPr>
              <a:t>NOT </a:t>
            </a:r>
            <a:r>
              <a:rPr lang="en-GB" altLang="en-US" sz="1600" dirty="0" err="1" smtClean="0">
                <a:solidFill>
                  <a:srgbClr val="FF0000"/>
                </a:solidFill>
              </a:rPr>
              <a:t>panpsychic</a:t>
            </a:r>
            <a:r>
              <a:rPr lang="en-GB" altLang="en-US" sz="1600" dirty="0" smtClean="0">
                <a:solidFill>
                  <a:srgbClr val="FF0000"/>
                </a:solidFill>
              </a:rPr>
              <a:t> </a:t>
            </a:r>
            <a:r>
              <a:rPr lang="en-GB" altLang="en-US" sz="1600" dirty="0" smtClean="0"/>
              <a:t>! </a:t>
            </a:r>
          </a:p>
          <a:p>
            <a:pPr marL="742050" lvl="2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b="1" dirty="0" smtClean="0">
                <a:solidFill>
                  <a:srgbClr val="FF0000"/>
                </a:solidFill>
              </a:rPr>
              <a:t>Some </a:t>
            </a:r>
            <a:r>
              <a:rPr lang="en-GB" altLang="en-US" sz="1600" b="1" dirty="0">
                <a:solidFill>
                  <a:srgbClr val="FF0000"/>
                </a:solidFill>
              </a:rPr>
              <a:t>special </a:t>
            </a:r>
            <a:r>
              <a:rPr lang="en-GB" altLang="en-US" sz="1600" b="1" dirty="0" smtClean="0">
                <a:solidFill>
                  <a:srgbClr val="FF0000"/>
                </a:solidFill>
              </a:rPr>
              <a:t>sort/arrangement </a:t>
            </a:r>
            <a:r>
              <a:rPr lang="en-GB" altLang="en-US" sz="1600" b="1" dirty="0">
                <a:solidFill>
                  <a:srgbClr val="FF0000"/>
                </a:solidFill>
              </a:rPr>
              <a:t>o</a:t>
            </a:r>
            <a:r>
              <a:rPr lang="en-GB" altLang="en-US" sz="1600" dirty="0"/>
              <a:t>f meta-dynamism is involved in </a:t>
            </a:r>
            <a:r>
              <a:rPr lang="en-GB" altLang="en-US" sz="1600" dirty="0" smtClean="0"/>
              <a:t>consciousness</a:t>
            </a:r>
            <a:r>
              <a:rPr lang="en-GB" altLang="en-US" sz="1600" dirty="0"/>
              <a:t>, so even if there is some sort of meta-dynamism everywhere </a:t>
            </a:r>
            <a:r>
              <a:rPr lang="en-GB" altLang="en-US" sz="1600" dirty="0" smtClean="0"/>
              <a:t>or at the smallest </a:t>
            </a:r>
            <a:r>
              <a:rPr lang="en-GB" altLang="en-US" sz="1600" dirty="0"/>
              <a:t>scales, it </a:t>
            </a:r>
            <a:r>
              <a:rPr lang="en-GB" altLang="en-US" sz="1600" dirty="0" smtClean="0"/>
              <a:t>doesn’t </a:t>
            </a:r>
            <a:r>
              <a:rPr lang="en-GB" altLang="en-US" sz="1600" dirty="0"/>
              <a:t>follow that there is </a:t>
            </a:r>
            <a:r>
              <a:rPr lang="en-GB" altLang="en-US" sz="1600" dirty="0" smtClean="0"/>
              <a:t>consciousness </a:t>
            </a:r>
            <a:r>
              <a:rPr lang="en-GB" altLang="en-US" sz="1600" dirty="0"/>
              <a:t>everywhere </a:t>
            </a:r>
            <a:r>
              <a:rPr lang="en-GB" altLang="en-US" sz="1600" dirty="0" smtClean="0"/>
              <a:t>or at </a:t>
            </a:r>
            <a:r>
              <a:rPr lang="en-GB" altLang="en-US" sz="1600" dirty="0"/>
              <a:t>the smallest </a:t>
            </a:r>
            <a:r>
              <a:rPr lang="en-GB" altLang="en-US" sz="1600" dirty="0" smtClean="0"/>
              <a:t>scales.</a:t>
            </a:r>
          </a:p>
          <a:p>
            <a:pPr eaLnBrk="1" hangingPunct="1">
              <a:lnSpc>
                <a:spcPct val="120000"/>
              </a:lnSpc>
              <a:spcBef>
                <a:spcPts val="3000"/>
              </a:spcBef>
              <a:buFont typeface="Calibri" pitchFamily="34" charset="0"/>
              <a:buChar char="•"/>
              <a:defRPr/>
            </a:pPr>
            <a:r>
              <a:rPr lang="en-GB" altLang="en-US" sz="1800" dirty="0" smtClean="0">
                <a:solidFill>
                  <a:srgbClr val="CC6600"/>
                </a:solidFill>
              </a:rPr>
              <a:t>Address</a:t>
            </a:r>
            <a:r>
              <a:rPr lang="en-GB" altLang="en-US" sz="1800" dirty="0" smtClean="0"/>
              <a:t> the well-known </a:t>
            </a:r>
            <a:r>
              <a:rPr lang="en-GB" altLang="en-US" sz="1800" b="1" dirty="0" smtClean="0">
                <a:solidFill>
                  <a:srgbClr val="C00000"/>
                </a:solidFill>
              </a:rPr>
              <a:t>“combination problems” </a:t>
            </a:r>
            <a:r>
              <a:rPr lang="en-GB" altLang="en-US" sz="1800" dirty="0" smtClean="0"/>
              <a:t>[surveyed in Chalmers 2016] </a:t>
            </a:r>
          </a:p>
          <a:p>
            <a:pPr eaLnBrk="1" hangingPunct="1">
              <a:lnSpc>
                <a:spcPct val="120000"/>
              </a:lnSpc>
              <a:spcBef>
                <a:spcPts val="1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and/including the </a:t>
            </a:r>
            <a:r>
              <a:rPr lang="en-GB" altLang="en-US" sz="1800" b="1" dirty="0" smtClean="0">
                <a:solidFill>
                  <a:srgbClr val="C00000"/>
                </a:solidFill>
              </a:rPr>
              <a:t>“palette” </a:t>
            </a:r>
            <a:r>
              <a:rPr lang="en-GB" altLang="en-US" sz="1800" dirty="0" smtClean="0"/>
              <a:t>problem, which in its starkest form is: </a:t>
            </a:r>
          </a:p>
          <a:p>
            <a:pPr marL="1080000" eaLnBrk="1" hangingPunct="1">
              <a:lnSpc>
                <a:spcPct val="120000"/>
              </a:lnSpc>
              <a:spcBef>
                <a:spcPts val="1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 smtClean="0">
                <a:solidFill>
                  <a:srgbClr val="C00000"/>
                </a:solidFill>
              </a:rPr>
              <a:t>How is it that </a:t>
            </a:r>
            <a:r>
              <a:rPr lang="en-GB" altLang="en-US" sz="1800" dirty="0" smtClean="0"/>
              <a:t>we have </a:t>
            </a:r>
            <a:r>
              <a:rPr lang="en-GB" altLang="en-US" sz="1800" b="1" dirty="0" smtClean="0">
                <a:solidFill>
                  <a:srgbClr val="0070C0"/>
                </a:solidFill>
              </a:rPr>
              <a:t>phenomenally different phenomenal modalities </a:t>
            </a:r>
            <a:r>
              <a:rPr lang="en-GB" altLang="en-US" sz="1800" dirty="0" smtClean="0"/>
              <a:t>(vision, audition, emotion, etc.) – </a:t>
            </a:r>
            <a:r>
              <a:rPr lang="en-GB" altLang="en-US" sz="1800" b="1" dirty="0" smtClean="0">
                <a:solidFill>
                  <a:srgbClr val="0070C0"/>
                </a:solidFill>
              </a:rPr>
              <a:t>and even </a:t>
            </a:r>
            <a:r>
              <a:rPr lang="en-GB" altLang="en-US" sz="1800" dirty="0" smtClean="0"/>
              <a:t>how we have such great </a:t>
            </a:r>
            <a:r>
              <a:rPr lang="en-GB" altLang="en-US" sz="1800" b="1" i="1" dirty="0" smtClean="0">
                <a:solidFill>
                  <a:srgbClr val="0070C0"/>
                </a:solidFill>
              </a:rPr>
              <a:t>phenomenal </a:t>
            </a:r>
            <a:r>
              <a:rPr lang="en-GB" altLang="en-US" sz="1800" b="1" dirty="0" smtClean="0">
                <a:solidFill>
                  <a:srgbClr val="0070C0"/>
                </a:solidFill>
              </a:rPr>
              <a:t>differences </a:t>
            </a:r>
            <a:r>
              <a:rPr lang="en-GB" altLang="en-US" sz="1800" b="1" i="1" dirty="0" smtClean="0">
                <a:solidFill>
                  <a:srgbClr val="0070C0"/>
                </a:solidFill>
              </a:rPr>
              <a:t>within </a:t>
            </a:r>
            <a:r>
              <a:rPr lang="en-GB" altLang="en-US" sz="1800" b="1" dirty="0" smtClean="0">
                <a:solidFill>
                  <a:srgbClr val="0070C0"/>
                </a:solidFill>
              </a:rPr>
              <a:t>modalities</a:t>
            </a:r>
            <a:r>
              <a:rPr lang="en-GB" altLang="en-US" sz="1800" dirty="0" smtClean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162282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23850" y="2205038"/>
            <a:ext cx="8229600" cy="2765425"/>
          </a:xfrm>
        </p:spPr>
        <p:txBody>
          <a:bodyPr/>
          <a:lstStyle/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 smtClean="0"/>
              <a:t>thanks very much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/>
              <a:t>f</a:t>
            </a:r>
            <a:r>
              <a:rPr lang="en-GB" altLang="en-US" sz="3600" dirty="0" smtClean="0"/>
              <a:t>or your attention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 smtClean="0"/>
              <a:t>(conscious or unconscious)</a:t>
            </a:r>
          </a:p>
        </p:txBody>
      </p:sp>
    </p:spTree>
    <p:extLst>
      <p:ext uri="{BB962C8B-B14F-4D97-AF65-F5344CB8AC3E}">
        <p14:creationId xmlns:p14="http://schemas.microsoft.com/office/powerpoint/2010/main" val="16361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504056"/>
          </a:xfrm>
        </p:spPr>
        <p:txBody>
          <a:bodyPr/>
          <a:lstStyle/>
          <a:p>
            <a:pPr eaLnBrk="1" hangingPunct="1"/>
            <a:r>
              <a:rPr lang="en-GB" altLang="en-US" sz="2400" dirty="0" smtClean="0"/>
              <a:t>Main Novel Claim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764704"/>
            <a:ext cx="8784976" cy="5904656"/>
          </a:xfrm>
        </p:spPr>
        <p:txBody>
          <a:bodyPr/>
          <a:lstStyle/>
          <a:p>
            <a:pPr eaLnBrk="1" hangingPunct="1"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1800" dirty="0" smtClean="0">
                <a:solidFill>
                  <a:srgbClr val="CC6600"/>
                </a:solidFill>
              </a:rPr>
              <a:t>CLAIM  [stating  a </a:t>
            </a:r>
            <a:r>
              <a:rPr lang="en-GB" altLang="en-US" sz="1800" b="1" i="1" dirty="0">
                <a:solidFill>
                  <a:srgbClr val="CC6600"/>
                </a:solidFill>
              </a:rPr>
              <a:t>necessary</a:t>
            </a:r>
            <a:r>
              <a:rPr lang="en-GB" altLang="en-US" sz="1800" dirty="0">
                <a:solidFill>
                  <a:srgbClr val="CC6600"/>
                </a:solidFill>
              </a:rPr>
              <a:t> condition for consciousness]: </a:t>
            </a:r>
          </a:p>
          <a:p>
            <a:pPr lvl="1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>
                <a:solidFill>
                  <a:srgbClr val="0070C0"/>
                </a:solidFill>
              </a:rPr>
              <a:t>[phenomenal] consciousness  </a:t>
            </a:r>
            <a:endParaRPr lang="en-GB" altLang="en-US" sz="2000" dirty="0">
              <a:solidFill>
                <a:srgbClr val="7030A0"/>
              </a:solidFill>
            </a:endParaRPr>
          </a:p>
          <a:p>
            <a:pPr marL="2520000" lvl="1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>
                <a:solidFill>
                  <a:srgbClr val="0070C0"/>
                </a:solidFill>
              </a:rPr>
              <a:t>  </a:t>
            </a:r>
            <a:r>
              <a:rPr lang="en-GB" altLang="en-US" sz="2000" dirty="0" smtClean="0">
                <a:solidFill>
                  <a:srgbClr val="0070C0"/>
                </a:solidFill>
              </a:rPr>
              <a:t> (</a:t>
            </a:r>
            <a:r>
              <a:rPr lang="en-GB" altLang="en-US" sz="2000" dirty="0">
                <a:solidFill>
                  <a:srgbClr val="0070C0"/>
                </a:solidFill>
              </a:rPr>
              <a:t>phenomenal</a:t>
            </a:r>
            <a:r>
              <a:rPr lang="en-GB" altLang="en-US" sz="2000" dirty="0">
                <a:solidFill>
                  <a:srgbClr val="821BFF"/>
                </a:solidFill>
              </a:rPr>
              <a:t> </a:t>
            </a:r>
            <a:r>
              <a:rPr lang="en-GB" altLang="en-US" sz="2000" dirty="0">
                <a:solidFill>
                  <a:srgbClr val="0070C0"/>
                </a:solidFill>
              </a:rPr>
              <a:t>= there’s a “what-it’s-like”)</a:t>
            </a:r>
          </a:p>
          <a:p>
            <a:pPr lvl="1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involves </a:t>
            </a:r>
          </a:p>
          <a:p>
            <a:pPr lvl="1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>
                <a:solidFill>
                  <a:srgbClr val="821BFF"/>
                </a:solidFill>
              </a:rPr>
              <a:t>[basic-physical-level]</a:t>
            </a:r>
            <a:r>
              <a:rPr lang="en-GB" altLang="en-US" sz="2000" dirty="0"/>
              <a:t> </a:t>
            </a:r>
            <a:r>
              <a:rPr lang="en-GB" altLang="en-US" sz="2000" b="1" dirty="0">
                <a:solidFill>
                  <a:srgbClr val="821BFF"/>
                </a:solidFill>
              </a:rPr>
              <a:t>META-CAUSATION</a:t>
            </a:r>
            <a:r>
              <a:rPr lang="en-GB" altLang="en-US" sz="2000" dirty="0">
                <a:solidFill>
                  <a:srgbClr val="7030A0"/>
                </a:solidFill>
              </a:rPr>
              <a:t> </a:t>
            </a:r>
          </a:p>
          <a:p>
            <a:pPr marL="2700000" lvl="1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>
                <a:solidFill>
                  <a:srgbClr val="821BFF"/>
                </a:solidFill>
              </a:rPr>
              <a:t>(= </a:t>
            </a:r>
            <a:r>
              <a:rPr lang="en-GB" altLang="en-US" sz="2000" dirty="0" err="1" smtClean="0">
                <a:solidFill>
                  <a:srgbClr val="821BFF"/>
                </a:solidFill>
              </a:rPr>
              <a:t>causings</a:t>
            </a:r>
            <a:r>
              <a:rPr lang="en-GB" altLang="en-US" sz="2000" dirty="0" smtClean="0">
                <a:solidFill>
                  <a:srgbClr val="821BFF"/>
                </a:solidFill>
              </a:rPr>
              <a:t> themselves having </a:t>
            </a:r>
            <a:r>
              <a:rPr lang="en-GB" altLang="en-US" sz="2000" dirty="0">
                <a:solidFill>
                  <a:srgbClr val="821BFF"/>
                </a:solidFill>
              </a:rPr>
              <a:t>causal power/sensitivity)</a:t>
            </a:r>
            <a:endParaRPr lang="en-GB" altLang="en-US" sz="1800" dirty="0">
              <a:solidFill>
                <a:srgbClr val="821BFF"/>
              </a:solidFill>
            </a:endParaRPr>
          </a:p>
          <a:p>
            <a:pPr marL="342000" eaLnBrk="1" hangingPunct="1">
              <a:spcBef>
                <a:spcPts val="3000"/>
              </a:spcBef>
              <a:buFont typeface="Calibri" panose="020F0502020204030204" pitchFamily="34" charset="0"/>
              <a:buChar char="•"/>
              <a:defRPr/>
            </a:pPr>
            <a:r>
              <a:rPr lang="en-GB" altLang="en-US" sz="1800" i="1" dirty="0">
                <a:solidFill>
                  <a:srgbClr val="CC6600"/>
                </a:solidFill>
              </a:rPr>
              <a:t>RADICAL </a:t>
            </a:r>
            <a:r>
              <a:rPr lang="en-GB" altLang="en-US" sz="1800" i="1" dirty="0" smtClean="0">
                <a:solidFill>
                  <a:srgbClr val="CC6600"/>
                </a:solidFill>
              </a:rPr>
              <a:t> and NOVEL</a:t>
            </a:r>
            <a:r>
              <a:rPr lang="en-GB" altLang="en-US" sz="1800" dirty="0" smtClean="0"/>
              <a:t> claim.      [[But </a:t>
            </a:r>
            <a:r>
              <a:rPr lang="en-GB" altLang="en-US" sz="1800" dirty="0"/>
              <a:t>see </a:t>
            </a:r>
            <a:r>
              <a:rPr lang="en-GB" altLang="en-US" sz="1800" dirty="0" smtClean="0"/>
              <a:t>refs </a:t>
            </a:r>
            <a:r>
              <a:rPr lang="en-GB" altLang="en-US" sz="1800" dirty="0"/>
              <a:t>in </a:t>
            </a:r>
            <a:r>
              <a:rPr lang="en-GB" altLang="en-US" sz="1800" dirty="0" err="1"/>
              <a:t>Barnden</a:t>
            </a:r>
            <a:r>
              <a:rPr lang="en-GB" altLang="en-US" sz="1800" dirty="0"/>
              <a:t> (2014) </a:t>
            </a:r>
            <a:r>
              <a:rPr lang="en-GB" altLang="en-US" sz="1800" dirty="0" smtClean="0"/>
              <a:t>for </a:t>
            </a:r>
            <a:r>
              <a:rPr lang="en-GB" altLang="en-US" sz="1800" dirty="0"/>
              <a:t>closely related </a:t>
            </a:r>
            <a:r>
              <a:rPr lang="en-GB" altLang="en-US" sz="1800" dirty="0" smtClean="0"/>
              <a:t>work.]]</a:t>
            </a:r>
          </a:p>
          <a:p>
            <a:pPr marL="1080000" lvl="1" eaLnBrk="1" hangingPunct="1">
              <a:spcBef>
                <a:spcPts val="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600" dirty="0" smtClean="0"/>
              <a:t>meta-causation in my general sense below has been only sparsely discussed</a:t>
            </a:r>
          </a:p>
          <a:p>
            <a:pPr marL="1080000" lvl="1" eaLnBrk="1" hangingPunct="1">
              <a:spcBef>
                <a:spcPts val="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600" dirty="0"/>
              <a:t>i</a:t>
            </a:r>
            <a:r>
              <a:rPr lang="en-GB" altLang="en-US" sz="1600" dirty="0" smtClean="0"/>
              <a:t>t has not been linked to consciousness</a:t>
            </a:r>
          </a:p>
          <a:p>
            <a:pPr marL="1080000" lvl="1" eaLnBrk="1" hangingPunct="1">
              <a:spcBef>
                <a:spcPts val="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600" i="1" dirty="0"/>
              <a:t>p</a:t>
            </a:r>
            <a:r>
              <a:rPr lang="en-GB" altLang="en-US" sz="1600" i="1" dirty="0" smtClean="0"/>
              <a:t>hysical </a:t>
            </a:r>
            <a:r>
              <a:rPr lang="en-GB" altLang="en-US" sz="1600" dirty="0" smtClean="0"/>
              <a:t>meta-causation requires a radical addition to physics as well as metaphysics!</a:t>
            </a:r>
            <a:endParaRPr lang="en-GB" altLang="en-US" sz="1800" dirty="0"/>
          </a:p>
          <a:p>
            <a:pPr eaLnBrk="1" hangingPunct="1">
              <a:spcBef>
                <a:spcPts val="3000"/>
              </a:spcBef>
              <a:buFont typeface="Calibri" pitchFamily="34" charset="0"/>
              <a:buChar char="•"/>
              <a:defRPr/>
            </a:pPr>
            <a:r>
              <a:rPr lang="en-GB" altLang="en-US" sz="1800" dirty="0" smtClean="0">
                <a:solidFill>
                  <a:srgbClr val="CC6600"/>
                </a:solidFill>
              </a:rPr>
              <a:t>SOME BACKGROUND ASSUMPTIONS:   consciousness is</a:t>
            </a:r>
          </a:p>
          <a:p>
            <a:pPr lvl="1" eaLnBrk="1" hangingPunct="1">
              <a:spcBef>
                <a:spcPts val="1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600" dirty="0" smtClean="0"/>
              <a:t>an  </a:t>
            </a:r>
            <a:r>
              <a:rPr lang="en-GB" altLang="en-US" sz="1600" b="1" i="1" dirty="0" smtClean="0">
                <a:solidFill>
                  <a:srgbClr val="0070C0"/>
                </a:solidFill>
              </a:rPr>
              <a:t>objectively </a:t>
            </a:r>
            <a:r>
              <a:rPr lang="en-GB" altLang="en-US" sz="1600" dirty="0" smtClean="0"/>
              <a:t> existing aspect </a:t>
            </a:r>
          </a:p>
          <a:p>
            <a:pPr lvl="1" eaLnBrk="1" hangingPunct="1">
              <a:spcBef>
                <a:spcPts val="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600" dirty="0" smtClean="0"/>
              <a:t>of </a:t>
            </a:r>
            <a:r>
              <a:rPr lang="en-GB" altLang="en-US" sz="1600" dirty="0"/>
              <a:t>the </a:t>
            </a:r>
            <a:r>
              <a:rPr lang="en-GB" altLang="en-US" sz="1600" b="1" i="1" dirty="0" smtClean="0">
                <a:solidFill>
                  <a:srgbClr val="00B050"/>
                </a:solidFill>
              </a:rPr>
              <a:t>physical </a:t>
            </a:r>
            <a:r>
              <a:rPr lang="en-GB" altLang="en-US" sz="1600" dirty="0" smtClean="0"/>
              <a:t>universe</a:t>
            </a:r>
          </a:p>
          <a:p>
            <a:pPr lvl="1" eaLnBrk="1" hangingPunct="1">
              <a:spcBef>
                <a:spcPts val="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600" dirty="0" smtClean="0"/>
              <a:t>with </a:t>
            </a:r>
            <a:r>
              <a:rPr lang="en-GB" altLang="en-US" sz="1600" b="1" dirty="0" smtClean="0">
                <a:solidFill>
                  <a:srgbClr val="00B050"/>
                </a:solidFill>
              </a:rPr>
              <a:t>causal power </a:t>
            </a:r>
            <a:r>
              <a:rPr lang="en-GB" altLang="en-US" sz="1600" b="1" dirty="0">
                <a:solidFill>
                  <a:srgbClr val="00B050"/>
                </a:solidFill>
              </a:rPr>
              <a:t>&amp; sensitivity </a:t>
            </a:r>
            <a:r>
              <a:rPr lang="en-GB" altLang="en-US" sz="1600" dirty="0"/>
              <a:t>therein (</a:t>
            </a:r>
            <a:r>
              <a:rPr lang="en-GB" altLang="en-US" sz="1600" b="1" i="1" dirty="0">
                <a:solidFill>
                  <a:srgbClr val="00B050"/>
                </a:solidFill>
              </a:rPr>
              <a:t>not </a:t>
            </a:r>
            <a:r>
              <a:rPr lang="en-GB" altLang="en-US" sz="1600" b="1" i="1" dirty="0" smtClean="0">
                <a:solidFill>
                  <a:srgbClr val="00B050"/>
                </a:solidFill>
              </a:rPr>
              <a:t>epiphenomenal</a:t>
            </a:r>
            <a:r>
              <a:rPr lang="en-GB" altLang="en-US" sz="1600" dirty="0" smtClean="0"/>
              <a:t>).</a:t>
            </a:r>
            <a:endParaRPr lang="en-GB" altLang="en-US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623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0520"/>
            <a:ext cx="8636496" cy="432048"/>
          </a:xfrm>
        </p:spPr>
        <p:txBody>
          <a:bodyPr/>
          <a:lstStyle/>
          <a:p>
            <a:pPr eaLnBrk="1" hangingPunct="1"/>
            <a:r>
              <a:rPr lang="en-GB" altLang="en-US" sz="2000" dirty="0" smtClean="0"/>
              <a:t>References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476672"/>
            <a:ext cx="8534400" cy="5616624"/>
          </a:xfrm>
        </p:spPr>
        <p:txBody>
          <a:bodyPr/>
          <a:lstStyle/>
          <a:p>
            <a:pPr marL="0" indent="-226800">
              <a:spcBef>
                <a:spcPts val="800"/>
              </a:spcBef>
              <a:buNone/>
            </a:pPr>
            <a:r>
              <a:rPr lang="en-GB" sz="1200" dirty="0"/>
              <a:t>Anderson, M.L. </a:t>
            </a:r>
            <a:r>
              <a:rPr lang="en-GB" sz="1200" dirty="0" smtClean="0"/>
              <a:t>&amp; </a:t>
            </a:r>
            <a:r>
              <a:rPr lang="en-GB" sz="1200" dirty="0"/>
              <a:t>Perlis, D. (2005). </a:t>
            </a:r>
            <a:r>
              <a:rPr lang="en-GB" sz="1200" dirty="0" smtClean="0"/>
              <a:t>The </a:t>
            </a:r>
            <a:r>
              <a:rPr lang="en-GB" sz="1200" dirty="0"/>
              <a:t>roots of </a:t>
            </a:r>
            <a:r>
              <a:rPr lang="en-GB" sz="1200" dirty="0" smtClean="0"/>
              <a:t>self-awareness. </a:t>
            </a:r>
            <a:r>
              <a:rPr lang="en-GB" sz="1200" i="1" dirty="0" smtClean="0"/>
              <a:t>Phenomenology </a:t>
            </a:r>
            <a:r>
              <a:rPr lang="en-GB" sz="1200" i="1" dirty="0"/>
              <a:t>and the Cognitive Sciences,</a:t>
            </a:r>
            <a:r>
              <a:rPr lang="en-GB" sz="1200" dirty="0"/>
              <a:t> </a:t>
            </a:r>
            <a:r>
              <a:rPr lang="en-GB" sz="1200" dirty="0" smtClean="0"/>
              <a:t>4, </a:t>
            </a:r>
            <a:r>
              <a:rPr lang="en-GB" sz="1200" dirty="0"/>
              <a:t>pp.297--333. </a:t>
            </a:r>
            <a:endParaRPr lang="en-GB" sz="1200" dirty="0" smtClean="0"/>
          </a:p>
          <a:p>
            <a:pPr marL="0" indent="-226800">
              <a:spcBef>
                <a:spcPts val="800"/>
              </a:spcBef>
              <a:buNone/>
            </a:pPr>
            <a:r>
              <a:rPr lang="en-GB" sz="1200" dirty="0" err="1" smtClean="0"/>
              <a:t>Barnden</a:t>
            </a:r>
            <a:r>
              <a:rPr lang="en-GB" sz="1200" dirty="0"/>
              <a:t>, J.A.  (2014).  Running into consciousness.  </a:t>
            </a:r>
            <a:r>
              <a:rPr lang="en-GB" sz="1200" i="1" dirty="0"/>
              <a:t>J. Consciousness Studies</a:t>
            </a:r>
            <a:r>
              <a:rPr lang="en-GB" sz="1200" dirty="0"/>
              <a:t>, </a:t>
            </a:r>
            <a:r>
              <a:rPr lang="en-GB" sz="1200" i="1" dirty="0"/>
              <a:t>21</a:t>
            </a:r>
            <a:r>
              <a:rPr lang="en-GB" sz="1200" dirty="0"/>
              <a:t>(5–6): 33–56. 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err="1"/>
              <a:t>Barnden</a:t>
            </a:r>
            <a:r>
              <a:rPr lang="en-GB" sz="1200" dirty="0"/>
              <a:t>, J.A</a:t>
            </a:r>
            <a:r>
              <a:rPr lang="en-GB" sz="1200" dirty="0" smtClean="0"/>
              <a:t>. (2018a). Phenomenal </a:t>
            </a:r>
            <a:r>
              <a:rPr lang="en-GB" sz="1200" dirty="0"/>
              <a:t>consciousness, meta-causation and developments concerning casual powers and time </a:t>
            </a:r>
            <a:r>
              <a:rPr lang="en-GB" sz="1200" dirty="0" smtClean="0"/>
              <a:t>passage. Poster </a:t>
            </a:r>
            <a:r>
              <a:rPr lang="en-GB" sz="1200" dirty="0"/>
              <a:t>presented </a:t>
            </a:r>
            <a:r>
              <a:rPr lang="en-GB" sz="1200" dirty="0" smtClean="0"/>
              <a:t>at 22nd </a:t>
            </a:r>
            <a:r>
              <a:rPr lang="en-GB" sz="1200" dirty="0"/>
              <a:t>Conference for the Association for the Scientific Study of Consciousness,} </a:t>
            </a:r>
            <a:r>
              <a:rPr lang="en-GB" sz="1200" dirty="0" smtClean="0"/>
              <a:t>26–29 </a:t>
            </a:r>
            <a:r>
              <a:rPr lang="en-GB" sz="1200" dirty="0"/>
              <a:t>June 2018, </a:t>
            </a:r>
            <a:r>
              <a:rPr lang="en-GB" sz="1200" dirty="0" err="1" smtClean="0"/>
              <a:t>Krak</a:t>
            </a:r>
            <a:r>
              <a:rPr lang="en-GB" sz="1200" dirty="0" err="1"/>
              <a:t>ó</a:t>
            </a:r>
            <a:r>
              <a:rPr lang="en-GB" sz="1200" dirty="0" err="1" smtClean="0"/>
              <a:t>w</a:t>
            </a:r>
            <a:r>
              <a:rPr lang="en-GB" sz="1200" dirty="0"/>
              <a:t>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err="1" smtClean="0"/>
              <a:t>Barnden</a:t>
            </a:r>
            <a:r>
              <a:rPr lang="en-GB" sz="1200" dirty="0"/>
              <a:t>, J.A. (</a:t>
            </a:r>
            <a:r>
              <a:rPr lang="en-GB" sz="1200" dirty="0" smtClean="0"/>
              <a:t>2018b). </a:t>
            </a:r>
            <a:r>
              <a:rPr lang="en-GB" sz="1200" dirty="0"/>
              <a:t>Consciousness, causal oomph and meta-oomph. Poster presented at the </a:t>
            </a:r>
            <a:r>
              <a:rPr lang="en-GB" sz="1200" i="1" dirty="0"/>
              <a:t>26th Conference of the European Society for Philosophy and Psychology,</a:t>
            </a:r>
            <a:r>
              <a:rPr lang="en-GB" sz="1200" dirty="0"/>
              <a:t> 10--13 Sep. 2018, Rijeka, Croatia.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err="1"/>
              <a:t>Baars</a:t>
            </a:r>
            <a:r>
              <a:rPr lang="en-GB" sz="1200" dirty="0"/>
              <a:t>, B. (1988). </a:t>
            </a:r>
            <a:r>
              <a:rPr lang="en-GB" sz="1200" i="1" dirty="0"/>
              <a:t>A Cognitive Theory of Consciousness.</a:t>
            </a:r>
            <a:r>
              <a:rPr lang="en-GB" sz="1200" dirty="0"/>
              <a:t> Cambridge: Cambridge University Press.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err="1"/>
              <a:t>Beebee</a:t>
            </a:r>
            <a:r>
              <a:rPr lang="en-GB" sz="1200" dirty="0"/>
              <a:t>, H. (2009).  Causation and observation.  In H. </a:t>
            </a:r>
            <a:r>
              <a:rPr lang="en-GB" sz="1200" dirty="0" err="1"/>
              <a:t>Beebee</a:t>
            </a:r>
            <a:r>
              <a:rPr lang="en-GB" sz="1200" dirty="0"/>
              <a:t>, C. Hitchcock &amp; P. Menzies (</a:t>
            </a:r>
            <a:r>
              <a:rPr lang="en-GB" sz="1200" dirty="0" err="1"/>
              <a:t>Eds</a:t>
            </a:r>
            <a:r>
              <a:rPr lang="en-GB" sz="1200" dirty="0"/>
              <a:t>), </a:t>
            </a:r>
            <a:r>
              <a:rPr lang="en-GB" sz="1200" i="1" dirty="0"/>
              <a:t>The Oxford Handbook of Causation.</a:t>
            </a:r>
            <a:r>
              <a:rPr lang="en-GB" sz="1200" dirty="0"/>
              <a:t> pp.471–497. Oxford Scholarship Online ( Oxford University Press).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/>
              <a:t>Bishop, J.M. (2009). A cognitive computation fallacy? Cognition, computations and </a:t>
            </a:r>
            <a:r>
              <a:rPr lang="en-GB" sz="1200" dirty="0" err="1"/>
              <a:t>panpsychism</a:t>
            </a:r>
            <a:r>
              <a:rPr lang="en-GB" sz="1200" dirty="0"/>
              <a:t>, </a:t>
            </a:r>
            <a:r>
              <a:rPr lang="en-GB" sz="1200" i="1" dirty="0"/>
              <a:t>Cognitive Computation, 1</a:t>
            </a:r>
            <a:r>
              <a:rPr lang="en-GB" sz="1200" dirty="0"/>
              <a:t>, pp.221--233.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err="1"/>
              <a:t>Brüntrup</a:t>
            </a:r>
            <a:r>
              <a:rPr lang="en-GB" sz="1200" dirty="0"/>
              <a:t>, G. &amp; </a:t>
            </a:r>
            <a:r>
              <a:rPr lang="en-GB" sz="1200" dirty="0" err="1"/>
              <a:t>Jaskolla</a:t>
            </a:r>
            <a:r>
              <a:rPr lang="en-GB" sz="1200" dirty="0"/>
              <a:t>, L. (</a:t>
            </a:r>
            <a:r>
              <a:rPr lang="en-GB" sz="1200" dirty="0" err="1"/>
              <a:t>Eds</a:t>
            </a:r>
            <a:r>
              <a:rPr lang="en-GB" sz="1200" dirty="0"/>
              <a:t>) (2016).  </a:t>
            </a:r>
            <a:r>
              <a:rPr lang="en-GB" sz="1200" dirty="0" err="1"/>
              <a:t>Panpsychism</a:t>
            </a:r>
            <a:r>
              <a:rPr lang="en-GB" sz="1200" dirty="0"/>
              <a:t>: contemporary Perspectives. Oxford Scholarship Online, October 2016.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/>
              <a:t>Carruthers, P. (2011) Higher-order theories of consciousness, in </a:t>
            </a:r>
            <a:r>
              <a:rPr lang="en-GB" sz="1200" dirty="0" err="1"/>
              <a:t>Zalta</a:t>
            </a:r>
            <a:r>
              <a:rPr lang="en-GB" sz="1200" dirty="0"/>
              <a:t>, E.N. (ed.) </a:t>
            </a:r>
            <a:r>
              <a:rPr lang="en-GB" sz="1200" i="1" dirty="0"/>
              <a:t>The Stanford </a:t>
            </a:r>
            <a:r>
              <a:rPr lang="en-GB" sz="1200" i="1" dirty="0" err="1"/>
              <a:t>Encyclopedia</a:t>
            </a:r>
            <a:r>
              <a:rPr lang="en-GB" sz="1200" dirty="0"/>
              <a:t> </a:t>
            </a:r>
            <a:r>
              <a:rPr lang="en-GB" sz="1200" i="1" dirty="0"/>
              <a:t>of Philosophy </a:t>
            </a:r>
            <a:r>
              <a:rPr lang="en-GB" sz="1200" dirty="0"/>
              <a:t>(Fall 2011 ed.), online at ttp://plato.stanford.edu/archives/fall2011/entries/consciousnesshigher/.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/>
              <a:t>Chalmers, D.J. (2010). </a:t>
            </a:r>
            <a:r>
              <a:rPr lang="en-GB" sz="1200" i="1" dirty="0"/>
              <a:t>The character of consciousness.</a:t>
            </a:r>
            <a:r>
              <a:rPr lang="en-GB" sz="1200" dirty="0"/>
              <a:t> New York: Oxford University Press..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/>
              <a:t>Chalmers, D.J</a:t>
            </a:r>
            <a:r>
              <a:rPr lang="en-GB" sz="1200" dirty="0" smtClean="0"/>
              <a:t>. (</a:t>
            </a:r>
            <a:r>
              <a:rPr lang="en-GB" sz="1200" dirty="0"/>
              <a:t>2016). </a:t>
            </a:r>
            <a:r>
              <a:rPr lang="en-GB" sz="1200" dirty="0" smtClean="0"/>
              <a:t>The </a:t>
            </a:r>
            <a:r>
              <a:rPr lang="en-GB" sz="1200" dirty="0"/>
              <a:t>combination problem for </a:t>
            </a:r>
            <a:r>
              <a:rPr lang="en-GB" sz="1200" dirty="0" err="1"/>
              <a:t>panpsychism</a:t>
            </a:r>
            <a:r>
              <a:rPr lang="en-GB" sz="1200" dirty="0" smtClean="0"/>
              <a:t>. </a:t>
            </a:r>
            <a:r>
              <a:rPr lang="en-GB" sz="1200" dirty="0"/>
              <a:t>In </a:t>
            </a:r>
            <a:r>
              <a:rPr lang="en-GB" sz="1200" dirty="0" err="1"/>
              <a:t>Brüntrup</a:t>
            </a:r>
            <a:r>
              <a:rPr lang="en-GB" sz="1200" dirty="0"/>
              <a:t> &amp; </a:t>
            </a:r>
            <a:r>
              <a:rPr lang="en-GB" sz="1200" dirty="0" err="1"/>
              <a:t>Jaskolla</a:t>
            </a:r>
            <a:r>
              <a:rPr lang="en-GB" sz="1200" dirty="0"/>
              <a:t> (2016).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err="1" smtClean="0"/>
              <a:t>Ciaunica</a:t>
            </a:r>
            <a:r>
              <a:rPr lang="en-GB" sz="1200" dirty="0" smtClean="0"/>
              <a:t>, A. &amp; </a:t>
            </a:r>
            <a:r>
              <a:rPr lang="en-GB" sz="1200" dirty="0" err="1" smtClean="0"/>
              <a:t>Crucianelli</a:t>
            </a:r>
            <a:r>
              <a:rPr lang="en-GB" sz="1200" dirty="0" smtClean="0"/>
              <a:t>, L. (2019).  Minimal </a:t>
            </a:r>
            <a:r>
              <a:rPr lang="en-GB" sz="1200" dirty="0"/>
              <a:t>self-awareness from within: a developmental perspective</a:t>
            </a:r>
            <a:r>
              <a:rPr lang="en-GB" sz="1200" i="1" dirty="0" smtClean="0"/>
              <a:t>.  J. Consciousness </a:t>
            </a:r>
            <a:r>
              <a:rPr lang="en-GB" sz="1200" i="1" dirty="0"/>
              <a:t>Studies, </a:t>
            </a:r>
            <a:r>
              <a:rPr lang="en-GB" sz="1200" i="1" dirty="0" smtClean="0"/>
              <a:t>26</a:t>
            </a:r>
            <a:r>
              <a:rPr lang="en-GB" sz="1200" dirty="0" smtClean="0"/>
              <a:t>(3-</a:t>
            </a:r>
            <a:r>
              <a:rPr lang="en-GB" sz="1200" dirty="0"/>
              <a:t>-4), </a:t>
            </a:r>
            <a:r>
              <a:rPr lang="en-GB" sz="1200" dirty="0" smtClean="0"/>
              <a:t>pp.207–226.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smtClean="0"/>
              <a:t>Demarest</a:t>
            </a:r>
            <a:r>
              <a:rPr lang="en-GB" sz="1200" dirty="0"/>
              <a:t>, H. (2017).  Powerful properties, powerless laws.  In Jacobs (2017), Ch.4</a:t>
            </a:r>
            <a:r>
              <a:rPr lang="en-GB" sz="1200" dirty="0" smtClean="0"/>
              <a:t>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err="1"/>
              <a:t>Dowe</a:t>
            </a:r>
            <a:r>
              <a:rPr lang="en-GB" sz="1200" dirty="0"/>
              <a:t>, P. (2009). Causal processes. In </a:t>
            </a:r>
            <a:r>
              <a:rPr lang="en-GB" sz="1200" i="1" dirty="0"/>
              <a:t>Stanford </a:t>
            </a:r>
            <a:r>
              <a:rPr lang="en-GB" sz="1200" i="1" dirty="0" err="1"/>
              <a:t>Encyclopedia</a:t>
            </a:r>
            <a:r>
              <a:rPr lang="en-GB" sz="1200" i="1" dirty="0"/>
              <a:t> of Philo</a:t>
            </a:r>
            <a:r>
              <a:rPr lang="en-GB" sz="1200" dirty="0"/>
              <a:t>sophy (Spring 2009 ed.), online at http://plato.stanford.edu/archives/spr2009/entries/causation-process/.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/>
              <a:t>Edelman, G.M. &amp; </a:t>
            </a:r>
            <a:r>
              <a:rPr lang="en-GB" sz="1200" dirty="0" err="1"/>
              <a:t>Tononi</a:t>
            </a:r>
            <a:r>
              <a:rPr lang="en-GB" sz="1200" dirty="0"/>
              <a:t>, G. (2000). </a:t>
            </a:r>
            <a:r>
              <a:rPr lang="en-GB" sz="1200" i="1" dirty="0"/>
              <a:t>A Universe of consciousness: How matter becomes imagination. </a:t>
            </a:r>
            <a:r>
              <a:rPr lang="en-GB" sz="1200" dirty="0"/>
              <a:t>Basic Books.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err="1"/>
              <a:t>Ehring</a:t>
            </a:r>
            <a:r>
              <a:rPr lang="en-GB" sz="1200" dirty="0"/>
              <a:t>, D. (2009).  Causal </a:t>
            </a:r>
            <a:r>
              <a:rPr lang="en-GB" sz="1200" dirty="0" err="1"/>
              <a:t>relata</a:t>
            </a:r>
            <a:r>
              <a:rPr lang="en-GB" sz="1200" dirty="0"/>
              <a:t>.  In H. </a:t>
            </a:r>
            <a:r>
              <a:rPr lang="en-GB" sz="1200" dirty="0" err="1"/>
              <a:t>Beebee</a:t>
            </a:r>
            <a:r>
              <a:rPr lang="en-GB" sz="1200" dirty="0"/>
              <a:t>, C. Hitchcock &amp; P. Menzies (</a:t>
            </a:r>
            <a:r>
              <a:rPr lang="en-GB" sz="1200" dirty="0" err="1"/>
              <a:t>Eds</a:t>
            </a:r>
            <a:r>
              <a:rPr lang="en-GB" sz="1200" dirty="0"/>
              <a:t>), </a:t>
            </a:r>
            <a:r>
              <a:rPr lang="en-GB" sz="1200" i="1" dirty="0"/>
              <a:t>The Oxford Handbook of Causation.</a:t>
            </a:r>
            <a:r>
              <a:rPr lang="en-GB" sz="1200" dirty="0"/>
              <a:t> pp.387–413. Oxford:  Oxford University Press.</a:t>
            </a:r>
          </a:p>
          <a:p>
            <a:pPr marL="226800" indent="0">
              <a:spcBef>
                <a:spcPts val="1000"/>
              </a:spcBef>
              <a:buNone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65887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000" dirty="0" smtClean="0"/>
              <a:t>References, </a:t>
            </a:r>
            <a:r>
              <a:rPr lang="en-GB" altLang="en-US" sz="2000" dirty="0" err="1" smtClean="0"/>
              <a:t>contd</a:t>
            </a:r>
            <a:endParaRPr lang="en-GB" altLang="en-US" sz="20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692696"/>
            <a:ext cx="8534400" cy="5616624"/>
          </a:xfrm>
        </p:spPr>
        <p:txBody>
          <a:bodyPr/>
          <a:lstStyle/>
          <a:p>
            <a:pPr marL="226800" indent="-226800">
              <a:spcBef>
                <a:spcPts val="800"/>
              </a:spcBef>
              <a:buNone/>
            </a:pPr>
            <a:r>
              <a:rPr lang="en-GB" sz="1200" dirty="0"/>
              <a:t>Ellis, B. (2013). The power of agency.  In Groff &amp; Greco (2013), pp.186–206. 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/>
              <a:t>Ellis, G. (2016). </a:t>
            </a:r>
            <a:r>
              <a:rPr lang="en-GB" sz="1200" i="1" dirty="0"/>
              <a:t>How can physics underlie the mind?  Top-down causation in the human context. </a:t>
            </a:r>
            <a:r>
              <a:rPr lang="en-GB" sz="1200" dirty="0"/>
              <a:t>Dordrecht:  Springer.  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err="1" smtClean="0"/>
              <a:t>Fernández</a:t>
            </a:r>
            <a:r>
              <a:rPr lang="en-GB" sz="1200" dirty="0"/>
              <a:t>, E. (2010). Living is surviving:  causation, reproduction and semiosis. Manuscript presented at </a:t>
            </a:r>
            <a:r>
              <a:rPr lang="en-GB" sz="1200" i="1" dirty="0"/>
              <a:t>Tenth Annual Conference on Biosemiotics</a:t>
            </a:r>
            <a:r>
              <a:rPr lang="en-GB" sz="1200" dirty="0"/>
              <a:t>, Gatherings in Biosemiotics, Braga, Portugal.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/>
              <a:t>Gallagher, S. &amp; </a:t>
            </a:r>
            <a:r>
              <a:rPr lang="en-GB" sz="1200" dirty="0" err="1"/>
              <a:t>Zahavi</a:t>
            </a:r>
            <a:r>
              <a:rPr lang="en-GB" sz="1200" dirty="0"/>
              <a:t>, D. (2015). Phenomenological approaches to self-consciousness. In Edward N. </a:t>
            </a:r>
            <a:r>
              <a:rPr lang="en-GB" sz="1200" dirty="0" err="1"/>
              <a:t>Zalta</a:t>
            </a:r>
            <a:r>
              <a:rPr lang="en-GB" sz="1200" dirty="0"/>
              <a:t> (Ed.), </a:t>
            </a:r>
            <a:r>
              <a:rPr lang="en-GB" sz="1200" i="1" dirty="0"/>
              <a:t>The Stanford </a:t>
            </a:r>
            <a:r>
              <a:rPr lang="en-GB" sz="1200" i="1" dirty="0" err="1"/>
              <a:t>Encyclopedia</a:t>
            </a:r>
            <a:r>
              <a:rPr lang="en-GB" sz="1200" i="1" dirty="0"/>
              <a:t> of Philosophy</a:t>
            </a:r>
            <a:r>
              <a:rPr lang="en-GB" sz="1200" dirty="0"/>
              <a:t> (Spring 2015 Edition), URL = http://plato.stanford.edu/archives/spr2015/entries/self-consciousness-phenomenological/.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err="1"/>
              <a:t>Graziano</a:t>
            </a:r>
            <a:r>
              <a:rPr lang="en-GB" sz="1200" dirty="0"/>
              <a:t>, M.S.A. (2013). </a:t>
            </a:r>
            <a:r>
              <a:rPr lang="en-GB" sz="1200" i="1" dirty="0"/>
              <a:t>Consciousness and the Social Brain</a:t>
            </a:r>
            <a:r>
              <a:rPr lang="en-GB" sz="1200" dirty="0"/>
              <a:t>. Oxford: Oxford University Press. 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/>
              <a:t>Groff, R. (2013). Whose powers?  Which agency?  In Groff &amp; Greco  (2013),  pp.207–227.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/>
              <a:t>Groff, R. &amp; Greco, J. (</a:t>
            </a:r>
            <a:r>
              <a:rPr lang="en-GB" sz="1200" dirty="0" err="1"/>
              <a:t>Eds</a:t>
            </a:r>
            <a:r>
              <a:rPr lang="en-GB" sz="1200" dirty="0"/>
              <a:t>)  (2013).  </a:t>
            </a:r>
            <a:r>
              <a:rPr lang="en-GB" sz="1200" i="1" dirty="0"/>
              <a:t>Powers and capacities in philosophy:  the New Aristotelianism.</a:t>
            </a:r>
            <a:r>
              <a:rPr lang="en-GB" sz="1200" dirty="0"/>
              <a:t>  New York and London:  Routledge.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err="1"/>
              <a:t>Guillot</a:t>
            </a:r>
            <a:r>
              <a:rPr lang="en-GB" sz="1200" dirty="0"/>
              <a:t>, Marie (2017). </a:t>
            </a:r>
            <a:r>
              <a:rPr lang="en-GB" sz="1200" i="1" dirty="0"/>
              <a:t>I me mine:</a:t>
            </a:r>
            <a:r>
              <a:rPr lang="en-GB" sz="1200" dirty="0"/>
              <a:t> on a confusion concerning the subjective character of experience. </a:t>
            </a:r>
            <a:r>
              <a:rPr lang="en-GB" sz="1200" i="1" dirty="0"/>
              <a:t>Review of Philosophy and Psychology, 8</a:t>
            </a:r>
            <a:r>
              <a:rPr lang="en-GB" sz="1200" dirty="0"/>
              <a:t>, pp.23--</a:t>
            </a:r>
            <a:r>
              <a:rPr lang="en-GB" sz="1200" dirty="0" smtClean="0"/>
              <a:t>53.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smtClean="0"/>
              <a:t>Harman</a:t>
            </a:r>
            <a:r>
              <a:rPr lang="en-GB" sz="1200" dirty="0"/>
              <a:t>, G. (1990). The intrinsic quality of </a:t>
            </a:r>
            <a:r>
              <a:rPr lang="en-GB" sz="1200" dirty="0" smtClean="0"/>
              <a:t>experience. </a:t>
            </a:r>
            <a:r>
              <a:rPr lang="en-GB" sz="1200" i="1" dirty="0" smtClean="0"/>
              <a:t>Philosophical </a:t>
            </a:r>
            <a:r>
              <a:rPr lang="en-GB" sz="1200" i="1" dirty="0"/>
              <a:t>Perspectives</a:t>
            </a:r>
            <a:r>
              <a:rPr lang="en-GB" sz="1200" dirty="0"/>
              <a:t>, </a:t>
            </a:r>
            <a:r>
              <a:rPr lang="en-GB" sz="1200" i="1" dirty="0"/>
              <a:t>4</a:t>
            </a:r>
            <a:r>
              <a:rPr lang="en-GB" sz="1200" dirty="0"/>
              <a:t>, </a:t>
            </a:r>
            <a:r>
              <a:rPr lang="en-GB" sz="1200" dirty="0" smtClean="0"/>
              <a:t>pp.31-52.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smtClean="0"/>
              <a:t>Jacobs</a:t>
            </a:r>
            <a:r>
              <a:rPr lang="en-GB" sz="1200" dirty="0"/>
              <a:t>, J.D. (Ed.) (2017). </a:t>
            </a:r>
            <a:r>
              <a:rPr lang="en-GB" sz="1200" i="1" dirty="0"/>
              <a:t>Causal powers. </a:t>
            </a:r>
            <a:r>
              <a:rPr lang="en-GB" sz="1200" dirty="0"/>
              <a:t>Oxford: Oxford University Press.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/>
              <a:t>Kirk, R. (2005). </a:t>
            </a:r>
            <a:r>
              <a:rPr lang="en-GB" sz="1200" i="1" dirty="0"/>
              <a:t>Zombies and consciousness.</a:t>
            </a:r>
            <a:r>
              <a:rPr lang="en-GB" sz="1200" dirty="0"/>
              <a:t> Oxford:  Clarendon Press (Oxford University Press).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err="1"/>
              <a:t>Koons</a:t>
            </a:r>
            <a:r>
              <a:rPr lang="en-GB" sz="1200" dirty="0"/>
              <a:t>, R.C. (1998).  Teleology as higher-order causation: A situation-theoretic account. </a:t>
            </a:r>
            <a:r>
              <a:rPr lang="en-GB" sz="1200" i="1" dirty="0"/>
              <a:t>Minds and Machines, 8</a:t>
            </a:r>
            <a:r>
              <a:rPr lang="en-GB" sz="1200" b="1" dirty="0"/>
              <a:t>: </a:t>
            </a:r>
            <a:r>
              <a:rPr lang="en-GB" sz="1200" dirty="0"/>
              <a:t>559–585.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/>
              <a:t>Kovacs, D.M. (2019). The question of meta-causation. Talk at </a:t>
            </a:r>
            <a:r>
              <a:rPr lang="en-GB" sz="1200" i="1" dirty="0" err="1"/>
              <a:t>FraMEPhys</a:t>
            </a:r>
            <a:r>
              <a:rPr lang="en-GB" sz="1200" i="1" dirty="0"/>
              <a:t>/Gothenburg Conference on Metaphysical Explanation in Science</a:t>
            </a:r>
            <a:r>
              <a:rPr lang="en-GB" sz="1200" dirty="0"/>
              <a:t>, co-organized by Philosophy department, University of Birmingham, at Ikon Gallery, Birmingham, 10–11 Jan 2019.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err="1"/>
              <a:t>Kriegel</a:t>
            </a:r>
            <a:r>
              <a:rPr lang="en-GB" sz="1200" dirty="0"/>
              <a:t>, U. (2009). </a:t>
            </a:r>
            <a:r>
              <a:rPr lang="en-GB" sz="1200" i="1" dirty="0"/>
              <a:t>Subjective consciousness:  A self-representational theory.</a:t>
            </a:r>
            <a:r>
              <a:rPr lang="en-GB" sz="1200" dirty="0"/>
              <a:t> Oxford: Oxford University Press.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err="1"/>
              <a:t>Kutach</a:t>
            </a:r>
            <a:r>
              <a:rPr lang="en-GB" sz="1200" dirty="0"/>
              <a:t>, D.  (2014).  </a:t>
            </a:r>
            <a:r>
              <a:rPr lang="en-GB" sz="1200" i="1" dirty="0"/>
              <a:t>Causation.</a:t>
            </a:r>
            <a:r>
              <a:rPr lang="en-GB" sz="1200" dirty="0"/>
              <a:t>  Cambridge, UK:  Polity Press</a:t>
            </a:r>
            <a:r>
              <a:rPr lang="en-GB" sz="1200" dirty="0" smtClean="0"/>
              <a:t>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/>
              <a:t>Levine, J. (2018).  </a:t>
            </a:r>
            <a:r>
              <a:rPr lang="en-GB" sz="1200" i="1" dirty="0"/>
              <a:t>Quality and Content: Essays on Consciousness, Representation, and Modality</a:t>
            </a:r>
            <a:r>
              <a:rPr lang="en-GB" sz="1200" dirty="0"/>
              <a:t>. Scholarship Online: April 2018.</a:t>
            </a:r>
          </a:p>
          <a:p>
            <a:pPr marL="226800" indent="-226800">
              <a:spcBef>
                <a:spcPts val="1000"/>
              </a:spcBef>
              <a:buNone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46802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636496" cy="432048"/>
          </a:xfrm>
        </p:spPr>
        <p:txBody>
          <a:bodyPr/>
          <a:lstStyle/>
          <a:p>
            <a:pPr eaLnBrk="1" hangingPunct="1"/>
            <a:r>
              <a:rPr lang="en-GB" altLang="en-US" sz="2000" dirty="0" smtClean="0"/>
              <a:t>References, </a:t>
            </a:r>
            <a:r>
              <a:rPr lang="en-GB" altLang="en-US" sz="2000" dirty="0" err="1" smtClean="0"/>
              <a:t>contd</a:t>
            </a:r>
            <a:endParaRPr lang="en-GB" altLang="en-US" sz="20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620688"/>
            <a:ext cx="8534400" cy="5616624"/>
          </a:xfrm>
        </p:spPr>
        <p:txBody>
          <a:bodyPr/>
          <a:lstStyle/>
          <a:p>
            <a:pPr marL="226800" indent="-226800">
              <a:spcBef>
                <a:spcPts val="800"/>
              </a:spcBef>
              <a:buNone/>
            </a:pPr>
            <a:r>
              <a:rPr lang="en-GB" sz="1200" dirty="0" smtClean="0"/>
              <a:t>Maudlin, T.  (2007).  </a:t>
            </a:r>
            <a:r>
              <a:rPr lang="en-GB" sz="1200" i="1" dirty="0" smtClean="0"/>
              <a:t>The metaphysics within physics.</a:t>
            </a:r>
            <a:r>
              <a:rPr lang="en-GB" sz="1200" dirty="0" smtClean="0"/>
              <a:t>  Oxford:  Oxford University Press.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smtClean="0"/>
              <a:t>Mumford, S. &amp; </a:t>
            </a:r>
            <a:r>
              <a:rPr lang="en-GB" sz="1200" dirty="0" err="1" smtClean="0"/>
              <a:t>Anjum</a:t>
            </a:r>
            <a:r>
              <a:rPr lang="en-GB" sz="1200" dirty="0" smtClean="0"/>
              <a:t>, R.L. (2011).  </a:t>
            </a:r>
            <a:r>
              <a:rPr lang="en-GB" sz="1200" i="1" dirty="0" smtClean="0"/>
              <a:t>Getting causes from powers.</a:t>
            </a:r>
            <a:r>
              <a:rPr lang="en-GB" sz="1200" dirty="0" smtClean="0"/>
              <a:t> Oxford: Oxford University Press.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err="1" smtClean="0"/>
              <a:t>Oizumi</a:t>
            </a:r>
            <a:r>
              <a:rPr lang="en-GB" sz="1200" dirty="0" smtClean="0"/>
              <a:t>, M., </a:t>
            </a:r>
            <a:r>
              <a:rPr lang="en-GB" sz="1200" dirty="0" err="1" smtClean="0"/>
              <a:t>Albantakis</a:t>
            </a:r>
            <a:r>
              <a:rPr lang="en-GB" sz="1200" dirty="0" smtClean="0"/>
              <a:t>, L. &amp; </a:t>
            </a:r>
            <a:r>
              <a:rPr lang="en-GB" sz="1200" dirty="0" err="1" smtClean="0"/>
              <a:t>Tononi</a:t>
            </a:r>
            <a:r>
              <a:rPr lang="en-GB" sz="1200" dirty="0" smtClean="0"/>
              <a:t>, G. (2014). From the phenomenology to the mechanisms of consciousness: Integrated Information Theory 3.0. </a:t>
            </a:r>
            <a:r>
              <a:rPr lang="en-GB" sz="1200" i="1" dirty="0" err="1" smtClean="0"/>
              <a:t>PLoS</a:t>
            </a:r>
            <a:r>
              <a:rPr lang="en-GB" sz="1200" i="1" dirty="0" smtClean="0"/>
              <a:t> Computational Biology, 10</a:t>
            </a:r>
            <a:r>
              <a:rPr lang="en-GB" sz="1200" dirty="0" smtClean="0"/>
              <a:t> (5): e1003588.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/>
              <a:t>Perlis, D</a:t>
            </a:r>
            <a:r>
              <a:rPr lang="en-GB" sz="1200" dirty="0" smtClean="0"/>
              <a:t>. (</a:t>
            </a:r>
            <a:r>
              <a:rPr lang="en-GB" sz="1200" dirty="0"/>
              <a:t>1997</a:t>
            </a:r>
            <a:r>
              <a:rPr lang="en-GB" sz="1200" dirty="0" smtClean="0"/>
              <a:t>). Consciousness </a:t>
            </a:r>
            <a:r>
              <a:rPr lang="en-GB" sz="1200" dirty="0"/>
              <a:t>as </a:t>
            </a:r>
            <a:r>
              <a:rPr lang="en-GB" sz="1200" dirty="0" smtClean="0"/>
              <a:t>self-function.  </a:t>
            </a:r>
            <a:r>
              <a:rPr lang="en-GB" sz="1200" i="1" dirty="0" smtClean="0"/>
              <a:t>J. Consciousness </a:t>
            </a:r>
            <a:r>
              <a:rPr lang="en-GB" sz="1200" i="1" dirty="0"/>
              <a:t>Studies, </a:t>
            </a:r>
            <a:r>
              <a:rPr lang="en-GB" sz="1200" i="1" dirty="0" smtClean="0"/>
              <a:t>4 </a:t>
            </a:r>
            <a:r>
              <a:rPr lang="en-GB" sz="1200" dirty="0"/>
              <a:t>(5--6), pp.509--525. </a:t>
            </a:r>
            <a:endParaRPr lang="en-GB" sz="1200" dirty="0" smtClean="0"/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smtClean="0"/>
              <a:t>Raleigh, T. (forthcoming). Introduction: The recent renaissance of acquaintance.  Introduction chapter in J. Knowles &amp; T. Raleigh, </a:t>
            </a:r>
            <a:r>
              <a:rPr lang="en-GB" sz="1200" i="1" dirty="0" smtClean="0"/>
              <a:t>Acquaintance: New Essays. </a:t>
            </a:r>
            <a:r>
              <a:rPr lang="en-GB" sz="1200" dirty="0" smtClean="0"/>
              <a:t>Oxford University Press. 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smtClean="0"/>
              <a:t>Rosenthal, D.M. (1993). State consciousness and transitive consciousness. </a:t>
            </a:r>
            <a:r>
              <a:rPr lang="en-GB" sz="1200" i="1" dirty="0" smtClean="0"/>
              <a:t>Consciousness and Cognition, 2</a:t>
            </a:r>
            <a:r>
              <a:rPr lang="en-GB" sz="1200" dirty="0" smtClean="0"/>
              <a:t> (4), pp.355–363.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smtClean="0"/>
              <a:t>Russell, B. (1910) Knowledge be acquaintance and knowledge by description.  </a:t>
            </a:r>
            <a:r>
              <a:rPr lang="en-GB" sz="1200" i="1" dirty="0" smtClean="0"/>
              <a:t>Proceedings of the Aristotelian Society, 11,</a:t>
            </a:r>
            <a:r>
              <a:rPr lang="en-GB" sz="1200" dirty="0" smtClean="0"/>
              <a:t> pp.108–128.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smtClean="0"/>
              <a:t>Schaffer, J. (2016). The metaphysics of causation. In E.N. </a:t>
            </a:r>
            <a:r>
              <a:rPr lang="en-GB" sz="1200" dirty="0" err="1" smtClean="0"/>
              <a:t>Zalta</a:t>
            </a:r>
            <a:r>
              <a:rPr lang="en-GB" sz="1200" dirty="0" smtClean="0"/>
              <a:t> (Ed.), </a:t>
            </a:r>
            <a:r>
              <a:rPr lang="en-GB" sz="1200" i="1" dirty="0" smtClean="0"/>
              <a:t>The Stanford </a:t>
            </a:r>
            <a:r>
              <a:rPr lang="en-GB" sz="1200" i="1" dirty="0" err="1" smtClean="0"/>
              <a:t>Encyclopedia</a:t>
            </a:r>
            <a:r>
              <a:rPr lang="en-GB" sz="1200" i="1" dirty="0" smtClean="0"/>
              <a:t> of Philosophy</a:t>
            </a:r>
            <a:r>
              <a:rPr lang="en-GB" sz="1200" dirty="0" smtClean="0"/>
              <a:t> (Fall 2016 Edition), online at  </a:t>
            </a:r>
            <a:r>
              <a:rPr lang="en-GB" sz="1200" u="sng" dirty="0" smtClean="0">
                <a:hlinkClick r:id="rId2"/>
              </a:rPr>
              <a:t>http://plato.stanford.edu/archives/fall2016/entries/causation-metaphysics/</a:t>
            </a:r>
            <a:endParaRPr lang="en-GB" sz="1200" dirty="0" smtClean="0"/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err="1" smtClean="0"/>
              <a:t>Sebastián</a:t>
            </a:r>
            <a:r>
              <a:rPr lang="en-GB" sz="1200" dirty="0" smtClean="0"/>
              <a:t>, M.A. (2012). Experiential awareness: Do you </a:t>
            </a:r>
            <a:r>
              <a:rPr lang="en-GB" sz="1200" i="1" dirty="0" smtClean="0"/>
              <a:t>it</a:t>
            </a:r>
            <a:r>
              <a:rPr lang="en-GB" sz="1200" dirty="0" smtClean="0"/>
              <a:t> to </a:t>
            </a:r>
            <a:r>
              <a:rPr lang="en-GB" sz="1200" i="1" dirty="0" smtClean="0"/>
              <a:t>me</a:t>
            </a:r>
            <a:r>
              <a:rPr lang="en-GB" sz="1200" dirty="0" smtClean="0"/>
              <a:t>? </a:t>
            </a:r>
            <a:r>
              <a:rPr lang="en-GB" sz="1200" i="1" dirty="0" smtClean="0"/>
              <a:t>Philosophical Topics, 40</a:t>
            </a:r>
            <a:r>
              <a:rPr lang="en-GB" sz="1200" dirty="0" smtClean="0"/>
              <a:t>(2): pp.155–177.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err="1" smtClean="0"/>
              <a:t>Shea</a:t>
            </a:r>
            <a:r>
              <a:rPr lang="en-GB" sz="1200" dirty="0" smtClean="0"/>
              <a:t>, N. (2018). </a:t>
            </a:r>
            <a:r>
              <a:rPr lang="en-GB" sz="1200" i="1" dirty="0" smtClean="0"/>
              <a:t>Representation in cognitive science.</a:t>
            </a:r>
            <a:r>
              <a:rPr lang="en-GB" sz="1200" dirty="0" smtClean="0"/>
              <a:t> Oxford: Oxford University Press.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err="1" smtClean="0"/>
              <a:t>Strawson</a:t>
            </a:r>
            <a:r>
              <a:rPr lang="en-GB" sz="1200" dirty="0" smtClean="0"/>
              <a:t>, G. (2016). Mind and being: The primacy of </a:t>
            </a:r>
            <a:r>
              <a:rPr lang="en-GB" sz="1200" dirty="0" err="1" smtClean="0"/>
              <a:t>panpsychism</a:t>
            </a:r>
            <a:r>
              <a:rPr lang="en-GB" sz="1200" dirty="0" smtClean="0"/>
              <a:t>. In </a:t>
            </a:r>
            <a:r>
              <a:rPr lang="en-GB" sz="1200" dirty="0" err="1" smtClean="0"/>
              <a:t>Brüntrup</a:t>
            </a:r>
            <a:r>
              <a:rPr lang="en-GB" sz="1200" dirty="0" smtClean="0"/>
              <a:t> &amp; </a:t>
            </a:r>
            <a:r>
              <a:rPr lang="en-GB" sz="1200" dirty="0" err="1" smtClean="0"/>
              <a:t>Jaskolla</a:t>
            </a:r>
            <a:r>
              <a:rPr lang="en-GB" sz="1200" dirty="0" smtClean="0"/>
              <a:t> (2016).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err="1" smtClean="0"/>
              <a:t>Tye</a:t>
            </a:r>
            <a:r>
              <a:rPr lang="en-GB" sz="1200" dirty="0" smtClean="0"/>
              <a:t>,</a:t>
            </a:r>
            <a:r>
              <a:rPr lang="en-GB" sz="1200" i="1" dirty="0" smtClean="0"/>
              <a:t> </a:t>
            </a:r>
            <a:r>
              <a:rPr lang="en-GB" sz="1200" dirty="0" smtClean="0"/>
              <a:t>M. (2000).</a:t>
            </a:r>
            <a:r>
              <a:rPr lang="en-GB" sz="1200" i="1" dirty="0" smtClean="0"/>
              <a:t> Consciousness, </a:t>
            </a:r>
            <a:r>
              <a:rPr lang="en-GB" sz="1200" i="1" dirty="0" err="1" smtClean="0"/>
              <a:t>color</a:t>
            </a:r>
            <a:r>
              <a:rPr lang="en-GB" sz="1200" i="1" dirty="0" smtClean="0"/>
              <a:t>, and content. </a:t>
            </a:r>
            <a:r>
              <a:rPr lang="en-GB" sz="1200" dirty="0" smtClean="0"/>
              <a:t>Cambridge, MA: MIT Press.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smtClean="0"/>
              <a:t>Vetter, B.(2015).  </a:t>
            </a:r>
            <a:r>
              <a:rPr lang="en-GB" sz="1200" i="1" dirty="0" smtClean="0"/>
              <a:t>Potentiality:  From dispositions to modality.</a:t>
            </a:r>
            <a:r>
              <a:rPr lang="en-GB" sz="1200" dirty="0" smtClean="0"/>
              <a:t> Oxford: Oxford University Press.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err="1" smtClean="0"/>
              <a:t>Williford</a:t>
            </a:r>
            <a:r>
              <a:rPr lang="en-GB" sz="1200" dirty="0" smtClean="0"/>
              <a:t>, K. (2015). </a:t>
            </a:r>
            <a:r>
              <a:rPr lang="en-GB" sz="1200" dirty="0" err="1" smtClean="0"/>
              <a:t>Representationalisms</a:t>
            </a:r>
            <a:r>
              <a:rPr lang="en-GB" sz="1200" dirty="0" smtClean="0"/>
              <a:t>, subjective character, and self-acquaintance. In T. </a:t>
            </a:r>
            <a:r>
              <a:rPr lang="en-GB" sz="1200" dirty="0" err="1" smtClean="0"/>
              <a:t>Metzinger</a:t>
            </a:r>
            <a:r>
              <a:rPr lang="en-GB" sz="1200" dirty="0" smtClean="0"/>
              <a:t> &amp; J.M. </a:t>
            </a:r>
            <a:r>
              <a:rPr lang="en-GB" sz="1200" dirty="0" err="1" smtClean="0"/>
              <a:t>Windt</a:t>
            </a:r>
            <a:r>
              <a:rPr lang="en-GB" sz="1200" dirty="0" smtClean="0"/>
              <a:t> (</a:t>
            </a:r>
            <a:r>
              <a:rPr lang="en-GB" sz="1200" dirty="0" err="1" smtClean="0"/>
              <a:t>Eds</a:t>
            </a:r>
            <a:r>
              <a:rPr lang="en-GB" sz="1200" dirty="0" smtClean="0"/>
              <a:t>), </a:t>
            </a:r>
            <a:r>
              <a:rPr lang="en-GB" sz="1200" i="1" dirty="0" smtClean="0"/>
              <a:t>Open MIND</a:t>
            </a:r>
            <a:r>
              <a:rPr lang="en-GB" sz="1200" dirty="0" smtClean="0"/>
              <a:t>: 39(T). Frankfurt am Mein: MIND Group. </a:t>
            </a:r>
            <a:r>
              <a:rPr lang="en-GB" sz="1200" u="sng" dirty="0" smtClean="0">
                <a:hlinkClick r:id="rId3"/>
              </a:rPr>
              <a:t>https://fias.uni-frankfurt.de/mindgroup/</a:t>
            </a:r>
            <a:endParaRPr lang="en-GB" sz="1200" dirty="0" smtClean="0"/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smtClean="0"/>
              <a:t>Yates, D. (2018). Neural synchrony and the causal efficacy of consciousness. </a:t>
            </a:r>
            <a:r>
              <a:rPr lang="en-GB" sz="1200" i="1" dirty="0" err="1" smtClean="0"/>
              <a:t>Topoi</a:t>
            </a:r>
            <a:r>
              <a:rPr lang="en-GB" sz="1200" i="1" dirty="0" smtClean="0"/>
              <a:t>,</a:t>
            </a:r>
            <a:r>
              <a:rPr lang="en-GB" sz="1200" dirty="0" smtClean="0"/>
              <a:t> published online 22 Sep 2018. https://doi.org/10.1007/s11245-018-9596-7</a:t>
            </a:r>
          </a:p>
          <a:p>
            <a:pPr marL="226800" indent="-226800">
              <a:spcBef>
                <a:spcPts val="800"/>
              </a:spcBef>
              <a:buNone/>
            </a:pPr>
            <a:r>
              <a:rPr lang="en-GB" sz="1200" dirty="0" err="1" smtClean="0"/>
              <a:t>Zahavi</a:t>
            </a:r>
            <a:r>
              <a:rPr lang="en-GB" sz="1200" dirty="0" smtClean="0"/>
              <a:t>, D. (2005).  </a:t>
            </a:r>
            <a:r>
              <a:rPr lang="en-GB" sz="1200" i="1" dirty="0" smtClean="0"/>
              <a:t>Subjectivity and selfhood:  Investigating the first-person perspective.</a:t>
            </a:r>
            <a:r>
              <a:rPr lang="en-GB" sz="1200" dirty="0" smtClean="0"/>
              <a:t> Cambridge, Mass. and London, UK:  MIT Press (a Bradford Book).</a:t>
            </a:r>
            <a:endParaRPr lang="en-GB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919251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1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23850" y="2205038"/>
            <a:ext cx="8229600" cy="2765425"/>
          </a:xfrm>
        </p:spPr>
        <p:txBody>
          <a:bodyPr/>
          <a:lstStyle/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 smtClean="0"/>
              <a:t>((MISC ADDITIONAL SLIDES))</a:t>
            </a:r>
          </a:p>
        </p:txBody>
      </p:sp>
    </p:spTree>
    <p:extLst>
      <p:ext uri="{BB962C8B-B14F-4D97-AF65-F5344CB8AC3E}">
        <p14:creationId xmlns:p14="http://schemas.microsoft.com/office/powerpoint/2010/main" val="701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-2717" r="5074" b="2717"/>
          <a:stretch/>
        </p:blipFill>
        <p:spPr>
          <a:xfrm rot="5400000">
            <a:off x="1597704" y="-6652"/>
            <a:ext cx="6408712" cy="665528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76256" y="116632"/>
            <a:ext cx="1296144" cy="64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39552" y="146755"/>
            <a:ext cx="1296144" cy="64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2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000" dirty="0" smtClean="0"/>
              <a:t>((GENUINE </a:t>
            </a:r>
            <a:r>
              <a:rPr lang="en-GB" altLang="en-US" sz="2000" dirty="0" err="1" smtClean="0"/>
              <a:t>processness</a:t>
            </a:r>
            <a:r>
              <a:rPr lang="en-GB" altLang="en-US" sz="2000" dirty="0" smtClean="0"/>
              <a:t> </a:t>
            </a:r>
            <a:r>
              <a:rPr lang="en-GB" altLang="en-US" sz="2000" i="1" dirty="0" smtClean="0"/>
              <a:t>MATTERS, BUT WHY?))</a:t>
            </a:r>
            <a:endParaRPr lang="en-GB" altLang="en-US" sz="20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836712"/>
            <a:ext cx="8534400" cy="511256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800" dirty="0" smtClean="0"/>
              <a:t>So, for a process to be conscious it </a:t>
            </a:r>
            <a:r>
              <a:rPr lang="en-GB" altLang="en-US" sz="1800" b="1" i="1" dirty="0" smtClean="0">
                <a:solidFill>
                  <a:srgbClr val="FF0000"/>
                </a:solidFill>
              </a:rPr>
              <a:t>matters</a:t>
            </a:r>
            <a:r>
              <a:rPr lang="en-GB" altLang="en-US" sz="1800" i="1" dirty="0" smtClean="0"/>
              <a:t> </a:t>
            </a:r>
            <a:r>
              <a:rPr lang="en-GB" altLang="en-US" sz="1800" dirty="0" smtClean="0"/>
              <a:t>that the process be genuine.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1800" dirty="0" smtClean="0"/>
              <a:t>But, </a:t>
            </a:r>
            <a:r>
              <a:rPr lang="en-GB" altLang="en-US" sz="1800" b="1" i="1" dirty="0">
                <a:solidFill>
                  <a:srgbClr val="FF0000"/>
                </a:solidFill>
              </a:rPr>
              <a:t>why/how</a:t>
            </a:r>
            <a:r>
              <a:rPr lang="en-GB" altLang="en-US" sz="1800" dirty="0">
                <a:solidFill>
                  <a:srgbClr val="FF0000"/>
                </a:solidFill>
              </a:rPr>
              <a:t> </a:t>
            </a:r>
            <a:r>
              <a:rPr lang="en-GB" altLang="en-US" sz="1800" dirty="0"/>
              <a:t>does </a:t>
            </a:r>
            <a:r>
              <a:rPr lang="en-GB" altLang="en-US" sz="1800" dirty="0" smtClean="0"/>
              <a:t>it matter, especially given that the presence of consciousness is objective?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Above-mentioned thought-experiments don’t explain why/how: don’t answer the question </a:t>
            </a:r>
            <a:r>
              <a:rPr lang="en-GB" altLang="en-US" sz="1600" b="1" i="1" dirty="0" smtClean="0">
                <a:solidFill>
                  <a:srgbClr val="FF0000"/>
                </a:solidFill>
              </a:rPr>
              <a:t>“what good does the internal causation do?” </a:t>
            </a:r>
            <a:r>
              <a:rPr lang="en-GB" altLang="en-US" sz="1600" dirty="0" smtClean="0"/>
              <a:t>[other than subtending the state trajectory].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Intuitively, it’s not clear why it matters. After all, it may be reasonable to think that whether one is conscious at any given moment or over a small interval  is just a matter of the state then (e.g., a snapshot of neural activity), even if one accepts that for some reason consciousness over a more extended period reasonably requires proper causal linking.</a:t>
            </a:r>
            <a:endParaRPr lang="en-GB" altLang="en-US" sz="2000" dirty="0"/>
          </a:p>
          <a:p>
            <a:pPr eaLnBrk="1" hangingPunct="1">
              <a:lnSpc>
                <a:spcPct val="120000"/>
              </a:lnSpc>
              <a:spcBef>
                <a:spcPts val="3000"/>
              </a:spcBef>
              <a:buFont typeface="Calibri" pitchFamily="34" charset="0"/>
              <a:buChar char="•"/>
              <a:defRPr/>
            </a:pPr>
            <a:r>
              <a:rPr lang="en-GB" altLang="en-US" sz="1800" dirty="0" smtClean="0"/>
              <a:t>I will shortly suggest an answer to the question, as a development of a common thought about consciousness …</a:t>
            </a: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8451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720080"/>
          </a:xfrm>
        </p:spPr>
        <p:txBody>
          <a:bodyPr/>
          <a:lstStyle/>
          <a:p>
            <a:pPr eaLnBrk="1" hangingPunct="1"/>
            <a:r>
              <a:rPr lang="en-GB" altLang="en-US" sz="2400" dirty="0" smtClean="0">
                <a:solidFill>
                  <a:srgbClr val="0070C0"/>
                </a:solidFill>
              </a:rPr>
              <a:t>One Motivation Leading to</a:t>
            </a:r>
            <a:r>
              <a:rPr lang="en-GB" altLang="en-US" sz="2400" dirty="0" smtClean="0"/>
              <a:t> </a:t>
            </a:r>
            <a:r>
              <a:rPr lang="en-GB" altLang="en-US" sz="2400" dirty="0" smtClean="0">
                <a:solidFill>
                  <a:srgbClr val="0070C0"/>
                </a:solidFill>
              </a:rPr>
              <a:t>PRAS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96752"/>
            <a:ext cx="8712968" cy="446449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Without something like PRAS, it’s a bit of a mystery </a:t>
            </a:r>
            <a:r>
              <a:rPr lang="en-GB" altLang="en-US" sz="1800" i="1" dirty="0" smtClean="0"/>
              <a:t>why it matters at all</a:t>
            </a:r>
            <a:r>
              <a:rPr lang="en-GB" altLang="en-US" sz="1800" dirty="0" smtClean="0"/>
              <a:t> that the states gone through in a conscious episode should be in a temporal sequence at all, let alone be causally linked.</a:t>
            </a:r>
          </a:p>
          <a:p>
            <a:pPr eaLnBrk="1" hangingPunct="1">
              <a:lnSpc>
                <a:spcPct val="120000"/>
              </a:lnSpc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E.g.. What difference would it make if they all just persisted and coexisted in separate places? </a:t>
            </a:r>
          </a:p>
          <a:p>
            <a:pPr eaLnBrk="1" hangingPunct="1">
              <a:lnSpc>
                <a:spcPct val="120000"/>
              </a:lnSpc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[See </a:t>
            </a:r>
            <a:r>
              <a:rPr lang="en-GB" altLang="en-US" sz="1800" dirty="0" err="1" smtClean="0"/>
              <a:t>Barnden</a:t>
            </a:r>
            <a:r>
              <a:rPr lang="en-GB" altLang="en-US" sz="1800" dirty="0" smtClean="0"/>
              <a:t> 2014 for initial considerations on this path.]</a:t>
            </a:r>
          </a:p>
        </p:txBody>
      </p:sp>
    </p:spTree>
    <p:extLst>
      <p:ext uri="{BB962C8B-B14F-4D97-AF65-F5344CB8AC3E}">
        <p14:creationId xmlns:p14="http://schemas.microsoft.com/office/powerpoint/2010/main" val="1741023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000" dirty="0" smtClean="0"/>
              <a:t>But WAIT A MINUTE!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8534400" cy="5400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600" dirty="0" smtClean="0"/>
              <a:t>Intuitions of </a:t>
            </a:r>
            <a:r>
              <a:rPr lang="en-GB" altLang="en-US" sz="1600" b="1" dirty="0" smtClean="0">
                <a:solidFill>
                  <a:srgbClr val="FF0000"/>
                </a:solidFill>
              </a:rPr>
              <a:t>“transparency”</a:t>
            </a:r>
            <a:r>
              <a:rPr lang="en-GB" altLang="en-US" sz="1600" dirty="0" smtClean="0">
                <a:solidFill>
                  <a:srgbClr val="FF0000"/>
                </a:solidFill>
              </a:rPr>
              <a:t> </a:t>
            </a:r>
            <a:r>
              <a:rPr lang="en-GB" altLang="en-US" sz="1600" dirty="0" smtClean="0"/>
              <a:t>muddy the phenomenal waters.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400" dirty="0" smtClean="0"/>
              <a:t>[See, e.g., Harman 1990, </a:t>
            </a:r>
            <a:r>
              <a:rPr lang="en-GB" altLang="en-US" sz="1400" dirty="0" err="1" smtClean="0"/>
              <a:t>Tye</a:t>
            </a:r>
            <a:r>
              <a:rPr lang="en-GB" altLang="en-US" sz="1400" dirty="0" smtClean="0"/>
              <a:t> 2000; and e.g. Chalmers 2010, Levine 2018, </a:t>
            </a:r>
            <a:r>
              <a:rPr lang="en-GB" altLang="en-US" sz="1400" dirty="0" err="1" smtClean="0"/>
              <a:t>Williford</a:t>
            </a:r>
            <a:r>
              <a:rPr lang="en-GB" altLang="en-US" sz="1400" dirty="0" smtClean="0"/>
              <a:t> 2015 for discussion.]</a:t>
            </a:r>
          </a:p>
          <a:p>
            <a:pPr lvl="1" eaLnBrk="1" hangingPunct="1">
              <a:lnSpc>
                <a:spcPct val="120000"/>
              </a:lnSpc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Many people deny that in their normal episodes of (e.g.) perceiving a red patch, they’re at all conscious of anything but the red patch. They claim their normal, non-reflective consciousness is “transparent” to them.</a:t>
            </a:r>
          </a:p>
          <a:p>
            <a:pPr eaLnBrk="1" hangingPunct="1">
              <a:lnSpc>
                <a:spcPct val="120000"/>
              </a:lnSpc>
              <a:spcBef>
                <a:spcPts val="3000"/>
              </a:spcBef>
              <a:buFont typeface="Calibri" pitchFamily="34" charset="0"/>
              <a:buChar char="•"/>
              <a:defRPr/>
            </a:pPr>
            <a:r>
              <a:rPr lang="en-GB" altLang="en-US" sz="1600" dirty="0" smtClean="0"/>
              <a:t>I do want to respect this in some way, for safety. </a:t>
            </a: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((But I hold that, still, the subject’s own experiencing, </a:t>
            </a:r>
            <a:r>
              <a:rPr lang="en-GB" altLang="en-US" sz="1600" b="1" i="1" dirty="0" smtClean="0">
                <a:solidFill>
                  <a:srgbClr val="CC3399"/>
                </a:solidFill>
              </a:rPr>
              <a:t>though detected by him/her/it</a:t>
            </a:r>
            <a:r>
              <a:rPr lang="en-GB" altLang="en-US" sz="1600" b="1" dirty="0" smtClean="0">
                <a:solidFill>
                  <a:srgbClr val="7030A0"/>
                </a:solidFill>
              </a:rPr>
              <a:t>,</a:t>
            </a:r>
            <a:r>
              <a:rPr lang="en-GB" altLang="en-US" sz="1600" dirty="0" smtClean="0"/>
              <a:t>  has not necessarily been </a:t>
            </a:r>
            <a:r>
              <a:rPr lang="en-GB" altLang="en-US" sz="1600" b="1" i="1" dirty="0" smtClean="0">
                <a:solidFill>
                  <a:srgbClr val="0070C0"/>
                </a:solidFill>
              </a:rPr>
              <a:t>phenomenally</a:t>
            </a:r>
            <a:r>
              <a:rPr lang="en-GB" altLang="en-US" sz="1600" dirty="0" smtClean="0"/>
              <a:t> detected, and instead the phenomenality has been </a:t>
            </a:r>
            <a:r>
              <a:rPr lang="en-GB" altLang="en-US" sz="1600" b="1" dirty="0" smtClean="0">
                <a:solidFill>
                  <a:srgbClr val="0070C0"/>
                </a:solidFill>
              </a:rPr>
              <a:t>“sucked into” </a:t>
            </a:r>
            <a:r>
              <a:rPr lang="en-GB" altLang="en-US" sz="1600" dirty="0" smtClean="0"/>
              <a:t>or </a:t>
            </a:r>
            <a:r>
              <a:rPr lang="en-GB" altLang="en-US" sz="1600" b="1" dirty="0" smtClean="0">
                <a:solidFill>
                  <a:srgbClr val="0070C0"/>
                </a:solidFill>
              </a:rPr>
              <a:t>“transferred into”</a:t>
            </a:r>
            <a:r>
              <a:rPr lang="en-GB" altLang="en-US" sz="1600" dirty="0" smtClean="0"/>
              <a:t>     </a:t>
            </a:r>
            <a:r>
              <a:rPr lang="en-GB" altLang="en-US" sz="1600" b="1" i="1" dirty="0" smtClean="0">
                <a:solidFill>
                  <a:srgbClr val="0070C0"/>
                </a:solidFill>
              </a:rPr>
              <a:t>th</a:t>
            </a:r>
            <a:r>
              <a:rPr lang="en-GB" altLang="en-US" sz="1600" b="1" i="1" dirty="0" smtClean="0">
                <a:solidFill>
                  <a:srgbClr val="FF0000"/>
                </a:solidFill>
              </a:rPr>
              <a:t>e  red  p</a:t>
            </a:r>
            <a:r>
              <a:rPr lang="en-GB" altLang="en-US" sz="1600" b="1" i="1" dirty="0" smtClean="0">
                <a:solidFill>
                  <a:srgbClr val="0070C0"/>
                </a:solidFill>
              </a:rPr>
              <a:t>atch  a</a:t>
            </a:r>
            <a:r>
              <a:rPr lang="en-GB" altLang="en-US" sz="1600" b="1" i="1" dirty="0" smtClean="0">
                <a:solidFill>
                  <a:srgbClr val="FF0000"/>
                </a:solidFill>
              </a:rPr>
              <a:t>s  a  b</a:t>
            </a:r>
            <a:r>
              <a:rPr lang="en-GB" altLang="en-US" sz="1600" b="1" i="1" dirty="0" smtClean="0">
                <a:solidFill>
                  <a:srgbClr val="0070C0"/>
                </a:solidFill>
              </a:rPr>
              <a:t>eing-experi</a:t>
            </a:r>
            <a:r>
              <a:rPr lang="en-GB" altLang="en-US" sz="1600" b="1" i="1" dirty="0" smtClean="0">
                <a:solidFill>
                  <a:srgbClr val="FF0000"/>
                </a:solidFill>
              </a:rPr>
              <a:t>enced  p</a:t>
            </a:r>
            <a:r>
              <a:rPr lang="en-GB" altLang="en-US" sz="1600" b="1" i="1" dirty="0" smtClean="0">
                <a:solidFill>
                  <a:srgbClr val="0070C0"/>
                </a:solidFill>
              </a:rPr>
              <a:t>art</a:t>
            </a:r>
            <a:r>
              <a:rPr lang="en-GB" altLang="en-US" sz="1600" b="1" dirty="0" smtClean="0">
                <a:solidFill>
                  <a:srgbClr val="0070C0"/>
                </a:solidFill>
              </a:rPr>
              <a:t>   </a:t>
            </a:r>
            <a:r>
              <a:rPr lang="en-GB" altLang="en-US" sz="1600" dirty="0" smtClean="0"/>
              <a:t>of the experience [cf. Levine 2018].))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After all, the </a:t>
            </a:r>
            <a:r>
              <a:rPr lang="en-GB" altLang="en-US" sz="1600" b="1" dirty="0" smtClean="0">
                <a:solidFill>
                  <a:srgbClr val="0070C0"/>
                </a:solidFill>
              </a:rPr>
              <a:t>“It” </a:t>
            </a:r>
            <a:r>
              <a:rPr lang="en-GB" altLang="en-US" sz="1600" dirty="0" smtClean="0"/>
              <a:t>in     </a:t>
            </a:r>
            <a:r>
              <a:rPr lang="en-GB" altLang="en-US" sz="1600" dirty="0" smtClean="0">
                <a:solidFill>
                  <a:srgbClr val="0070C0"/>
                </a:solidFill>
              </a:rPr>
              <a:t>“What’s It Like to </a:t>
            </a:r>
            <a:r>
              <a:rPr lang="en-GB" altLang="en-US" sz="1600" dirty="0" smtClean="0"/>
              <a:t>[e.g., </a:t>
            </a:r>
            <a:r>
              <a:rPr lang="en-GB" altLang="en-US" sz="1600" b="1" dirty="0" smtClean="0">
                <a:solidFill>
                  <a:srgbClr val="0070C0"/>
                </a:solidFill>
              </a:rPr>
              <a:t>see</a:t>
            </a:r>
            <a:r>
              <a:rPr lang="en-GB" altLang="en-US" sz="1600" dirty="0" smtClean="0"/>
              <a:t> a </a:t>
            </a:r>
            <a:r>
              <a:rPr lang="en-GB" altLang="en-US" sz="1600" dirty="0" smtClean="0">
                <a:solidFill>
                  <a:srgbClr val="FF0000"/>
                </a:solidFill>
              </a:rPr>
              <a:t>red patch</a:t>
            </a:r>
            <a:r>
              <a:rPr lang="en-GB" altLang="en-US" sz="1600" dirty="0" smtClean="0"/>
              <a:t>]”     alludes to </a:t>
            </a:r>
            <a:r>
              <a:rPr lang="en-GB" altLang="en-US" sz="1600" b="1" dirty="0" smtClean="0">
                <a:solidFill>
                  <a:srgbClr val="0070C0"/>
                </a:solidFill>
              </a:rPr>
              <a:t>the </a:t>
            </a:r>
            <a:r>
              <a:rPr lang="en-GB" altLang="en-US" sz="1600" b="1" i="1" dirty="0" smtClean="0">
                <a:solidFill>
                  <a:srgbClr val="0070C0"/>
                </a:solidFill>
              </a:rPr>
              <a:t>experience</a:t>
            </a:r>
            <a:r>
              <a:rPr lang="en-GB" altLang="en-US" sz="1600" i="1" dirty="0" smtClean="0"/>
              <a:t>.</a:t>
            </a:r>
            <a:endParaRPr lang="en-GB" altLang="en-US" sz="1600" dirty="0" smtClean="0"/>
          </a:p>
          <a:p>
            <a:pPr eaLnBrk="1" hangingPunct="1">
              <a:lnSpc>
                <a:spcPct val="120000"/>
              </a:lnSpc>
              <a:spcBef>
                <a:spcPts val="3000"/>
              </a:spcBef>
              <a:buFont typeface="Calibri" pitchFamily="34" charset="0"/>
              <a:buChar char="•"/>
              <a:defRPr/>
            </a:pPr>
            <a:r>
              <a:rPr lang="en-GB" altLang="en-US" sz="1600" dirty="0" smtClean="0"/>
              <a:t>SO: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itchFamily="34" charset="0"/>
              <a:buChar char="•"/>
              <a:defRPr/>
            </a:pPr>
            <a:endParaRPr lang="en-GB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89212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976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000" dirty="0" smtClean="0"/>
              <a:t>Proto-Acquaintance Instead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692696"/>
            <a:ext cx="8534400" cy="576064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3000"/>
              </a:spcBef>
              <a:buFont typeface="Calibri" pitchFamily="34" charset="0"/>
              <a:buChar char="•"/>
              <a:defRPr/>
            </a:pPr>
            <a:r>
              <a:rPr lang="en-GB" altLang="en-US" sz="1400" dirty="0"/>
              <a:t>((Especially: </a:t>
            </a:r>
            <a:r>
              <a:rPr lang="en-GB" altLang="en-US" sz="1400" dirty="0" err="1"/>
              <a:t>Williford’s</a:t>
            </a:r>
            <a:r>
              <a:rPr lang="en-GB" altLang="en-US" sz="1400" dirty="0"/>
              <a:t> (2015) version, where the auto-consciousness is auto-</a:t>
            </a:r>
            <a:r>
              <a:rPr lang="en-GB" altLang="en-US" sz="1400" b="1" i="1" dirty="0">
                <a:solidFill>
                  <a:srgbClr val="7030A0"/>
                </a:solidFill>
              </a:rPr>
              <a:t>acquaintance</a:t>
            </a:r>
            <a:r>
              <a:rPr lang="en-GB" altLang="en-US" sz="1400" i="1" dirty="0"/>
              <a:t>: 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400" b="1" dirty="0">
                <a:solidFill>
                  <a:srgbClr val="7030A0"/>
                </a:solidFill>
              </a:rPr>
              <a:t>direct conscious auto-awareness, not mediated by auto-representation</a:t>
            </a:r>
            <a:r>
              <a:rPr lang="en-GB" altLang="en-US" sz="1400" dirty="0" smtClean="0">
                <a:solidFill>
                  <a:srgbClr val="7030A0"/>
                </a:solidFill>
              </a:rPr>
              <a:t>.))</a:t>
            </a:r>
            <a:endParaRPr lang="en-GB" altLang="en-US" sz="1400" dirty="0" smtClean="0"/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400" dirty="0" smtClean="0"/>
              <a:t>So what to do? Main alternative to representation discussed/adopted [e.g., by </a:t>
            </a:r>
            <a:r>
              <a:rPr lang="en-GB" altLang="en-US" sz="1400" dirty="0" err="1" smtClean="0"/>
              <a:t>Williford</a:t>
            </a:r>
            <a:r>
              <a:rPr lang="en-GB" altLang="en-US" sz="1400" dirty="0" smtClean="0"/>
              <a:t> 2015] seems to be some form of direct </a:t>
            </a:r>
            <a:r>
              <a:rPr lang="en-GB" altLang="en-US" sz="1400" b="1" dirty="0" smtClean="0">
                <a:solidFill>
                  <a:srgbClr val="CC0099"/>
                </a:solidFill>
              </a:rPr>
              <a:t>“acquaintance”</a:t>
            </a:r>
            <a:r>
              <a:rPr lang="en-GB" altLang="en-US" sz="1400" dirty="0" smtClean="0">
                <a:solidFill>
                  <a:srgbClr val="7030A0"/>
                </a:solidFill>
              </a:rPr>
              <a:t> </a:t>
            </a:r>
            <a:r>
              <a:rPr lang="en-GB" altLang="en-US" sz="1400" dirty="0" smtClean="0"/>
              <a:t>[Russell 2015]. [I don’t currently see how other suggestions, e.g. a constitution relation, could work.]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400" dirty="0" smtClean="0"/>
              <a:t>In our case: </a:t>
            </a:r>
            <a:r>
              <a:rPr lang="en-GB" altLang="en-US" sz="1400" dirty="0" smtClean="0">
                <a:solidFill>
                  <a:srgbClr val="CC0099"/>
                </a:solidFill>
              </a:rPr>
              <a:t>acquaintance with prior states / causal linkages – 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400" dirty="0" smtClean="0"/>
              <a:t>or rather we should only propose </a:t>
            </a:r>
            <a:r>
              <a:rPr lang="en-GB" altLang="en-US" sz="1400" b="1" i="1" dirty="0" smtClean="0">
                <a:solidFill>
                  <a:srgbClr val="CC0099"/>
                </a:solidFill>
              </a:rPr>
              <a:t>“proto-acquaintance”:  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400" dirty="0" smtClean="0"/>
              <a:t>like acquaintance, but with assumption of consciousness removed.</a:t>
            </a:r>
          </a:p>
          <a:p>
            <a:pPr lvl="2" ea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200" dirty="0" smtClean="0"/>
              <a:t>((</a:t>
            </a:r>
            <a:r>
              <a:rPr lang="en-GB" altLang="en-US" sz="1200" i="1" dirty="0" smtClean="0"/>
              <a:t>Aside: </a:t>
            </a:r>
            <a:r>
              <a:rPr lang="en-GB" altLang="en-US" sz="1200" dirty="0" smtClean="0"/>
              <a:t>in much discussion I’ve see </a:t>
            </a:r>
            <a:r>
              <a:rPr lang="en-GB" altLang="en-US" sz="1200" dirty="0" err="1" smtClean="0"/>
              <a:t>nof</a:t>
            </a:r>
            <a:r>
              <a:rPr lang="en-GB" altLang="en-US" sz="1200" dirty="0" smtClean="0"/>
              <a:t> acquaintance (e.g. Raleigh </a:t>
            </a:r>
            <a:r>
              <a:rPr lang="en-GB" altLang="en-US" sz="1200" dirty="0" err="1" smtClean="0"/>
              <a:t>forthc</a:t>
            </a:r>
            <a:r>
              <a:rPr lang="en-GB" altLang="en-US" sz="1200" dirty="0" smtClean="0"/>
              <a:t>.), that it’s conscious seems incidental.))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400" dirty="0" smtClean="0"/>
              <a:t>I ASSUME proto-acquaintance of X with Y (detection of Y by X) is a </a:t>
            </a:r>
            <a:r>
              <a:rPr lang="en-GB" altLang="en-US" sz="1400" b="1" dirty="0" smtClean="0"/>
              <a:t>causal </a:t>
            </a:r>
            <a:r>
              <a:rPr lang="en-GB" altLang="en-US" sz="1400" dirty="0" smtClean="0"/>
              <a:t>affecting of X by Y.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400" dirty="0" smtClean="0"/>
              <a:t>SO: how is the process at any moment meant to causally detect a causally linked stream of prior states (over some prior interval or other)? 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400" dirty="0" smtClean="0"/>
              <a:t>Notice that this can’t just be a matter of somehow detecting just past individual</a:t>
            </a:r>
            <a:r>
              <a:rPr lang="en-GB" altLang="en-US" sz="1400" i="1" dirty="0" smtClean="0"/>
              <a:t> states, </a:t>
            </a:r>
            <a:r>
              <a:rPr lang="en-GB" altLang="en-US" sz="1400" dirty="0" smtClean="0"/>
              <a:t>because these </a:t>
            </a:r>
            <a:r>
              <a:rPr lang="en-GB" altLang="en-US" sz="1400" b="1" i="1" dirty="0" smtClean="0"/>
              <a:t>already</a:t>
            </a:r>
            <a:r>
              <a:rPr lang="en-GB" altLang="en-US" sz="1400" dirty="0" smtClean="0"/>
              <a:t> cause the current state, just by the ordinary internal causation that makes the process a genuine process (and because we’ve abandoned the idea of the past states causing a representation of themselves in the current state). We need something different from that existing causation even with expanded effects.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400" dirty="0" smtClean="0"/>
              <a:t>Also, the ordinary constitutive causation just creates a cumulative effect on the current states: there is no way for a </a:t>
            </a:r>
            <a:r>
              <a:rPr lang="en-GB" altLang="en-US" sz="1400" i="1" dirty="0" smtClean="0"/>
              <a:t>grouping</a:t>
            </a:r>
            <a:r>
              <a:rPr lang="en-GB" altLang="en-US" sz="1400" dirty="0" smtClean="0"/>
              <a:t> of past states to have a distinctive effect on the current state.</a:t>
            </a:r>
          </a:p>
        </p:txBody>
      </p:sp>
    </p:spTree>
    <p:extLst>
      <p:ext uri="{BB962C8B-B14F-4D97-AF65-F5344CB8AC3E}">
        <p14:creationId xmlns:p14="http://schemas.microsoft.com/office/powerpoint/2010/main" val="1034311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504056"/>
          </a:xfrm>
        </p:spPr>
        <p:txBody>
          <a:bodyPr/>
          <a:lstStyle/>
          <a:p>
            <a:pPr eaLnBrk="1" hangingPunct="1"/>
            <a:r>
              <a:rPr lang="en-GB" altLang="en-US" sz="2400" dirty="0" smtClean="0">
                <a:solidFill>
                  <a:srgbClr val="CC6600"/>
                </a:solidFill>
              </a:rPr>
              <a:t>Structure of the Argument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908720"/>
            <a:ext cx="8784976" cy="5256584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30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>
                <a:solidFill>
                  <a:srgbClr val="CC6600"/>
                </a:solidFill>
              </a:rPr>
              <a:t>ASSUME:</a:t>
            </a:r>
            <a:r>
              <a:rPr lang="en-GB" altLang="en-US" sz="2000" dirty="0" smtClean="0">
                <a:solidFill>
                  <a:srgbClr val="C00000"/>
                </a:solidFill>
              </a:rPr>
              <a:t>   </a:t>
            </a:r>
            <a:r>
              <a:rPr lang="en-GB" altLang="en-US" sz="2000" dirty="0" smtClean="0">
                <a:solidFill>
                  <a:srgbClr val="0070C0"/>
                </a:solidFill>
              </a:rPr>
              <a:t>All consciousness involves </a:t>
            </a:r>
            <a:r>
              <a:rPr lang="en-GB" altLang="en-US" sz="2000" i="1" dirty="0" smtClean="0">
                <a:solidFill>
                  <a:srgbClr val="0070C0"/>
                </a:solidFill>
              </a:rPr>
              <a:t>pre-reflective auto-sensitivity </a:t>
            </a:r>
            <a:r>
              <a:rPr lang="en-GB" altLang="en-US" sz="2000" dirty="0" smtClean="0">
                <a:solidFill>
                  <a:srgbClr val="0070C0"/>
                </a:solidFill>
              </a:rPr>
              <a:t>(PRAS).</a:t>
            </a:r>
          </a:p>
          <a:p>
            <a:pPr marL="2520000" lvl="1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Weakened variant of </a:t>
            </a:r>
            <a:r>
              <a:rPr lang="en-GB" altLang="en-US" sz="1600" b="1" dirty="0" smtClean="0">
                <a:solidFill>
                  <a:srgbClr val="CC6600"/>
                </a:solidFill>
              </a:rPr>
              <a:t>a common proposal </a:t>
            </a:r>
            <a:r>
              <a:rPr lang="en-GB" altLang="en-US" sz="1600" dirty="0" smtClean="0"/>
              <a:t>that </a:t>
            </a:r>
          </a:p>
          <a:p>
            <a:pPr marL="2520000" lvl="1" eaLnBrk="1" hangingPunct="1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 all consciousness involves </a:t>
            </a:r>
            <a:r>
              <a:rPr lang="en-GB" altLang="en-US" sz="1600" dirty="0" smtClean="0">
                <a:solidFill>
                  <a:srgbClr val="0070C0"/>
                </a:solidFill>
              </a:rPr>
              <a:t>pre-reflective self-consciousness</a:t>
            </a:r>
            <a:r>
              <a:rPr lang="en-GB" altLang="en-US" sz="1600" dirty="0" smtClean="0"/>
              <a:t>.</a:t>
            </a:r>
          </a:p>
          <a:p>
            <a:pPr eaLnBrk="1" hangingPunct="1">
              <a:lnSpc>
                <a:spcPct val="120000"/>
              </a:lnSpc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>
                <a:solidFill>
                  <a:srgbClr val="CC6600"/>
                </a:solidFill>
              </a:rPr>
              <a:t>THEN ARGUE that:     </a:t>
            </a:r>
            <a:r>
              <a:rPr lang="en-GB" altLang="en-US" sz="2000" dirty="0" smtClean="0">
                <a:solidFill>
                  <a:srgbClr val="821BFF"/>
                </a:solidFill>
              </a:rPr>
              <a:t>meta-causation</a:t>
            </a:r>
            <a:r>
              <a:rPr lang="en-GB" altLang="en-US" sz="2000" dirty="0" smtClean="0"/>
              <a:t> is a  </a:t>
            </a:r>
            <a:r>
              <a:rPr lang="en-GB" altLang="en-US" sz="2000" b="1" dirty="0" smtClean="0">
                <a:solidFill>
                  <a:srgbClr val="CC6600"/>
                </a:solidFill>
              </a:rPr>
              <a:t>necessary</a:t>
            </a:r>
            <a:r>
              <a:rPr lang="en-GB" altLang="en-US" sz="2000" dirty="0" smtClean="0"/>
              <a:t> condition for </a:t>
            </a:r>
            <a:r>
              <a:rPr lang="en-GB" altLang="en-US" sz="2000" dirty="0" smtClean="0">
                <a:solidFill>
                  <a:srgbClr val="0070C0"/>
                </a:solidFill>
              </a:rPr>
              <a:t>PRAS</a:t>
            </a:r>
            <a:r>
              <a:rPr lang="en-GB" altLang="en-US" sz="2000" dirty="0" smtClean="0">
                <a:solidFill>
                  <a:srgbClr val="821BFF"/>
                </a:solidFill>
              </a:rPr>
              <a:t>, </a:t>
            </a:r>
          </a:p>
          <a:p>
            <a:pPr algn="r" eaLnBrk="1" hangingPunct="1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because PRAS operates by meta-causation.</a:t>
            </a:r>
          </a:p>
          <a:p>
            <a:pPr eaLnBrk="1" hangingPunct="1">
              <a:lnSpc>
                <a:spcPct val="120000"/>
              </a:lnSpc>
              <a:spcBef>
                <a:spcPts val="7000"/>
              </a:spcBef>
              <a:buFont typeface="Calibri" pitchFamily="34" charset="0"/>
              <a:buChar char="•"/>
              <a:defRPr/>
            </a:pPr>
            <a:r>
              <a:rPr lang="en-GB" altLang="en-US" sz="2000" i="1" dirty="0" smtClean="0"/>
              <a:t>Plan of talk:    discuss [meta-]causation;    argue PRAS </a:t>
            </a:r>
            <a:r>
              <a:rPr lang="en-GB" altLang="en-US" sz="2000" i="1" dirty="0" smtClean="0">
                <a:sym typeface="Wingdings" panose="05000000000000000000" pitchFamily="2" charset="2"/>
              </a:rPr>
              <a:t>  meta-causation.</a:t>
            </a:r>
            <a:endParaRPr lang="en-GB" altLang="en-US" sz="2000" i="1" dirty="0" smtClean="0"/>
          </a:p>
          <a:p>
            <a:pPr eaLnBrk="1" hangingPunct="1">
              <a:lnSpc>
                <a:spcPct val="120000"/>
              </a:lnSpc>
              <a:spcBef>
                <a:spcPts val="50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>
                <a:solidFill>
                  <a:srgbClr val="CC6600"/>
                </a:solidFill>
              </a:rPr>
              <a:t>NB I also CONJECTURE that: </a:t>
            </a:r>
            <a:r>
              <a:rPr lang="en-GB" altLang="en-US" sz="2000" dirty="0" smtClean="0"/>
              <a:t>some </a:t>
            </a:r>
            <a:r>
              <a:rPr lang="en-GB" altLang="en-US" sz="2000" dirty="0"/>
              <a:t>suitable form of meta-causation, providing at least PRAS, is </a:t>
            </a:r>
            <a:r>
              <a:rPr lang="en-GB" altLang="en-US" sz="2000" b="1" i="1" dirty="0">
                <a:solidFill>
                  <a:srgbClr val="CC6600"/>
                </a:solidFill>
              </a:rPr>
              <a:t>sufficient</a:t>
            </a:r>
            <a:r>
              <a:rPr lang="en-GB" altLang="en-US" sz="2000" dirty="0"/>
              <a:t> </a:t>
            </a:r>
            <a:r>
              <a:rPr lang="en-GB" altLang="en-US" sz="2000" dirty="0" smtClean="0"/>
              <a:t>for and </a:t>
            </a:r>
            <a:r>
              <a:rPr lang="en-GB" altLang="en-US" sz="2000" b="1" i="1" dirty="0" smtClean="0">
                <a:solidFill>
                  <a:srgbClr val="CC6600"/>
                </a:solidFill>
              </a:rPr>
              <a:t>constitutive</a:t>
            </a:r>
            <a:r>
              <a:rPr lang="en-GB" altLang="en-US" sz="2000" dirty="0" smtClean="0"/>
              <a:t> of </a:t>
            </a:r>
            <a:r>
              <a:rPr lang="en-GB" altLang="en-US" sz="2000" dirty="0"/>
              <a:t>a minimal form of </a:t>
            </a:r>
            <a:r>
              <a:rPr lang="en-GB" altLang="en-US" sz="2000" dirty="0" smtClean="0"/>
              <a:t>consciousness. (Not pursued far in this talk).</a:t>
            </a:r>
            <a:endParaRPr lang="en-GB" altLang="en-US" sz="2000" dirty="0">
              <a:solidFill>
                <a:srgbClr val="CC66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3000"/>
              </a:spcBef>
              <a:buFont typeface="Calibri" pitchFamily="34" charset="0"/>
              <a:buChar char="•"/>
              <a:defRPr/>
            </a:pPr>
            <a:endParaRPr lang="en-GB" altLang="en-US" sz="2000" dirty="0" smtClean="0">
              <a:solidFill>
                <a:srgbClr val="821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83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000" i="1" dirty="0" smtClean="0">
                <a:solidFill>
                  <a:srgbClr val="0070C0"/>
                </a:solidFill>
              </a:rPr>
              <a:t>Pre-Reflective Self-Consciousness, </a:t>
            </a:r>
            <a:r>
              <a:rPr lang="en-GB" altLang="en-US" sz="2000" i="1" dirty="0" err="1" smtClean="0">
                <a:solidFill>
                  <a:srgbClr val="0070C0"/>
                </a:solidFill>
              </a:rPr>
              <a:t>contd</a:t>
            </a:r>
            <a:endParaRPr lang="en-GB" altLang="en-US" sz="2000" i="1" dirty="0" smtClean="0">
              <a:solidFill>
                <a:srgbClr val="0070C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68760"/>
            <a:ext cx="8534400" cy="388843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800" b="1" dirty="0" smtClean="0">
                <a:solidFill>
                  <a:srgbClr val="CC6600"/>
                </a:solidFill>
              </a:rPr>
              <a:t>I particularly like versions where: 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the </a:t>
            </a:r>
            <a:r>
              <a:rPr lang="en-GB" altLang="en-US" sz="1800" b="1" dirty="0" smtClean="0">
                <a:solidFill>
                  <a:srgbClr val="0070C0"/>
                </a:solidFill>
              </a:rPr>
              <a:t>“self”-</a:t>
            </a:r>
            <a:r>
              <a:rPr lang="en-GB" altLang="en-US" sz="1800" dirty="0" smtClean="0"/>
              <a:t>consciousness in PRSC does not necessarily involve consciousness of </a:t>
            </a:r>
            <a:r>
              <a:rPr lang="en-GB" altLang="en-US" sz="1800" b="1" dirty="0" smtClean="0">
                <a:solidFill>
                  <a:srgbClr val="0070C0"/>
                </a:solidFill>
              </a:rPr>
              <a:t>“oneself”</a:t>
            </a:r>
            <a:r>
              <a:rPr lang="en-GB" altLang="en-US" sz="1800" dirty="0" smtClean="0"/>
              <a:t> or of an </a:t>
            </a:r>
            <a:r>
              <a:rPr lang="en-GB" altLang="en-US" sz="1800" b="1" dirty="0" smtClean="0">
                <a:solidFill>
                  <a:srgbClr val="0070C0"/>
                </a:solidFill>
              </a:rPr>
              <a:t>“I”</a:t>
            </a:r>
            <a:r>
              <a:rPr lang="en-GB" altLang="en-US" sz="1800" dirty="0" smtClean="0"/>
              <a:t> in any rich personal sense, 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endParaRPr lang="en-GB" altLang="en-US" sz="1800" dirty="0"/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so, merely assume:   </a:t>
            </a:r>
            <a:r>
              <a:rPr lang="en-GB" altLang="en-US" sz="1800" b="1" i="1" dirty="0" smtClean="0">
                <a:solidFill>
                  <a:srgbClr val="0070C0"/>
                </a:solidFill>
              </a:rPr>
              <a:t>the experience is conscious of itself</a:t>
            </a:r>
            <a:r>
              <a:rPr lang="en-GB" altLang="en-US" sz="1800" b="1" dirty="0" smtClean="0">
                <a:solidFill>
                  <a:srgbClr val="0070C0"/>
                </a:solidFill>
              </a:rPr>
              <a:t> </a:t>
            </a:r>
          </a:p>
          <a:p>
            <a:pPr algn="r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[cf. </a:t>
            </a:r>
            <a:r>
              <a:rPr lang="en-GB" altLang="en-US" sz="1800" dirty="0" err="1" smtClean="0"/>
              <a:t>Strawson</a:t>
            </a:r>
            <a:r>
              <a:rPr lang="en-GB" altLang="en-US" sz="1800" dirty="0" smtClean="0"/>
              <a:t> 2016, </a:t>
            </a:r>
            <a:r>
              <a:rPr lang="en-GB" altLang="en-US" sz="1800" dirty="0" err="1" smtClean="0"/>
              <a:t>Williford</a:t>
            </a:r>
            <a:r>
              <a:rPr lang="en-GB" altLang="en-US" sz="1800" dirty="0" smtClean="0"/>
              <a:t> 2015]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-- the experience is </a:t>
            </a:r>
            <a:r>
              <a:rPr lang="en-GB" altLang="en-US" sz="1800" b="1" i="1" dirty="0" smtClean="0">
                <a:solidFill>
                  <a:srgbClr val="0070C0"/>
                </a:solidFill>
              </a:rPr>
              <a:t>“AUTO-conscious.”</a:t>
            </a:r>
            <a:endParaRPr lang="en-GB" altLang="en-US" sz="1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40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432048"/>
          </a:xfrm>
        </p:spPr>
        <p:txBody>
          <a:bodyPr/>
          <a:lstStyle/>
          <a:p>
            <a:pPr eaLnBrk="1" hangingPunct="1"/>
            <a:r>
              <a:rPr lang="en-GB" altLang="en-US" sz="2000" dirty="0" smtClean="0">
                <a:solidFill>
                  <a:srgbClr val="821BFF"/>
                </a:solidFill>
              </a:rPr>
              <a:t>“META-CAUSATION” GENERALLY, in this talk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692696"/>
            <a:ext cx="8712968" cy="5760640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800" dirty="0" smtClean="0"/>
              <a:t>Intuitively, meta-causation, </a:t>
            </a:r>
            <a:r>
              <a:rPr lang="en-GB" altLang="en-US" sz="1800" i="1" dirty="0" smtClean="0"/>
              <a:t>whatever your theory of causation in general</a:t>
            </a:r>
            <a:r>
              <a:rPr lang="en-GB" altLang="en-US" sz="1800" dirty="0" smtClean="0"/>
              <a:t>,  is when </a:t>
            </a:r>
          </a:p>
          <a:p>
            <a:pPr algn="ctr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i="1" dirty="0" smtClean="0">
                <a:solidFill>
                  <a:srgbClr val="00B050"/>
                </a:solidFill>
              </a:rPr>
              <a:t>a causing [instance of causation], </a:t>
            </a:r>
          </a:p>
          <a:p>
            <a:pPr algn="ctr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i="1" u="sng" dirty="0" smtClean="0">
                <a:solidFill>
                  <a:srgbClr val="FC7C42"/>
                </a:solidFill>
              </a:rPr>
              <a:t>itself,</a:t>
            </a:r>
            <a:r>
              <a:rPr lang="en-GB" altLang="en-US" sz="1800" b="1" i="1" dirty="0" smtClean="0">
                <a:solidFill>
                  <a:srgbClr val="7030A0"/>
                </a:solidFill>
              </a:rPr>
              <a:t> </a:t>
            </a:r>
            <a:r>
              <a:rPr lang="en-GB" altLang="en-US" sz="1800" b="1" i="1" u="sng" dirty="0" smtClean="0">
                <a:solidFill>
                  <a:srgbClr val="FF7979"/>
                </a:solidFill>
              </a:rPr>
              <a:t>directly, </a:t>
            </a:r>
          </a:p>
          <a:p>
            <a:pPr algn="ctr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i="1" dirty="0">
                <a:solidFill>
                  <a:srgbClr val="821BFF"/>
                </a:solidFill>
              </a:rPr>
              <a:t>i</a:t>
            </a:r>
            <a:r>
              <a:rPr lang="en-GB" altLang="en-US" sz="1800" b="1" i="1" dirty="0" smtClean="0">
                <a:solidFill>
                  <a:srgbClr val="821BFF"/>
                </a:solidFill>
              </a:rPr>
              <a:t>s a cause or effect</a:t>
            </a:r>
          </a:p>
          <a:p>
            <a:pPr eaLnBrk="1" hangingPunct="1">
              <a:spcBef>
                <a:spcPts val="4000"/>
              </a:spcBef>
              <a:buFont typeface="Calibri" pitchFamily="34" charset="0"/>
              <a:buChar char="•"/>
              <a:defRPr/>
            </a:pPr>
            <a:r>
              <a:rPr lang="en-GB" altLang="en-US" sz="1800" b="1" dirty="0" smtClean="0">
                <a:solidFill>
                  <a:srgbClr val="821BFF"/>
                </a:solidFill>
              </a:rPr>
              <a:t>“</a:t>
            </a:r>
            <a:r>
              <a:rPr lang="en-GB" altLang="en-US" sz="1800" b="1" dirty="0">
                <a:solidFill>
                  <a:srgbClr val="821BFF"/>
                </a:solidFill>
              </a:rPr>
              <a:t>L</a:t>
            </a:r>
            <a:r>
              <a:rPr lang="en-GB" altLang="en-US" sz="1800" b="1" dirty="0" smtClean="0">
                <a:solidFill>
                  <a:srgbClr val="821BFF"/>
                </a:solidFill>
              </a:rPr>
              <a:t>eft-handed”:         </a:t>
            </a:r>
            <a:r>
              <a:rPr lang="en-GB" altLang="en-US" sz="1800" b="1" u="sng" dirty="0" smtClean="0">
                <a:solidFill>
                  <a:srgbClr val="00B050"/>
                </a:solidFill>
              </a:rPr>
              <a:t>a causing </a:t>
            </a:r>
            <a:r>
              <a:rPr lang="en-GB" altLang="en-US" sz="1800" b="1" dirty="0" smtClean="0">
                <a:solidFill>
                  <a:srgbClr val="00B050"/>
                </a:solidFill>
              </a:rPr>
              <a:t>[of effect E]</a:t>
            </a:r>
            <a:r>
              <a:rPr lang="en-GB" altLang="en-US" sz="1800" b="1" i="1" dirty="0" smtClean="0">
                <a:solidFill>
                  <a:srgbClr val="00B050"/>
                </a:solidFill>
              </a:rPr>
              <a:t> </a:t>
            </a:r>
            <a:r>
              <a:rPr lang="en-GB" altLang="en-US" sz="1800" i="1" dirty="0" smtClean="0"/>
              <a:t>   </a:t>
            </a:r>
            <a:r>
              <a:rPr lang="en-GB" altLang="en-US" sz="1800" b="1" dirty="0" smtClean="0">
                <a:solidFill>
                  <a:srgbClr val="821BFF"/>
                </a:solidFill>
              </a:rPr>
              <a:t>CAUSES</a:t>
            </a:r>
            <a:r>
              <a:rPr lang="en-GB" altLang="en-US" sz="1800" dirty="0" smtClean="0"/>
              <a:t>   something        </a:t>
            </a:r>
            <a:r>
              <a:rPr lang="en-GB" altLang="en-US" sz="1800" b="1" dirty="0" smtClean="0">
                <a:solidFill>
                  <a:srgbClr val="FF7979"/>
                </a:solidFill>
              </a:rPr>
              <a:t>[not (just) via E]</a:t>
            </a:r>
          </a:p>
          <a:p>
            <a:pPr marL="1497150" lvl="2" indent="-285750" eaLnBrk="1" hangingPunct="1">
              <a:spcBef>
                <a:spcPts val="2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800" i="1" dirty="0" smtClean="0"/>
              <a:t>“Donald’s </a:t>
            </a:r>
            <a:r>
              <a:rPr lang="en-GB" altLang="en-US" sz="1800" b="1" i="1" dirty="0">
                <a:solidFill>
                  <a:srgbClr val="00B050"/>
                </a:solidFill>
              </a:rPr>
              <a:t>causing</a:t>
            </a:r>
            <a:r>
              <a:rPr lang="en-GB" altLang="en-US" sz="1800" i="1" dirty="0">
                <a:solidFill>
                  <a:srgbClr val="00B050"/>
                </a:solidFill>
              </a:rPr>
              <a:t> </a:t>
            </a:r>
            <a:r>
              <a:rPr lang="en-GB" altLang="en-US" sz="1800" i="1" dirty="0"/>
              <a:t>democracy to collapse </a:t>
            </a:r>
            <a:r>
              <a:rPr lang="en-GB" altLang="en-US" sz="1800" i="1" dirty="0" smtClean="0"/>
              <a:t>  </a:t>
            </a:r>
            <a:r>
              <a:rPr lang="en-GB" altLang="en-US" sz="1800" b="1" i="1" dirty="0" smtClean="0">
                <a:solidFill>
                  <a:srgbClr val="821BFF"/>
                </a:solidFill>
              </a:rPr>
              <a:t>caused</a:t>
            </a:r>
            <a:r>
              <a:rPr lang="en-GB" altLang="en-US" sz="1800" i="1" dirty="0" smtClean="0"/>
              <a:t>   Vlad to like him.”</a:t>
            </a:r>
            <a:endParaRPr lang="en-GB" altLang="en-US" sz="1400" dirty="0" smtClean="0"/>
          </a:p>
          <a:p>
            <a:pPr eaLnBrk="1" hangingPunct="1">
              <a:spcBef>
                <a:spcPts val="4000"/>
              </a:spcBef>
              <a:buFont typeface="Calibri" pitchFamily="34" charset="0"/>
              <a:buChar char="•"/>
              <a:defRPr/>
            </a:pPr>
            <a:r>
              <a:rPr lang="en-GB" altLang="en-US" sz="1800" b="1" dirty="0">
                <a:solidFill>
                  <a:srgbClr val="821BFF"/>
                </a:solidFill>
              </a:rPr>
              <a:t>“</a:t>
            </a:r>
            <a:r>
              <a:rPr lang="en-GB" altLang="en-US" sz="1800" b="1" dirty="0" smtClean="0">
                <a:solidFill>
                  <a:srgbClr val="821BFF"/>
                </a:solidFill>
              </a:rPr>
              <a:t>Right-handed”:</a:t>
            </a:r>
            <a:r>
              <a:rPr lang="en-GB" altLang="en-US" sz="1800" dirty="0" smtClean="0">
                <a:solidFill>
                  <a:srgbClr val="821BFF"/>
                </a:solidFill>
              </a:rPr>
              <a:t>       </a:t>
            </a:r>
            <a:r>
              <a:rPr lang="en-GB" altLang="en-US" sz="1800" dirty="0"/>
              <a:t>something  </a:t>
            </a:r>
            <a:r>
              <a:rPr lang="en-GB" altLang="en-US" sz="1800" b="1" dirty="0">
                <a:solidFill>
                  <a:srgbClr val="821BFF"/>
                </a:solidFill>
              </a:rPr>
              <a:t>CAUSES</a:t>
            </a:r>
            <a:r>
              <a:rPr lang="en-GB" altLang="en-US" sz="1800" dirty="0">
                <a:solidFill>
                  <a:srgbClr val="821BFF"/>
                </a:solidFill>
              </a:rPr>
              <a:t> </a:t>
            </a:r>
            <a:r>
              <a:rPr lang="en-GB" altLang="en-US" sz="1800" dirty="0"/>
              <a:t>  </a:t>
            </a:r>
            <a:r>
              <a:rPr lang="en-GB" altLang="en-US" sz="1800" b="1" u="sng" dirty="0">
                <a:solidFill>
                  <a:srgbClr val="00B050"/>
                </a:solidFill>
              </a:rPr>
              <a:t>a causing</a:t>
            </a:r>
            <a:r>
              <a:rPr lang="en-GB" altLang="en-US" sz="1800" b="1" dirty="0">
                <a:solidFill>
                  <a:srgbClr val="00B050"/>
                </a:solidFill>
              </a:rPr>
              <a:t> [by </a:t>
            </a:r>
            <a:r>
              <a:rPr lang="en-GB" altLang="en-US" sz="1800" b="1" dirty="0" err="1" smtClean="0">
                <a:solidFill>
                  <a:srgbClr val="00B050"/>
                </a:solidFill>
              </a:rPr>
              <a:t>sth</a:t>
            </a:r>
            <a:r>
              <a:rPr lang="en-GB" altLang="en-US" sz="1800" b="1" dirty="0" smtClean="0">
                <a:solidFill>
                  <a:srgbClr val="00B050"/>
                </a:solidFill>
              </a:rPr>
              <a:t> </a:t>
            </a:r>
            <a:r>
              <a:rPr lang="en-GB" altLang="en-US" sz="1800" b="1" dirty="0">
                <a:solidFill>
                  <a:srgbClr val="00B050"/>
                </a:solidFill>
              </a:rPr>
              <a:t>C</a:t>
            </a:r>
            <a:r>
              <a:rPr lang="en-GB" altLang="en-US" sz="1800" dirty="0"/>
              <a:t>]  </a:t>
            </a:r>
            <a:r>
              <a:rPr lang="en-GB" altLang="en-US" sz="1800" dirty="0" smtClean="0"/>
              <a:t>            </a:t>
            </a:r>
            <a:r>
              <a:rPr lang="en-GB" altLang="en-US" sz="1800" b="1" dirty="0" smtClean="0">
                <a:solidFill>
                  <a:srgbClr val="FF7979"/>
                </a:solidFill>
              </a:rPr>
              <a:t>[</a:t>
            </a:r>
            <a:r>
              <a:rPr lang="en-GB" altLang="en-US" sz="1800" b="1" dirty="0">
                <a:solidFill>
                  <a:srgbClr val="FF7979"/>
                </a:solidFill>
              </a:rPr>
              <a:t>not </a:t>
            </a:r>
            <a:r>
              <a:rPr lang="en-GB" altLang="en-US" sz="1800" b="1" dirty="0" smtClean="0">
                <a:solidFill>
                  <a:srgbClr val="FF7979"/>
                </a:solidFill>
              </a:rPr>
              <a:t>(just) </a:t>
            </a:r>
            <a:r>
              <a:rPr lang="en-GB" altLang="en-US" sz="1800" b="1" dirty="0">
                <a:solidFill>
                  <a:srgbClr val="FF7979"/>
                </a:solidFill>
              </a:rPr>
              <a:t>via C]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                                     something  </a:t>
            </a:r>
            <a:r>
              <a:rPr lang="en-GB" altLang="en-US" sz="1800" b="1" dirty="0">
                <a:solidFill>
                  <a:srgbClr val="821BFF"/>
                </a:solidFill>
              </a:rPr>
              <a:t>MODIFIES/INHIBITS</a:t>
            </a:r>
            <a:r>
              <a:rPr lang="en-GB" altLang="en-US" sz="1800" dirty="0"/>
              <a:t>   </a:t>
            </a:r>
            <a:r>
              <a:rPr lang="en-GB" altLang="en-US" sz="1800" b="1" dirty="0">
                <a:solidFill>
                  <a:srgbClr val="00B050"/>
                </a:solidFill>
              </a:rPr>
              <a:t>a causing.</a:t>
            </a:r>
          </a:p>
          <a:p>
            <a:pPr marL="1497150" lvl="2" indent="-285750" eaLnBrk="1" hangingPunct="1">
              <a:spcBef>
                <a:spcPts val="2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800" i="1" dirty="0" smtClean="0"/>
              <a:t>“Petulance   </a:t>
            </a:r>
            <a:r>
              <a:rPr lang="en-GB" altLang="en-US" sz="1800" b="1" i="1" dirty="0" smtClean="0">
                <a:solidFill>
                  <a:srgbClr val="821BFF"/>
                </a:solidFill>
              </a:rPr>
              <a:t>caused</a:t>
            </a:r>
            <a:r>
              <a:rPr lang="en-GB" altLang="en-US" sz="1800" i="1" dirty="0" smtClean="0"/>
              <a:t>   Donald to </a:t>
            </a:r>
            <a:r>
              <a:rPr lang="en-GB" altLang="en-US" sz="1800" b="1" i="1" dirty="0" smtClean="0">
                <a:solidFill>
                  <a:srgbClr val="00B050"/>
                </a:solidFill>
              </a:rPr>
              <a:t>cause</a:t>
            </a:r>
            <a:r>
              <a:rPr lang="en-GB" altLang="en-US" sz="1800" i="1" dirty="0" smtClean="0">
                <a:solidFill>
                  <a:srgbClr val="00B050"/>
                </a:solidFill>
              </a:rPr>
              <a:t> </a:t>
            </a:r>
            <a:r>
              <a:rPr lang="en-GB" altLang="en-US" sz="1800" i="1" dirty="0"/>
              <a:t>democracy </a:t>
            </a:r>
            <a:r>
              <a:rPr lang="en-GB" altLang="en-US" sz="1800" i="1" dirty="0" smtClean="0"/>
              <a:t>to collapse.”</a:t>
            </a:r>
            <a:endParaRPr lang="en-GB" altLang="en-US" sz="1400" dirty="0"/>
          </a:p>
          <a:p>
            <a:pPr eaLnBrk="1" hangingPunct="1">
              <a:spcBef>
                <a:spcPts val="4000"/>
              </a:spcBef>
              <a:buFont typeface="Calibri" pitchFamily="34" charset="0"/>
              <a:buChar char="•"/>
              <a:defRPr/>
            </a:pPr>
            <a:r>
              <a:rPr lang="en-GB" altLang="en-US" sz="1800" b="1" dirty="0" smtClean="0">
                <a:solidFill>
                  <a:srgbClr val="821BFF"/>
                </a:solidFill>
              </a:rPr>
              <a:t>“Ambidextrous”:</a:t>
            </a:r>
            <a:r>
              <a:rPr lang="en-GB" altLang="en-US" sz="1800" dirty="0" smtClean="0">
                <a:solidFill>
                  <a:srgbClr val="821BFF"/>
                </a:solidFill>
              </a:rPr>
              <a:t>       </a:t>
            </a:r>
            <a:r>
              <a:rPr lang="en-GB" altLang="en-US" sz="1800" b="1" dirty="0" smtClean="0">
                <a:solidFill>
                  <a:srgbClr val="00B050"/>
                </a:solidFill>
              </a:rPr>
              <a:t>a causing </a:t>
            </a:r>
            <a:r>
              <a:rPr lang="en-GB" altLang="en-US" sz="1800" dirty="0" smtClean="0"/>
              <a:t>      </a:t>
            </a:r>
            <a:r>
              <a:rPr lang="en-GB" altLang="en-US" sz="1800" b="1" dirty="0" smtClean="0">
                <a:solidFill>
                  <a:srgbClr val="821BFF"/>
                </a:solidFill>
              </a:rPr>
              <a:t>CAUSES/MODIFIES/INHIBITS</a:t>
            </a:r>
            <a:r>
              <a:rPr lang="en-GB" altLang="en-US" sz="1800" dirty="0" smtClean="0">
                <a:solidFill>
                  <a:srgbClr val="821BFF"/>
                </a:solidFill>
              </a:rPr>
              <a:t> </a:t>
            </a:r>
            <a:r>
              <a:rPr lang="en-GB" altLang="en-US" sz="1800" dirty="0" smtClean="0"/>
              <a:t>    </a:t>
            </a:r>
            <a:r>
              <a:rPr lang="en-GB" altLang="en-US" sz="1800" b="1" dirty="0">
                <a:solidFill>
                  <a:srgbClr val="00B050"/>
                </a:solidFill>
              </a:rPr>
              <a:t>a causing.</a:t>
            </a:r>
            <a:endParaRPr lang="en-GB" altLang="en-US" sz="1800" b="1" dirty="0" smtClean="0">
              <a:solidFill>
                <a:srgbClr val="00B050"/>
              </a:solidFill>
            </a:endParaRP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endParaRPr lang="en-GB" altLang="en-U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465049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432048"/>
          </a:xfrm>
        </p:spPr>
        <p:txBody>
          <a:bodyPr/>
          <a:lstStyle/>
          <a:p>
            <a:pPr eaLnBrk="1" hangingPunct="1"/>
            <a:r>
              <a:rPr lang="en-GB" altLang="en-US" sz="2000" dirty="0" smtClean="0">
                <a:solidFill>
                  <a:srgbClr val="821BFF"/>
                </a:solidFill>
              </a:rPr>
              <a:t>“META-CAUSATION” in this talk, </a:t>
            </a:r>
            <a:r>
              <a:rPr lang="en-GB" altLang="en-US" sz="2000" dirty="0" err="1" smtClean="0">
                <a:solidFill>
                  <a:srgbClr val="821BFF"/>
                </a:solidFill>
              </a:rPr>
              <a:t>contd</a:t>
            </a:r>
            <a:endParaRPr lang="en-GB" altLang="en-US" sz="2000" dirty="0" smtClean="0">
              <a:solidFill>
                <a:srgbClr val="821BFF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24744"/>
            <a:ext cx="8534400" cy="4536504"/>
          </a:xfrm>
        </p:spPr>
        <p:txBody>
          <a:bodyPr/>
          <a:lstStyle/>
          <a:p>
            <a:pPr eaLnBrk="1" hangingPunct="1">
              <a:spcBef>
                <a:spcPts val="3000"/>
              </a:spcBef>
              <a:buFont typeface="Calibri" pitchFamily="34" charset="0"/>
              <a:buChar char="•"/>
              <a:defRPr/>
            </a:pPr>
            <a:r>
              <a:rPr lang="en-GB" altLang="en-US" sz="1800" dirty="0">
                <a:solidFill>
                  <a:srgbClr val="FF3300"/>
                </a:solidFill>
              </a:rPr>
              <a:t>Caution: </a:t>
            </a:r>
            <a:r>
              <a:rPr lang="en-GB" altLang="en-US" sz="1800" dirty="0" smtClean="0">
                <a:solidFill>
                  <a:srgbClr val="FF3300"/>
                </a:solidFill>
              </a:rPr>
              <a:t>  </a:t>
            </a:r>
            <a:r>
              <a:rPr lang="en-GB" altLang="en-US" sz="1800" dirty="0" smtClean="0"/>
              <a:t>the </a:t>
            </a:r>
            <a:r>
              <a:rPr lang="en-GB" altLang="en-US" sz="1800" dirty="0"/>
              <a:t>term “meta-causation “ is used in alternative senses:</a:t>
            </a:r>
          </a:p>
          <a:p>
            <a:pPr lvl="1" eaLnBrk="1" hangingPunct="1">
              <a:spcBef>
                <a:spcPts val="3000"/>
              </a:spcBef>
              <a:buFont typeface="Calibri" pitchFamily="34" charset="0"/>
              <a:buChar char="•"/>
              <a:defRPr/>
            </a:pPr>
            <a:r>
              <a:rPr lang="en-GB" altLang="en-US" sz="1600" i="1" dirty="0"/>
              <a:t>E.g. </a:t>
            </a:r>
            <a:r>
              <a:rPr lang="en-GB" altLang="en-US" sz="1600" dirty="0"/>
              <a:t>downwards causation; modification of parameters of causal models.</a:t>
            </a:r>
          </a:p>
          <a:p>
            <a:pPr lvl="1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i="1" dirty="0">
                <a:solidFill>
                  <a:srgbClr val="FF0000"/>
                </a:solidFill>
              </a:rPr>
              <a:t>These are NOT what I mean</a:t>
            </a:r>
            <a:r>
              <a:rPr lang="en-GB" altLang="en-US" sz="1600" i="1" dirty="0" smtClean="0">
                <a:solidFill>
                  <a:srgbClr val="FF0000"/>
                </a:solidFill>
              </a:rPr>
              <a:t>.</a:t>
            </a:r>
            <a:endParaRPr lang="en-GB" altLang="en-US" sz="1400" i="1" dirty="0">
              <a:solidFill>
                <a:srgbClr val="FF0000"/>
              </a:solidFill>
            </a:endParaRPr>
          </a:p>
          <a:p>
            <a:pPr eaLnBrk="1" hangingPunct="1">
              <a:spcBef>
                <a:spcPts val="4000"/>
              </a:spcBef>
              <a:buFont typeface="Calibri" pitchFamily="34" charset="0"/>
              <a:buChar char="•"/>
              <a:defRPr/>
            </a:pPr>
            <a:r>
              <a:rPr lang="en-GB" altLang="en-US" sz="1800" dirty="0" smtClean="0"/>
              <a:t>[[Meta-causation </a:t>
            </a:r>
            <a:r>
              <a:rPr lang="en-GB" altLang="en-US" sz="1800" dirty="0"/>
              <a:t>in </a:t>
            </a:r>
            <a:r>
              <a:rPr lang="en-GB" altLang="en-US" sz="1800" dirty="0" smtClean="0"/>
              <a:t>my sense has only been sparsely </a:t>
            </a:r>
            <a:r>
              <a:rPr lang="en-GB" altLang="en-US" sz="1800" dirty="0"/>
              <a:t>discussed in the literature. </a:t>
            </a:r>
            <a:r>
              <a:rPr lang="en-GB" altLang="en-US" sz="1800" dirty="0" smtClean="0"/>
              <a:t> Recent exception alongside older ones:  Kovacs 2019.]]</a:t>
            </a:r>
            <a:endParaRPr lang="en-GB" altLang="en-US" sz="2000" dirty="0"/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endParaRPr lang="en-GB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418760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504056"/>
          </a:xfrm>
        </p:spPr>
        <p:txBody>
          <a:bodyPr/>
          <a:lstStyle/>
          <a:p>
            <a:pPr eaLnBrk="1" hangingPunct="1"/>
            <a:r>
              <a:rPr lang="en-GB" altLang="en-US" sz="2000" dirty="0" smtClean="0">
                <a:solidFill>
                  <a:srgbClr val="00B050"/>
                </a:solidFill>
              </a:rPr>
              <a:t>MY “CAUSATION” = BASIC-PHYSICAL DYNAMISM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856984" cy="5688632"/>
          </a:xfrm>
        </p:spPr>
        <p:txBody>
          <a:bodyPr/>
          <a:lstStyle/>
          <a:p>
            <a:pPr eaLnBrk="1" hangingPunct="1"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1800" dirty="0"/>
              <a:t>Much/most theory of </a:t>
            </a:r>
            <a:r>
              <a:rPr lang="en-GB" altLang="en-US" sz="1800" dirty="0" smtClean="0"/>
              <a:t>causation     [see, e.g., </a:t>
            </a:r>
            <a:r>
              <a:rPr lang="en-GB" altLang="en-US" sz="1800" dirty="0" err="1" smtClean="0"/>
              <a:t>Kutach</a:t>
            </a:r>
            <a:r>
              <a:rPr lang="en-GB" altLang="en-US" sz="1800" dirty="0" smtClean="0"/>
              <a:t> 2014]:</a:t>
            </a:r>
          </a:p>
          <a:p>
            <a:pPr marL="108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is </a:t>
            </a:r>
            <a:r>
              <a:rPr lang="en-GB" altLang="en-US" sz="1600" dirty="0"/>
              <a:t>in terms of </a:t>
            </a:r>
            <a:r>
              <a:rPr lang="en-GB" altLang="en-US" sz="1600" dirty="0" smtClean="0"/>
              <a:t>objects/properties/states/events/facts</a:t>
            </a:r>
            <a:r>
              <a:rPr lang="en-GB" altLang="en-US" sz="1600" dirty="0"/>
              <a:t>/… </a:t>
            </a:r>
            <a:endParaRPr lang="en-GB" altLang="en-US" sz="1600" dirty="0" smtClean="0"/>
          </a:p>
          <a:p>
            <a:pPr marL="108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at an everyday-life level</a:t>
            </a:r>
          </a:p>
          <a:p>
            <a:pPr marL="108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or </a:t>
            </a:r>
            <a:r>
              <a:rPr lang="en-GB" altLang="en-US" sz="1600" dirty="0"/>
              <a:t>at a scientific level that’s relatively high compared to basic physics. </a:t>
            </a:r>
            <a:endParaRPr lang="en-GB" altLang="en-US" sz="1800" dirty="0"/>
          </a:p>
          <a:p>
            <a:pPr eaLnBrk="1" hangingPunct="1">
              <a:spcBef>
                <a:spcPts val="3000"/>
              </a:spcBef>
              <a:buFont typeface="Calibri" pitchFamily="34" charset="0"/>
              <a:buChar char="•"/>
              <a:defRPr/>
            </a:pPr>
            <a:r>
              <a:rPr lang="en-GB" altLang="en-US" sz="1800" dirty="0" smtClean="0"/>
              <a:t>But I just use </a:t>
            </a:r>
            <a:r>
              <a:rPr lang="en-GB" altLang="en-US" sz="1800" b="1" i="1" dirty="0" smtClean="0">
                <a:solidFill>
                  <a:srgbClr val="00B050"/>
                </a:solidFill>
              </a:rPr>
              <a:t>causation</a:t>
            </a:r>
            <a:r>
              <a:rPr lang="en-GB" altLang="en-US" sz="1800" b="1" dirty="0" smtClean="0">
                <a:solidFill>
                  <a:srgbClr val="00B050"/>
                </a:solidFill>
              </a:rPr>
              <a:t> </a:t>
            </a:r>
            <a:r>
              <a:rPr lang="en-GB" altLang="en-US" sz="1800" dirty="0" smtClean="0"/>
              <a:t>as </a:t>
            </a:r>
            <a:r>
              <a:rPr lang="en-GB" altLang="en-US" sz="1800" b="1" dirty="0" smtClean="0">
                <a:solidFill>
                  <a:srgbClr val="CC6600"/>
                </a:solidFill>
              </a:rPr>
              <a:t>a convenient, intuitive label for</a:t>
            </a:r>
          </a:p>
          <a:p>
            <a:pPr marL="54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i="1" dirty="0"/>
              <a:t>t</a:t>
            </a:r>
            <a:r>
              <a:rPr lang="en-GB" altLang="en-US" sz="1800" i="1" dirty="0" smtClean="0"/>
              <a:t>he </a:t>
            </a:r>
            <a:r>
              <a:rPr lang="en-GB" altLang="en-US" sz="1800" i="1" dirty="0" smtClean="0">
                <a:solidFill>
                  <a:srgbClr val="00B050"/>
                </a:solidFill>
              </a:rPr>
              <a:t>[law-governed or “power”-supported] </a:t>
            </a:r>
            <a:r>
              <a:rPr lang="en-GB" altLang="en-US" sz="1800" b="1" i="1" dirty="0" smtClean="0">
                <a:solidFill>
                  <a:srgbClr val="00B050"/>
                </a:solidFill>
              </a:rPr>
              <a:t> DYNAMISM</a:t>
            </a:r>
            <a:r>
              <a:rPr lang="en-GB" altLang="en-US" sz="1800" dirty="0" smtClean="0"/>
              <a:t>  in the universe </a:t>
            </a:r>
          </a:p>
          <a:p>
            <a:pPr marL="108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at the level of basic physics</a:t>
            </a:r>
          </a:p>
          <a:p>
            <a:pPr marL="1080000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over and above basic quantities – mass, charge, momenta, associated fields, …. </a:t>
            </a:r>
          </a:p>
          <a:p>
            <a:pPr marL="1080000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/>
              <a:t>a</a:t>
            </a:r>
            <a:r>
              <a:rPr lang="en-GB" altLang="en-US" sz="1600" dirty="0" smtClean="0"/>
              <a:t>nd including any dynamic effect, such as from entanglement, even if not usually regarded as “causal”</a:t>
            </a:r>
          </a:p>
          <a:p>
            <a:pPr eaLnBrk="1" hangingPunct="1">
              <a:spcBef>
                <a:spcPts val="3000"/>
              </a:spcBef>
              <a:buFont typeface="Calibri" pitchFamily="34" charset="0"/>
              <a:buChar char="•"/>
              <a:defRPr/>
            </a:pPr>
            <a:r>
              <a:rPr lang="en-GB" altLang="en-US" sz="1800" dirty="0" smtClean="0"/>
              <a:t>An instance of this dynamism over some region of space-time is e.g. </a:t>
            </a:r>
          </a:p>
          <a:p>
            <a:pPr marL="108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the particular instance of </a:t>
            </a:r>
            <a:r>
              <a:rPr lang="en-GB" altLang="en-US" sz="1600" b="1" i="1" dirty="0" smtClean="0">
                <a:solidFill>
                  <a:srgbClr val="00B050"/>
                </a:solidFill>
              </a:rPr>
              <a:t>being-physical-law-governed</a:t>
            </a:r>
            <a:r>
              <a:rPr lang="en-GB" altLang="en-US" sz="1600" i="1" dirty="0" smtClean="0"/>
              <a:t> </a:t>
            </a:r>
            <a:r>
              <a:rPr lang="en-GB" altLang="en-US" sz="1600" dirty="0" smtClean="0"/>
              <a:t>that ties together what goes on in that region, </a:t>
            </a:r>
            <a:endParaRPr lang="en-GB" altLang="en-US" sz="1600" b="1" i="1" dirty="0" smtClean="0"/>
          </a:p>
          <a:p>
            <a:pPr marL="108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b="1" i="1" dirty="0" smtClean="0"/>
              <a:t>or </a:t>
            </a:r>
            <a:r>
              <a:rPr lang="en-GB" altLang="en-US" sz="1600" dirty="0" smtClean="0"/>
              <a:t>some sort of </a:t>
            </a:r>
            <a:r>
              <a:rPr lang="en-GB" altLang="en-US" sz="1600" b="1" i="1" dirty="0" smtClean="0">
                <a:solidFill>
                  <a:srgbClr val="00B050"/>
                </a:solidFill>
              </a:rPr>
              <a:t>physical necessitation involved in exercising neo-Aristotelean “powers” </a:t>
            </a:r>
            <a:r>
              <a:rPr lang="en-GB" altLang="en-US" sz="1600" dirty="0" smtClean="0"/>
              <a:t>in that region. </a:t>
            </a:r>
          </a:p>
          <a:p>
            <a:pPr marL="108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In general: an instance of </a:t>
            </a:r>
            <a:r>
              <a:rPr lang="en-GB" altLang="en-US" sz="1600" b="1" i="1" dirty="0" smtClean="0">
                <a:solidFill>
                  <a:srgbClr val="00B050"/>
                </a:solidFill>
              </a:rPr>
              <a:t>being-made-to-unfold.</a:t>
            </a:r>
          </a:p>
        </p:txBody>
      </p:sp>
    </p:spTree>
    <p:extLst>
      <p:ext uri="{BB962C8B-B14F-4D97-AF65-F5344CB8AC3E}">
        <p14:creationId xmlns:p14="http://schemas.microsoft.com/office/powerpoint/2010/main" val="2493494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636496" cy="504056"/>
          </a:xfrm>
        </p:spPr>
        <p:txBody>
          <a:bodyPr/>
          <a:lstStyle/>
          <a:p>
            <a:pPr eaLnBrk="1" hangingPunct="1"/>
            <a:r>
              <a:rPr lang="en-GB" altLang="en-US" sz="2000" dirty="0" smtClean="0">
                <a:solidFill>
                  <a:srgbClr val="CC6600"/>
                </a:solidFill>
              </a:rPr>
              <a:t>A RADICAL ANTI-HUMEANISM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15008" y="764704"/>
            <a:ext cx="8928992" cy="5688632"/>
          </a:xfrm>
        </p:spPr>
        <p:txBody>
          <a:bodyPr/>
          <a:lstStyle/>
          <a:p>
            <a:pPr eaLnBrk="1" hangingPunct="1"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1800" dirty="0" smtClean="0"/>
              <a:t>I’m somewhere within the “anti-</a:t>
            </a:r>
            <a:r>
              <a:rPr lang="en-GB" altLang="en-US" sz="1800" dirty="0" err="1" smtClean="0"/>
              <a:t>Humean</a:t>
            </a:r>
            <a:r>
              <a:rPr lang="en-GB" altLang="en-US" sz="1800" dirty="0" smtClean="0"/>
              <a:t>” camp:</a:t>
            </a:r>
          </a:p>
          <a:p>
            <a:pPr marL="108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The regularities of the universe are not just there by brute fact ---</a:t>
            </a:r>
          </a:p>
          <a:p>
            <a:pPr marL="108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T</a:t>
            </a:r>
            <a:r>
              <a:rPr lang="en-GB" altLang="en-US" sz="1800" dirty="0" smtClean="0"/>
              <a:t>he universe in some sense </a:t>
            </a:r>
            <a:r>
              <a:rPr lang="en-GB" altLang="en-US" sz="1800" b="1" i="1" dirty="0" smtClean="0">
                <a:solidFill>
                  <a:srgbClr val="00B050"/>
                </a:solidFill>
              </a:rPr>
              <a:t>must</a:t>
            </a:r>
            <a:r>
              <a:rPr lang="en-GB" altLang="en-US" sz="1800" b="1" dirty="0" smtClean="0">
                <a:solidFill>
                  <a:srgbClr val="00B050"/>
                </a:solidFill>
              </a:rPr>
              <a:t> unfold</a:t>
            </a:r>
            <a:r>
              <a:rPr lang="en-GB" altLang="en-US" sz="1800" dirty="0" smtClean="0">
                <a:solidFill>
                  <a:srgbClr val="00B050"/>
                </a:solidFill>
              </a:rPr>
              <a:t> </a:t>
            </a:r>
            <a:r>
              <a:rPr lang="en-GB" altLang="en-US" sz="1800" dirty="0" smtClean="0"/>
              <a:t>as it does. </a:t>
            </a:r>
          </a:p>
          <a:p>
            <a:pPr marL="108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It is not just its particles, fields, etc. and the regularities of their interactions. </a:t>
            </a:r>
          </a:p>
          <a:p>
            <a:pPr marL="36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i="1" dirty="0" smtClean="0">
                <a:solidFill>
                  <a:srgbClr val="00B050"/>
                </a:solidFill>
              </a:rPr>
              <a:t>The extra is the dynamism</a:t>
            </a:r>
            <a:r>
              <a:rPr lang="en-GB" altLang="en-US" sz="1800" dirty="0" smtClean="0">
                <a:solidFill>
                  <a:srgbClr val="00B050"/>
                </a:solidFill>
              </a:rPr>
              <a:t>,   </a:t>
            </a:r>
            <a:r>
              <a:rPr lang="en-GB" altLang="en-US" sz="1800" b="1" dirty="0" smtClean="0">
                <a:solidFill>
                  <a:srgbClr val="CC6600"/>
                </a:solidFill>
              </a:rPr>
              <a:t>and it is real – not just a matter of  our description</a:t>
            </a:r>
            <a:r>
              <a:rPr lang="en-GB" altLang="en-US" sz="1800" dirty="0" smtClean="0">
                <a:solidFill>
                  <a:srgbClr val="00B050"/>
                </a:solidFill>
              </a:rPr>
              <a:t>.</a:t>
            </a:r>
          </a:p>
          <a:p>
            <a:pPr marL="1440000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   [or </a:t>
            </a:r>
            <a:r>
              <a:rPr lang="en-GB" altLang="en-US" sz="1800" b="1" i="1" dirty="0" smtClean="0">
                <a:solidFill>
                  <a:srgbClr val="00B050"/>
                </a:solidFill>
              </a:rPr>
              <a:t>oomph</a:t>
            </a:r>
            <a:r>
              <a:rPr lang="en-GB" altLang="en-US" sz="1800" dirty="0" smtClean="0"/>
              <a:t> – Demarest </a:t>
            </a:r>
            <a:r>
              <a:rPr lang="en-GB" altLang="en-US" sz="1800" dirty="0"/>
              <a:t>2017, </a:t>
            </a:r>
            <a:r>
              <a:rPr lang="en-GB" altLang="en-US" sz="1800" dirty="0" err="1"/>
              <a:t>Kutach</a:t>
            </a:r>
            <a:r>
              <a:rPr lang="en-GB" altLang="en-US" sz="1800" dirty="0"/>
              <a:t> 2014, Schaffer </a:t>
            </a:r>
            <a:r>
              <a:rPr lang="en-GB" altLang="en-US" sz="1800" dirty="0" smtClean="0"/>
              <a:t>2016]</a:t>
            </a:r>
            <a:endParaRPr lang="en-GB" altLang="en-US" sz="1800" dirty="0" smtClean="0">
              <a:solidFill>
                <a:srgbClr val="00B050"/>
              </a:solidFill>
            </a:endParaRPr>
          </a:p>
          <a:p>
            <a:pPr marL="180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((I roughly follow Maudlin (2007), though with emphasis on law-</a:t>
            </a:r>
            <a:r>
              <a:rPr lang="en-GB" altLang="en-US" sz="1600" dirty="0" err="1" smtClean="0"/>
              <a:t>governedness</a:t>
            </a:r>
            <a:r>
              <a:rPr lang="en-GB" altLang="en-US" sz="1600" dirty="0" smtClean="0"/>
              <a:t> rather than laws themselves as being the extra, non-</a:t>
            </a:r>
            <a:r>
              <a:rPr lang="en-GB" altLang="en-US" sz="1600" dirty="0" err="1" smtClean="0"/>
              <a:t>Humean</a:t>
            </a:r>
            <a:r>
              <a:rPr lang="en-GB" altLang="en-US" sz="1600" dirty="0" smtClean="0"/>
              <a:t> ingredient))</a:t>
            </a:r>
          </a:p>
          <a:p>
            <a:pPr eaLnBrk="1" hangingPunct="1">
              <a:spcBef>
                <a:spcPts val="4000"/>
              </a:spcBef>
              <a:buFont typeface="Calibri" pitchFamily="34" charset="0"/>
              <a:buChar char="•"/>
              <a:defRPr/>
            </a:pPr>
            <a:r>
              <a:rPr lang="en-GB" altLang="en-US" sz="1800" dirty="0" smtClean="0"/>
              <a:t>I  go the </a:t>
            </a:r>
            <a:r>
              <a:rPr lang="en-GB" altLang="en-US" sz="1800" b="1" dirty="0">
                <a:solidFill>
                  <a:srgbClr val="CC6600"/>
                </a:solidFill>
              </a:rPr>
              <a:t>W</a:t>
            </a:r>
            <a:r>
              <a:rPr lang="en-GB" altLang="en-US" sz="1800" dirty="0"/>
              <a:t>hole </a:t>
            </a:r>
            <a:r>
              <a:rPr lang="en-GB" altLang="en-US" sz="1800" b="1" dirty="0">
                <a:solidFill>
                  <a:srgbClr val="CC6600"/>
                </a:solidFill>
              </a:rPr>
              <a:t>H</a:t>
            </a:r>
            <a:r>
              <a:rPr lang="en-GB" altLang="en-US" sz="1800" dirty="0"/>
              <a:t>airy </a:t>
            </a:r>
            <a:r>
              <a:rPr lang="en-GB" altLang="en-US" sz="1800" b="1" dirty="0">
                <a:solidFill>
                  <a:srgbClr val="CC6600"/>
                </a:solidFill>
              </a:rPr>
              <a:t>A</a:t>
            </a:r>
            <a:r>
              <a:rPr lang="en-GB" altLang="en-US" sz="1800" dirty="0"/>
              <a:t>nti</a:t>
            </a:r>
            <a:r>
              <a:rPr lang="en-GB" altLang="en-US" sz="1800" b="1" dirty="0">
                <a:solidFill>
                  <a:srgbClr val="CC6600"/>
                </a:solidFill>
              </a:rPr>
              <a:t>-</a:t>
            </a:r>
            <a:r>
              <a:rPr lang="en-GB" altLang="en-US" sz="1800" b="1" dirty="0" err="1">
                <a:solidFill>
                  <a:srgbClr val="CC6600"/>
                </a:solidFill>
              </a:rPr>
              <a:t>H</a:t>
            </a:r>
            <a:r>
              <a:rPr lang="en-GB" altLang="en-US" sz="1800" dirty="0" err="1"/>
              <a:t>umean</a:t>
            </a:r>
            <a:r>
              <a:rPr lang="en-GB" altLang="en-US" sz="1800" dirty="0"/>
              <a:t> </a:t>
            </a:r>
            <a:r>
              <a:rPr lang="en-GB" altLang="en-US" sz="1800" b="1" dirty="0">
                <a:solidFill>
                  <a:srgbClr val="CC6600"/>
                </a:solidFill>
              </a:rPr>
              <a:t>H</a:t>
            </a:r>
            <a:r>
              <a:rPr lang="en-GB" altLang="en-US" sz="1800" dirty="0"/>
              <a:t>og! </a:t>
            </a:r>
            <a:r>
              <a:rPr lang="en-GB" altLang="en-US" sz="1800" dirty="0" smtClean="0"/>
              <a:t>   (</a:t>
            </a:r>
            <a:r>
              <a:rPr lang="en-GB" altLang="en-US" sz="1800" b="1" dirty="0" smtClean="0">
                <a:solidFill>
                  <a:srgbClr val="CC6600"/>
                </a:solidFill>
              </a:rPr>
              <a:t>WHAHH !</a:t>
            </a:r>
            <a:r>
              <a:rPr lang="en-GB" altLang="en-US" sz="1800" dirty="0" smtClean="0"/>
              <a:t>):</a:t>
            </a:r>
            <a:endParaRPr lang="en-GB" altLang="en-US" sz="1800" dirty="0"/>
          </a:p>
          <a:p>
            <a:pPr marL="108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the dynamism is a “</a:t>
            </a:r>
            <a:r>
              <a:rPr lang="en-GB" altLang="en-US" sz="1800" b="1" dirty="0" smtClean="0">
                <a:solidFill>
                  <a:srgbClr val="00B050"/>
                </a:solidFill>
              </a:rPr>
              <a:t>first-class citizen”  </a:t>
            </a:r>
            <a:r>
              <a:rPr lang="en-GB" altLang="en-US" sz="1800" dirty="0" smtClean="0"/>
              <a:t>of the physical universe: </a:t>
            </a:r>
          </a:p>
          <a:p>
            <a:pPr marL="108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 smtClean="0">
                <a:solidFill>
                  <a:srgbClr val="00B050"/>
                </a:solidFill>
              </a:rPr>
              <a:t>a fully  </a:t>
            </a:r>
            <a:r>
              <a:rPr lang="en-GB" altLang="en-US" sz="1800" b="1" i="1" dirty="0" smtClean="0">
                <a:solidFill>
                  <a:srgbClr val="00B050"/>
                </a:solidFill>
              </a:rPr>
              <a:t>physical</a:t>
            </a:r>
            <a:r>
              <a:rPr lang="en-GB" altLang="en-US" sz="1800" b="1" dirty="0" smtClean="0">
                <a:solidFill>
                  <a:srgbClr val="00B050"/>
                </a:solidFill>
              </a:rPr>
              <a:t> aspect </a:t>
            </a:r>
            <a:r>
              <a:rPr lang="en-GB" altLang="en-US" sz="1800" dirty="0" smtClean="0"/>
              <a:t>of it, not just some metaphysical addendum or ground.  </a:t>
            </a:r>
          </a:p>
          <a:p>
            <a:pPr marL="1800000" eaLnBrk="1" hangingPunct="1"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((Of course, current physics </a:t>
            </a:r>
            <a:r>
              <a:rPr lang="en-GB" altLang="en-US" sz="1600" dirty="0"/>
              <a:t>doesn’t </a:t>
            </a:r>
            <a:r>
              <a:rPr lang="en-GB" altLang="en-US" sz="1600" dirty="0" smtClean="0"/>
              <a:t>use an </a:t>
            </a:r>
            <a:r>
              <a:rPr lang="en-GB" altLang="en-US" sz="1600" dirty="0"/>
              <a:t>explicit notion of “causation</a:t>
            </a:r>
            <a:r>
              <a:rPr lang="en-GB" altLang="en-US" sz="1600" dirty="0" smtClean="0"/>
              <a:t>” or “dynamism”. </a:t>
            </a:r>
            <a:r>
              <a:rPr lang="en-GB" altLang="en-US" sz="1600" dirty="0"/>
              <a:t>Dynamism is </a:t>
            </a:r>
            <a:r>
              <a:rPr lang="en-GB" altLang="en-US" sz="1600" dirty="0" smtClean="0"/>
              <a:t>only reflected , rather than mentioned, in </a:t>
            </a:r>
            <a:r>
              <a:rPr lang="en-GB" altLang="en-US" sz="1600" dirty="0"/>
              <a:t>its </a:t>
            </a:r>
            <a:r>
              <a:rPr lang="en-GB" altLang="en-US" sz="1600" dirty="0" smtClean="0"/>
              <a:t>equations))</a:t>
            </a:r>
          </a:p>
        </p:txBody>
      </p:sp>
    </p:spTree>
    <p:extLst>
      <p:ext uri="{BB962C8B-B14F-4D97-AF65-F5344CB8AC3E}">
        <p14:creationId xmlns:p14="http://schemas.microsoft.com/office/powerpoint/2010/main" val="2828976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000" dirty="0">
                <a:solidFill>
                  <a:srgbClr val="00B050"/>
                </a:solidFill>
              </a:rPr>
              <a:t>P</a:t>
            </a:r>
            <a:r>
              <a:rPr lang="en-GB" altLang="en-US" sz="2000" dirty="0" smtClean="0">
                <a:solidFill>
                  <a:srgbClr val="00B050"/>
                </a:solidFill>
              </a:rPr>
              <a:t>HYSICAL “</a:t>
            </a:r>
            <a:r>
              <a:rPr lang="en-GB" altLang="en-US" sz="2000" dirty="0" smtClean="0">
                <a:solidFill>
                  <a:srgbClr val="821BFF"/>
                </a:solidFill>
              </a:rPr>
              <a:t>META-</a:t>
            </a:r>
            <a:r>
              <a:rPr lang="en-GB" altLang="en-US" sz="2000" dirty="0" smtClean="0">
                <a:solidFill>
                  <a:srgbClr val="00B050"/>
                </a:solidFill>
              </a:rPr>
              <a:t>CAUSATION” = </a:t>
            </a:r>
            <a:r>
              <a:rPr lang="en-GB" altLang="en-US" sz="2000" dirty="0" smtClean="0">
                <a:solidFill>
                  <a:srgbClr val="821BFF"/>
                </a:solidFill>
              </a:rPr>
              <a:t>META-</a:t>
            </a:r>
            <a:r>
              <a:rPr lang="en-GB" altLang="en-US" sz="2000" dirty="0" smtClean="0">
                <a:solidFill>
                  <a:srgbClr val="00B050"/>
                </a:solidFill>
              </a:rPr>
              <a:t>DYNAMISM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534400" cy="4680520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800" dirty="0" smtClean="0"/>
              <a:t>So,  </a:t>
            </a:r>
            <a:r>
              <a:rPr lang="en-GB" altLang="en-US" sz="1800" b="1" dirty="0" smtClean="0">
                <a:solidFill>
                  <a:srgbClr val="821BFF"/>
                </a:solidFill>
              </a:rPr>
              <a:t>meta-causation = meta-dynamism</a:t>
            </a:r>
            <a:r>
              <a:rPr lang="en-GB" altLang="en-US" sz="1800" dirty="0" smtClean="0"/>
              <a:t>.  What’s this?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I will merely assume that,   given a time point T, </a:t>
            </a:r>
          </a:p>
          <a:p>
            <a:pPr marL="90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>
                <a:solidFill>
                  <a:srgbClr val="00B050"/>
                </a:solidFill>
              </a:rPr>
              <a:t>the sheer existence of some token dynamism over some interval (T–, T</a:t>
            </a:r>
            <a:r>
              <a:rPr lang="en-GB" altLang="en-US" sz="1800" dirty="0">
                <a:solidFill>
                  <a:srgbClr val="00B050"/>
                </a:solidFill>
              </a:rPr>
              <a:t>)</a:t>
            </a:r>
            <a:r>
              <a:rPr lang="en-GB" altLang="en-US" sz="1800" dirty="0" smtClean="0">
                <a:solidFill>
                  <a:srgbClr val="00B050"/>
                </a:solidFill>
              </a:rPr>
              <a:t> </a:t>
            </a:r>
          </a:p>
          <a:p>
            <a:pPr marL="90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can sometimes (and together with other causal influences)  “</a:t>
            </a:r>
            <a:r>
              <a:rPr lang="en-GB" altLang="en-US" sz="1800" b="1" dirty="0" smtClean="0">
                <a:solidFill>
                  <a:srgbClr val="821BFF"/>
                </a:solidFill>
              </a:rPr>
              <a:t>CAUSE” </a:t>
            </a:r>
            <a:r>
              <a:rPr lang="en-GB" altLang="en-US" sz="1800" dirty="0" smtClean="0">
                <a:solidFill>
                  <a:srgbClr val="7030A0"/>
                </a:solidFill>
              </a:rPr>
              <a:t> </a:t>
            </a:r>
            <a:r>
              <a:rPr lang="en-GB" altLang="en-US" sz="1800" dirty="0" smtClean="0"/>
              <a:t>effects on</a:t>
            </a:r>
          </a:p>
          <a:p>
            <a:pPr marL="90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the ordinary state trajectory </a:t>
            </a:r>
            <a:r>
              <a:rPr lang="en-GB" altLang="en-US" sz="1800" dirty="0" smtClean="0">
                <a:solidFill>
                  <a:srgbClr val="00B050"/>
                </a:solidFill>
              </a:rPr>
              <a:t>and/or the dynamism </a:t>
            </a:r>
            <a:r>
              <a:rPr lang="en-GB" altLang="en-US" sz="1800" dirty="0" smtClean="0"/>
              <a:t>in some interval </a:t>
            </a:r>
            <a:r>
              <a:rPr lang="en-GB" altLang="en-US" sz="1800" dirty="0"/>
              <a:t>[</a:t>
            </a:r>
            <a:r>
              <a:rPr lang="en-GB" altLang="en-US" sz="1800" dirty="0" smtClean="0"/>
              <a:t>T, </a:t>
            </a:r>
            <a:r>
              <a:rPr lang="en-GB" altLang="en-US" sz="1800" dirty="0"/>
              <a:t>T</a:t>
            </a:r>
            <a:r>
              <a:rPr lang="en-GB" altLang="en-US" sz="1800" dirty="0" smtClean="0"/>
              <a:t>+). </a:t>
            </a:r>
            <a:endParaRPr lang="en-GB" altLang="en-US" sz="1800" dirty="0"/>
          </a:p>
          <a:p>
            <a:pPr eaLnBrk="1" hangingPunct="1">
              <a:spcBef>
                <a:spcPts val="4000"/>
              </a:spcBef>
              <a:buFont typeface="Calibri" panose="020F0502020204030204" pitchFamily="34" charset="0"/>
              <a:buChar char="•"/>
              <a:defRPr/>
            </a:pPr>
            <a:r>
              <a:rPr lang="en-GB" altLang="en-US" sz="1800" dirty="0" smtClean="0"/>
              <a:t>This meta-causing is </a:t>
            </a:r>
            <a:r>
              <a:rPr lang="en-GB" altLang="en-US" sz="1800" b="1" dirty="0" smtClean="0">
                <a:solidFill>
                  <a:srgbClr val="821BFF"/>
                </a:solidFill>
              </a:rPr>
              <a:t>a new level </a:t>
            </a:r>
            <a:r>
              <a:rPr lang="en-GB" altLang="en-US" sz="1800" b="1" dirty="0">
                <a:solidFill>
                  <a:srgbClr val="821BFF"/>
                </a:solidFill>
              </a:rPr>
              <a:t>o</a:t>
            </a:r>
            <a:r>
              <a:rPr lang="en-GB" altLang="en-US" sz="1800" b="1" dirty="0" smtClean="0">
                <a:solidFill>
                  <a:srgbClr val="821BFF"/>
                </a:solidFill>
              </a:rPr>
              <a:t>f dynamism</a:t>
            </a:r>
            <a:r>
              <a:rPr lang="en-GB" altLang="en-US" sz="1800" dirty="0" smtClean="0"/>
              <a:t>, 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governed </a:t>
            </a:r>
            <a:r>
              <a:rPr lang="en-GB" altLang="en-US" sz="1800" i="1" dirty="0"/>
              <a:t>e.g. </a:t>
            </a:r>
            <a:r>
              <a:rPr lang="en-GB" altLang="en-US" sz="1800" dirty="0"/>
              <a:t>by a new sort of physical </a:t>
            </a:r>
            <a:r>
              <a:rPr lang="en-GB" altLang="en-US" sz="1800" dirty="0" smtClean="0"/>
              <a:t>law (TBD !!). </a:t>
            </a:r>
          </a:p>
          <a:p>
            <a:pPr marL="144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((These laws would explicitly “mention” </a:t>
            </a:r>
            <a:r>
              <a:rPr lang="en-GB" altLang="en-US" sz="1800" dirty="0"/>
              <a:t>dynamism at the lower level </a:t>
            </a:r>
            <a:r>
              <a:rPr lang="en-GB" altLang="en-US" sz="1800" dirty="0" smtClean="0"/>
              <a:t>but</a:t>
            </a:r>
          </a:p>
          <a:p>
            <a:pPr marL="1097100" indent="0" eaLnBrk="1" hangingPunct="1">
              <a:spcBef>
                <a:spcPts val="0"/>
              </a:spcBef>
              <a:buNone/>
              <a:defRPr/>
            </a:pPr>
            <a:r>
              <a:rPr lang="en-GB" altLang="en-US" sz="1800" dirty="0" smtClean="0"/>
              <a:t>         would only implicitly reflect </a:t>
            </a:r>
            <a:r>
              <a:rPr lang="en-GB" altLang="en-US" sz="1800" dirty="0"/>
              <a:t>the </a:t>
            </a:r>
            <a:r>
              <a:rPr lang="en-GB" altLang="en-US" sz="1800" i="1" dirty="0"/>
              <a:t>meta</a:t>
            </a:r>
            <a:r>
              <a:rPr lang="en-GB" altLang="en-US" sz="1800" dirty="0"/>
              <a:t>-dynamism. </a:t>
            </a:r>
            <a:r>
              <a:rPr lang="en-GB" altLang="en-US" sz="1800" dirty="0" smtClean="0"/>
              <a:t>))</a:t>
            </a: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31787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000" dirty="0" smtClean="0">
                <a:solidFill>
                  <a:srgbClr val="00B050"/>
                </a:solidFill>
              </a:rPr>
              <a:t>CAUSATION, GENUINE PROCESSES </a:t>
            </a:r>
            <a:r>
              <a:rPr lang="en-GB" altLang="en-US" sz="2000" dirty="0" smtClean="0"/>
              <a:t>and </a:t>
            </a:r>
            <a:r>
              <a:rPr lang="en-GB" altLang="en-US" sz="2000" dirty="0" smtClean="0">
                <a:solidFill>
                  <a:srgbClr val="0070C0"/>
                </a:solidFill>
              </a:rPr>
              <a:t>CONSCIOUSNESS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52736"/>
            <a:ext cx="8856984" cy="5112568"/>
          </a:xfrm>
        </p:spPr>
        <p:txBody>
          <a:bodyPr/>
          <a:lstStyle/>
          <a:p>
            <a:pPr eaLnBrk="1" hangingPunct="1"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1800" dirty="0">
                <a:solidFill>
                  <a:srgbClr val="CC6600"/>
                </a:solidFill>
              </a:rPr>
              <a:t>I TAKE </a:t>
            </a:r>
            <a:r>
              <a:rPr lang="en-GB" altLang="en-US" sz="1800" dirty="0"/>
              <a:t>consciousness to be in the first instance an attribute of </a:t>
            </a:r>
          </a:p>
          <a:p>
            <a:pPr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rgbClr val="00B050"/>
                </a:solidFill>
              </a:rPr>
              <a:t>physical </a:t>
            </a:r>
            <a:r>
              <a:rPr lang="en-GB" altLang="en-US" sz="1800" b="1" dirty="0" smtClean="0">
                <a:solidFill>
                  <a:srgbClr val="00B050"/>
                </a:solidFill>
              </a:rPr>
              <a:t>PROCESSES</a:t>
            </a:r>
            <a:r>
              <a:rPr lang="en-GB" altLang="en-US" sz="1800" dirty="0"/>
              <a:t> </a:t>
            </a:r>
            <a:r>
              <a:rPr lang="en-GB" altLang="en-US" sz="1800" dirty="0" smtClean="0"/>
              <a:t>—not </a:t>
            </a:r>
            <a:r>
              <a:rPr lang="en-GB" altLang="en-US" sz="1800" dirty="0"/>
              <a:t>states, beliefs, perceptions, creatures, etc</a:t>
            </a:r>
            <a:r>
              <a:rPr lang="en-GB" altLang="en-US" sz="1800" dirty="0" smtClean="0"/>
              <a:t>. </a:t>
            </a:r>
            <a:r>
              <a:rPr lang="en-GB" altLang="en-US" sz="1800" dirty="0"/>
              <a:t>—</a:t>
            </a:r>
          </a:p>
          <a:p>
            <a:pPr lvl="1" algn="r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((these </a:t>
            </a:r>
            <a:r>
              <a:rPr lang="en-GB" altLang="en-US" sz="1600" dirty="0"/>
              <a:t>are only conscious in derivative senses</a:t>
            </a:r>
            <a:r>
              <a:rPr lang="en-GB" altLang="en-US" sz="1600" dirty="0" smtClean="0"/>
              <a:t>))</a:t>
            </a:r>
            <a:endParaRPr lang="en-GB" altLang="en-US" sz="1600" dirty="0"/>
          </a:p>
          <a:p>
            <a:pPr eaLnBrk="1" hangingPunct="1"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that are </a:t>
            </a:r>
            <a:r>
              <a:rPr lang="en-GB" altLang="en-US" sz="1800" b="1" dirty="0" smtClean="0">
                <a:solidFill>
                  <a:srgbClr val="00B050"/>
                </a:solidFill>
              </a:rPr>
              <a:t>GENUINE </a:t>
            </a:r>
            <a:r>
              <a:rPr lang="en-GB" altLang="en-US" sz="1800" dirty="0" smtClean="0"/>
              <a:t>(i.e. their states unfold through </a:t>
            </a:r>
            <a:r>
              <a:rPr lang="en-GB" altLang="en-US" sz="1800" dirty="0" smtClean="0">
                <a:solidFill>
                  <a:srgbClr val="00B050"/>
                </a:solidFill>
              </a:rPr>
              <a:t>causation within the processes</a:t>
            </a:r>
            <a:r>
              <a:rPr lang="en-GB" altLang="en-US" sz="1800" dirty="0" smtClean="0"/>
              <a:t>)</a:t>
            </a:r>
            <a:endParaRPr lang="en-GB" altLang="en-US" sz="1800" dirty="0"/>
          </a:p>
          <a:p>
            <a:pPr lvl="1" algn="r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 smtClean="0"/>
              <a:t>((versus </a:t>
            </a:r>
            <a:r>
              <a:rPr lang="en-GB" altLang="en-US" sz="1600" i="1" dirty="0" smtClean="0"/>
              <a:t>pseudo-processes</a:t>
            </a:r>
            <a:r>
              <a:rPr lang="en-GB" altLang="en-US" sz="1600" i="1" dirty="0" smtClean="0">
                <a:solidFill>
                  <a:srgbClr val="FF0000"/>
                </a:solidFill>
              </a:rPr>
              <a:t> </a:t>
            </a:r>
            <a:r>
              <a:rPr lang="en-GB" altLang="en-US" sz="1600" dirty="0"/>
              <a:t>[</a:t>
            </a:r>
            <a:r>
              <a:rPr lang="en-GB" altLang="en-US" sz="1600" dirty="0" err="1"/>
              <a:t>Dowe</a:t>
            </a:r>
            <a:r>
              <a:rPr lang="en-GB" altLang="en-US" sz="1600" dirty="0"/>
              <a:t> 2009</a:t>
            </a:r>
            <a:r>
              <a:rPr lang="en-GB" altLang="en-US" sz="1600" dirty="0" smtClean="0"/>
              <a:t>] ))</a:t>
            </a:r>
            <a:endParaRPr lang="en-GB" altLang="en-US" sz="1600" dirty="0"/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endParaRPr lang="en-GB" altLang="en-US" sz="1800" dirty="0" smtClean="0"/>
          </a:p>
          <a:p>
            <a:pPr eaLnBrk="1" hangingPunct="1">
              <a:spcBef>
                <a:spcPts val="3000"/>
              </a:spcBef>
              <a:buFont typeface="Calibri" pitchFamily="34" charset="0"/>
              <a:buChar char="•"/>
              <a:defRPr/>
            </a:pPr>
            <a:r>
              <a:rPr lang="en-GB" altLang="en-US" sz="1800" dirty="0" smtClean="0"/>
              <a:t>Because of </a:t>
            </a:r>
            <a:r>
              <a:rPr lang="en-GB" altLang="en-US" sz="1800" b="1" dirty="0" smtClean="0">
                <a:solidFill>
                  <a:srgbClr val="CC6600"/>
                </a:solidFill>
              </a:rPr>
              <a:t>WHAHH [physically reified dynamism],</a:t>
            </a:r>
            <a:r>
              <a:rPr lang="en-GB" altLang="en-US" sz="1800" b="1" dirty="0" smtClean="0">
                <a:solidFill>
                  <a:srgbClr val="00B050"/>
                </a:solidFill>
              </a:rPr>
              <a:t> </a:t>
            </a:r>
            <a:r>
              <a:rPr lang="en-GB" altLang="en-US" sz="1800" dirty="0" smtClean="0"/>
              <a:t>the </a:t>
            </a:r>
            <a:r>
              <a:rPr lang="en-GB" altLang="en-US" sz="1800" dirty="0"/>
              <a:t>internal dynamism (causation) </a:t>
            </a:r>
            <a:r>
              <a:rPr lang="en-GB" altLang="en-US" sz="1800" dirty="0" smtClean="0"/>
              <a:t>inside genuine processes is something  physical  </a:t>
            </a:r>
            <a:r>
              <a:rPr lang="en-GB" altLang="en-US" sz="1800" b="1" i="1" dirty="0">
                <a:solidFill>
                  <a:srgbClr val="00B050"/>
                </a:solidFill>
              </a:rPr>
              <a:t>over and above  </a:t>
            </a:r>
            <a:r>
              <a:rPr lang="en-GB" altLang="en-US" sz="1800" i="1" dirty="0"/>
              <a:t> </a:t>
            </a:r>
            <a:r>
              <a:rPr lang="en-GB" altLang="en-US" sz="1800" dirty="0"/>
              <a:t>their state trajectories as ordinarily conceived</a:t>
            </a:r>
            <a:r>
              <a:rPr lang="en-GB" altLang="en-US" sz="1800" dirty="0" smtClean="0"/>
              <a:t>.</a:t>
            </a:r>
            <a:endParaRPr lang="en-GB" altLang="en-US" sz="1800" b="1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036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24103</TotalTime>
  <Words>3069</Words>
  <Application>Microsoft Office PowerPoint</Application>
  <PresentationFormat>On-screen Show (4:3)</PresentationFormat>
  <Paragraphs>255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Consciousness and Meta-Causation [ or: What Are You Like! ] </vt:lpstr>
      <vt:lpstr>Main Novel Claim</vt:lpstr>
      <vt:lpstr>Structure of the Argument</vt:lpstr>
      <vt:lpstr>“META-CAUSATION” GENERALLY, in this talk</vt:lpstr>
      <vt:lpstr>“META-CAUSATION” in this talk, contd</vt:lpstr>
      <vt:lpstr>MY “CAUSATION” = BASIC-PHYSICAL DYNAMISM</vt:lpstr>
      <vt:lpstr>A RADICAL ANTI-HUMEANISM</vt:lpstr>
      <vt:lpstr>PHYSICAL “META-CAUSATION” = META-DYNAMISM</vt:lpstr>
      <vt:lpstr>CAUSATION, GENUINE PROCESSES and CONSCIOUSNESS</vt:lpstr>
      <vt:lpstr>Pre-Reflective Self-Consciousness</vt:lpstr>
      <vt:lpstr>“Weakened” Version of PRSC: Pre-Reflective  Auto-Sensitivity (PRAS)</vt:lpstr>
      <vt:lpstr>Auto-Sensitivity  by  Auto-Representation?</vt:lpstr>
      <vt:lpstr>Towards   Auto-Sensitivity   by   Meta-Causation</vt:lpstr>
      <vt:lpstr>Auto-Sensitivity   by   Meta-Causation,    contd</vt:lpstr>
      <vt:lpstr>A (QUASI-)SUFFICIENCY/CONSTITUTION CONJECTURE</vt:lpstr>
      <vt:lpstr>PowerPoint Presentation</vt:lpstr>
      <vt:lpstr>Some Motivations for the Sufficiency/Constitution Conjecture</vt:lpstr>
      <vt:lpstr>Some Ambitions</vt:lpstr>
      <vt:lpstr>PowerPoint Presentation</vt:lpstr>
      <vt:lpstr>References</vt:lpstr>
      <vt:lpstr>References, contd</vt:lpstr>
      <vt:lpstr>References, contd</vt:lpstr>
      <vt:lpstr>PowerPoint Presentation</vt:lpstr>
      <vt:lpstr>PowerPoint Presentation</vt:lpstr>
      <vt:lpstr>PowerPoint Presentation</vt:lpstr>
      <vt:lpstr>((GENUINE processness MATTERS, BUT WHY?))</vt:lpstr>
      <vt:lpstr>One Motivation Leading to PRAS</vt:lpstr>
      <vt:lpstr>But WAIT A MINUTE! </vt:lpstr>
      <vt:lpstr>Proto-Acquaintance Instead</vt:lpstr>
      <vt:lpstr>Pre-Reflective Self-Consciousness, contd</vt:lpstr>
    </vt:vector>
  </TitlesOfParts>
  <Company>The University of Birmingham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in Natural Language Processing:</dc:title>
  <dc:creator>School of Computer Science</dc:creator>
  <cp:lastModifiedBy>John Barnden</cp:lastModifiedBy>
  <cp:revision>5644</cp:revision>
  <dcterms:created xsi:type="dcterms:W3CDTF">2004-04-07T10:56:43Z</dcterms:created>
  <dcterms:modified xsi:type="dcterms:W3CDTF">2019-07-25T17:27:05Z</dcterms:modified>
</cp:coreProperties>
</file>