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3" r:id="rId1"/>
  </p:sldMasterIdLst>
  <p:notesMasterIdLst>
    <p:notesMasterId r:id="rId16"/>
  </p:notesMasterIdLst>
  <p:handoutMasterIdLst>
    <p:handoutMasterId r:id="rId17"/>
  </p:handoutMasterIdLst>
  <p:sldIdLst>
    <p:sldId id="1130" r:id="rId2"/>
    <p:sldId id="1155" r:id="rId3"/>
    <p:sldId id="1185" r:id="rId4"/>
    <p:sldId id="1186" r:id="rId5"/>
    <p:sldId id="1136" r:id="rId6"/>
    <p:sldId id="1174" r:id="rId7"/>
    <p:sldId id="1175" r:id="rId8"/>
    <p:sldId id="1187" r:id="rId9"/>
    <p:sldId id="1144" r:id="rId10"/>
    <p:sldId id="1146" r:id="rId11"/>
    <p:sldId id="1145" r:id="rId12"/>
    <p:sldId id="1173" r:id="rId13"/>
    <p:sldId id="1181" r:id="rId14"/>
    <p:sldId id="114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7D"/>
    <a:srgbClr val="ABD937"/>
    <a:srgbClr val="CCFF66"/>
    <a:srgbClr val="385D8A"/>
    <a:srgbClr val="9CAC04"/>
    <a:srgbClr val="61E42C"/>
    <a:srgbClr val="B3C947"/>
    <a:srgbClr val="7CE951"/>
    <a:srgbClr val="8FEC6A"/>
    <a:srgbClr val="ABF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3" autoAdjust="0"/>
    <p:restoredTop sz="86413" autoAdjust="0"/>
  </p:normalViewPr>
  <p:slideViewPr>
    <p:cSldViewPr>
      <p:cViewPr varScale="1">
        <p:scale>
          <a:sx n="109" d="100"/>
          <a:sy n="109" d="100"/>
        </p:scale>
        <p:origin x="-624" y="-90"/>
      </p:cViewPr>
      <p:guideLst>
        <p:guide orient="horz" pos="2352"/>
        <p:guide pos="2832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54DEA5C-6216-4DB1-AF33-5FED612F96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23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A194B0E-DC3B-450B-B21E-B41B6D6B504F}" type="datetimeFigureOut">
              <a:rPr lang="en-GB"/>
              <a:pPr>
                <a:defRPr/>
              </a:pPr>
              <a:t>12/10/2019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34048E4-0CD1-4BBF-BA56-EB6E685FAF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9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F42F-921F-4156-9F9A-418DF814C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9AB4-3626-4D8A-B809-0E75331D6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46DAA-1D36-42F4-AEBB-9A5E6A57E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BFAE0-2F21-48EC-B113-4C50244B8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B7CBC-5FF6-45D7-A2AF-050801E14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23AF-32DC-4CC8-8E92-4DD436AB5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87F2E-7A16-4324-B6BB-F6AA57B41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90C8-D169-4592-B3FB-F2812854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47E8-7849-46C5-861B-8A042F034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25C5B-500E-4B7D-BB98-E73D53458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7C44-B0C7-4334-BFFF-776760C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 smtClean="0"/>
              <a:t>Click to edit Master title style</a:t>
            </a:r>
            <a:endParaRPr lang="en-GB" altLang="es-P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 smtClean="0"/>
              <a:t>Click to edit Master text styles</a:t>
            </a:r>
          </a:p>
          <a:p>
            <a:pPr lvl="1"/>
            <a:r>
              <a:rPr lang="en-US" altLang="es-PE" smtClean="0"/>
              <a:t>Second level</a:t>
            </a:r>
          </a:p>
          <a:p>
            <a:pPr lvl="2"/>
            <a:r>
              <a:rPr lang="en-US" altLang="es-PE" smtClean="0"/>
              <a:t>Third level</a:t>
            </a:r>
          </a:p>
          <a:p>
            <a:pPr lvl="3"/>
            <a:r>
              <a:rPr lang="en-US" altLang="es-PE" smtClean="0"/>
              <a:t>Fourth level</a:t>
            </a:r>
          </a:p>
          <a:p>
            <a:pPr lvl="4"/>
            <a:r>
              <a:rPr lang="en-US" altLang="es-PE" smtClean="0"/>
              <a:t>Fifth level</a:t>
            </a:r>
            <a:endParaRPr lang="en-GB" altLang="es-P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FE28D95-FBA3-40CC-9236-409075639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01625" y="220663"/>
            <a:ext cx="8712200" cy="6376987"/>
          </a:xfrm>
          <a:prstGeom prst="ellipse">
            <a:avLst/>
          </a:prstGeom>
          <a:solidFill>
            <a:schemeClr val="accent5">
              <a:lumMod val="40000"/>
              <a:lumOff val="60000"/>
              <a:alpha val="73000"/>
            </a:scheme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6963569" y="4124326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Bad Weather</a:t>
            </a:r>
            <a:endParaRPr lang="en-GB" altLang="en-US" sz="36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20738" y="762000"/>
            <a:ext cx="4321175" cy="5334000"/>
          </a:xfrm>
          <a:prstGeom prst="ellipse">
            <a:avLst/>
          </a:prstGeom>
          <a:solidFill>
            <a:srgbClr val="FFC0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2" name="Oval 10"/>
          <p:cNvSpPr>
            <a:spLocks noChangeArrowheads="1"/>
          </p:cNvSpPr>
          <p:nvPr/>
        </p:nvSpPr>
        <p:spPr bwMode="auto">
          <a:xfrm>
            <a:off x="1828800" y="1628775"/>
            <a:ext cx="2514600" cy="1843088"/>
          </a:xfrm>
          <a:prstGeom prst="ellipse">
            <a:avLst/>
          </a:prstGeom>
          <a:solidFill>
            <a:srgbClr val="C991C9">
              <a:alpha val="90195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70" name="TextBox 12"/>
          <p:cNvSpPr txBox="1">
            <a:spLocks noChangeArrowheads="1"/>
          </p:cNvSpPr>
          <p:nvPr/>
        </p:nvSpPr>
        <p:spPr bwMode="auto">
          <a:xfrm>
            <a:off x="2076450" y="2620963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/>
              <a:t>Good Weather</a:t>
            </a:r>
            <a:endParaRPr lang="en-GB" altLang="en-US" sz="3600"/>
          </a:p>
        </p:txBody>
      </p:sp>
      <p:sp>
        <p:nvSpPr>
          <p:cNvPr id="36871" name="TextBox 12"/>
          <p:cNvSpPr txBox="1">
            <a:spLocks noChangeArrowheads="1"/>
          </p:cNvSpPr>
          <p:nvPr/>
        </p:nvSpPr>
        <p:spPr bwMode="auto">
          <a:xfrm>
            <a:off x="2411413" y="1835150"/>
            <a:ext cx="1322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</a:t>
            </a:r>
            <a:r>
              <a:rPr lang="en-GB" altLang="en-US" sz="2000" i="1" dirty="0" err="1" smtClean="0"/>
              <a:t>Palan</a:t>
            </a:r>
            <a:r>
              <a:rPr lang="en-GB" altLang="en-US" sz="2000" i="1" dirty="0" smtClean="0"/>
              <a:t>]</a:t>
            </a:r>
            <a:endParaRPr lang="en-GB" altLang="en-US" sz="2000" i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5843588" y="1644650"/>
            <a:ext cx="2462212" cy="1833563"/>
          </a:xfrm>
          <a:prstGeom prst="ellipse">
            <a:avLst/>
          </a:prstGeom>
          <a:solidFill>
            <a:srgbClr val="C991C9">
              <a:alpha val="90195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73" name="TextBox 12"/>
          <p:cNvSpPr txBox="1">
            <a:spLocks noChangeArrowheads="1"/>
          </p:cNvSpPr>
          <p:nvPr/>
        </p:nvSpPr>
        <p:spPr bwMode="auto">
          <a:xfrm>
            <a:off x="6362700" y="183515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[Alan]</a:t>
            </a:r>
            <a:endParaRPr lang="en-GB" altLang="en-US" sz="3600" i="1" dirty="0"/>
          </a:p>
        </p:txBody>
      </p:sp>
      <p:sp>
        <p:nvSpPr>
          <p:cNvPr id="36874" name="TextBox 15"/>
          <p:cNvSpPr txBox="1">
            <a:spLocks noChangeArrowheads="1"/>
          </p:cNvSpPr>
          <p:nvPr/>
        </p:nvSpPr>
        <p:spPr bwMode="auto">
          <a:xfrm>
            <a:off x="6111875" y="24130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/>
              <a:t>Good Weather</a:t>
            </a:r>
            <a:endParaRPr lang="en-GB" altLang="en-US" sz="3600"/>
          </a:p>
        </p:txBody>
      </p:sp>
      <p:sp>
        <p:nvSpPr>
          <p:cNvPr id="36875" name="TextBox 17"/>
          <p:cNvSpPr txBox="1">
            <a:spLocks noChangeArrowheads="1"/>
          </p:cNvSpPr>
          <p:nvPr/>
        </p:nvSpPr>
        <p:spPr bwMode="auto">
          <a:xfrm>
            <a:off x="1947863" y="483235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u="sng"/>
              <a:t>Bad </a:t>
            </a:r>
            <a:r>
              <a:rPr lang="en-GB" altLang="en-US" sz="2000"/>
              <a:t>Weather</a:t>
            </a:r>
            <a:endParaRPr lang="en-GB" altLang="en-US" sz="3600"/>
          </a:p>
        </p:txBody>
      </p:sp>
      <p:sp>
        <p:nvSpPr>
          <p:cNvPr id="36876" name="Line 29"/>
          <p:cNvSpPr>
            <a:spLocks noChangeShapeType="1"/>
          </p:cNvSpPr>
          <p:nvPr/>
        </p:nvSpPr>
        <p:spPr bwMode="auto">
          <a:xfrm>
            <a:off x="2819400" y="3017838"/>
            <a:ext cx="0" cy="1806575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8" name="TextBox 28"/>
          <p:cNvSpPr txBox="1">
            <a:spLocks noChangeArrowheads="1"/>
          </p:cNvSpPr>
          <p:nvPr/>
        </p:nvSpPr>
        <p:spPr bwMode="auto">
          <a:xfrm>
            <a:off x="1162050" y="3635375"/>
            <a:ext cx="1758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2000" b="1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CONTRAST </a:t>
            </a:r>
            <a:r>
              <a:rPr lang="es-PE" altLang="es-PE" sz="2000" b="1" i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from</a:t>
            </a:r>
            <a:r>
              <a:rPr lang="es-PE" altLang="es-PE" sz="2000" b="1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FAILING to NOTICE</a:t>
            </a:r>
            <a:endParaRPr lang="en-GB" altLang="es-PE" sz="2000" b="1" i="1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36879" name="Line 29"/>
          <p:cNvSpPr>
            <a:spLocks noChangeShapeType="1"/>
          </p:cNvSpPr>
          <p:nvPr/>
        </p:nvSpPr>
        <p:spPr bwMode="auto">
          <a:xfrm flipH="1">
            <a:off x="2819397" y="3809267"/>
            <a:ext cx="1446215" cy="515084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84" name="TextBox 12"/>
          <p:cNvSpPr txBox="1">
            <a:spLocks noChangeArrowheads="1"/>
          </p:cNvSpPr>
          <p:nvPr/>
        </p:nvSpPr>
        <p:spPr bwMode="auto">
          <a:xfrm>
            <a:off x="4832078" y="3449272"/>
            <a:ext cx="17156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i="1" dirty="0" smtClean="0">
                <a:solidFill>
                  <a:srgbClr val="821BFF"/>
                </a:solidFill>
              </a:rPr>
              <a:t>affect import</a:t>
            </a:r>
            <a:endParaRPr lang="en-GB" altLang="en-US" sz="2000" b="1" i="1" dirty="0">
              <a:solidFill>
                <a:srgbClr val="821BFF"/>
              </a:solidFill>
            </a:endParaRPr>
          </a:p>
        </p:txBody>
      </p:sp>
      <p:sp>
        <p:nvSpPr>
          <p:cNvPr id="36891" name="TextBox 5"/>
          <p:cNvSpPr txBox="1">
            <a:spLocks noChangeArrowheads="1"/>
          </p:cNvSpPr>
          <p:nvPr/>
        </p:nvSpPr>
        <p:spPr bwMode="auto">
          <a:xfrm>
            <a:off x="1971675" y="962025"/>
            <a:ext cx="2441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 dirty="0" smtClean="0"/>
              <a:t>[Drama’s World]</a:t>
            </a:r>
            <a:endParaRPr lang="en-GB" altLang="en-US" sz="4000" i="1" dirty="0"/>
          </a:p>
        </p:txBody>
      </p:sp>
      <p:sp>
        <p:nvSpPr>
          <p:cNvPr id="36892" name="TextBox 5"/>
          <p:cNvSpPr txBox="1">
            <a:spLocks noChangeArrowheads="1"/>
          </p:cNvSpPr>
          <p:nvPr/>
        </p:nvSpPr>
        <p:spPr bwMode="auto">
          <a:xfrm>
            <a:off x="4824413" y="812800"/>
            <a:ext cx="2038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 dirty="0" smtClean="0"/>
              <a:t>[Real World for Beth]</a:t>
            </a:r>
            <a:endParaRPr lang="en-GB" altLang="en-US" sz="4000" i="1" dirty="0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486275" y="3809265"/>
            <a:ext cx="2344551" cy="111859"/>
          </a:xfrm>
          <a:prstGeom prst="line">
            <a:avLst/>
          </a:prstGeom>
          <a:noFill/>
          <a:ln w="50800">
            <a:solidFill>
              <a:srgbClr val="821BFF"/>
            </a:solidFill>
            <a:prstDash val="solid"/>
            <a:round/>
            <a:headEnd type="stealth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934322" y="5502095"/>
            <a:ext cx="1440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Beth</a:t>
            </a:r>
            <a:endParaRPr lang="en-GB" dirty="0">
              <a:latin typeface="+mn-lt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 flipV="1">
            <a:off x="3733800" y="3284984"/>
            <a:ext cx="2664692" cy="2217110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4822030" y="4682862"/>
            <a:ext cx="1289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CRITICIZES</a:t>
            </a:r>
            <a:endParaRPr lang="en-GB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V="1">
            <a:off x="6586959" y="3478212"/>
            <a:ext cx="361305" cy="2023882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6670277" y="4751328"/>
            <a:ext cx="1289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CRITICIZES</a:t>
            </a:r>
            <a:endParaRPr lang="en-GB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7074694" y="2809877"/>
            <a:ext cx="449634" cy="131445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TextBox 28"/>
          <p:cNvSpPr txBox="1">
            <a:spLocks noChangeArrowheads="1"/>
          </p:cNvSpPr>
          <p:nvPr/>
        </p:nvSpPr>
        <p:spPr bwMode="auto">
          <a:xfrm>
            <a:off x="7391597" y="3104396"/>
            <a:ext cx="1137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CONTRAST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s-PE" altLang="es-PE" sz="14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from</a:t>
            </a:r>
            <a:endParaRPr lang="es-PE" altLang="es-PE" sz="1400" b="1" i="1" dirty="0" smtClean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FAILING </a:t>
            </a:r>
            <a:r>
              <a:rPr lang="es-PE" altLang="es-PE" sz="1400" b="1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to NOTICE</a:t>
            </a:r>
            <a:endParaRPr lang="en-GB" altLang="es-PE" sz="1400" b="1" i="1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 flipV="1">
            <a:off x="6862762" y="3803214"/>
            <a:ext cx="452435" cy="353944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156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07950" y="52388"/>
            <a:ext cx="8856663" cy="6553200"/>
          </a:xfrm>
          <a:prstGeom prst="ellipse">
            <a:avLst/>
          </a:prstGeom>
          <a:solidFill>
            <a:srgbClr val="DDEF31">
              <a:alpha val="7254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1813" y="3327400"/>
            <a:ext cx="30638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</a:rPr>
              <a:t>(cc) </a:t>
            </a:r>
            <a:r>
              <a:rPr lang="en-GB" sz="2000" dirty="0">
                <a:latin typeface="+mn-lt"/>
              </a:rPr>
              <a:t>some of John’s marking</a:t>
            </a:r>
          </a:p>
          <a:p>
            <a:pPr>
              <a:defRPr/>
            </a:pPr>
            <a:r>
              <a:rPr lang="en-GB" sz="2000" dirty="0">
                <a:latin typeface="+mn-lt"/>
              </a:rPr>
              <a:t> </a:t>
            </a:r>
            <a:r>
              <a:rPr lang="en-GB" sz="2000" b="1" dirty="0">
                <a:latin typeface="+mn-lt"/>
              </a:rPr>
              <a:t>occurred during </a:t>
            </a:r>
            <a:r>
              <a:rPr lang="en-GB" sz="2000" dirty="0">
                <a:latin typeface="+mn-lt"/>
              </a:rPr>
              <a:t>the WE</a:t>
            </a:r>
            <a:endParaRPr lang="en-GB" dirty="0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5288" y="476250"/>
            <a:ext cx="5216525" cy="5761038"/>
          </a:xfrm>
          <a:prstGeom prst="ellipse">
            <a:avLst/>
          </a:prstGeom>
          <a:solidFill>
            <a:srgbClr val="FFC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9575" y="887413"/>
            <a:ext cx="36845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John’s marking overflowed …</a:t>
            </a:r>
            <a:endParaRPr lang="en-GB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25" y="1957388"/>
            <a:ext cx="25923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800" dirty="0">
                <a:latin typeface="+mn-lt"/>
              </a:rPr>
              <a:t>J’s marking is a </a:t>
            </a:r>
            <a:r>
              <a:rPr lang="en-GB" sz="1800" dirty="0" smtClean="0">
                <a:latin typeface="+mn-lt"/>
              </a:rPr>
              <a:t>liquid;</a:t>
            </a:r>
            <a:endParaRPr lang="en-GB" sz="32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225" y="3519488"/>
            <a:ext cx="39497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</a:rPr>
              <a:t>(c) </a:t>
            </a:r>
            <a:r>
              <a:rPr lang="en-GB" sz="2000" dirty="0">
                <a:latin typeface="+mn-lt"/>
              </a:rPr>
              <a:t>some of John’s marking </a:t>
            </a:r>
          </a:p>
          <a:p>
            <a:pPr algn="r">
              <a:defRPr/>
            </a:pPr>
            <a:r>
              <a:rPr lang="en-GB" sz="2000" dirty="0">
                <a:latin typeface="+mn-lt"/>
              </a:rPr>
              <a:t>was then </a:t>
            </a:r>
            <a:r>
              <a:rPr lang="en-GB" sz="2000" b="1" dirty="0">
                <a:latin typeface="+mn-lt"/>
              </a:rPr>
              <a:t>physically in </a:t>
            </a:r>
            <a:r>
              <a:rPr lang="en-GB" sz="2000" dirty="0">
                <a:latin typeface="+mn-lt"/>
              </a:rPr>
              <a:t>WE</a:t>
            </a:r>
            <a:endParaRPr lang="en-GB" dirty="0">
              <a:latin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547664" y="1268760"/>
            <a:ext cx="340616" cy="2344390"/>
          </a:xfrm>
          <a:prstGeom prst="downArrow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771775" y="3141663"/>
            <a:ext cx="3105150" cy="377825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50800">
            <a:solidFill>
              <a:srgbClr val="821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181" name="TextBox 21"/>
          <p:cNvSpPr txBox="1">
            <a:spLocks noChangeArrowheads="1"/>
          </p:cNvSpPr>
          <p:nvPr/>
        </p:nvSpPr>
        <p:spPr bwMode="auto">
          <a:xfrm>
            <a:off x="6731000" y="74613"/>
            <a:ext cx="2449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itchFamily="18" charset="0"/>
              </a:rPr>
              <a:t>WW = working week WE = weekend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269556" y="1349660"/>
            <a:ext cx="216470" cy="978408"/>
          </a:xfrm>
          <a:prstGeom prst="downArrow">
            <a:avLst/>
          </a:prstGeom>
          <a:solidFill>
            <a:srgbClr val="FFFF00"/>
          </a:solidFill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974057" y="4878388"/>
            <a:ext cx="2417762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John was </a:t>
            </a:r>
            <a:r>
              <a:rPr lang="en-GB" sz="2000" b="1" u="sng" dirty="0" smtClean="0">
                <a:solidFill>
                  <a:srgbClr val="C00000"/>
                </a:solidFill>
                <a:latin typeface="+mn-lt"/>
              </a:rPr>
              <a:t>moderately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n-lt"/>
              </a:rPr>
              <a:t>ANNOYED</a:t>
            </a:r>
          </a:p>
          <a:p>
            <a:pPr algn="ctr"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about </a:t>
            </a:r>
            <a:r>
              <a:rPr lang="en-GB" sz="2000" b="1" i="1" dirty="0">
                <a:solidFill>
                  <a:srgbClr val="00B0F0"/>
                </a:solidFill>
                <a:latin typeface="+mn-lt"/>
              </a:rPr>
              <a:t>(c) </a:t>
            </a:r>
            <a:endParaRPr lang="en-GB" b="1" i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7186" name="TextBox 30"/>
          <p:cNvSpPr txBox="1">
            <a:spLocks noChangeArrowheads="1"/>
          </p:cNvSpPr>
          <p:nvPr/>
        </p:nvSpPr>
        <p:spPr bwMode="auto">
          <a:xfrm>
            <a:off x="4536281" y="2746316"/>
            <a:ext cx="4221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i="1" dirty="0">
                <a:solidFill>
                  <a:srgbClr val="821BFF"/>
                </a:solidFill>
                <a:latin typeface="Times New Roman" pitchFamily="18" charset="0"/>
              </a:rPr>
              <a:t>e</a:t>
            </a:r>
            <a:r>
              <a:rPr lang="en-GB" altLang="en-US" sz="2000" b="1" i="1" dirty="0" smtClean="0">
                <a:solidFill>
                  <a:srgbClr val="821BFF"/>
                </a:solidFill>
                <a:latin typeface="Times New Roman" pitchFamily="18" charset="0"/>
              </a:rPr>
              <a:t>xport via </a:t>
            </a:r>
            <a:r>
              <a:rPr lang="en-GB" altLang="en-US" sz="2000" b="1" i="1" u="sng" dirty="0">
                <a:solidFill>
                  <a:srgbClr val="821BFF"/>
                </a:solidFill>
                <a:latin typeface="Times New Roman" pitchFamily="18" charset="0"/>
              </a:rPr>
              <a:t>VIEW-SPECIFIC</a:t>
            </a:r>
            <a:r>
              <a:rPr lang="en-GB" altLang="en-US" sz="2000" b="1" i="1" dirty="0">
                <a:solidFill>
                  <a:srgbClr val="821BFF"/>
                </a:solidFill>
                <a:latin typeface="Times New Roman" pitchFamily="18" charset="0"/>
              </a:rPr>
              <a:t> </a:t>
            </a:r>
            <a:r>
              <a:rPr lang="en-GB" altLang="en-US" sz="2000" b="1" i="1" dirty="0" smtClean="0">
                <a:solidFill>
                  <a:srgbClr val="821BFF"/>
                </a:solidFill>
                <a:latin typeface="Times New Roman" pitchFamily="18" charset="0"/>
              </a:rPr>
              <a:t>mapping </a:t>
            </a:r>
            <a:endParaRPr lang="en-GB" altLang="en-US" sz="2000" b="1" i="1" dirty="0">
              <a:solidFill>
                <a:srgbClr val="821BFF"/>
              </a:solidFill>
              <a:latin typeface="Times New Roman" pitchFamily="18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1425372" y="3873500"/>
            <a:ext cx="316705" cy="1464623"/>
          </a:xfrm>
          <a:prstGeom prst="downArrow">
            <a:avLst/>
          </a:prstGeom>
          <a:solidFill>
            <a:srgbClr val="FFFF00"/>
          </a:solidFill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1976438" y="463550"/>
            <a:ext cx="3921125" cy="498475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76200" cmpd="dbl">
            <a:solidFill>
              <a:srgbClr val="821B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832475" y="669925"/>
            <a:ext cx="8302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</a:t>
            </a:r>
            <a:endParaRPr lang="en-GB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11900" y="1577975"/>
            <a:ext cx="20034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John’s marking</a:t>
            </a:r>
            <a:endParaRPr lang="en-GB" dirty="0">
              <a:latin typeface="+mn-lt"/>
            </a:endParaRPr>
          </a:p>
        </p:txBody>
      </p:sp>
      <p:sp>
        <p:nvSpPr>
          <p:cNvPr id="34" name="Freeform 33"/>
          <p:cNvSpPr/>
          <p:nvPr/>
        </p:nvSpPr>
        <p:spPr>
          <a:xfrm rot="437942" flipV="1">
            <a:off x="2500313" y="1479550"/>
            <a:ext cx="3783012" cy="188913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76200" cmpd="dbl">
            <a:solidFill>
              <a:srgbClr val="821B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14338" y="2284413"/>
            <a:ext cx="165258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i="1" dirty="0">
                <a:solidFill>
                  <a:schemeClr val="bg1"/>
                </a:solidFill>
                <a:latin typeface="+mn-lt"/>
              </a:rPr>
              <a:t>Pretence</a:t>
            </a:r>
          </a:p>
          <a:p>
            <a:pPr>
              <a:defRPr/>
            </a:pPr>
            <a:r>
              <a:rPr lang="en-GB" sz="2400" i="1" dirty="0">
                <a:solidFill>
                  <a:schemeClr val="bg1"/>
                </a:solidFill>
                <a:latin typeface="+mn-lt"/>
              </a:rPr>
              <a:t>/ Fiction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1650" y="2255838"/>
            <a:ext cx="34575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800" dirty="0">
                <a:latin typeface="+mn-lt"/>
              </a:rPr>
              <a:t>WW </a:t>
            </a:r>
            <a:r>
              <a:rPr lang="en-GB" sz="1800" dirty="0" smtClean="0">
                <a:latin typeface="+mn-lt"/>
              </a:rPr>
              <a:t>is a </a:t>
            </a:r>
            <a:r>
              <a:rPr lang="en-GB" sz="1800" dirty="0" err="1" smtClean="0">
                <a:latin typeface="+mn-lt"/>
              </a:rPr>
              <a:t>phys</a:t>
            </a:r>
            <a:r>
              <a:rPr lang="en-GB" sz="1800" dirty="0" smtClean="0">
                <a:latin typeface="+mn-lt"/>
              </a:rPr>
              <a:t> container; WE is …</a:t>
            </a:r>
          </a:p>
        </p:txBody>
      </p:sp>
    </p:spTree>
    <p:extLst>
      <p:ext uri="{BB962C8B-B14F-4D97-AF65-F5344CB8AC3E}">
        <p14:creationId xmlns:p14="http://schemas.microsoft.com/office/powerpoint/2010/main" val="41808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07950" y="52388"/>
            <a:ext cx="8856663" cy="6553200"/>
          </a:xfrm>
          <a:prstGeom prst="ellipse">
            <a:avLst/>
          </a:prstGeom>
          <a:solidFill>
            <a:srgbClr val="DDEF31">
              <a:alpha val="7254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1813" y="3327400"/>
            <a:ext cx="30638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</a:rPr>
              <a:t>(cc) </a:t>
            </a:r>
            <a:r>
              <a:rPr lang="en-GB" sz="2000" dirty="0">
                <a:latin typeface="+mn-lt"/>
              </a:rPr>
              <a:t>some of John’s marking</a:t>
            </a:r>
          </a:p>
          <a:p>
            <a:pPr>
              <a:defRPr/>
            </a:pPr>
            <a:r>
              <a:rPr lang="en-GB" sz="2000" dirty="0">
                <a:latin typeface="+mn-lt"/>
              </a:rPr>
              <a:t> </a:t>
            </a:r>
            <a:r>
              <a:rPr lang="en-GB" sz="2000" b="1" dirty="0">
                <a:latin typeface="+mn-lt"/>
              </a:rPr>
              <a:t>occurred during </a:t>
            </a:r>
            <a:r>
              <a:rPr lang="en-GB" sz="2000" dirty="0">
                <a:latin typeface="+mn-lt"/>
              </a:rPr>
              <a:t>the WE</a:t>
            </a:r>
            <a:endParaRPr lang="en-GB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3725" y="4454525"/>
            <a:ext cx="2395538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John was </a:t>
            </a:r>
            <a:r>
              <a:rPr lang="en-GB" sz="2000" b="1" u="sng" dirty="0">
                <a:solidFill>
                  <a:srgbClr val="C00000"/>
                </a:solidFill>
                <a:latin typeface="+mn-lt"/>
              </a:rPr>
              <a:t>moderately</a:t>
            </a:r>
            <a:r>
              <a:rPr lang="en-GB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n-lt"/>
              </a:rPr>
              <a:t>ANNOYED about </a:t>
            </a:r>
            <a:r>
              <a:rPr lang="en-GB" sz="2000" b="1" i="1" dirty="0">
                <a:solidFill>
                  <a:srgbClr val="00B0F0"/>
                </a:solidFill>
                <a:latin typeface="+mn-lt"/>
              </a:rPr>
              <a:t>(cc)</a:t>
            </a:r>
            <a:endParaRPr lang="en-GB" b="1" i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5288" y="476250"/>
            <a:ext cx="5216525" cy="5761038"/>
          </a:xfrm>
          <a:prstGeom prst="ellipse">
            <a:avLst/>
          </a:prstGeom>
          <a:solidFill>
            <a:srgbClr val="FFC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9575" y="887413"/>
            <a:ext cx="36845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John’s marking overflowed …</a:t>
            </a:r>
            <a:endParaRPr lang="en-GB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25" y="1957388"/>
            <a:ext cx="25923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800" dirty="0">
                <a:latin typeface="+mn-lt"/>
              </a:rPr>
              <a:t>J’s marking is a liquid</a:t>
            </a:r>
            <a:endParaRPr lang="en-GB" sz="32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225" y="3519488"/>
            <a:ext cx="39497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</a:rPr>
              <a:t>(c) </a:t>
            </a:r>
            <a:r>
              <a:rPr lang="en-GB" sz="2000" dirty="0">
                <a:latin typeface="+mn-lt"/>
              </a:rPr>
              <a:t>some of John’s marking </a:t>
            </a:r>
          </a:p>
          <a:p>
            <a:pPr algn="r">
              <a:defRPr/>
            </a:pPr>
            <a:r>
              <a:rPr lang="en-GB" sz="2000" dirty="0">
                <a:latin typeface="+mn-lt"/>
              </a:rPr>
              <a:t>was then </a:t>
            </a:r>
            <a:r>
              <a:rPr lang="en-GB" sz="2000" b="1" dirty="0">
                <a:latin typeface="+mn-lt"/>
              </a:rPr>
              <a:t>physically in </a:t>
            </a:r>
            <a:r>
              <a:rPr lang="en-GB" sz="2000" dirty="0">
                <a:latin typeface="+mn-lt"/>
              </a:rPr>
              <a:t>WE</a:t>
            </a:r>
            <a:endParaRPr lang="en-GB" dirty="0">
              <a:latin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547664" y="1268760"/>
            <a:ext cx="340616" cy="2344390"/>
          </a:xfrm>
          <a:prstGeom prst="downArrow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771775" y="3141663"/>
            <a:ext cx="3105150" cy="377825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50800">
            <a:solidFill>
              <a:srgbClr val="821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Freeform 20"/>
          <p:cNvSpPr/>
          <p:nvPr/>
        </p:nvSpPr>
        <p:spPr>
          <a:xfrm rot="20168429">
            <a:off x="3821113" y="5153025"/>
            <a:ext cx="1978025" cy="390525"/>
          </a:xfrm>
          <a:custGeom>
            <a:avLst/>
            <a:gdLst>
              <a:gd name="connsiteX0" fmla="*/ 0 w 1656784"/>
              <a:gd name="connsiteY0" fmla="*/ 199176 h 440602"/>
              <a:gd name="connsiteX1" fmla="*/ 941560 w 1656784"/>
              <a:gd name="connsiteY1" fmla="*/ 407406 h 440602"/>
              <a:gd name="connsiteX2" fmla="*/ 1656784 w 1656784"/>
              <a:gd name="connsiteY2" fmla="*/ 0 h 44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6784" h="440602">
                <a:moveTo>
                  <a:pt x="0" y="199176"/>
                </a:moveTo>
                <a:cubicBezTo>
                  <a:pt x="332714" y="319889"/>
                  <a:pt x="665429" y="440602"/>
                  <a:pt x="941560" y="407406"/>
                </a:cubicBezTo>
                <a:cubicBezTo>
                  <a:pt x="1217691" y="374210"/>
                  <a:pt x="1437237" y="187105"/>
                  <a:pt x="1656784" y="0"/>
                </a:cubicBezTo>
              </a:path>
            </a:pathLst>
          </a:custGeom>
          <a:ln w="101600" cmpd="tri">
            <a:solidFill>
              <a:srgbClr val="821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181" name="TextBox 21"/>
          <p:cNvSpPr txBox="1">
            <a:spLocks noChangeArrowheads="1"/>
          </p:cNvSpPr>
          <p:nvPr/>
        </p:nvSpPr>
        <p:spPr bwMode="auto">
          <a:xfrm>
            <a:off x="6731000" y="74613"/>
            <a:ext cx="2449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itchFamily="18" charset="0"/>
              </a:rPr>
              <a:t>WW = working week WE = weekend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269556" y="1349660"/>
            <a:ext cx="216470" cy="978408"/>
          </a:xfrm>
          <a:prstGeom prst="downArrow">
            <a:avLst/>
          </a:prstGeom>
          <a:solidFill>
            <a:srgbClr val="FFFF00"/>
          </a:solidFill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974057" y="4878388"/>
            <a:ext cx="2417762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John was </a:t>
            </a:r>
            <a:r>
              <a:rPr lang="en-GB" sz="2000" b="1" u="sng" dirty="0" smtClean="0">
                <a:solidFill>
                  <a:srgbClr val="C00000"/>
                </a:solidFill>
                <a:latin typeface="+mn-lt"/>
              </a:rPr>
              <a:t>moderately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n-lt"/>
              </a:rPr>
              <a:t>ANNOYED</a:t>
            </a:r>
          </a:p>
          <a:p>
            <a:pPr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about </a:t>
            </a:r>
            <a:r>
              <a:rPr lang="en-GB" sz="2000" b="1" i="1" dirty="0">
                <a:solidFill>
                  <a:srgbClr val="00B0F0"/>
                </a:solidFill>
                <a:latin typeface="+mn-lt"/>
              </a:rPr>
              <a:t>(c) </a:t>
            </a:r>
            <a:endParaRPr lang="en-GB" b="1" i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7186" name="TextBox 30"/>
          <p:cNvSpPr txBox="1">
            <a:spLocks noChangeArrowheads="1"/>
          </p:cNvSpPr>
          <p:nvPr/>
        </p:nvSpPr>
        <p:spPr bwMode="auto">
          <a:xfrm>
            <a:off x="4162426" y="2714625"/>
            <a:ext cx="444202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i="1" dirty="0">
                <a:solidFill>
                  <a:srgbClr val="821BFF"/>
                </a:solidFill>
                <a:latin typeface="Times New Roman" pitchFamily="18" charset="0"/>
              </a:rPr>
              <a:t>e</a:t>
            </a:r>
            <a:r>
              <a:rPr lang="en-GB" altLang="en-US" sz="2000" b="1" i="1" dirty="0" smtClean="0">
                <a:solidFill>
                  <a:srgbClr val="821BFF"/>
                </a:solidFill>
                <a:latin typeface="Times New Roman" pitchFamily="18" charset="0"/>
              </a:rPr>
              <a:t>xport via </a:t>
            </a:r>
            <a:r>
              <a:rPr lang="en-GB" altLang="en-US" sz="2000" b="1" i="1" u="sng" dirty="0">
                <a:solidFill>
                  <a:srgbClr val="821BFF"/>
                </a:solidFill>
                <a:latin typeface="Times New Roman" pitchFamily="18" charset="0"/>
              </a:rPr>
              <a:t>VIEW-SPECIFIC</a:t>
            </a:r>
            <a:r>
              <a:rPr lang="en-GB" altLang="en-US" sz="2000" b="1" i="1" dirty="0">
                <a:solidFill>
                  <a:srgbClr val="821BFF"/>
                </a:solidFill>
                <a:latin typeface="Times New Roman" pitchFamily="18" charset="0"/>
              </a:rPr>
              <a:t> </a:t>
            </a:r>
            <a:r>
              <a:rPr lang="en-GB" altLang="en-US" sz="2000" b="1" i="1" dirty="0" smtClean="0">
                <a:solidFill>
                  <a:srgbClr val="821BFF"/>
                </a:solidFill>
                <a:latin typeface="Times New Roman" pitchFamily="18" charset="0"/>
              </a:rPr>
              <a:t>mapping </a:t>
            </a:r>
            <a:endParaRPr lang="en-GB" altLang="en-US" sz="2000" b="1" i="1" dirty="0">
              <a:solidFill>
                <a:srgbClr val="821BFF"/>
              </a:solidFill>
              <a:latin typeface="Times New Roman" pitchFamily="18" charset="0"/>
            </a:endParaRPr>
          </a:p>
        </p:txBody>
      </p:sp>
      <p:sp>
        <p:nvSpPr>
          <p:cNvPr id="7187" name="TextBox 30"/>
          <p:cNvSpPr txBox="1">
            <a:spLocks noChangeArrowheads="1"/>
          </p:cNvSpPr>
          <p:nvPr/>
        </p:nvSpPr>
        <p:spPr bwMode="auto">
          <a:xfrm>
            <a:off x="4494213" y="5589588"/>
            <a:ext cx="3965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en-US" sz="2000" b="1" i="1" u="sng" dirty="0" smtClean="0">
                <a:solidFill>
                  <a:srgbClr val="821BFF"/>
                </a:solidFill>
                <a:latin typeface="Times New Roman" pitchFamily="18" charset="0"/>
              </a:rPr>
              <a:t>VIEW-NEUTRAL </a:t>
            </a:r>
            <a:r>
              <a:rPr lang="en-GB" altLang="en-US" sz="2000" b="1" i="1" dirty="0" smtClean="0">
                <a:solidFill>
                  <a:srgbClr val="821BFF"/>
                </a:solidFill>
                <a:latin typeface="Times New Roman" pitchFamily="18" charset="0"/>
              </a:rPr>
              <a:t>export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en-US" sz="2000" b="1" i="1" dirty="0" smtClean="0">
                <a:solidFill>
                  <a:srgbClr val="821BFF"/>
                </a:solidFill>
                <a:latin typeface="Times New Roman" pitchFamily="18" charset="0"/>
              </a:rPr>
              <a:t>of </a:t>
            </a:r>
            <a:r>
              <a:rPr lang="en-GB" altLang="en-US" sz="2000" b="1" dirty="0" smtClean="0">
                <a:solidFill>
                  <a:srgbClr val="00B0F0"/>
                </a:solidFill>
                <a:latin typeface="Times New Roman" pitchFamily="18" charset="0"/>
              </a:rPr>
              <a:t>Within-Scenario Affect</a:t>
            </a:r>
            <a:endParaRPr lang="en-GB" altLang="en-US" sz="2000" b="1" i="1" u="sng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1425372" y="3873500"/>
            <a:ext cx="316705" cy="1464623"/>
          </a:xfrm>
          <a:prstGeom prst="downArrow">
            <a:avLst/>
          </a:prstGeom>
          <a:solidFill>
            <a:srgbClr val="FFFF00"/>
          </a:solidFill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1976438" y="463550"/>
            <a:ext cx="3921125" cy="498475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76200" cmpd="dbl">
            <a:solidFill>
              <a:srgbClr val="821B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832475" y="669925"/>
            <a:ext cx="8302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</a:t>
            </a:r>
            <a:endParaRPr lang="en-GB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11900" y="1577975"/>
            <a:ext cx="20034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John’s marking</a:t>
            </a:r>
            <a:endParaRPr lang="en-GB" dirty="0">
              <a:latin typeface="+mn-lt"/>
            </a:endParaRPr>
          </a:p>
        </p:txBody>
      </p:sp>
      <p:sp>
        <p:nvSpPr>
          <p:cNvPr id="34" name="Freeform 33"/>
          <p:cNvSpPr/>
          <p:nvPr/>
        </p:nvSpPr>
        <p:spPr>
          <a:xfrm rot="437942" flipV="1">
            <a:off x="2500313" y="1479550"/>
            <a:ext cx="3783012" cy="188913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76200" cmpd="dbl">
            <a:solidFill>
              <a:srgbClr val="821B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14338" y="2284413"/>
            <a:ext cx="165258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i="1" dirty="0">
                <a:solidFill>
                  <a:schemeClr val="bg1"/>
                </a:solidFill>
                <a:latin typeface="+mn-lt"/>
              </a:rPr>
              <a:t>Pretence</a:t>
            </a:r>
          </a:p>
          <a:p>
            <a:pPr>
              <a:defRPr/>
            </a:pPr>
            <a:r>
              <a:rPr lang="en-GB" sz="2400" i="1" dirty="0">
                <a:solidFill>
                  <a:schemeClr val="bg1"/>
                </a:solidFill>
                <a:latin typeface="+mn-lt"/>
              </a:rPr>
              <a:t>/ Fiction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1650" y="2255838"/>
            <a:ext cx="34575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800" dirty="0">
                <a:latin typeface="+mn-lt"/>
              </a:rPr>
              <a:t>WW </a:t>
            </a:r>
            <a:r>
              <a:rPr lang="en-GB" sz="1800" dirty="0" smtClean="0">
                <a:latin typeface="+mn-lt"/>
              </a:rPr>
              <a:t>is a </a:t>
            </a:r>
            <a:r>
              <a:rPr lang="en-GB" sz="1800" dirty="0" err="1" smtClean="0">
                <a:latin typeface="+mn-lt"/>
              </a:rPr>
              <a:t>phys</a:t>
            </a:r>
            <a:r>
              <a:rPr lang="en-GB" sz="1800" dirty="0" smtClean="0">
                <a:latin typeface="+mn-lt"/>
              </a:rPr>
              <a:t> container; WE is …</a:t>
            </a: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5897564" y="4035425"/>
            <a:ext cx="350044" cy="419100"/>
          </a:xfrm>
          <a:prstGeom prst="line">
            <a:avLst/>
          </a:prstGeom>
          <a:noFill/>
          <a:ln w="50800">
            <a:solidFill>
              <a:srgbClr val="FFFF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7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07950" y="52388"/>
            <a:ext cx="8856663" cy="6553200"/>
          </a:xfrm>
          <a:prstGeom prst="ellipse">
            <a:avLst/>
          </a:prstGeom>
          <a:solidFill>
            <a:srgbClr val="DDFF7D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7181" name="TextBox 21"/>
          <p:cNvSpPr txBox="1">
            <a:spLocks noChangeArrowheads="1"/>
          </p:cNvSpPr>
          <p:nvPr/>
        </p:nvSpPr>
        <p:spPr bwMode="auto">
          <a:xfrm>
            <a:off x="6731000" y="74613"/>
            <a:ext cx="2449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Times New Roman" pitchFamily="18" charset="0"/>
              </a:rPr>
              <a:t>WW = working week WE = weekend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 dirty="0"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338" y="2267260"/>
            <a:ext cx="165258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i="1" dirty="0">
                <a:solidFill>
                  <a:schemeClr val="bg1"/>
                </a:solidFill>
                <a:latin typeface="+mn-lt"/>
              </a:rPr>
              <a:t>Pretence</a:t>
            </a:r>
          </a:p>
          <a:p>
            <a:pPr>
              <a:defRPr/>
            </a:pPr>
            <a:r>
              <a:rPr lang="en-GB" sz="2400" i="1" dirty="0">
                <a:solidFill>
                  <a:schemeClr val="bg1"/>
                </a:solidFill>
                <a:latin typeface="+mn-lt"/>
              </a:rPr>
              <a:t>/ Fiction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80191" y="101411"/>
            <a:ext cx="1389062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i="1" dirty="0" smtClean="0">
                <a:latin typeface="+mn-lt"/>
              </a:rPr>
              <a:t>[Real World for Alan]</a:t>
            </a:r>
            <a:endParaRPr lang="en-GB" sz="2000" i="1" dirty="0">
              <a:latin typeface="+mn-lt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251520" y="887413"/>
            <a:ext cx="8568951" cy="48476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5516" y="2976562"/>
            <a:ext cx="30638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</a:rPr>
              <a:t>(cc) </a:t>
            </a:r>
            <a:r>
              <a:rPr lang="en-GB" sz="2000" dirty="0">
                <a:latin typeface="+mn-lt"/>
              </a:rPr>
              <a:t>some of John’s marking</a:t>
            </a:r>
          </a:p>
          <a:p>
            <a:pPr>
              <a:defRPr/>
            </a:pPr>
            <a:r>
              <a:rPr lang="en-GB" sz="2000" dirty="0">
                <a:latin typeface="+mn-lt"/>
              </a:rPr>
              <a:t> </a:t>
            </a:r>
            <a:r>
              <a:rPr lang="en-GB" sz="2000" b="1" dirty="0">
                <a:latin typeface="+mn-lt"/>
              </a:rPr>
              <a:t>occurred during </a:t>
            </a:r>
            <a:r>
              <a:rPr lang="en-GB" sz="2000" dirty="0">
                <a:latin typeface="+mn-lt"/>
              </a:rPr>
              <a:t>the WE</a:t>
            </a:r>
            <a:endParaRPr lang="en-GB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1207" y="4002212"/>
            <a:ext cx="19845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821BFF"/>
                </a:solidFill>
                <a:latin typeface="+mn-lt"/>
              </a:rPr>
              <a:t>John was </a:t>
            </a:r>
            <a:r>
              <a:rPr lang="en-GB" sz="2000" b="1" u="sng" dirty="0">
                <a:solidFill>
                  <a:srgbClr val="C00000"/>
                </a:solidFill>
                <a:latin typeface="+mn-lt"/>
              </a:rPr>
              <a:t>moderately</a:t>
            </a:r>
            <a:r>
              <a:rPr lang="en-GB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2000" b="1" dirty="0" smtClean="0">
                <a:solidFill>
                  <a:srgbClr val="821BFF"/>
                </a:solidFill>
                <a:latin typeface="+mn-lt"/>
              </a:rPr>
              <a:t>ANNOYED</a:t>
            </a:r>
          </a:p>
          <a:p>
            <a:pPr>
              <a:defRPr/>
            </a:pPr>
            <a:r>
              <a:rPr lang="en-GB" sz="2000" b="1" dirty="0" smtClean="0">
                <a:solidFill>
                  <a:srgbClr val="821BFF"/>
                </a:solidFill>
                <a:latin typeface="+mn-lt"/>
              </a:rPr>
              <a:t> </a:t>
            </a:r>
            <a:r>
              <a:rPr lang="en-GB" sz="2000" b="1" dirty="0">
                <a:solidFill>
                  <a:srgbClr val="821BFF"/>
                </a:solidFill>
                <a:latin typeface="+mn-lt"/>
              </a:rPr>
              <a:t>about </a:t>
            </a:r>
            <a:r>
              <a:rPr lang="en-GB" sz="2000" b="1" i="1" dirty="0">
                <a:solidFill>
                  <a:srgbClr val="821BFF"/>
                </a:solidFill>
                <a:latin typeface="+mn-lt"/>
              </a:rPr>
              <a:t>(cc)</a:t>
            </a:r>
            <a:endParaRPr lang="en-GB" b="1" i="1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5681489" y="3597634"/>
            <a:ext cx="579436" cy="419100"/>
          </a:xfrm>
          <a:prstGeom prst="line">
            <a:avLst/>
          </a:prstGeom>
          <a:noFill/>
          <a:ln w="50800">
            <a:solidFill>
              <a:srgbClr val="FFFF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4755614" y="1111032"/>
            <a:ext cx="1624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i="1" dirty="0" smtClean="0">
                <a:latin typeface="+mn-lt"/>
              </a:rPr>
              <a:t>[Real World</a:t>
            </a:r>
          </a:p>
          <a:p>
            <a:pPr>
              <a:defRPr/>
            </a:pPr>
            <a:r>
              <a:rPr lang="en-GB" sz="1800" i="1" dirty="0">
                <a:latin typeface="+mn-lt"/>
              </a:rPr>
              <a:t>f</a:t>
            </a:r>
            <a:r>
              <a:rPr lang="en-GB" sz="1800" i="1" dirty="0" smtClean="0">
                <a:latin typeface="+mn-lt"/>
              </a:rPr>
              <a:t>or Beth]</a:t>
            </a:r>
            <a:endParaRPr lang="en-GB" sz="3200" i="1" dirty="0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1848" y="1411672"/>
            <a:ext cx="2952576" cy="4043345"/>
          </a:xfrm>
          <a:prstGeom prst="ellipse">
            <a:avLst/>
          </a:prstGeom>
          <a:solidFill>
            <a:srgbClr val="FFC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491879" y="3141663"/>
            <a:ext cx="2165687" cy="377825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50800">
            <a:solidFill>
              <a:srgbClr val="DDFF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Freeform 20"/>
          <p:cNvSpPr/>
          <p:nvPr/>
        </p:nvSpPr>
        <p:spPr>
          <a:xfrm>
            <a:off x="2858137" y="4969418"/>
            <a:ext cx="3039427" cy="485599"/>
          </a:xfrm>
          <a:custGeom>
            <a:avLst/>
            <a:gdLst>
              <a:gd name="connsiteX0" fmla="*/ 0 w 1656784"/>
              <a:gd name="connsiteY0" fmla="*/ 199176 h 440602"/>
              <a:gd name="connsiteX1" fmla="*/ 941560 w 1656784"/>
              <a:gd name="connsiteY1" fmla="*/ 407406 h 440602"/>
              <a:gd name="connsiteX2" fmla="*/ 1656784 w 1656784"/>
              <a:gd name="connsiteY2" fmla="*/ 0 h 44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6784" h="440602">
                <a:moveTo>
                  <a:pt x="0" y="199176"/>
                </a:moveTo>
                <a:cubicBezTo>
                  <a:pt x="332714" y="319889"/>
                  <a:pt x="665429" y="440602"/>
                  <a:pt x="941560" y="407406"/>
                </a:cubicBezTo>
                <a:cubicBezTo>
                  <a:pt x="1217691" y="374210"/>
                  <a:pt x="1437237" y="187105"/>
                  <a:pt x="1656784" y="0"/>
                </a:cubicBezTo>
              </a:path>
            </a:pathLst>
          </a:custGeom>
          <a:ln w="101600" cmpd="tri">
            <a:solidFill>
              <a:srgbClr val="DDFF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2031842" y="1957388"/>
            <a:ext cx="1652587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i="1" dirty="0">
                <a:solidFill>
                  <a:schemeClr val="bg1"/>
                </a:solidFill>
                <a:latin typeface="+mn-lt"/>
              </a:rPr>
              <a:t>Pretence</a:t>
            </a:r>
          </a:p>
          <a:p>
            <a:pPr>
              <a:defRPr/>
            </a:pPr>
            <a:r>
              <a:rPr lang="en-GB" sz="2400" i="1" dirty="0">
                <a:solidFill>
                  <a:schemeClr val="bg1"/>
                </a:solidFill>
                <a:latin typeface="+mn-lt"/>
              </a:rPr>
              <a:t>/ </a:t>
            </a:r>
            <a:r>
              <a:rPr lang="en-GB" sz="2400" i="1" dirty="0" smtClean="0">
                <a:solidFill>
                  <a:schemeClr val="bg1"/>
                </a:solidFill>
                <a:latin typeface="+mn-lt"/>
              </a:rPr>
              <a:t>Fiction</a:t>
            </a:r>
          </a:p>
          <a:p>
            <a:pPr>
              <a:defRPr/>
            </a:pPr>
            <a:r>
              <a:rPr lang="en-GB" sz="2400" i="1" dirty="0" smtClean="0">
                <a:solidFill>
                  <a:schemeClr val="bg1"/>
                </a:solidFill>
                <a:latin typeface="+mn-lt"/>
              </a:rPr>
              <a:t>/ Drama</a:t>
            </a:r>
            <a:endParaRPr lang="en-GB" sz="24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65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9512" y="52029"/>
            <a:ext cx="8872413" cy="6690084"/>
          </a:xfrm>
          <a:prstGeom prst="ellipse">
            <a:avLst/>
          </a:prstGeom>
          <a:solidFill>
            <a:srgbClr val="DDFF7D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95536" y="564648"/>
            <a:ext cx="8352928" cy="5742836"/>
          </a:xfrm>
          <a:prstGeom prst="ellipse">
            <a:avLst/>
          </a:prstGeom>
          <a:solidFill>
            <a:schemeClr val="accent5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01796" y="889399"/>
            <a:ext cx="3600400" cy="4452770"/>
          </a:xfrm>
          <a:prstGeom prst="ellipse">
            <a:avLst/>
          </a:prstGeom>
          <a:solidFill>
            <a:srgbClr val="FFC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8000" y="1468193"/>
            <a:ext cx="2167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latin typeface="+mn-lt"/>
              </a:rPr>
              <a:t>Albert </a:t>
            </a:r>
            <a:endParaRPr lang="en-GB" sz="2000" b="1" dirty="0">
              <a:latin typeface="+mn-lt"/>
            </a:endParaRPr>
          </a:p>
          <a:p>
            <a:pPr>
              <a:defRPr/>
            </a:pPr>
            <a:r>
              <a:rPr lang="en-GB" sz="2000" b="1" dirty="0">
                <a:latin typeface="+mn-lt"/>
              </a:rPr>
              <a:t>is an a</a:t>
            </a:r>
            <a:r>
              <a:rPr lang="en-GB" sz="2000" b="1" dirty="0" smtClean="0">
                <a:latin typeface="+mn-lt"/>
              </a:rPr>
              <a:t>rchangel</a:t>
            </a:r>
            <a:endParaRPr lang="en-GB" b="1" dirty="0">
              <a:latin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979289" y="2119308"/>
            <a:ext cx="270000" cy="1346205"/>
          </a:xfrm>
          <a:prstGeom prst="downArrow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547813" y="3494088"/>
            <a:ext cx="2084387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Albert </a:t>
            </a:r>
            <a:r>
              <a:rPr lang="en-GB" sz="2000" dirty="0">
                <a:latin typeface="+mn-lt"/>
              </a:rPr>
              <a:t>is </a:t>
            </a:r>
          </a:p>
          <a:p>
            <a:pPr>
              <a:defRPr/>
            </a:pPr>
            <a:r>
              <a:rPr lang="en-GB" sz="2000" b="1" dirty="0">
                <a:solidFill>
                  <a:srgbClr val="C00000"/>
                </a:solidFill>
                <a:latin typeface="+mn-lt"/>
              </a:rPr>
              <a:t>maximally</a:t>
            </a:r>
            <a:r>
              <a:rPr lang="en-GB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GB" sz="2000" dirty="0" smtClean="0">
                <a:latin typeface="+mn-lt"/>
              </a:rPr>
              <a:t>helpful</a:t>
            </a:r>
            <a:endParaRPr lang="en-GB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7293" y="2235309"/>
            <a:ext cx="260826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Alb.’s helpfulness</a:t>
            </a:r>
          </a:p>
          <a:p>
            <a:pPr>
              <a:defRPr/>
            </a:pPr>
            <a:r>
              <a:rPr lang="en-GB" sz="2000" dirty="0" smtClean="0">
                <a:latin typeface="+mn-lt"/>
              </a:rPr>
              <a:t>is</a:t>
            </a:r>
          </a:p>
          <a:p>
            <a:pPr>
              <a:defRPr/>
            </a:pP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very...extremely</a:t>
            </a:r>
            <a:r>
              <a:rPr lang="en-GB" sz="2000" dirty="0" smtClean="0">
                <a:latin typeface="+mn-lt"/>
              </a:rPr>
              <a:t> approvable</a:t>
            </a:r>
            <a:endParaRPr lang="en-GB" sz="2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321" name="Line 29"/>
          <p:cNvSpPr>
            <a:spLocks noChangeShapeType="1"/>
          </p:cNvSpPr>
          <p:nvPr/>
        </p:nvSpPr>
        <p:spPr bwMode="auto">
          <a:xfrm flipV="1">
            <a:off x="2844801" y="1822135"/>
            <a:ext cx="2663304" cy="2149788"/>
          </a:xfrm>
          <a:prstGeom prst="line">
            <a:avLst/>
          </a:prstGeom>
          <a:noFill/>
          <a:ln w="101600" cmpd="tri">
            <a:solidFill>
              <a:srgbClr val="DDFF7D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216884" y="6307484"/>
            <a:ext cx="1090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Beth</a:t>
            </a:r>
            <a:endParaRPr lang="en-GB" dirty="0">
              <a:latin typeface="+mn-lt"/>
            </a:endParaRPr>
          </a:p>
        </p:txBody>
      </p:sp>
      <p:sp>
        <p:nvSpPr>
          <p:cNvPr id="15" name="TextBox 30"/>
          <p:cNvSpPr txBox="1">
            <a:spLocks noChangeArrowheads="1"/>
          </p:cNvSpPr>
          <p:nvPr/>
        </p:nvSpPr>
        <p:spPr bwMode="auto">
          <a:xfrm>
            <a:off x="3664424" y="2119308"/>
            <a:ext cx="19025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en-US" sz="1800" b="1" dirty="0" err="1" smtClean="0">
                <a:solidFill>
                  <a:srgbClr val="DDFF7D"/>
                </a:solidFill>
                <a:latin typeface="Times New Roman" pitchFamily="18" charset="0"/>
              </a:rPr>
              <a:t>pot’ly</a:t>
            </a:r>
            <a:r>
              <a:rPr lang="en-GB" altLang="en-US" sz="1800" b="1" dirty="0" smtClean="0">
                <a:solidFill>
                  <a:srgbClr val="DDFF7D"/>
                </a:solidFill>
                <a:latin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DDFF7D"/>
                </a:solidFill>
                <a:latin typeface="Times New Roman" pitchFamily="18" charset="0"/>
              </a:rPr>
              <a:t>atten’d</a:t>
            </a:r>
            <a:r>
              <a:rPr lang="en-GB" altLang="en-US" sz="1800" b="1" dirty="0" smtClean="0">
                <a:solidFill>
                  <a:srgbClr val="DDFF7D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en-US" sz="1800" b="1" dirty="0" smtClean="0">
                <a:solidFill>
                  <a:srgbClr val="DDFF7D"/>
                </a:solidFill>
                <a:latin typeface="Times New Roman" pitchFamily="18" charset="0"/>
              </a:rPr>
              <a:t>export by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en-US" sz="1800" b="1" dirty="0" smtClean="0">
                <a:solidFill>
                  <a:srgbClr val="DDFF7D"/>
                </a:solidFill>
                <a:latin typeface="Times New Roman" pitchFamily="18" charset="0"/>
              </a:rPr>
              <a:t>VNMAs</a:t>
            </a:r>
            <a:endParaRPr lang="en-GB" altLang="en-US" sz="1800" b="1" dirty="0">
              <a:solidFill>
                <a:srgbClr val="DDFF7D"/>
              </a:solidFill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9942" y="42226"/>
            <a:ext cx="24143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i="1" dirty="0" smtClean="0">
                <a:latin typeface="+mn-lt"/>
              </a:rPr>
              <a:t>[R.W. for Alan]</a:t>
            </a:r>
            <a:endParaRPr lang="en-GB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7536" y="950114"/>
            <a:ext cx="1296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800" b="1" i="1" dirty="0" smtClean="0">
                <a:solidFill>
                  <a:schemeClr val="bg1"/>
                </a:solidFill>
                <a:latin typeface="+mn-lt"/>
              </a:rPr>
              <a:t>[Pretence/Drama]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 flipH="1" flipV="1">
            <a:off x="2844800" y="4132507"/>
            <a:ext cx="2917401" cy="2248819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 flipH="1" flipV="1">
            <a:off x="5703131" y="1822134"/>
            <a:ext cx="118141" cy="4559193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TextBox 30"/>
          <p:cNvSpPr txBox="1">
            <a:spLocks noChangeArrowheads="1"/>
          </p:cNvSpPr>
          <p:nvPr/>
        </p:nvSpPr>
        <p:spPr bwMode="auto">
          <a:xfrm>
            <a:off x="3275557" y="5153631"/>
            <a:ext cx="16999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en-US" sz="1800" b="1" dirty="0">
                <a:solidFill>
                  <a:srgbClr val="DDFF7D"/>
                </a:solidFill>
                <a:latin typeface="Times New Roman" pitchFamily="18" charset="0"/>
              </a:rPr>
              <a:t>e</a:t>
            </a:r>
            <a:r>
              <a:rPr lang="en-GB" altLang="en-US" sz="1800" b="1" dirty="0" smtClean="0">
                <a:solidFill>
                  <a:srgbClr val="DDFF7D"/>
                </a:solidFill>
                <a:latin typeface="Times New Roman" pitchFamily="18" charset="0"/>
              </a:rPr>
              <a:t>xtreme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en-US" sz="1800" b="1" dirty="0" smtClean="0">
                <a:solidFill>
                  <a:srgbClr val="DDFF7D"/>
                </a:solidFill>
                <a:latin typeface="Times New Roman" pitchFamily="18" charset="0"/>
              </a:rPr>
              <a:t>APPROVAL</a:t>
            </a:r>
            <a:endParaRPr lang="en-GB" altLang="en-US" sz="1800" b="1" dirty="0">
              <a:solidFill>
                <a:srgbClr val="DDFF7D"/>
              </a:solidFill>
              <a:latin typeface="Times New Roman" pitchFamily="18" charset="0"/>
            </a:endParaRPr>
          </a:p>
        </p:txBody>
      </p:sp>
      <p:sp>
        <p:nvSpPr>
          <p:cNvPr id="23" name="TextBox 30"/>
          <p:cNvSpPr txBox="1">
            <a:spLocks noChangeArrowheads="1"/>
          </p:cNvSpPr>
          <p:nvPr/>
        </p:nvSpPr>
        <p:spPr bwMode="auto">
          <a:xfrm>
            <a:off x="5870114" y="5037453"/>
            <a:ext cx="18473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en-US" sz="1800" b="1" dirty="0">
                <a:solidFill>
                  <a:srgbClr val="DDFF7D"/>
                </a:solidFill>
                <a:latin typeface="Times New Roman" pitchFamily="18" charset="0"/>
              </a:rPr>
              <a:t>s</a:t>
            </a:r>
            <a:r>
              <a:rPr lang="en-GB" altLang="en-US" sz="1800" b="1" dirty="0" smtClean="0">
                <a:solidFill>
                  <a:srgbClr val="DDFF7D"/>
                </a:solidFill>
                <a:latin typeface="Times New Roman" pitchFamily="18" charset="0"/>
              </a:rPr>
              <a:t>trong…extreme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en-US" sz="1800" b="1" dirty="0" smtClean="0">
                <a:solidFill>
                  <a:srgbClr val="DDFF7D"/>
                </a:solidFill>
                <a:latin typeface="Times New Roman" pitchFamily="18" charset="0"/>
              </a:rPr>
              <a:t>APPROVAL</a:t>
            </a:r>
            <a:endParaRPr lang="en-GB" altLang="en-US" sz="1800" b="1" dirty="0">
              <a:solidFill>
                <a:srgbClr val="DDFF7D"/>
              </a:solidFill>
              <a:latin typeface="Times New Roman" pitchFamily="18" charset="0"/>
            </a:endParaRPr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>
            <a:off x="4222811" y="5146053"/>
            <a:ext cx="1539390" cy="7578"/>
          </a:xfrm>
          <a:prstGeom prst="line">
            <a:avLst/>
          </a:prstGeom>
          <a:noFill/>
          <a:ln w="101600" cmpd="tri">
            <a:solidFill>
              <a:srgbClr val="DDFF7D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5547139" y="960361"/>
            <a:ext cx="24932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Albert is </a:t>
            </a:r>
            <a:endParaRPr lang="en-GB" sz="2000" dirty="0">
              <a:latin typeface="+mn-lt"/>
            </a:endParaRPr>
          </a:p>
          <a:p>
            <a:pPr>
              <a:defRPr/>
            </a:pP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very…extremely</a:t>
            </a:r>
          </a:p>
          <a:p>
            <a:pPr>
              <a:defRPr/>
            </a:pPr>
            <a:r>
              <a:rPr lang="en-GB" sz="2000" dirty="0"/>
              <a:t>helpful</a:t>
            </a:r>
            <a:endParaRPr lang="en-GB" dirty="0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 flipV="1">
            <a:off x="5884283" y="3558748"/>
            <a:ext cx="507433" cy="1410957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768375" y="564649"/>
            <a:ext cx="24143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i="1" dirty="0" smtClean="0">
                <a:latin typeface="+mn-lt"/>
              </a:rPr>
              <a:t>[R.W. for Beth]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42011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6186" y="76578"/>
            <a:ext cx="8897639" cy="6684585"/>
          </a:xfrm>
          <a:prstGeom prst="ellipse">
            <a:avLst/>
          </a:prstGeom>
          <a:solidFill>
            <a:srgbClr val="DDFF7D">
              <a:alpha val="7294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251520" y="477836"/>
            <a:ext cx="8453328" cy="59034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531615" y="6361053"/>
            <a:ext cx="175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train is fast</a:t>
            </a:r>
            <a:endParaRPr lang="en-GB" altLang="en-US" sz="36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4212" y="809625"/>
            <a:ext cx="4907955" cy="5248246"/>
          </a:xfrm>
          <a:prstGeom prst="ellipse">
            <a:avLst/>
          </a:prstGeom>
          <a:solidFill>
            <a:srgbClr val="FFC0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altLang="en-US" sz="2000" i="1" dirty="0"/>
              <a:t>[m4l </a:t>
            </a:r>
            <a:r>
              <a:rPr lang="en-GB" altLang="en-US" sz="2000" i="1" dirty="0" err="1"/>
              <a:t>pret</a:t>
            </a:r>
            <a:r>
              <a:rPr lang="en-GB" altLang="en-US" sz="2400" i="1" dirty="0"/>
              <a:t>]</a:t>
            </a:r>
            <a:endParaRPr lang="en-GB" altLang="en-US" sz="4000" i="1" dirty="0"/>
          </a:p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1674813" y="809625"/>
            <a:ext cx="2514600" cy="3233258"/>
          </a:xfrm>
          <a:prstGeom prst="ellipse">
            <a:avLst/>
          </a:prstGeom>
          <a:solidFill>
            <a:srgbClr val="C991C9">
              <a:alpha val="90195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17423" name="TextBox 12"/>
          <p:cNvSpPr txBox="1">
            <a:spLocks noChangeArrowheads="1"/>
          </p:cNvSpPr>
          <p:nvPr/>
        </p:nvSpPr>
        <p:spPr bwMode="auto">
          <a:xfrm>
            <a:off x="2028824" y="3086963"/>
            <a:ext cx="1895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/>
              <a:t>t</a:t>
            </a:r>
            <a:r>
              <a:rPr lang="en-GB" altLang="en-US" sz="2000" dirty="0" smtClean="0"/>
              <a:t>rain is very … </a:t>
            </a:r>
            <a:r>
              <a:rPr lang="en-GB" altLang="en-US" sz="2000" dirty="0" err="1" smtClean="0"/>
              <a:t>extr’ly</a:t>
            </a:r>
            <a:r>
              <a:rPr lang="en-GB" altLang="en-US" sz="2000" dirty="0" smtClean="0"/>
              <a:t> fast</a:t>
            </a:r>
            <a:endParaRPr lang="en-GB" altLang="en-US" sz="3600" dirty="0"/>
          </a:p>
        </p:txBody>
      </p:sp>
      <p:sp>
        <p:nvSpPr>
          <p:cNvPr id="17424" name="TextBox 12"/>
          <p:cNvSpPr txBox="1">
            <a:spLocks noChangeArrowheads="1"/>
          </p:cNvSpPr>
          <p:nvPr/>
        </p:nvSpPr>
        <p:spPr bwMode="auto">
          <a:xfrm>
            <a:off x="2340793" y="809625"/>
            <a:ext cx="110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</a:t>
            </a:r>
            <a:r>
              <a:rPr lang="en-GB" altLang="en-US" sz="2000" i="1" dirty="0" err="1" smtClean="0"/>
              <a:t>Palan</a:t>
            </a:r>
            <a:r>
              <a:rPr lang="en-GB" altLang="en-US" sz="2000" i="1" dirty="0" smtClean="0"/>
              <a:t>]</a:t>
            </a:r>
            <a:endParaRPr lang="en-GB" altLang="en-US" sz="2000" i="1" dirty="0"/>
          </a:p>
        </p:txBody>
      </p:sp>
      <p:sp>
        <p:nvSpPr>
          <p:cNvPr id="17434" name="TextBox 28"/>
          <p:cNvSpPr txBox="1">
            <a:spLocks noChangeArrowheads="1"/>
          </p:cNvSpPr>
          <p:nvPr/>
        </p:nvSpPr>
        <p:spPr bwMode="auto">
          <a:xfrm>
            <a:off x="1173163" y="4162183"/>
            <a:ext cx="17589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2000" b="1" i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s-PE" altLang="es-PE" sz="20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ontrast</a:t>
            </a:r>
            <a:r>
              <a:rPr lang="es-PE" altLang="es-PE" sz="20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s-PE" altLang="es-PE" sz="20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from</a:t>
            </a:r>
            <a:r>
              <a:rPr lang="es-PE" altLang="es-PE" sz="20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s-PE" altLang="es-PE" sz="20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badly</a:t>
            </a:r>
            <a:r>
              <a:rPr lang="es-PE" altLang="es-PE" sz="20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s-PE" altLang="es-PE" sz="20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failing</a:t>
            </a:r>
            <a:r>
              <a:rPr lang="es-PE" altLang="es-PE" sz="20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to </a:t>
            </a:r>
            <a:r>
              <a:rPr lang="es-PE" altLang="es-PE" sz="20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notice</a:t>
            </a:r>
            <a:endParaRPr lang="en-GB" altLang="es-PE" sz="2000" b="1" i="1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2909254" y="4138361"/>
            <a:ext cx="959310" cy="663256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5120648" y="6257925"/>
            <a:ext cx="1440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Beth</a:t>
            </a:r>
            <a:endParaRPr lang="en-GB" dirty="0">
              <a:latin typeface="+mn-lt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 flipV="1">
            <a:off x="3619495" y="3794848"/>
            <a:ext cx="2176639" cy="2586480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3698476" y="4649295"/>
            <a:ext cx="12898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DDFF7D"/>
                </a:solidFill>
                <a:latin typeface="+mn-lt"/>
              </a:rPr>
              <a:t>CRITICIZES</a:t>
            </a:r>
          </a:p>
          <a:p>
            <a:pPr algn="ctr">
              <a:defRPr/>
            </a:pPr>
            <a:r>
              <a:rPr lang="en-GB" sz="2000" b="1" i="1" dirty="0" smtClean="0">
                <a:solidFill>
                  <a:srgbClr val="DDFF7D"/>
                </a:solidFill>
                <a:latin typeface="+mn-lt"/>
              </a:rPr>
              <a:t>strongly</a:t>
            </a:r>
            <a:endParaRPr lang="en-GB" b="1" i="1" dirty="0">
              <a:solidFill>
                <a:srgbClr val="DDFF7D"/>
              </a:solidFill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94253" y="4825439"/>
            <a:ext cx="1993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DDFF7D"/>
                </a:solidFill>
                <a:latin typeface="+mn-lt"/>
              </a:rPr>
              <a:t>CRITICIZES</a:t>
            </a:r>
          </a:p>
          <a:p>
            <a:pPr>
              <a:defRPr/>
            </a:pPr>
            <a:r>
              <a:rPr lang="en-GB" sz="2000" b="1" i="1" dirty="0" smtClean="0">
                <a:solidFill>
                  <a:srgbClr val="DDFF7D"/>
                </a:solidFill>
                <a:latin typeface="+mn-lt"/>
              </a:rPr>
              <a:t>(potentially)</a:t>
            </a:r>
          </a:p>
          <a:p>
            <a:pPr>
              <a:defRPr/>
            </a:pPr>
            <a:r>
              <a:rPr lang="en-GB" sz="2000" b="1" i="1" dirty="0" smtClean="0">
                <a:solidFill>
                  <a:srgbClr val="DDFF7D"/>
                </a:solidFill>
                <a:latin typeface="+mn-lt"/>
              </a:rPr>
              <a:t>strongly</a:t>
            </a:r>
            <a:endParaRPr lang="en-GB" b="1" i="1" dirty="0">
              <a:solidFill>
                <a:srgbClr val="DDFF7D"/>
              </a:solidFill>
              <a:latin typeface="+mn-lt"/>
            </a:endParaRP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1812776" y="1278002"/>
            <a:ext cx="2165647" cy="1718950"/>
          </a:xfrm>
          <a:prstGeom prst="ellipse">
            <a:avLst/>
          </a:prstGeom>
          <a:solidFill>
            <a:srgbClr val="FFC000">
              <a:alpha val="9000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2128161" y="1276907"/>
            <a:ext cx="1585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i="1" dirty="0" smtClean="0"/>
              <a:t>[m4l </a:t>
            </a:r>
            <a:r>
              <a:rPr lang="en-GB" altLang="en-US" sz="1800" i="1" dirty="0" err="1" smtClean="0"/>
              <a:t>pret</a:t>
            </a:r>
            <a:r>
              <a:rPr lang="en-GB" altLang="en-US" sz="2000" i="1" dirty="0" smtClean="0"/>
              <a:t>]</a:t>
            </a:r>
            <a:endParaRPr lang="en-GB" altLang="en-US" sz="3600" i="1" dirty="0"/>
          </a:p>
        </p:txBody>
      </p:sp>
      <p:sp>
        <p:nvSpPr>
          <p:cNvPr id="41" name="TextBox 12"/>
          <p:cNvSpPr txBox="1">
            <a:spLocks noChangeArrowheads="1"/>
          </p:cNvSpPr>
          <p:nvPr/>
        </p:nvSpPr>
        <p:spPr bwMode="auto">
          <a:xfrm>
            <a:off x="1973089" y="1646238"/>
            <a:ext cx="189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dirty="0"/>
              <a:t>t</a:t>
            </a:r>
            <a:r>
              <a:rPr lang="en-GB" altLang="en-US" sz="1800" dirty="0" smtClean="0"/>
              <a:t>rain is a rocket</a:t>
            </a:r>
            <a:endParaRPr lang="en-GB" altLang="en-US" dirty="0"/>
          </a:p>
        </p:txBody>
      </p:sp>
      <p:sp>
        <p:nvSpPr>
          <p:cNvPr id="42" name="TextBox 12"/>
          <p:cNvSpPr txBox="1">
            <a:spLocks noChangeArrowheads="1"/>
          </p:cNvSpPr>
          <p:nvPr/>
        </p:nvSpPr>
        <p:spPr bwMode="auto">
          <a:xfrm>
            <a:off x="1973089" y="2360372"/>
            <a:ext cx="189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dirty="0"/>
              <a:t>t</a:t>
            </a:r>
            <a:r>
              <a:rPr lang="en-GB" altLang="en-US" sz="1800" dirty="0" smtClean="0"/>
              <a:t>rain is </a:t>
            </a:r>
            <a:r>
              <a:rPr lang="en-GB" altLang="en-US" sz="1800" dirty="0" err="1" smtClean="0"/>
              <a:t>extr’ly</a:t>
            </a:r>
            <a:r>
              <a:rPr lang="en-GB" altLang="en-US" sz="1800" dirty="0" smtClean="0"/>
              <a:t> fast</a:t>
            </a:r>
            <a:endParaRPr lang="en-GB" altLang="en-US" dirty="0"/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 flipH="1" flipV="1">
            <a:off x="2671670" y="2020924"/>
            <a:ext cx="95807" cy="482359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 flipH="1">
            <a:off x="2424114" y="2678928"/>
            <a:ext cx="299476" cy="500928"/>
          </a:xfrm>
          <a:prstGeom prst="line">
            <a:avLst/>
          </a:prstGeom>
          <a:noFill/>
          <a:ln w="76200" cmpd="tri">
            <a:solidFill>
              <a:srgbClr val="DDFF7D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TextBox 12"/>
          <p:cNvSpPr txBox="1">
            <a:spLocks noChangeArrowheads="1"/>
          </p:cNvSpPr>
          <p:nvPr/>
        </p:nvSpPr>
        <p:spPr bwMode="auto">
          <a:xfrm>
            <a:off x="2549773" y="2776813"/>
            <a:ext cx="958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 i="1" dirty="0" smtClean="0">
                <a:solidFill>
                  <a:srgbClr val="DDFF7D"/>
                </a:solidFill>
              </a:rPr>
              <a:t>export</a:t>
            </a:r>
            <a:endParaRPr lang="en-GB" altLang="en-US" sz="1800" b="1" i="1" dirty="0">
              <a:solidFill>
                <a:srgbClr val="DDFF7D"/>
              </a:solidFill>
            </a:endParaRPr>
          </a:p>
        </p:txBody>
      </p:sp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3282566" y="107355"/>
            <a:ext cx="2813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i="1" dirty="0" smtClean="0"/>
              <a:t>[R.W. for Alan]</a:t>
            </a:r>
            <a:endParaRPr lang="en-GB" altLang="en-US" i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6261388" y="1727792"/>
            <a:ext cx="2165647" cy="1392865"/>
          </a:xfrm>
          <a:prstGeom prst="ellipse">
            <a:avLst/>
          </a:prstGeom>
          <a:solidFill>
            <a:srgbClr val="C991C9">
              <a:alpha val="90195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17414" name="TextBox 12"/>
          <p:cNvSpPr txBox="1">
            <a:spLocks noChangeArrowheads="1"/>
          </p:cNvSpPr>
          <p:nvPr/>
        </p:nvSpPr>
        <p:spPr bwMode="auto">
          <a:xfrm>
            <a:off x="6942669" y="1775657"/>
            <a:ext cx="87359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[Alan]</a:t>
            </a:r>
            <a:endParaRPr lang="en-GB" altLang="en-US" sz="3600" i="1" dirty="0"/>
          </a:p>
        </p:txBody>
      </p:sp>
      <p:sp>
        <p:nvSpPr>
          <p:cNvPr id="17415" name="TextBox 15"/>
          <p:cNvSpPr txBox="1">
            <a:spLocks noChangeArrowheads="1"/>
          </p:cNvSpPr>
          <p:nvPr/>
        </p:nvSpPr>
        <p:spPr bwMode="auto">
          <a:xfrm>
            <a:off x="6396786" y="2242161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/>
              <a:t>t</a:t>
            </a:r>
            <a:r>
              <a:rPr lang="en-GB" altLang="en-US" sz="2000" dirty="0" smtClean="0"/>
              <a:t>rain is fast</a:t>
            </a:r>
            <a:endParaRPr lang="en-GB" altLang="en-US" sz="3600" dirty="0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 flipV="1">
            <a:off x="5840729" y="2983552"/>
            <a:ext cx="1066686" cy="3397775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6" name="Line 29"/>
          <p:cNvSpPr>
            <a:spLocks noChangeShapeType="1"/>
          </p:cNvSpPr>
          <p:nvPr/>
        </p:nvSpPr>
        <p:spPr bwMode="auto">
          <a:xfrm>
            <a:off x="2819399" y="3938519"/>
            <a:ext cx="0" cy="1506706"/>
          </a:xfrm>
          <a:prstGeom prst="line">
            <a:avLst/>
          </a:prstGeom>
          <a:noFill/>
          <a:ln w="114300">
            <a:solidFill>
              <a:schemeClr val="bg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Line 29"/>
          <p:cNvSpPr>
            <a:spLocks noChangeShapeType="1"/>
          </p:cNvSpPr>
          <p:nvPr/>
        </p:nvSpPr>
        <p:spPr bwMode="auto">
          <a:xfrm>
            <a:off x="7379467" y="2776814"/>
            <a:ext cx="0" cy="1266070"/>
          </a:xfrm>
          <a:prstGeom prst="line">
            <a:avLst/>
          </a:prstGeom>
          <a:noFill/>
          <a:ln w="114300">
            <a:solidFill>
              <a:schemeClr val="bg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TextBox 12"/>
          <p:cNvSpPr txBox="1">
            <a:spLocks noChangeArrowheads="1"/>
          </p:cNvSpPr>
          <p:nvPr/>
        </p:nvSpPr>
        <p:spPr bwMode="auto">
          <a:xfrm>
            <a:off x="5031462" y="830631"/>
            <a:ext cx="1529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i="1" dirty="0" smtClean="0"/>
              <a:t>[Real World for Beth]</a:t>
            </a:r>
            <a:endParaRPr lang="en-GB" altLang="en-US" i="1" dirty="0"/>
          </a:p>
        </p:txBody>
      </p:sp>
      <p:sp>
        <p:nvSpPr>
          <p:cNvPr id="17421" name="TextBox 17"/>
          <p:cNvSpPr txBox="1">
            <a:spLocks noChangeArrowheads="1"/>
          </p:cNvSpPr>
          <p:nvPr/>
        </p:nvSpPr>
        <p:spPr bwMode="auto">
          <a:xfrm>
            <a:off x="1921023" y="5568154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train is slow</a:t>
            </a:r>
            <a:endParaRPr lang="en-GB" altLang="en-US" sz="3600" dirty="0"/>
          </a:p>
        </p:txBody>
      </p:sp>
      <p:sp>
        <p:nvSpPr>
          <p:cNvPr id="52" name="TextBox 17"/>
          <p:cNvSpPr txBox="1">
            <a:spLocks noChangeArrowheads="1"/>
          </p:cNvSpPr>
          <p:nvPr/>
        </p:nvSpPr>
        <p:spPr bwMode="auto">
          <a:xfrm>
            <a:off x="6396786" y="4269964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train is slow</a:t>
            </a:r>
            <a:endParaRPr lang="en-GB" altLang="en-US" sz="3600" dirty="0"/>
          </a:p>
        </p:txBody>
      </p:sp>
      <p:sp>
        <p:nvSpPr>
          <p:cNvPr id="53" name="Line 29"/>
          <p:cNvSpPr>
            <a:spLocks noChangeShapeType="1"/>
          </p:cNvSpPr>
          <p:nvPr/>
        </p:nvSpPr>
        <p:spPr bwMode="auto">
          <a:xfrm flipV="1">
            <a:off x="6723707" y="3453606"/>
            <a:ext cx="598554" cy="341242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949225" y="4064706"/>
            <a:ext cx="2543537" cy="101551"/>
          </a:xfrm>
          <a:prstGeom prst="line">
            <a:avLst/>
          </a:prstGeom>
          <a:noFill/>
          <a:ln w="101600" cmpd="tri">
            <a:solidFill>
              <a:srgbClr val="CCFF66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7" name="TextBox 12"/>
          <p:cNvSpPr txBox="1">
            <a:spLocks noChangeArrowheads="1"/>
          </p:cNvSpPr>
          <p:nvPr/>
        </p:nvSpPr>
        <p:spPr bwMode="auto">
          <a:xfrm>
            <a:off x="3893082" y="3770695"/>
            <a:ext cx="28559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i="1" dirty="0">
                <a:solidFill>
                  <a:srgbClr val="DDFF7D"/>
                </a:solidFill>
              </a:rPr>
              <a:t>p</a:t>
            </a:r>
            <a:r>
              <a:rPr lang="en-GB" altLang="en-US" sz="2000" b="1" i="1" dirty="0" smtClean="0">
                <a:solidFill>
                  <a:srgbClr val="DDFF7D"/>
                </a:solidFill>
              </a:rPr>
              <a:t>otentially attenuated </a:t>
            </a:r>
            <a:endParaRPr lang="en-GB" altLang="en-US" sz="2000" b="1" i="1" dirty="0">
              <a:solidFill>
                <a:srgbClr val="DDFF7D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 i="1" dirty="0">
                <a:solidFill>
                  <a:srgbClr val="DDFF7D"/>
                </a:solidFill>
              </a:rPr>
              <a:t>a</a:t>
            </a:r>
            <a:r>
              <a:rPr lang="en-GB" altLang="en-US" sz="2000" b="1" i="1" dirty="0" smtClean="0">
                <a:solidFill>
                  <a:srgbClr val="DDFF7D"/>
                </a:solidFill>
              </a:rPr>
              <a:t>ffect export</a:t>
            </a:r>
            <a:endParaRPr lang="en-GB" altLang="en-US" sz="2000" b="1" i="1" dirty="0">
              <a:solidFill>
                <a:srgbClr val="DDFF7D"/>
              </a:solidFill>
            </a:endParaRPr>
          </a:p>
        </p:txBody>
      </p:sp>
      <p:sp>
        <p:nvSpPr>
          <p:cNvPr id="48" name="TextBox 12"/>
          <p:cNvSpPr txBox="1">
            <a:spLocks noChangeArrowheads="1"/>
          </p:cNvSpPr>
          <p:nvPr/>
        </p:nvSpPr>
        <p:spPr bwMode="auto">
          <a:xfrm>
            <a:off x="4092302" y="2807591"/>
            <a:ext cx="158532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i="1" dirty="0" smtClean="0"/>
              <a:t>[ironic-drama’s world</a:t>
            </a:r>
            <a:r>
              <a:rPr lang="en-GB" altLang="en-US" sz="2000" i="1" dirty="0" smtClean="0"/>
              <a:t>]</a:t>
            </a:r>
            <a:endParaRPr lang="en-GB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91531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01625" y="119063"/>
            <a:ext cx="8712200" cy="6622305"/>
          </a:xfrm>
          <a:prstGeom prst="ellipse">
            <a:avLst/>
          </a:prstGeom>
          <a:solidFill>
            <a:srgbClr val="DDFF7D">
              <a:alpha val="7294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683569" y="620688"/>
            <a:ext cx="7920880" cy="54753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3738562" y="631052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Good </a:t>
            </a:r>
            <a:r>
              <a:rPr lang="en-GB" altLang="en-US" sz="2000" dirty="0"/>
              <a:t>Weather</a:t>
            </a:r>
            <a:endParaRPr lang="en-GB" altLang="en-US" sz="36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06855" y="1081950"/>
            <a:ext cx="4321175" cy="4377351"/>
          </a:xfrm>
          <a:prstGeom prst="ellipse">
            <a:avLst/>
          </a:prstGeom>
          <a:solidFill>
            <a:srgbClr val="FFC0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2" name="Oval 10"/>
          <p:cNvSpPr>
            <a:spLocks noChangeArrowheads="1"/>
          </p:cNvSpPr>
          <p:nvPr/>
        </p:nvSpPr>
        <p:spPr bwMode="auto">
          <a:xfrm>
            <a:off x="1828800" y="1908175"/>
            <a:ext cx="2514600" cy="1563688"/>
          </a:xfrm>
          <a:prstGeom prst="ellipse">
            <a:avLst/>
          </a:prstGeom>
          <a:solidFill>
            <a:srgbClr val="C991C9">
              <a:alpha val="90195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70" name="TextBox 12"/>
          <p:cNvSpPr txBox="1">
            <a:spLocks noChangeArrowheads="1"/>
          </p:cNvSpPr>
          <p:nvPr/>
        </p:nvSpPr>
        <p:spPr bwMode="auto">
          <a:xfrm>
            <a:off x="2076450" y="2620963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/>
              <a:t>Good Weather</a:t>
            </a:r>
            <a:endParaRPr lang="en-GB" altLang="en-US" sz="3600"/>
          </a:p>
        </p:txBody>
      </p:sp>
      <p:sp>
        <p:nvSpPr>
          <p:cNvPr id="36871" name="TextBox 12"/>
          <p:cNvSpPr txBox="1">
            <a:spLocks noChangeArrowheads="1"/>
          </p:cNvSpPr>
          <p:nvPr/>
        </p:nvSpPr>
        <p:spPr bwMode="auto">
          <a:xfrm>
            <a:off x="2424905" y="2035175"/>
            <a:ext cx="1322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</a:t>
            </a:r>
            <a:r>
              <a:rPr lang="en-GB" altLang="en-US" sz="2000" i="1" dirty="0" err="1" smtClean="0"/>
              <a:t>Palan</a:t>
            </a:r>
            <a:r>
              <a:rPr lang="en-GB" altLang="en-US" sz="2000" i="1" dirty="0" smtClean="0"/>
              <a:t>]</a:t>
            </a:r>
            <a:endParaRPr lang="en-GB" altLang="en-US" sz="2000" i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5508104" y="1644651"/>
            <a:ext cx="2391296" cy="1373188"/>
          </a:xfrm>
          <a:prstGeom prst="ellipse">
            <a:avLst/>
          </a:prstGeom>
          <a:solidFill>
            <a:srgbClr val="C991C9">
              <a:alpha val="90195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73" name="TextBox 12"/>
          <p:cNvSpPr txBox="1">
            <a:spLocks noChangeArrowheads="1"/>
          </p:cNvSpPr>
          <p:nvPr/>
        </p:nvSpPr>
        <p:spPr bwMode="auto">
          <a:xfrm>
            <a:off x="6451600" y="170815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[Alan]</a:t>
            </a:r>
            <a:endParaRPr lang="en-GB" altLang="en-US" sz="3600" i="1" dirty="0"/>
          </a:p>
        </p:txBody>
      </p:sp>
      <p:sp>
        <p:nvSpPr>
          <p:cNvPr id="36874" name="TextBox 15"/>
          <p:cNvSpPr txBox="1">
            <a:spLocks noChangeArrowheads="1"/>
          </p:cNvSpPr>
          <p:nvPr/>
        </p:nvSpPr>
        <p:spPr bwMode="auto">
          <a:xfrm>
            <a:off x="5742135" y="21082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/>
              <a:t>Good Weather</a:t>
            </a:r>
            <a:endParaRPr lang="en-GB" altLang="en-US" sz="3600" dirty="0"/>
          </a:p>
        </p:txBody>
      </p:sp>
      <p:sp>
        <p:nvSpPr>
          <p:cNvPr id="36875" name="TextBox 17"/>
          <p:cNvSpPr txBox="1">
            <a:spLocks noChangeArrowheads="1"/>
          </p:cNvSpPr>
          <p:nvPr/>
        </p:nvSpPr>
        <p:spPr bwMode="auto">
          <a:xfrm>
            <a:off x="1947863" y="4910336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u="sng" dirty="0"/>
              <a:t>Bad </a:t>
            </a:r>
            <a:r>
              <a:rPr lang="en-GB" altLang="en-US" sz="2000" dirty="0"/>
              <a:t>Weather</a:t>
            </a:r>
            <a:endParaRPr lang="en-GB" altLang="en-US" sz="3600" dirty="0"/>
          </a:p>
        </p:txBody>
      </p:sp>
      <p:sp>
        <p:nvSpPr>
          <p:cNvPr id="36876" name="Line 29"/>
          <p:cNvSpPr>
            <a:spLocks noChangeShapeType="1"/>
          </p:cNvSpPr>
          <p:nvPr/>
        </p:nvSpPr>
        <p:spPr bwMode="auto">
          <a:xfrm>
            <a:off x="2819400" y="3017838"/>
            <a:ext cx="0" cy="1892498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8" name="TextBox 28"/>
          <p:cNvSpPr txBox="1">
            <a:spLocks noChangeArrowheads="1"/>
          </p:cNvSpPr>
          <p:nvPr/>
        </p:nvSpPr>
        <p:spPr bwMode="auto">
          <a:xfrm>
            <a:off x="1215059" y="3615074"/>
            <a:ext cx="1758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2000" b="1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CONTRAST </a:t>
            </a:r>
            <a:r>
              <a:rPr lang="es-PE" altLang="es-PE" sz="2000" b="1" i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from</a:t>
            </a:r>
            <a:r>
              <a:rPr lang="es-PE" altLang="es-PE" sz="2000" b="1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FAILING to NOTICE</a:t>
            </a:r>
            <a:endParaRPr lang="en-GB" altLang="es-PE" sz="2000" b="1" i="1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36884" name="TextBox 12"/>
          <p:cNvSpPr txBox="1">
            <a:spLocks noChangeArrowheads="1"/>
          </p:cNvSpPr>
          <p:nvPr/>
        </p:nvSpPr>
        <p:spPr bwMode="auto">
          <a:xfrm>
            <a:off x="4614862" y="3409156"/>
            <a:ext cx="17156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i="1" dirty="0" smtClean="0">
                <a:solidFill>
                  <a:srgbClr val="CCFF66"/>
                </a:solidFill>
              </a:rPr>
              <a:t>affect export</a:t>
            </a:r>
            <a:endParaRPr lang="en-GB" altLang="en-US" sz="2000" b="1" i="1" dirty="0">
              <a:solidFill>
                <a:srgbClr val="CCFF66"/>
              </a:solidFill>
            </a:endParaRPr>
          </a:p>
        </p:txBody>
      </p:sp>
      <p:sp>
        <p:nvSpPr>
          <p:cNvPr id="36891" name="TextBox 5"/>
          <p:cNvSpPr txBox="1">
            <a:spLocks noChangeArrowheads="1"/>
          </p:cNvSpPr>
          <p:nvPr/>
        </p:nvSpPr>
        <p:spPr bwMode="auto">
          <a:xfrm>
            <a:off x="1947863" y="1340186"/>
            <a:ext cx="2441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[Drama’s World]</a:t>
            </a:r>
            <a:endParaRPr lang="en-GB" altLang="en-US" sz="3600" i="1" dirty="0"/>
          </a:p>
        </p:txBody>
      </p:sp>
      <p:sp>
        <p:nvSpPr>
          <p:cNvPr id="36892" name="TextBox 5"/>
          <p:cNvSpPr txBox="1">
            <a:spLocks noChangeArrowheads="1"/>
          </p:cNvSpPr>
          <p:nvPr/>
        </p:nvSpPr>
        <p:spPr bwMode="auto">
          <a:xfrm>
            <a:off x="2967443" y="202250"/>
            <a:ext cx="35977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[Real World for Alan]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331335" y="3810643"/>
            <a:ext cx="1871366" cy="9761"/>
          </a:xfrm>
          <a:prstGeom prst="line">
            <a:avLst/>
          </a:prstGeom>
          <a:noFill/>
          <a:ln w="101600" cmpd="tri">
            <a:solidFill>
              <a:srgbClr val="CCFF66"/>
            </a:solidFill>
            <a:prstDash val="solid"/>
            <a:round/>
            <a:headEnd type="none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961006" y="5910410"/>
            <a:ext cx="9684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Beth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 flipV="1">
            <a:off x="3851920" y="3307002"/>
            <a:ext cx="2735038" cy="2788967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4866331" y="4674454"/>
            <a:ext cx="1289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CCFF66"/>
                </a:solidFill>
                <a:latin typeface="+mn-lt"/>
              </a:rPr>
              <a:t>CRITICIZES</a:t>
            </a:r>
            <a:endParaRPr lang="en-GB" b="1" i="1" dirty="0">
              <a:solidFill>
                <a:srgbClr val="CCFF66"/>
              </a:solidFill>
              <a:latin typeface="+mn-lt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 flipV="1">
            <a:off x="6121780" y="2819399"/>
            <a:ext cx="465178" cy="3276569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6371567" y="4632295"/>
            <a:ext cx="1289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CCFF66"/>
                </a:solidFill>
                <a:latin typeface="+mn-lt"/>
              </a:rPr>
              <a:t>CRITICIZES</a:t>
            </a:r>
            <a:endParaRPr lang="en-GB" b="1" i="1" dirty="0">
              <a:solidFill>
                <a:srgbClr val="CCFF66"/>
              </a:solidFill>
              <a:latin typeface="+mn-lt"/>
            </a:endParaRPr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3818520" y="857815"/>
            <a:ext cx="23841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[Real World for Beth]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6286493" y="3212976"/>
            <a:ext cx="949801" cy="258887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TextBox 17"/>
          <p:cNvSpPr txBox="1">
            <a:spLocks noChangeArrowheads="1"/>
          </p:cNvSpPr>
          <p:nvPr/>
        </p:nvSpPr>
        <p:spPr bwMode="auto">
          <a:xfrm>
            <a:off x="6518264" y="3636337"/>
            <a:ext cx="12685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u="sng" dirty="0"/>
              <a:t>Bad </a:t>
            </a:r>
            <a:endParaRPr lang="en-GB" altLang="en-US" sz="2000" u="sng" dirty="0" smtClean="0"/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Weather</a:t>
            </a:r>
            <a:endParaRPr lang="en-GB" altLang="en-US" sz="3600" dirty="0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6948262" y="2490788"/>
            <a:ext cx="576066" cy="1205874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TextBox 28"/>
          <p:cNvSpPr txBox="1">
            <a:spLocks noChangeArrowheads="1"/>
          </p:cNvSpPr>
          <p:nvPr/>
        </p:nvSpPr>
        <p:spPr bwMode="auto">
          <a:xfrm>
            <a:off x="7633804" y="2932102"/>
            <a:ext cx="1137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CONTRAST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s-PE" altLang="es-PE" sz="14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from</a:t>
            </a:r>
            <a:endParaRPr lang="es-PE" altLang="es-PE" sz="1400" b="1" i="1" dirty="0" smtClean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FAILING </a:t>
            </a:r>
            <a:r>
              <a:rPr lang="es-PE" altLang="es-PE" sz="1400" b="1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to NOTICE</a:t>
            </a:r>
            <a:endParaRPr lang="en-GB" altLang="es-PE" sz="1400" b="1" i="1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 flipH="1">
            <a:off x="2819397" y="3809267"/>
            <a:ext cx="1446215" cy="515084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407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01625" y="119063"/>
            <a:ext cx="8712200" cy="6622305"/>
          </a:xfrm>
          <a:prstGeom prst="ellipse">
            <a:avLst/>
          </a:prstGeom>
          <a:solidFill>
            <a:srgbClr val="DDFF7D">
              <a:alpha val="7294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683568" y="575762"/>
            <a:ext cx="8208911" cy="56615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3738562" y="631052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Good </a:t>
            </a:r>
            <a:r>
              <a:rPr lang="en-GB" altLang="en-US" sz="2000" dirty="0"/>
              <a:t>Weather</a:t>
            </a:r>
            <a:endParaRPr lang="en-GB" altLang="en-US" sz="36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06855" y="1220480"/>
            <a:ext cx="4321175" cy="4377351"/>
          </a:xfrm>
          <a:prstGeom prst="ellipse">
            <a:avLst/>
          </a:prstGeom>
          <a:solidFill>
            <a:srgbClr val="FFC0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2" name="Oval 10"/>
          <p:cNvSpPr>
            <a:spLocks noChangeArrowheads="1"/>
          </p:cNvSpPr>
          <p:nvPr/>
        </p:nvSpPr>
        <p:spPr bwMode="auto">
          <a:xfrm>
            <a:off x="1710143" y="1754761"/>
            <a:ext cx="2514600" cy="1890658"/>
          </a:xfrm>
          <a:prstGeom prst="ellipse">
            <a:avLst/>
          </a:prstGeom>
          <a:solidFill>
            <a:srgbClr val="C991C9">
              <a:alpha val="90195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70" name="TextBox 12"/>
          <p:cNvSpPr txBox="1">
            <a:spLocks noChangeArrowheads="1"/>
          </p:cNvSpPr>
          <p:nvPr/>
        </p:nvSpPr>
        <p:spPr bwMode="auto">
          <a:xfrm>
            <a:off x="1952625" y="213973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Great Weather:</a:t>
            </a:r>
            <a:endParaRPr lang="en-GB" altLang="en-US" sz="3600" dirty="0"/>
          </a:p>
        </p:txBody>
      </p:sp>
      <p:sp>
        <p:nvSpPr>
          <p:cNvPr id="36871" name="TextBox 12"/>
          <p:cNvSpPr txBox="1">
            <a:spLocks noChangeArrowheads="1"/>
          </p:cNvSpPr>
          <p:nvPr/>
        </p:nvSpPr>
        <p:spPr bwMode="auto">
          <a:xfrm>
            <a:off x="2320131" y="1829490"/>
            <a:ext cx="1322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</a:t>
            </a:r>
            <a:r>
              <a:rPr lang="en-GB" altLang="en-US" sz="2000" i="1" dirty="0" err="1" smtClean="0"/>
              <a:t>Palan</a:t>
            </a:r>
            <a:r>
              <a:rPr lang="en-GB" altLang="en-US" sz="2000" i="1" dirty="0" smtClean="0"/>
              <a:t>]</a:t>
            </a:r>
            <a:endParaRPr lang="en-GB" altLang="en-US" sz="2000" i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5508104" y="1644651"/>
            <a:ext cx="2391296" cy="1373188"/>
          </a:xfrm>
          <a:prstGeom prst="ellipse">
            <a:avLst/>
          </a:prstGeom>
          <a:solidFill>
            <a:srgbClr val="C991C9">
              <a:alpha val="90195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73" name="TextBox 12"/>
          <p:cNvSpPr txBox="1">
            <a:spLocks noChangeArrowheads="1"/>
          </p:cNvSpPr>
          <p:nvPr/>
        </p:nvSpPr>
        <p:spPr bwMode="auto">
          <a:xfrm>
            <a:off x="6451600" y="170815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[Alan]</a:t>
            </a:r>
            <a:endParaRPr lang="en-GB" altLang="en-US" sz="3600" i="1" dirty="0"/>
          </a:p>
        </p:txBody>
      </p:sp>
      <p:sp>
        <p:nvSpPr>
          <p:cNvPr id="36874" name="TextBox 15"/>
          <p:cNvSpPr txBox="1">
            <a:spLocks noChangeArrowheads="1"/>
          </p:cNvSpPr>
          <p:nvPr/>
        </p:nvSpPr>
        <p:spPr bwMode="auto">
          <a:xfrm>
            <a:off x="5742135" y="21082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/>
              <a:t>Good Weather</a:t>
            </a:r>
            <a:endParaRPr lang="en-GB" altLang="en-US" sz="3600" dirty="0"/>
          </a:p>
        </p:txBody>
      </p:sp>
      <p:sp>
        <p:nvSpPr>
          <p:cNvPr id="36875" name="TextBox 17"/>
          <p:cNvSpPr txBox="1">
            <a:spLocks noChangeArrowheads="1"/>
          </p:cNvSpPr>
          <p:nvPr/>
        </p:nvSpPr>
        <p:spPr bwMode="auto">
          <a:xfrm>
            <a:off x="1967258" y="498226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u="sng" dirty="0"/>
              <a:t>Bad </a:t>
            </a:r>
            <a:r>
              <a:rPr lang="en-GB" altLang="en-US" sz="2000" dirty="0"/>
              <a:t>Weather</a:t>
            </a:r>
            <a:endParaRPr lang="en-GB" altLang="en-US" sz="3600" dirty="0"/>
          </a:p>
        </p:txBody>
      </p:sp>
      <p:sp>
        <p:nvSpPr>
          <p:cNvPr id="36876" name="Line 29"/>
          <p:cNvSpPr>
            <a:spLocks noChangeShapeType="1"/>
          </p:cNvSpPr>
          <p:nvPr/>
        </p:nvSpPr>
        <p:spPr bwMode="auto">
          <a:xfrm>
            <a:off x="2819400" y="3409156"/>
            <a:ext cx="0" cy="1573104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91" name="TextBox 5"/>
          <p:cNvSpPr txBox="1">
            <a:spLocks noChangeArrowheads="1"/>
          </p:cNvSpPr>
          <p:nvPr/>
        </p:nvSpPr>
        <p:spPr bwMode="auto">
          <a:xfrm>
            <a:off x="1947863" y="1340186"/>
            <a:ext cx="2441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[Drama’s World]</a:t>
            </a:r>
            <a:endParaRPr lang="en-GB" altLang="en-US" sz="3600" i="1" dirty="0"/>
          </a:p>
        </p:txBody>
      </p:sp>
      <p:sp>
        <p:nvSpPr>
          <p:cNvPr id="36892" name="TextBox 5"/>
          <p:cNvSpPr txBox="1">
            <a:spLocks noChangeArrowheads="1"/>
          </p:cNvSpPr>
          <p:nvPr/>
        </p:nvSpPr>
        <p:spPr bwMode="auto">
          <a:xfrm>
            <a:off x="2967443" y="202250"/>
            <a:ext cx="35977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[Real World for Alan]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280288" y="3752490"/>
            <a:ext cx="1871366" cy="9761"/>
          </a:xfrm>
          <a:prstGeom prst="line">
            <a:avLst/>
          </a:prstGeom>
          <a:noFill/>
          <a:ln w="101600" cmpd="tri">
            <a:solidFill>
              <a:srgbClr val="CCFF66"/>
            </a:solidFill>
            <a:prstDash val="solid"/>
            <a:round/>
            <a:headEnd type="none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961006" y="6110465"/>
            <a:ext cx="9684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Beth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 flipV="1">
            <a:off x="3851920" y="3307001"/>
            <a:ext cx="2599680" cy="2930310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4671161" y="4632294"/>
            <a:ext cx="12898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CCFF66"/>
                </a:solidFill>
                <a:latin typeface="+mn-lt"/>
              </a:rPr>
              <a:t>CRITICIZES</a:t>
            </a:r>
          </a:p>
          <a:p>
            <a:pPr>
              <a:defRPr/>
            </a:pPr>
            <a:r>
              <a:rPr lang="en-GB" sz="2000" b="1" i="1" dirty="0">
                <a:solidFill>
                  <a:srgbClr val="CCFF66"/>
                </a:solidFill>
                <a:latin typeface="+mn-lt"/>
              </a:rPr>
              <a:t>m</a:t>
            </a:r>
            <a:r>
              <a:rPr lang="en-GB" sz="2000" b="1" i="1" dirty="0" smtClean="0">
                <a:solidFill>
                  <a:srgbClr val="CCFF66"/>
                </a:solidFill>
                <a:latin typeface="+mn-lt"/>
              </a:rPr>
              <a:t>ore strongly</a:t>
            </a:r>
            <a:endParaRPr lang="en-GB" b="1" i="1" dirty="0">
              <a:solidFill>
                <a:srgbClr val="CCFF66"/>
              </a:solidFill>
              <a:latin typeface="+mn-lt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 flipV="1">
            <a:off x="6121780" y="2906754"/>
            <a:ext cx="329820" cy="3330555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6253474" y="4315041"/>
            <a:ext cx="17981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CCFF66"/>
                </a:solidFill>
                <a:latin typeface="+mn-lt"/>
              </a:rPr>
              <a:t>CRITICIZES</a:t>
            </a:r>
          </a:p>
          <a:p>
            <a:pPr>
              <a:defRPr/>
            </a:pPr>
            <a:r>
              <a:rPr lang="en-GB" sz="2000" b="1" i="1" dirty="0" smtClean="0">
                <a:solidFill>
                  <a:srgbClr val="CCFF66"/>
                </a:solidFill>
                <a:latin typeface="+mn-lt"/>
              </a:rPr>
              <a:t>(potentially more) strongly</a:t>
            </a:r>
            <a:endParaRPr lang="en-GB" b="1" i="1" dirty="0">
              <a:solidFill>
                <a:srgbClr val="CCFF66"/>
              </a:solidFill>
              <a:latin typeface="+mn-lt"/>
            </a:endParaRPr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3818520" y="857815"/>
            <a:ext cx="23841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[Real World for Beth]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6286493" y="3212976"/>
            <a:ext cx="949801" cy="258887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TextBox 17"/>
          <p:cNvSpPr txBox="1">
            <a:spLocks noChangeArrowheads="1"/>
          </p:cNvSpPr>
          <p:nvPr/>
        </p:nvSpPr>
        <p:spPr bwMode="auto">
          <a:xfrm>
            <a:off x="6518264" y="3636337"/>
            <a:ext cx="12685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u="sng" dirty="0" smtClean="0"/>
              <a:t>Worse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Weather</a:t>
            </a:r>
            <a:endParaRPr lang="en-GB" altLang="en-US" sz="3600" dirty="0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6948262" y="2490788"/>
            <a:ext cx="576066" cy="1205874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TextBox 28"/>
          <p:cNvSpPr txBox="1">
            <a:spLocks noChangeArrowheads="1"/>
          </p:cNvSpPr>
          <p:nvPr/>
        </p:nvSpPr>
        <p:spPr bwMode="auto">
          <a:xfrm>
            <a:off x="1327150" y="3508176"/>
            <a:ext cx="17589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2000" b="1" i="1" u="sng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BIGGER</a:t>
            </a:r>
            <a:r>
              <a:rPr lang="es-PE" altLang="es-PE" sz="20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s-PE" altLang="es-PE" sz="2000" b="1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CONTRAST </a:t>
            </a:r>
            <a:r>
              <a:rPr lang="es-PE" altLang="es-PE" sz="2000" b="1" i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from</a:t>
            </a:r>
            <a:r>
              <a:rPr lang="es-PE" altLang="es-PE" sz="2000" b="1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s-PE" altLang="es-PE" sz="20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BADLY </a:t>
            </a:r>
            <a:r>
              <a:rPr lang="es-PE" altLang="es-PE" sz="2000" b="1" i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FAILING to NOTICE</a:t>
            </a:r>
            <a:endParaRPr lang="en-GB" altLang="es-PE" sz="2000" b="1" i="1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4" name="TextBox 19"/>
          <p:cNvSpPr txBox="1">
            <a:spLocks noChangeArrowheads="1"/>
          </p:cNvSpPr>
          <p:nvPr/>
        </p:nvSpPr>
        <p:spPr bwMode="auto">
          <a:xfrm>
            <a:off x="2057400" y="2393156"/>
            <a:ext cx="2057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singing birds,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warm sun,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balmy breeze</a:t>
            </a:r>
            <a:endParaRPr lang="en-GB" altLang="en-US" sz="3600" dirty="0"/>
          </a:p>
        </p:txBody>
      </p:sp>
      <p:sp>
        <p:nvSpPr>
          <p:cNvPr id="46" name="TextBox 28"/>
          <p:cNvSpPr txBox="1">
            <a:spLocks noChangeArrowheads="1"/>
          </p:cNvSpPr>
          <p:nvPr/>
        </p:nvSpPr>
        <p:spPr bwMode="auto">
          <a:xfrm>
            <a:off x="7561758" y="2906755"/>
            <a:ext cx="121939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BIGGER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CONTRAST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s-PE" altLang="es-PE" sz="14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from</a:t>
            </a: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….</a:t>
            </a:r>
          </a:p>
        </p:txBody>
      </p:sp>
      <p:sp>
        <p:nvSpPr>
          <p:cNvPr id="47" name="TextBox 12"/>
          <p:cNvSpPr txBox="1">
            <a:spLocks noChangeArrowheads="1"/>
          </p:cNvSpPr>
          <p:nvPr/>
        </p:nvSpPr>
        <p:spPr bwMode="auto">
          <a:xfrm>
            <a:off x="4005609" y="3093725"/>
            <a:ext cx="24396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 i="1" dirty="0" smtClean="0">
                <a:solidFill>
                  <a:srgbClr val="CCFF66"/>
                </a:solidFill>
              </a:rPr>
              <a:t>potentially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 i="1" dirty="0" smtClean="0">
                <a:solidFill>
                  <a:srgbClr val="CCFF66"/>
                </a:solidFill>
              </a:rPr>
              <a:t>attenuated </a:t>
            </a:r>
            <a:endParaRPr lang="en-GB" altLang="en-US" sz="2000" b="1" i="1" dirty="0">
              <a:solidFill>
                <a:srgbClr val="CCFF66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 i="1" dirty="0">
                <a:solidFill>
                  <a:srgbClr val="CCFF66"/>
                </a:solidFill>
              </a:rPr>
              <a:t>a</a:t>
            </a:r>
            <a:r>
              <a:rPr lang="en-GB" altLang="en-US" sz="2000" b="1" i="1" dirty="0" smtClean="0">
                <a:solidFill>
                  <a:srgbClr val="CCFF66"/>
                </a:solidFill>
              </a:rPr>
              <a:t>ffect export</a:t>
            </a:r>
            <a:endParaRPr lang="en-GB" altLang="en-US" sz="2000" b="1" i="1" dirty="0">
              <a:solidFill>
                <a:srgbClr val="CCFF66"/>
              </a:solidFill>
            </a:endParaRPr>
          </a:p>
        </p:txBody>
      </p:sp>
      <p:sp>
        <p:nvSpPr>
          <p:cNvPr id="48" name="Line 29"/>
          <p:cNvSpPr>
            <a:spLocks noChangeShapeType="1"/>
          </p:cNvSpPr>
          <p:nvPr/>
        </p:nvSpPr>
        <p:spPr bwMode="auto">
          <a:xfrm flipH="1">
            <a:off x="2819397" y="3809267"/>
            <a:ext cx="1446215" cy="515084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90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01625" y="119063"/>
            <a:ext cx="8712200" cy="6622305"/>
          </a:xfrm>
          <a:prstGeom prst="ellipse">
            <a:avLst/>
          </a:prstGeom>
          <a:solidFill>
            <a:srgbClr val="DDFF7D">
              <a:alpha val="7294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683568" y="620688"/>
            <a:ext cx="8208911" cy="56898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3738562" y="631052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Good </a:t>
            </a:r>
            <a:r>
              <a:rPr lang="en-GB" altLang="en-US" sz="2000" dirty="0"/>
              <a:t>Weather</a:t>
            </a:r>
            <a:endParaRPr lang="en-GB" altLang="en-US" sz="36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20738" y="1257925"/>
            <a:ext cx="4321175" cy="4244169"/>
          </a:xfrm>
          <a:prstGeom prst="ellipse">
            <a:avLst/>
          </a:prstGeom>
          <a:solidFill>
            <a:srgbClr val="FFC0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2" name="Oval 10"/>
          <p:cNvSpPr>
            <a:spLocks noChangeArrowheads="1"/>
          </p:cNvSpPr>
          <p:nvPr/>
        </p:nvSpPr>
        <p:spPr bwMode="auto">
          <a:xfrm>
            <a:off x="1710143" y="1754761"/>
            <a:ext cx="2514600" cy="1890658"/>
          </a:xfrm>
          <a:prstGeom prst="ellipse">
            <a:avLst/>
          </a:prstGeom>
          <a:solidFill>
            <a:srgbClr val="C991C9">
              <a:alpha val="90195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70" name="TextBox 12"/>
          <p:cNvSpPr txBox="1">
            <a:spLocks noChangeArrowheads="1"/>
          </p:cNvSpPr>
          <p:nvPr/>
        </p:nvSpPr>
        <p:spPr bwMode="auto">
          <a:xfrm>
            <a:off x="1952625" y="213973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Great Weather:</a:t>
            </a:r>
            <a:endParaRPr lang="en-GB" altLang="en-US" sz="3600" dirty="0"/>
          </a:p>
        </p:txBody>
      </p:sp>
      <p:sp>
        <p:nvSpPr>
          <p:cNvPr id="36871" name="TextBox 12"/>
          <p:cNvSpPr txBox="1">
            <a:spLocks noChangeArrowheads="1"/>
          </p:cNvSpPr>
          <p:nvPr/>
        </p:nvSpPr>
        <p:spPr bwMode="auto">
          <a:xfrm>
            <a:off x="2320131" y="1829490"/>
            <a:ext cx="1322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</a:t>
            </a:r>
            <a:r>
              <a:rPr lang="en-GB" altLang="en-US" sz="2000" i="1" dirty="0" err="1" smtClean="0"/>
              <a:t>Palan</a:t>
            </a:r>
            <a:r>
              <a:rPr lang="en-GB" altLang="en-US" sz="2000" i="1" dirty="0" smtClean="0"/>
              <a:t>]</a:t>
            </a:r>
            <a:endParaRPr lang="en-GB" altLang="en-US" sz="2000" i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5508104" y="1644651"/>
            <a:ext cx="2391296" cy="1373188"/>
          </a:xfrm>
          <a:prstGeom prst="ellipse">
            <a:avLst/>
          </a:prstGeom>
          <a:solidFill>
            <a:srgbClr val="C991C9">
              <a:alpha val="90195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73" name="TextBox 12"/>
          <p:cNvSpPr txBox="1">
            <a:spLocks noChangeArrowheads="1"/>
          </p:cNvSpPr>
          <p:nvPr/>
        </p:nvSpPr>
        <p:spPr bwMode="auto">
          <a:xfrm>
            <a:off x="6451600" y="170815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[Alan]</a:t>
            </a:r>
            <a:endParaRPr lang="en-GB" altLang="en-US" sz="3600" i="1" dirty="0"/>
          </a:p>
        </p:txBody>
      </p:sp>
      <p:sp>
        <p:nvSpPr>
          <p:cNvPr id="36874" name="TextBox 15"/>
          <p:cNvSpPr txBox="1">
            <a:spLocks noChangeArrowheads="1"/>
          </p:cNvSpPr>
          <p:nvPr/>
        </p:nvSpPr>
        <p:spPr bwMode="auto">
          <a:xfrm>
            <a:off x="5742135" y="21082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/>
              <a:t>Good Weather</a:t>
            </a:r>
            <a:endParaRPr lang="en-GB" altLang="en-US" sz="3600" dirty="0"/>
          </a:p>
        </p:txBody>
      </p:sp>
      <p:sp>
        <p:nvSpPr>
          <p:cNvPr id="36876" name="Line 29"/>
          <p:cNvSpPr>
            <a:spLocks noChangeShapeType="1"/>
          </p:cNvSpPr>
          <p:nvPr/>
        </p:nvSpPr>
        <p:spPr bwMode="auto">
          <a:xfrm>
            <a:off x="2195736" y="2819399"/>
            <a:ext cx="0" cy="1697753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91" name="TextBox 5"/>
          <p:cNvSpPr txBox="1">
            <a:spLocks noChangeArrowheads="1"/>
          </p:cNvSpPr>
          <p:nvPr/>
        </p:nvSpPr>
        <p:spPr bwMode="auto">
          <a:xfrm>
            <a:off x="2074499" y="1363942"/>
            <a:ext cx="1870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1" dirty="0" smtClean="0"/>
              <a:t>[Drama’s World]</a:t>
            </a:r>
            <a:endParaRPr lang="en-GB" altLang="en-US" i="1" dirty="0"/>
          </a:p>
        </p:txBody>
      </p:sp>
      <p:sp>
        <p:nvSpPr>
          <p:cNvPr id="36892" name="TextBox 5"/>
          <p:cNvSpPr txBox="1">
            <a:spLocks noChangeArrowheads="1"/>
          </p:cNvSpPr>
          <p:nvPr/>
        </p:nvSpPr>
        <p:spPr bwMode="auto">
          <a:xfrm>
            <a:off x="2967443" y="202250"/>
            <a:ext cx="35977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[Real World for Alan]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4247837" y="3763099"/>
            <a:ext cx="1764322" cy="36408"/>
          </a:xfrm>
          <a:prstGeom prst="line">
            <a:avLst/>
          </a:prstGeom>
          <a:noFill/>
          <a:ln w="101600" cmpd="tri">
            <a:solidFill>
              <a:srgbClr val="CCFF66"/>
            </a:solidFill>
            <a:prstDash val="solid"/>
            <a:round/>
            <a:headEnd type="none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695896" y="6110465"/>
            <a:ext cx="9684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Beth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 flipV="1">
            <a:off x="3851920" y="3307001"/>
            <a:ext cx="2502449" cy="3003518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4766315" y="4665006"/>
            <a:ext cx="12898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CCFF66"/>
                </a:solidFill>
                <a:latin typeface="+mn-lt"/>
              </a:rPr>
              <a:t>CRITICIZES</a:t>
            </a:r>
          </a:p>
          <a:p>
            <a:pPr>
              <a:defRPr/>
            </a:pPr>
            <a:r>
              <a:rPr lang="en-GB" sz="2000" b="1" i="1" dirty="0" smtClean="0">
                <a:solidFill>
                  <a:srgbClr val="CCFF66"/>
                </a:solidFill>
                <a:latin typeface="+mn-lt"/>
              </a:rPr>
              <a:t>very strongly</a:t>
            </a:r>
            <a:endParaRPr lang="en-GB" b="1" i="1" dirty="0">
              <a:solidFill>
                <a:srgbClr val="CCFF66"/>
              </a:solidFill>
              <a:latin typeface="+mn-lt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 flipV="1">
            <a:off x="6012159" y="2906754"/>
            <a:ext cx="342209" cy="3403763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6202701" y="4486431"/>
            <a:ext cx="17981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CCFF66"/>
                </a:solidFill>
                <a:latin typeface="+mn-lt"/>
              </a:rPr>
              <a:t>CRITICIZES</a:t>
            </a:r>
          </a:p>
          <a:p>
            <a:pPr>
              <a:defRPr/>
            </a:pPr>
            <a:r>
              <a:rPr lang="en-GB" sz="2000" b="1" i="1" dirty="0" smtClean="0">
                <a:solidFill>
                  <a:srgbClr val="CCFF66"/>
                </a:solidFill>
                <a:latin typeface="+mn-lt"/>
              </a:rPr>
              <a:t>(potentially very) strongly</a:t>
            </a:r>
            <a:endParaRPr lang="en-GB" b="1" i="1" dirty="0">
              <a:solidFill>
                <a:srgbClr val="CCFF66"/>
              </a:solidFill>
              <a:latin typeface="+mn-lt"/>
            </a:endParaRPr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3818520" y="857815"/>
            <a:ext cx="23841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[Real World for Beth]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6286493" y="3212976"/>
            <a:ext cx="949801" cy="258887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TextBox 17"/>
          <p:cNvSpPr txBox="1">
            <a:spLocks noChangeArrowheads="1"/>
          </p:cNvSpPr>
          <p:nvPr/>
        </p:nvSpPr>
        <p:spPr bwMode="auto">
          <a:xfrm>
            <a:off x="6518264" y="3636337"/>
            <a:ext cx="12685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u="sng" dirty="0" smtClean="0"/>
              <a:t>(Very) Bad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Weather</a:t>
            </a:r>
            <a:endParaRPr lang="en-GB" altLang="en-US" sz="3600" dirty="0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6948262" y="2490788"/>
            <a:ext cx="576066" cy="1205874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TextBox 28"/>
          <p:cNvSpPr txBox="1">
            <a:spLocks noChangeArrowheads="1"/>
          </p:cNvSpPr>
          <p:nvPr/>
        </p:nvSpPr>
        <p:spPr bwMode="auto">
          <a:xfrm>
            <a:off x="7561758" y="2906755"/>
            <a:ext cx="121939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(VERY) BIG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CONTRAST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s-PE" altLang="es-PE" sz="14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from</a:t>
            </a: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….</a:t>
            </a:r>
          </a:p>
        </p:txBody>
      </p:sp>
      <p:sp>
        <p:nvSpPr>
          <p:cNvPr id="47" name="TextBox 12"/>
          <p:cNvSpPr txBox="1">
            <a:spLocks noChangeArrowheads="1"/>
          </p:cNvSpPr>
          <p:nvPr/>
        </p:nvSpPr>
        <p:spPr bwMode="auto">
          <a:xfrm>
            <a:off x="4009099" y="3103073"/>
            <a:ext cx="24396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 i="1" dirty="0" smtClean="0">
                <a:solidFill>
                  <a:srgbClr val="CCFF66"/>
                </a:solidFill>
              </a:rPr>
              <a:t>potentially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 i="1" dirty="0" smtClean="0">
                <a:solidFill>
                  <a:srgbClr val="CCFF66"/>
                </a:solidFill>
              </a:rPr>
              <a:t>attenuated </a:t>
            </a:r>
            <a:endParaRPr lang="en-GB" altLang="en-US" sz="2000" b="1" i="1" dirty="0">
              <a:solidFill>
                <a:srgbClr val="CCFF66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 i="1" dirty="0">
                <a:solidFill>
                  <a:srgbClr val="CCFF66"/>
                </a:solidFill>
              </a:rPr>
              <a:t>a</a:t>
            </a:r>
            <a:r>
              <a:rPr lang="en-GB" altLang="en-US" sz="2000" b="1" i="1" dirty="0" smtClean="0">
                <a:solidFill>
                  <a:srgbClr val="CCFF66"/>
                </a:solidFill>
              </a:rPr>
              <a:t>ffect export</a:t>
            </a:r>
            <a:endParaRPr lang="en-GB" altLang="en-US" sz="2000" b="1" i="1" dirty="0">
              <a:solidFill>
                <a:srgbClr val="CCFF66"/>
              </a:solidFill>
            </a:endParaRPr>
          </a:p>
        </p:txBody>
      </p:sp>
      <p:sp>
        <p:nvSpPr>
          <p:cNvPr id="38" name="TextBox 19"/>
          <p:cNvSpPr txBox="1">
            <a:spLocks noChangeArrowheads="1"/>
          </p:cNvSpPr>
          <p:nvPr/>
        </p:nvSpPr>
        <p:spPr bwMode="auto">
          <a:xfrm>
            <a:off x="1497592" y="4492043"/>
            <a:ext cx="296746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GB" sz="2000" dirty="0" smtClean="0"/>
              <a:t>Normal reactions to sitting 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2000" dirty="0" smtClean="0"/>
              <a:t>in </a:t>
            </a:r>
            <a:r>
              <a:rPr lang="en-GB" sz="2000" dirty="0"/>
              <a:t>rain</a:t>
            </a:r>
            <a:r>
              <a:rPr lang="en-GB" sz="2000" dirty="0" smtClean="0"/>
              <a:t>, eating </a:t>
            </a:r>
            <a:r>
              <a:rPr lang="en-GB" sz="2000" dirty="0"/>
              <a:t>soggy </a:t>
            </a:r>
            <a:endParaRPr lang="en-GB" sz="20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2000" dirty="0" smtClean="0"/>
              <a:t>sandwiches</a:t>
            </a:r>
            <a:endParaRPr lang="en-GB" sz="2000" dirty="0"/>
          </a:p>
        </p:txBody>
      </p:sp>
      <p:sp>
        <p:nvSpPr>
          <p:cNvPr id="39" name="TextBox 28"/>
          <p:cNvSpPr txBox="1">
            <a:spLocks noChangeArrowheads="1"/>
          </p:cNvSpPr>
          <p:nvPr/>
        </p:nvSpPr>
        <p:spPr bwMode="auto">
          <a:xfrm>
            <a:off x="1068388" y="3664548"/>
            <a:ext cx="17589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2000" b="1" i="1" u="sng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ABSURD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20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contrast</a:t>
            </a:r>
            <a:endParaRPr lang="en-GB" altLang="es-PE" sz="2000" b="1" i="1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5" name="TextBox 19"/>
          <p:cNvSpPr txBox="1">
            <a:spLocks noChangeArrowheads="1"/>
          </p:cNvSpPr>
          <p:nvPr/>
        </p:nvSpPr>
        <p:spPr bwMode="auto">
          <a:xfrm>
            <a:off x="2074499" y="2378103"/>
            <a:ext cx="2057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None/>
            </a:pPr>
            <a:r>
              <a:rPr lang="en-GB" sz="2000" i="1" dirty="0" smtClean="0">
                <a:solidFill>
                  <a:schemeClr val="bg1"/>
                </a:solidFill>
              </a:rPr>
              <a:t>Fun: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buNone/>
            </a:pPr>
            <a:r>
              <a:rPr lang="en-GB" sz="2000" dirty="0" smtClean="0"/>
              <a:t>Sitting </a:t>
            </a:r>
            <a:r>
              <a:rPr lang="en-GB" sz="2000" dirty="0"/>
              <a:t>in rain, eating soggy sandwiches</a:t>
            </a:r>
          </a:p>
        </p:txBody>
      </p:sp>
      <p:sp>
        <p:nvSpPr>
          <p:cNvPr id="48" name="Line 29"/>
          <p:cNvSpPr>
            <a:spLocks noChangeShapeType="1"/>
          </p:cNvSpPr>
          <p:nvPr/>
        </p:nvSpPr>
        <p:spPr bwMode="auto">
          <a:xfrm flipH="1">
            <a:off x="2320130" y="3809267"/>
            <a:ext cx="1945481" cy="343983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45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88571" y="969963"/>
            <a:ext cx="3456383" cy="5195340"/>
          </a:xfrm>
          <a:prstGeom prst="ellipse">
            <a:avLst/>
          </a:prstGeom>
          <a:solidFill>
            <a:srgbClr val="DDFF7D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7513" y="1122362"/>
            <a:ext cx="3397250" cy="5042941"/>
          </a:xfrm>
          <a:prstGeom prst="ellipse">
            <a:avLst/>
          </a:prstGeom>
          <a:solidFill>
            <a:srgbClr val="FFC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0293" y="2220913"/>
            <a:ext cx="222408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Beth’s </a:t>
            </a:r>
            <a:r>
              <a:rPr lang="en-GB" sz="2000" dirty="0">
                <a:latin typeface="+mn-lt"/>
              </a:rPr>
              <a:t>suitcase weighs a ton</a:t>
            </a:r>
            <a:endParaRPr lang="en-GB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5213" y="1230313"/>
            <a:ext cx="194310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i="1" dirty="0">
                <a:latin typeface="+mn-lt"/>
              </a:rPr>
              <a:t>[Real-World Situation]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8330" y="3985449"/>
            <a:ext cx="31480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latin typeface="+mn-lt"/>
              </a:rPr>
              <a:t>Beth </a:t>
            </a:r>
            <a:r>
              <a:rPr lang="en-GB" sz="2000" b="1" i="1" dirty="0">
                <a:latin typeface="+mn-lt"/>
              </a:rPr>
              <a:t>is frustrated </a:t>
            </a:r>
            <a:r>
              <a:rPr lang="en-GB" sz="2000" b="1" i="1" dirty="0" smtClean="0">
                <a:latin typeface="+mn-lt"/>
              </a:rPr>
              <a:t>about not being able to lift it</a:t>
            </a:r>
            <a:endParaRPr lang="en-GB" sz="2000" b="1" i="1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3656" y="1208237"/>
            <a:ext cx="1757363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i="1" dirty="0">
                <a:latin typeface="+mn-lt"/>
              </a:rPr>
              <a:t>[Imaginary</a:t>
            </a:r>
          </a:p>
          <a:p>
            <a:pPr algn="ctr">
              <a:defRPr/>
            </a:pPr>
            <a:r>
              <a:rPr lang="en-GB" sz="2400" i="1" dirty="0">
                <a:latin typeface="+mn-lt"/>
              </a:rPr>
              <a:t>Situation]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20775" y="3167523"/>
            <a:ext cx="20843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Beth cannot lift it</a:t>
            </a:r>
            <a:endParaRPr lang="en-GB" sz="20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33281" y="2220913"/>
            <a:ext cx="22256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Beth’s </a:t>
            </a:r>
            <a:r>
              <a:rPr lang="en-GB" sz="2000" dirty="0">
                <a:latin typeface="+mn-lt"/>
              </a:rPr>
              <a:t>suitcase is</a:t>
            </a:r>
          </a:p>
          <a:p>
            <a:pPr algn="r">
              <a:defRPr/>
            </a:pPr>
            <a:r>
              <a:rPr lang="en-GB" sz="2000" dirty="0">
                <a:latin typeface="+mn-lt"/>
              </a:rPr>
              <a:t>so heavy that …</a:t>
            </a:r>
            <a:endParaRPr lang="en-GB" dirty="0">
              <a:latin typeface="+mn-lt"/>
            </a:endParaRPr>
          </a:p>
        </p:txBody>
      </p:sp>
      <p:sp>
        <p:nvSpPr>
          <p:cNvPr id="9227" name="Line 29"/>
          <p:cNvSpPr>
            <a:spLocks noChangeShapeType="1"/>
          </p:cNvSpPr>
          <p:nvPr/>
        </p:nvSpPr>
        <p:spPr bwMode="auto">
          <a:xfrm>
            <a:off x="4140200" y="3505200"/>
            <a:ext cx="979488" cy="0"/>
          </a:xfrm>
          <a:prstGeom prst="line">
            <a:avLst/>
          </a:prstGeom>
          <a:noFill/>
          <a:ln w="101600">
            <a:solidFill>
              <a:srgbClr val="821B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003925" y="3105090"/>
            <a:ext cx="20843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S cannot lift </a:t>
            </a:r>
            <a:r>
              <a:rPr lang="en-GB" sz="2000" dirty="0">
                <a:latin typeface="+mn-lt"/>
              </a:rPr>
              <a:t>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42756" y="3985449"/>
            <a:ext cx="31480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latin typeface="+mn-lt"/>
              </a:rPr>
              <a:t>Beth </a:t>
            </a:r>
            <a:r>
              <a:rPr lang="en-GB" sz="2000" b="1" i="1" dirty="0">
                <a:latin typeface="+mn-lt"/>
              </a:rPr>
              <a:t>is frustrated </a:t>
            </a:r>
            <a:r>
              <a:rPr lang="en-GB" sz="2000" b="1" i="1" dirty="0" smtClean="0">
                <a:latin typeface="+mn-lt"/>
              </a:rPr>
              <a:t>about not being able to lift it</a:t>
            </a:r>
            <a:endParaRPr lang="en-GB" sz="2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99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950" y="94934"/>
            <a:ext cx="9036050" cy="6646433"/>
          </a:xfrm>
          <a:prstGeom prst="ellipse">
            <a:avLst/>
          </a:prstGeom>
          <a:solidFill>
            <a:srgbClr val="DDFF7D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9552" y="470625"/>
            <a:ext cx="8208912" cy="5363578"/>
          </a:xfrm>
          <a:prstGeom prst="ellipse">
            <a:avLst/>
          </a:prstGeom>
          <a:solidFill>
            <a:schemeClr val="accent5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43608" y="1245663"/>
            <a:ext cx="3673489" cy="2551376"/>
          </a:xfrm>
          <a:prstGeom prst="ellipse">
            <a:avLst/>
          </a:prstGeom>
          <a:solidFill>
            <a:srgbClr val="FFC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4151" y="1811205"/>
            <a:ext cx="222408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The suitcase is a mile long</a:t>
            </a:r>
            <a:endParaRPr lang="en-GB" b="1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94441" y="1393591"/>
            <a:ext cx="1563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solidFill>
                  <a:schemeClr val="bg1"/>
                </a:solidFill>
                <a:latin typeface="+mn-lt"/>
              </a:rPr>
              <a:t>[DRAMA]</a:t>
            </a:r>
            <a:endParaRPr lang="en-GB" sz="20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73861" y="926436"/>
            <a:ext cx="29142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The suitcase is</a:t>
            </a:r>
          </a:p>
          <a:p>
            <a:pPr algn="ctr">
              <a:defRPr/>
            </a:pPr>
            <a:r>
              <a:rPr lang="en-GB" sz="2000" dirty="0" smtClean="0">
                <a:latin typeface="+mn-lt"/>
              </a:rPr>
              <a:t> 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very…extremely</a:t>
            </a:r>
          </a:p>
          <a:p>
            <a:pPr algn="ctr">
              <a:defRPr/>
            </a:pPr>
            <a:r>
              <a:rPr lang="en-GB" sz="2000" dirty="0" smtClean="0">
                <a:latin typeface="+mn-lt"/>
              </a:rPr>
              <a:t> long</a:t>
            </a:r>
            <a:endParaRPr lang="en-GB" dirty="0">
              <a:latin typeface="+mn-lt"/>
            </a:endParaRPr>
          </a:p>
        </p:txBody>
      </p:sp>
      <p:sp>
        <p:nvSpPr>
          <p:cNvPr id="12304" name="Line 29"/>
          <p:cNvSpPr>
            <a:spLocks noChangeShapeType="1"/>
          </p:cNvSpPr>
          <p:nvPr/>
        </p:nvSpPr>
        <p:spPr bwMode="auto">
          <a:xfrm flipV="1">
            <a:off x="3059832" y="1343845"/>
            <a:ext cx="2376263" cy="598253"/>
          </a:xfrm>
          <a:prstGeom prst="line">
            <a:avLst/>
          </a:prstGeom>
          <a:noFill/>
          <a:ln w="101600" cmpd="tri">
            <a:solidFill>
              <a:srgbClr val="DDFF7D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2762651" y="1872760"/>
            <a:ext cx="3186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800" b="1" dirty="0">
                <a:solidFill>
                  <a:srgbClr val="821BFF"/>
                </a:solidFill>
                <a:latin typeface="+mn-lt"/>
              </a:rPr>
              <a:t> </a:t>
            </a:r>
            <a:r>
              <a:rPr lang="en-GB" sz="1800" b="1" dirty="0" smtClean="0">
                <a:solidFill>
                  <a:srgbClr val="DDFF7D"/>
                </a:solidFill>
                <a:latin typeface="+mn-lt"/>
              </a:rPr>
              <a:t>potentially attenuated </a:t>
            </a:r>
          </a:p>
          <a:p>
            <a:pPr algn="ctr">
              <a:defRPr/>
            </a:pPr>
            <a:r>
              <a:rPr lang="en-GB" sz="1800" b="1" dirty="0" smtClean="0">
                <a:solidFill>
                  <a:srgbClr val="DDFF7D"/>
                </a:solidFill>
                <a:latin typeface="+mn-lt"/>
              </a:rPr>
              <a:t>export</a:t>
            </a:r>
            <a:endParaRPr lang="en-GB" sz="3200" b="1" dirty="0">
              <a:solidFill>
                <a:srgbClr val="DDFF7D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65210" y="6023970"/>
            <a:ext cx="2021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latin typeface="+mn-lt"/>
              </a:rPr>
              <a:t>Beth (</a:t>
            </a:r>
            <a:r>
              <a:rPr lang="en-GB" sz="2000" b="1" i="1" dirty="0" smtClean="0"/>
              <a:t>speaker)</a:t>
            </a:r>
            <a:endParaRPr lang="en-GB" b="1" i="1" dirty="0">
              <a:latin typeface="+mn-lt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 flipV="1">
            <a:off x="2572199" y="2755629"/>
            <a:ext cx="3296334" cy="3277852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 flipV="1">
            <a:off x="5652117" y="1434263"/>
            <a:ext cx="216415" cy="4599217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142948" y="4663733"/>
            <a:ext cx="15310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finds</a:t>
            </a:r>
          </a:p>
          <a:p>
            <a:pPr algn="r">
              <a:defRPr/>
            </a:pP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 ridiculous</a:t>
            </a:r>
            <a:endParaRPr lang="en-GB" dirty="0">
              <a:solidFill>
                <a:srgbClr val="CCFF66"/>
              </a:solidFill>
              <a:latin typeface="+mn-lt"/>
            </a:endParaRPr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 flipV="1">
            <a:off x="5851426" y="3371534"/>
            <a:ext cx="448766" cy="920935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5851426" y="4394555"/>
            <a:ext cx="30705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CCFF66"/>
                </a:solidFill>
                <a:latin typeface="+mn-lt"/>
              </a:rPr>
              <a:t>f</a:t>
            </a: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inds</a:t>
            </a:r>
            <a:endParaRPr lang="en-GB" sz="2000" dirty="0" smtClean="0">
              <a:solidFill>
                <a:srgbClr val="CCFF66"/>
              </a:solidFill>
              <a:latin typeface="+mn-lt"/>
            </a:endParaRPr>
          </a:p>
          <a:p>
            <a:pPr>
              <a:defRPr/>
            </a:pP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very </a:t>
            </a:r>
            <a:r>
              <a:rPr lang="en-GB" sz="2000" b="1" dirty="0">
                <a:solidFill>
                  <a:srgbClr val="CCFF66"/>
                </a:solidFill>
                <a:latin typeface="+mn-lt"/>
              </a:rPr>
              <a:t>n</a:t>
            </a: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otable …</a:t>
            </a:r>
            <a:r>
              <a:rPr lang="en-GB" sz="2000" b="1" dirty="0">
                <a:solidFill>
                  <a:srgbClr val="CCFF66"/>
                </a:solidFill>
                <a:latin typeface="+mn-lt"/>
              </a:rPr>
              <a:t> </a:t>
            </a:r>
            <a:endParaRPr lang="en-GB" sz="2000" b="1" dirty="0" smtClean="0">
              <a:solidFill>
                <a:srgbClr val="CCFF66"/>
              </a:solidFill>
              <a:latin typeface="+mn-lt"/>
            </a:endParaRPr>
          </a:p>
          <a:p>
            <a:pPr>
              <a:defRPr/>
            </a:pP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ridiculous</a:t>
            </a:r>
            <a:endParaRPr lang="en-GB" dirty="0">
              <a:solidFill>
                <a:srgbClr val="CCFF66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8533" y="2171097"/>
            <a:ext cx="31273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The suitcase is</a:t>
            </a:r>
          </a:p>
          <a:p>
            <a:pPr>
              <a:defRPr/>
            </a:pP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v</a:t>
            </a:r>
            <a:r>
              <a:rPr lang="en-GB" sz="2000" b="1" dirty="0">
                <a:solidFill>
                  <a:srgbClr val="C00000"/>
                </a:solidFill>
                <a:latin typeface="+mn-lt"/>
              </a:rPr>
              <a:t>.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2000" b="1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otably … ridiculously</a:t>
            </a:r>
          </a:p>
          <a:p>
            <a:pPr>
              <a:defRPr/>
            </a:pPr>
            <a:r>
              <a:rPr lang="en-GB" sz="2000" dirty="0" smtClean="0">
                <a:latin typeface="+mn-lt"/>
              </a:rPr>
              <a:t> long</a:t>
            </a:r>
            <a:endParaRPr lang="en-GB" dirty="0">
              <a:latin typeface="+mn-lt"/>
            </a:endParaRPr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4193742" y="4292470"/>
            <a:ext cx="1623542" cy="351152"/>
          </a:xfrm>
          <a:prstGeom prst="line">
            <a:avLst/>
          </a:prstGeom>
          <a:noFill/>
          <a:ln w="101600" cmpd="tri">
            <a:solidFill>
              <a:srgbClr val="DDFF7D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908494" y="3646139"/>
            <a:ext cx="2073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800" b="1" dirty="0">
                <a:solidFill>
                  <a:srgbClr val="821BFF"/>
                </a:solidFill>
                <a:latin typeface="+mn-lt"/>
              </a:rPr>
              <a:t> </a:t>
            </a:r>
            <a:r>
              <a:rPr lang="en-GB" sz="1800" b="1" dirty="0" err="1" smtClean="0">
                <a:solidFill>
                  <a:srgbClr val="DDFF7D"/>
                </a:solidFill>
                <a:latin typeface="+mn-lt"/>
              </a:rPr>
              <a:t>pot’lly</a:t>
            </a:r>
            <a:r>
              <a:rPr lang="en-GB" sz="1800" b="1" dirty="0" smtClean="0">
                <a:solidFill>
                  <a:srgbClr val="DDFF7D"/>
                </a:solidFill>
                <a:latin typeface="+mn-lt"/>
              </a:rPr>
              <a:t> </a:t>
            </a:r>
            <a:r>
              <a:rPr lang="en-GB" sz="1800" b="1" dirty="0" err="1" smtClean="0">
                <a:solidFill>
                  <a:srgbClr val="DDFF7D"/>
                </a:solidFill>
                <a:latin typeface="+mn-lt"/>
              </a:rPr>
              <a:t>atten’d</a:t>
            </a:r>
            <a:r>
              <a:rPr lang="en-GB" sz="1800" b="1" dirty="0" smtClean="0">
                <a:solidFill>
                  <a:srgbClr val="DDFF7D"/>
                </a:solidFill>
                <a:latin typeface="+mn-lt"/>
              </a:rPr>
              <a:t> </a:t>
            </a:r>
          </a:p>
          <a:p>
            <a:pPr algn="ctr">
              <a:defRPr/>
            </a:pPr>
            <a:r>
              <a:rPr lang="en-GB" sz="1800" b="1" dirty="0" smtClean="0">
                <a:solidFill>
                  <a:srgbClr val="DDFF7D"/>
                </a:solidFill>
                <a:latin typeface="+mn-lt"/>
              </a:rPr>
              <a:t>export</a:t>
            </a:r>
            <a:endParaRPr lang="en-GB" sz="3200" b="1" dirty="0">
              <a:solidFill>
                <a:srgbClr val="DDFF7D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3052" y="758250"/>
            <a:ext cx="19790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b="1" i="1" dirty="0" smtClean="0">
                <a:solidFill>
                  <a:schemeClr val="bg1"/>
                </a:solidFill>
                <a:latin typeface="+mn-lt"/>
              </a:rPr>
              <a:t>[R.W. for Beth]</a:t>
            </a:r>
            <a:endParaRPr lang="en-GB" sz="16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37792" y="82808"/>
            <a:ext cx="23463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i="1" dirty="0" smtClean="0">
                <a:latin typeface="+mn-lt"/>
              </a:rPr>
              <a:t>[R.W. for Alan]</a:t>
            </a:r>
            <a:endParaRPr lang="en-GB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56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950" y="0"/>
            <a:ext cx="8928100" cy="6553200"/>
          </a:xfrm>
          <a:prstGeom prst="ellipse">
            <a:avLst/>
          </a:prstGeom>
          <a:solidFill>
            <a:srgbClr val="DDFF7D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51520" y="421362"/>
            <a:ext cx="8640960" cy="5546017"/>
          </a:xfrm>
          <a:prstGeom prst="ellipse">
            <a:avLst/>
          </a:prstGeom>
          <a:solidFill>
            <a:schemeClr val="accent5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66776" y="905610"/>
            <a:ext cx="3411716" cy="4611622"/>
          </a:xfrm>
          <a:prstGeom prst="ellipse">
            <a:avLst/>
          </a:prstGeom>
          <a:solidFill>
            <a:srgbClr val="FFC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3229" y="1280375"/>
            <a:ext cx="222408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err="1">
                <a:latin typeface="+mn-lt"/>
              </a:rPr>
              <a:t>P</a:t>
            </a:r>
            <a:r>
              <a:rPr lang="en-GB" sz="2000" dirty="0" err="1" smtClean="0">
                <a:latin typeface="+mn-lt"/>
              </a:rPr>
              <a:t>ertie’s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suitcase </a:t>
            </a:r>
            <a:r>
              <a:rPr lang="en-GB" sz="2000" b="1" dirty="0" smtClean="0">
                <a:latin typeface="+mn-lt"/>
              </a:rPr>
              <a:t>weighs </a:t>
            </a:r>
            <a:r>
              <a:rPr lang="en-GB" sz="2000" b="1" dirty="0">
                <a:latin typeface="+mn-lt"/>
              </a:rPr>
              <a:t>a ton</a:t>
            </a:r>
            <a:endParaRPr lang="en-GB" b="1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7792" y="82808"/>
            <a:ext cx="23463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i="1" dirty="0" smtClean="0">
                <a:latin typeface="+mn-lt"/>
              </a:rPr>
              <a:t>[R.W. for Alan]</a:t>
            </a:r>
            <a:endParaRPr lang="en-GB" sz="1600" i="1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177" y="4004424"/>
            <a:ext cx="15492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err="1">
                <a:latin typeface="+mn-lt"/>
              </a:rPr>
              <a:t>P</a:t>
            </a:r>
            <a:r>
              <a:rPr lang="en-GB" sz="2000" dirty="0" err="1" smtClean="0">
                <a:latin typeface="+mn-lt"/>
              </a:rPr>
              <a:t>ertie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is </a:t>
            </a:r>
            <a:endParaRPr lang="en-GB" sz="2000" dirty="0" smtClean="0">
              <a:latin typeface="+mn-lt"/>
            </a:endParaRPr>
          </a:p>
          <a:p>
            <a:pPr>
              <a:defRPr/>
            </a:pPr>
            <a:r>
              <a:rPr lang="en-GB" sz="2000" b="1" u="sng" dirty="0" smtClean="0">
                <a:solidFill>
                  <a:srgbClr val="C00000"/>
                </a:solidFill>
              </a:rPr>
              <a:t>extremely</a:t>
            </a:r>
            <a:r>
              <a:rPr lang="en-GB" sz="2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FRUSTRATED</a:t>
            </a:r>
          </a:p>
          <a:p>
            <a:pPr>
              <a:defRPr/>
            </a:pPr>
            <a:r>
              <a:rPr lang="en-GB" sz="2000" dirty="0" smtClean="0">
                <a:latin typeface="+mn-lt"/>
              </a:rPr>
              <a:t>about that </a:t>
            </a:r>
            <a:endParaRPr lang="en-GB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0852" y="960561"/>
            <a:ext cx="1563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800" b="1" i="1" dirty="0" smtClean="0">
                <a:solidFill>
                  <a:schemeClr val="bg1"/>
                </a:solidFill>
                <a:latin typeface="+mn-lt"/>
              </a:rPr>
              <a:t>[drama]</a:t>
            </a:r>
            <a:endParaRPr lang="en-GB" sz="18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2971" y="2378400"/>
            <a:ext cx="2084388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err="1">
                <a:latin typeface="+mn-lt"/>
              </a:rPr>
              <a:t>P</a:t>
            </a:r>
            <a:r>
              <a:rPr lang="en-GB" sz="2000" dirty="0" err="1" smtClean="0">
                <a:latin typeface="+mn-lt"/>
              </a:rPr>
              <a:t>ertie</a:t>
            </a:r>
            <a:r>
              <a:rPr lang="en-GB" sz="2000" dirty="0" smtClean="0">
                <a:latin typeface="+mn-lt"/>
              </a:rPr>
              <a:t> is </a:t>
            </a:r>
            <a:r>
              <a:rPr lang="en-GB" sz="2000" b="1" u="sng" dirty="0" smtClean="0">
                <a:solidFill>
                  <a:srgbClr val="C00000"/>
                </a:solidFill>
                <a:latin typeface="+mn-lt"/>
              </a:rPr>
              <a:t>maximally</a:t>
            </a:r>
            <a:r>
              <a:rPr lang="en-GB" sz="2000" u="sng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unable to lift it</a:t>
            </a:r>
            <a:endParaRPr lang="en-GB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3526" y="3715431"/>
            <a:ext cx="19828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Bertie </a:t>
            </a:r>
            <a:r>
              <a:rPr lang="en-GB" sz="2000" dirty="0">
                <a:latin typeface="+mn-lt"/>
              </a:rPr>
              <a:t>is </a:t>
            </a:r>
            <a:r>
              <a:rPr lang="en-GB" sz="2000" b="1" u="sng" dirty="0">
                <a:solidFill>
                  <a:srgbClr val="C00000"/>
                </a:solidFill>
                <a:latin typeface="+mn-lt"/>
              </a:rPr>
              <a:t>very…extremely</a:t>
            </a:r>
            <a:r>
              <a:rPr lang="en-GB" sz="2000" b="1" u="sng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FRUSTRATED</a:t>
            </a:r>
          </a:p>
          <a:p>
            <a:pPr>
              <a:defRPr/>
            </a:pPr>
            <a:r>
              <a:rPr lang="en-GB" sz="2000" dirty="0" smtClean="0">
                <a:latin typeface="+mn-lt"/>
              </a:rPr>
              <a:t>about that</a:t>
            </a:r>
            <a:endParaRPr lang="en-GB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9804" y="2471323"/>
            <a:ext cx="30972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Bertie is </a:t>
            </a:r>
            <a:r>
              <a:rPr lang="en-GB" sz="2000" b="1" u="sng" dirty="0">
                <a:solidFill>
                  <a:srgbClr val="C00000"/>
                </a:solidFill>
                <a:latin typeface="+mn-lt"/>
              </a:rPr>
              <a:t>very…maximally</a:t>
            </a:r>
            <a:endParaRPr lang="en-GB" sz="2000" u="sng" dirty="0">
              <a:solidFill>
                <a:srgbClr val="C00000"/>
              </a:solidFill>
              <a:latin typeface="+mn-lt"/>
            </a:endParaRPr>
          </a:p>
          <a:p>
            <a:pPr algn="ctr">
              <a:defRPr/>
            </a:pP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unable to lift the suitcase</a:t>
            </a:r>
            <a:endParaRPr lang="en-GB" sz="20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2109" y="905610"/>
            <a:ext cx="29142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((estimates of B.’s suitcase’s weight)) </a:t>
            </a:r>
            <a:endParaRPr lang="en-GB" dirty="0">
              <a:latin typeface="+mn-lt"/>
            </a:endParaRPr>
          </a:p>
        </p:txBody>
      </p:sp>
      <p:sp>
        <p:nvSpPr>
          <p:cNvPr id="12304" name="Line 29"/>
          <p:cNvSpPr>
            <a:spLocks noChangeShapeType="1"/>
          </p:cNvSpPr>
          <p:nvPr/>
        </p:nvSpPr>
        <p:spPr bwMode="auto">
          <a:xfrm flipV="1">
            <a:off x="4463798" y="4797152"/>
            <a:ext cx="758715" cy="0"/>
          </a:xfrm>
          <a:prstGeom prst="line">
            <a:avLst/>
          </a:prstGeom>
          <a:noFill/>
          <a:ln w="101600" cmpd="tri">
            <a:solidFill>
              <a:srgbClr val="DDFF7D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5" name="Line 29"/>
          <p:cNvSpPr>
            <a:spLocks noChangeShapeType="1"/>
          </p:cNvSpPr>
          <p:nvPr/>
        </p:nvSpPr>
        <p:spPr bwMode="auto">
          <a:xfrm flipV="1">
            <a:off x="3262012" y="4005064"/>
            <a:ext cx="3199908" cy="288032"/>
          </a:xfrm>
          <a:prstGeom prst="line">
            <a:avLst/>
          </a:prstGeom>
          <a:noFill/>
          <a:ln w="101600" cmpd="tri">
            <a:solidFill>
              <a:srgbClr val="DDFF7D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8" name="Line 29"/>
          <p:cNvSpPr>
            <a:spLocks noChangeShapeType="1"/>
          </p:cNvSpPr>
          <p:nvPr/>
        </p:nvSpPr>
        <p:spPr bwMode="auto">
          <a:xfrm>
            <a:off x="6589352" y="1634321"/>
            <a:ext cx="412750" cy="796776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10" name="Line 29"/>
          <p:cNvSpPr>
            <a:spLocks noChangeShapeType="1"/>
          </p:cNvSpPr>
          <p:nvPr/>
        </p:nvSpPr>
        <p:spPr bwMode="auto">
          <a:xfrm>
            <a:off x="7218361" y="3128963"/>
            <a:ext cx="112713" cy="639274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 flipH="1">
            <a:off x="1369548" y="1883326"/>
            <a:ext cx="97519" cy="547771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1499247" y="3314584"/>
            <a:ext cx="360039" cy="690480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 flipH="1" flipV="1">
            <a:off x="7596336" y="3155397"/>
            <a:ext cx="71698" cy="639275"/>
          </a:xfrm>
          <a:prstGeom prst="line">
            <a:avLst/>
          </a:prstGeom>
          <a:noFill/>
          <a:ln w="50800">
            <a:solidFill>
              <a:srgbClr val="FFFF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 flipH="1" flipV="1">
            <a:off x="7002103" y="1634322"/>
            <a:ext cx="272616" cy="636934"/>
          </a:xfrm>
          <a:prstGeom prst="line">
            <a:avLst/>
          </a:prstGeom>
          <a:noFill/>
          <a:ln w="50800">
            <a:solidFill>
              <a:srgbClr val="FFFF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 flipV="1">
            <a:off x="3027357" y="1905883"/>
            <a:ext cx="2016679" cy="4280030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V="1">
            <a:off x="5044038" y="1634318"/>
            <a:ext cx="606185" cy="4551595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940397" y="2829407"/>
            <a:ext cx="2571712" cy="56824"/>
          </a:xfrm>
          <a:prstGeom prst="line">
            <a:avLst/>
          </a:prstGeom>
          <a:noFill/>
          <a:ln w="101600" cmpd="tri">
            <a:solidFill>
              <a:srgbClr val="DDFF7D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371123" y="4973920"/>
            <a:ext cx="15310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finds</a:t>
            </a:r>
          </a:p>
          <a:p>
            <a:pPr algn="ctr">
              <a:defRPr/>
            </a:pP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 ridiculous</a:t>
            </a:r>
            <a:endParaRPr lang="en-GB" dirty="0">
              <a:solidFill>
                <a:srgbClr val="CCFF66"/>
              </a:solidFill>
              <a:latin typeface="+mn-lt"/>
            </a:endParaRPr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 flipV="1">
            <a:off x="5650224" y="1634318"/>
            <a:ext cx="424860" cy="636937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3413415" y="637118"/>
            <a:ext cx="2270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b="1" i="1" dirty="0" smtClean="0">
                <a:solidFill>
                  <a:schemeClr val="bg1"/>
                </a:solidFill>
                <a:latin typeface="+mn-lt"/>
              </a:rPr>
              <a:t>[R.W. for Beth]</a:t>
            </a:r>
            <a:endParaRPr lang="en-GB" sz="16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5" name="Line 29"/>
          <p:cNvSpPr>
            <a:spLocks noChangeShapeType="1"/>
          </p:cNvSpPr>
          <p:nvPr/>
        </p:nvSpPr>
        <p:spPr bwMode="auto">
          <a:xfrm flipV="1">
            <a:off x="3337792" y="1259553"/>
            <a:ext cx="2252012" cy="174708"/>
          </a:xfrm>
          <a:prstGeom prst="line">
            <a:avLst/>
          </a:prstGeom>
          <a:noFill/>
          <a:ln w="101600" cmpd="tri">
            <a:solidFill>
              <a:srgbClr val="DDFF7D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3797263" y="6048839"/>
            <a:ext cx="2030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latin typeface="+mn-lt"/>
              </a:rPr>
              <a:t>Beth [speaker]</a:t>
            </a:r>
            <a:endParaRPr lang="en-GB" b="1" i="1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2613" y="1259553"/>
            <a:ext cx="2475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GB" sz="1800" b="1" dirty="0" err="1">
                <a:solidFill>
                  <a:srgbClr val="DDFF7D"/>
                </a:solidFill>
                <a:latin typeface="+mn-lt"/>
              </a:rPr>
              <a:t>p</a:t>
            </a:r>
            <a:r>
              <a:rPr lang="en-GB" sz="1800" b="1" dirty="0" err="1" smtClean="0">
                <a:solidFill>
                  <a:srgbClr val="DDFF7D"/>
                </a:solidFill>
                <a:latin typeface="+mn-lt"/>
              </a:rPr>
              <a:t>otentiallly</a:t>
            </a:r>
            <a:endParaRPr lang="en-GB" sz="1800" b="1" dirty="0" smtClean="0">
              <a:solidFill>
                <a:srgbClr val="DDFF7D"/>
              </a:solidFill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r>
              <a:rPr lang="en-GB" sz="1800" b="1" dirty="0" smtClean="0">
                <a:solidFill>
                  <a:srgbClr val="DDFF7D"/>
                </a:solidFill>
                <a:latin typeface="+mn-lt"/>
              </a:rPr>
              <a:t>attenuated export</a:t>
            </a:r>
            <a:endParaRPr lang="en-GB" sz="3200" b="1" dirty="0">
              <a:solidFill>
                <a:srgbClr val="DDFF7D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2634" y="5038870"/>
            <a:ext cx="30705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CCFF66"/>
                </a:solidFill>
                <a:latin typeface="+mn-lt"/>
              </a:rPr>
              <a:t>f</a:t>
            </a: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inds</a:t>
            </a:r>
            <a:r>
              <a:rPr lang="en-GB" sz="2000" dirty="0" smtClean="0">
                <a:solidFill>
                  <a:srgbClr val="CCFF66"/>
                </a:solidFill>
                <a:latin typeface="+mn-lt"/>
              </a:rPr>
              <a:t> </a:t>
            </a: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very </a:t>
            </a:r>
            <a:r>
              <a:rPr lang="en-GB" sz="2000" b="1" dirty="0">
                <a:solidFill>
                  <a:srgbClr val="CCFF66"/>
                </a:solidFill>
                <a:latin typeface="+mn-lt"/>
              </a:rPr>
              <a:t>n</a:t>
            </a: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otable …</a:t>
            </a:r>
            <a:r>
              <a:rPr lang="en-GB" sz="2000" b="1" dirty="0">
                <a:solidFill>
                  <a:srgbClr val="CCFF66"/>
                </a:solidFill>
                <a:latin typeface="+mn-lt"/>
              </a:rPr>
              <a:t> </a:t>
            </a: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ridiculous</a:t>
            </a:r>
            <a:endParaRPr lang="en-GB" dirty="0">
              <a:solidFill>
                <a:srgbClr val="CCFF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78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950" y="0"/>
            <a:ext cx="8928100" cy="6553200"/>
          </a:xfrm>
          <a:prstGeom prst="ellipse">
            <a:avLst/>
          </a:prstGeom>
          <a:solidFill>
            <a:srgbClr val="DDFF7D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51520" y="421362"/>
            <a:ext cx="8640960" cy="5546017"/>
          </a:xfrm>
          <a:prstGeom prst="ellipse">
            <a:avLst/>
          </a:prstGeom>
          <a:solidFill>
            <a:schemeClr val="accent5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66776" y="905610"/>
            <a:ext cx="3411716" cy="4611622"/>
          </a:xfrm>
          <a:prstGeom prst="ellipse">
            <a:avLst/>
          </a:prstGeom>
          <a:solidFill>
            <a:srgbClr val="FFC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3229" y="1280375"/>
            <a:ext cx="222408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err="1" smtClean="0">
                <a:latin typeface="+mn-lt"/>
              </a:rPr>
              <a:t>Peth’s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suitcase </a:t>
            </a:r>
            <a:r>
              <a:rPr lang="en-GB" sz="2000" b="1" dirty="0" smtClean="0">
                <a:latin typeface="+mn-lt"/>
              </a:rPr>
              <a:t>weighs </a:t>
            </a:r>
            <a:r>
              <a:rPr lang="en-GB" sz="2000" b="1" dirty="0">
                <a:latin typeface="+mn-lt"/>
              </a:rPr>
              <a:t>a ton</a:t>
            </a:r>
            <a:endParaRPr lang="en-GB" b="1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7792" y="82808"/>
            <a:ext cx="23463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i="1" dirty="0" smtClean="0">
                <a:latin typeface="+mn-lt"/>
              </a:rPr>
              <a:t>[R.W. for Alan]</a:t>
            </a:r>
            <a:endParaRPr lang="en-GB" sz="1600" i="1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177" y="4004424"/>
            <a:ext cx="15492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err="1" smtClean="0">
                <a:latin typeface="+mn-lt"/>
              </a:rPr>
              <a:t>Peth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is </a:t>
            </a:r>
            <a:endParaRPr lang="en-GB" sz="2000" dirty="0" smtClean="0">
              <a:latin typeface="+mn-lt"/>
            </a:endParaRPr>
          </a:p>
          <a:p>
            <a:pPr>
              <a:defRPr/>
            </a:pPr>
            <a:r>
              <a:rPr lang="en-GB" sz="2000" b="1" u="sng" dirty="0" smtClean="0">
                <a:solidFill>
                  <a:srgbClr val="C00000"/>
                </a:solidFill>
              </a:rPr>
              <a:t>extremely</a:t>
            </a:r>
            <a:r>
              <a:rPr lang="en-GB" sz="2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FRUSTRATED</a:t>
            </a:r>
          </a:p>
          <a:p>
            <a:pPr>
              <a:defRPr/>
            </a:pPr>
            <a:r>
              <a:rPr lang="en-GB" sz="2000" dirty="0" smtClean="0">
                <a:latin typeface="+mn-lt"/>
              </a:rPr>
              <a:t>about that </a:t>
            </a:r>
            <a:endParaRPr lang="en-GB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0852" y="960561"/>
            <a:ext cx="1563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800" b="1" i="1" dirty="0" smtClean="0">
                <a:solidFill>
                  <a:schemeClr val="bg1"/>
                </a:solidFill>
                <a:latin typeface="+mn-lt"/>
              </a:rPr>
              <a:t>[drama]</a:t>
            </a:r>
            <a:endParaRPr lang="en-GB" sz="18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2971" y="2378400"/>
            <a:ext cx="2084388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err="1" smtClean="0">
                <a:latin typeface="+mn-lt"/>
              </a:rPr>
              <a:t>Peth</a:t>
            </a:r>
            <a:r>
              <a:rPr lang="en-GB" sz="2000" dirty="0" smtClean="0">
                <a:latin typeface="+mn-lt"/>
              </a:rPr>
              <a:t> is </a:t>
            </a:r>
          </a:p>
          <a:p>
            <a:pPr>
              <a:defRPr/>
            </a:pPr>
            <a:r>
              <a:rPr lang="en-GB" sz="2000" b="1" u="sng" dirty="0" smtClean="0">
                <a:solidFill>
                  <a:srgbClr val="C00000"/>
                </a:solidFill>
                <a:latin typeface="+mn-lt"/>
              </a:rPr>
              <a:t>maximally</a:t>
            </a:r>
            <a:r>
              <a:rPr lang="en-GB" sz="2000" u="sng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unable to lift it</a:t>
            </a:r>
            <a:endParaRPr lang="en-GB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3526" y="3715431"/>
            <a:ext cx="19828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Beth </a:t>
            </a:r>
            <a:r>
              <a:rPr lang="en-GB" sz="2000" dirty="0">
                <a:latin typeface="+mn-lt"/>
              </a:rPr>
              <a:t>is </a:t>
            </a:r>
            <a:r>
              <a:rPr lang="en-GB" sz="2000" b="1" u="sng" dirty="0">
                <a:solidFill>
                  <a:srgbClr val="C00000"/>
                </a:solidFill>
                <a:latin typeface="+mn-lt"/>
              </a:rPr>
              <a:t>very…extremely</a:t>
            </a:r>
            <a:r>
              <a:rPr lang="en-GB" sz="2000" b="1" u="sng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FRUSTRATED</a:t>
            </a:r>
          </a:p>
          <a:p>
            <a:pPr>
              <a:defRPr/>
            </a:pPr>
            <a:r>
              <a:rPr lang="en-GB" sz="2000" dirty="0" smtClean="0">
                <a:latin typeface="+mn-lt"/>
              </a:rPr>
              <a:t>about that</a:t>
            </a:r>
            <a:endParaRPr lang="en-GB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9804" y="2471323"/>
            <a:ext cx="30972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Beth is </a:t>
            </a:r>
            <a:r>
              <a:rPr lang="en-GB" sz="2000" b="1" u="sng" dirty="0">
                <a:solidFill>
                  <a:srgbClr val="C00000"/>
                </a:solidFill>
                <a:latin typeface="+mn-lt"/>
              </a:rPr>
              <a:t>very…maximally</a:t>
            </a:r>
            <a:endParaRPr lang="en-GB" sz="2000" u="sng" dirty="0">
              <a:solidFill>
                <a:srgbClr val="C00000"/>
              </a:solidFill>
              <a:latin typeface="+mn-lt"/>
            </a:endParaRPr>
          </a:p>
          <a:p>
            <a:pPr algn="ctr">
              <a:defRPr/>
            </a:pP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unable to lift the suitcase</a:t>
            </a:r>
            <a:endParaRPr lang="en-GB" sz="20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2109" y="905610"/>
            <a:ext cx="29142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((</a:t>
            </a:r>
            <a:r>
              <a:rPr lang="en-GB" sz="2000" dirty="0" err="1" smtClean="0">
                <a:latin typeface="+mn-lt"/>
              </a:rPr>
              <a:t>ests</a:t>
            </a:r>
            <a:r>
              <a:rPr lang="en-GB" sz="2000" dirty="0" smtClean="0">
                <a:latin typeface="+mn-lt"/>
              </a:rPr>
              <a:t> of Beth’s</a:t>
            </a:r>
          </a:p>
          <a:p>
            <a:pPr>
              <a:defRPr/>
            </a:pPr>
            <a:r>
              <a:rPr lang="en-GB" sz="2000" dirty="0" smtClean="0">
                <a:latin typeface="+mn-lt"/>
              </a:rPr>
              <a:t> suitcase’s weight)) </a:t>
            </a:r>
            <a:endParaRPr lang="en-GB" dirty="0">
              <a:latin typeface="+mn-lt"/>
            </a:endParaRPr>
          </a:p>
        </p:txBody>
      </p:sp>
      <p:sp>
        <p:nvSpPr>
          <p:cNvPr id="12304" name="Line 29"/>
          <p:cNvSpPr>
            <a:spLocks noChangeShapeType="1"/>
          </p:cNvSpPr>
          <p:nvPr/>
        </p:nvSpPr>
        <p:spPr bwMode="auto">
          <a:xfrm flipV="1">
            <a:off x="4463798" y="4797152"/>
            <a:ext cx="758715" cy="0"/>
          </a:xfrm>
          <a:prstGeom prst="line">
            <a:avLst/>
          </a:prstGeom>
          <a:noFill/>
          <a:ln w="101600" cmpd="tri">
            <a:solidFill>
              <a:srgbClr val="DDFF7D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5" name="Line 29"/>
          <p:cNvSpPr>
            <a:spLocks noChangeShapeType="1"/>
          </p:cNvSpPr>
          <p:nvPr/>
        </p:nvSpPr>
        <p:spPr bwMode="auto">
          <a:xfrm flipV="1">
            <a:off x="3262012" y="4005064"/>
            <a:ext cx="3199908" cy="288032"/>
          </a:xfrm>
          <a:prstGeom prst="line">
            <a:avLst/>
          </a:prstGeom>
          <a:noFill/>
          <a:ln w="101600" cmpd="tri">
            <a:solidFill>
              <a:srgbClr val="DDFF7D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8" name="Line 29"/>
          <p:cNvSpPr>
            <a:spLocks noChangeShapeType="1"/>
          </p:cNvSpPr>
          <p:nvPr/>
        </p:nvSpPr>
        <p:spPr bwMode="auto">
          <a:xfrm>
            <a:off x="6589352" y="1634321"/>
            <a:ext cx="412750" cy="796776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10" name="Line 29"/>
          <p:cNvSpPr>
            <a:spLocks noChangeShapeType="1"/>
          </p:cNvSpPr>
          <p:nvPr/>
        </p:nvSpPr>
        <p:spPr bwMode="auto">
          <a:xfrm>
            <a:off x="7218361" y="3128963"/>
            <a:ext cx="112713" cy="639274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 flipH="1">
            <a:off x="1369548" y="1883326"/>
            <a:ext cx="97519" cy="547771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1499247" y="3314584"/>
            <a:ext cx="360039" cy="690480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 flipH="1" flipV="1">
            <a:off x="7596336" y="3155397"/>
            <a:ext cx="71698" cy="639275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 flipH="1" flipV="1">
            <a:off x="7002103" y="1634322"/>
            <a:ext cx="272616" cy="636934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 flipV="1">
            <a:off x="3027357" y="1905883"/>
            <a:ext cx="2016679" cy="4280030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V="1">
            <a:off x="5044038" y="1634318"/>
            <a:ext cx="606185" cy="4551595"/>
          </a:xfrm>
          <a:prstGeom prst="line">
            <a:avLst/>
          </a:prstGeom>
          <a:noFill/>
          <a:ln w="50800">
            <a:solidFill>
              <a:srgbClr val="C000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940397" y="2829407"/>
            <a:ext cx="2571712" cy="56824"/>
          </a:xfrm>
          <a:prstGeom prst="line">
            <a:avLst/>
          </a:prstGeom>
          <a:noFill/>
          <a:ln w="101600" cmpd="tri">
            <a:solidFill>
              <a:srgbClr val="DDFF7D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371123" y="4973920"/>
            <a:ext cx="15310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finds</a:t>
            </a:r>
          </a:p>
          <a:p>
            <a:pPr algn="ctr">
              <a:defRPr/>
            </a:pP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 ridiculous</a:t>
            </a:r>
            <a:endParaRPr lang="en-GB" dirty="0">
              <a:solidFill>
                <a:srgbClr val="CCFF66"/>
              </a:solidFill>
              <a:latin typeface="+mn-lt"/>
            </a:endParaRPr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 flipV="1">
            <a:off x="5650224" y="1634318"/>
            <a:ext cx="424860" cy="636937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3413415" y="637118"/>
            <a:ext cx="2270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b="1" i="1" dirty="0" smtClean="0">
                <a:solidFill>
                  <a:schemeClr val="bg1"/>
                </a:solidFill>
                <a:latin typeface="+mn-lt"/>
              </a:rPr>
              <a:t>[R.W. for Beth]</a:t>
            </a:r>
            <a:endParaRPr lang="en-GB" sz="16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5" name="Line 29"/>
          <p:cNvSpPr>
            <a:spLocks noChangeShapeType="1"/>
          </p:cNvSpPr>
          <p:nvPr/>
        </p:nvSpPr>
        <p:spPr bwMode="auto">
          <a:xfrm flipV="1">
            <a:off x="3337792" y="1259553"/>
            <a:ext cx="2252012" cy="174708"/>
          </a:xfrm>
          <a:prstGeom prst="line">
            <a:avLst/>
          </a:prstGeom>
          <a:noFill/>
          <a:ln w="101600" cmpd="tri">
            <a:solidFill>
              <a:srgbClr val="DDFF7D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3797263" y="6048839"/>
            <a:ext cx="2030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latin typeface="+mn-lt"/>
              </a:rPr>
              <a:t>Beth [speaker]</a:t>
            </a:r>
            <a:endParaRPr lang="en-GB" b="1" i="1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2613" y="1259553"/>
            <a:ext cx="2475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GB" sz="1800" b="1" dirty="0" err="1">
                <a:solidFill>
                  <a:srgbClr val="DDFF7D"/>
                </a:solidFill>
                <a:latin typeface="+mn-lt"/>
              </a:rPr>
              <a:t>p</a:t>
            </a:r>
            <a:r>
              <a:rPr lang="en-GB" sz="1800" b="1" dirty="0" err="1" smtClean="0">
                <a:solidFill>
                  <a:srgbClr val="DDFF7D"/>
                </a:solidFill>
                <a:latin typeface="+mn-lt"/>
              </a:rPr>
              <a:t>otentiallly</a:t>
            </a:r>
            <a:endParaRPr lang="en-GB" sz="1800" b="1" dirty="0" smtClean="0">
              <a:solidFill>
                <a:srgbClr val="DDFF7D"/>
              </a:solidFill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r>
              <a:rPr lang="en-GB" sz="1800" b="1" dirty="0" smtClean="0">
                <a:solidFill>
                  <a:srgbClr val="DDFF7D"/>
                </a:solidFill>
                <a:latin typeface="+mn-lt"/>
              </a:rPr>
              <a:t>attenuated export</a:t>
            </a:r>
            <a:endParaRPr lang="en-GB" sz="3200" b="1" dirty="0">
              <a:solidFill>
                <a:srgbClr val="DDFF7D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2634" y="4955609"/>
            <a:ext cx="30705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CCFF66"/>
                </a:solidFill>
                <a:latin typeface="+mn-lt"/>
              </a:rPr>
              <a:t>f</a:t>
            </a: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inds</a:t>
            </a:r>
            <a:r>
              <a:rPr lang="en-GB" sz="2000" dirty="0" smtClean="0">
                <a:solidFill>
                  <a:srgbClr val="CCFF66"/>
                </a:solidFill>
                <a:latin typeface="+mn-lt"/>
              </a:rPr>
              <a:t> </a:t>
            </a: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very </a:t>
            </a:r>
            <a:r>
              <a:rPr lang="en-GB" sz="2000" b="1" dirty="0">
                <a:solidFill>
                  <a:srgbClr val="CCFF66"/>
                </a:solidFill>
                <a:latin typeface="+mn-lt"/>
              </a:rPr>
              <a:t>n</a:t>
            </a: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otable …</a:t>
            </a:r>
            <a:r>
              <a:rPr lang="en-GB" sz="2000" b="1" dirty="0">
                <a:solidFill>
                  <a:srgbClr val="CCFF66"/>
                </a:solidFill>
                <a:latin typeface="+mn-lt"/>
              </a:rPr>
              <a:t> </a:t>
            </a:r>
            <a:r>
              <a:rPr lang="en-GB" sz="2000" b="1" dirty="0" smtClean="0">
                <a:solidFill>
                  <a:srgbClr val="CCFF66"/>
                </a:solidFill>
                <a:latin typeface="+mn-lt"/>
              </a:rPr>
              <a:t>ridiculous</a:t>
            </a:r>
            <a:endParaRPr lang="en-GB" dirty="0">
              <a:solidFill>
                <a:srgbClr val="CCFF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33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07950" y="52388"/>
            <a:ext cx="8856663" cy="6553200"/>
          </a:xfrm>
          <a:prstGeom prst="ellipse">
            <a:avLst/>
          </a:prstGeom>
          <a:solidFill>
            <a:srgbClr val="DDEF31">
              <a:alpha val="7254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5288" y="476250"/>
            <a:ext cx="5216525" cy="5617046"/>
          </a:xfrm>
          <a:prstGeom prst="ellipse">
            <a:avLst/>
          </a:prstGeom>
          <a:solidFill>
            <a:srgbClr val="FFC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9575" y="887413"/>
            <a:ext cx="36845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John’s marking overflowed …</a:t>
            </a:r>
            <a:endParaRPr lang="en-GB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1650" y="2255838"/>
            <a:ext cx="345757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800" dirty="0">
                <a:latin typeface="+mn-lt"/>
              </a:rPr>
              <a:t>WW </a:t>
            </a:r>
            <a:r>
              <a:rPr lang="en-GB" sz="1800" dirty="0" smtClean="0">
                <a:latin typeface="+mn-lt"/>
              </a:rPr>
              <a:t>is a </a:t>
            </a:r>
            <a:r>
              <a:rPr lang="en-GB" sz="1800" dirty="0" err="1" smtClean="0">
                <a:latin typeface="+mn-lt"/>
              </a:rPr>
              <a:t>phys</a:t>
            </a:r>
            <a:r>
              <a:rPr lang="en-GB" sz="1800" dirty="0" smtClean="0">
                <a:latin typeface="+mn-lt"/>
              </a:rPr>
              <a:t> container</a:t>
            </a:r>
          </a:p>
          <a:p>
            <a:pPr algn="ctr">
              <a:defRPr/>
            </a:pPr>
            <a:r>
              <a:rPr lang="en-GB" sz="1800" dirty="0" smtClean="0">
                <a:latin typeface="+mn-lt"/>
              </a:rPr>
              <a:t>WE is a </a:t>
            </a:r>
            <a:r>
              <a:rPr lang="en-GB" sz="1800" dirty="0" err="1" smtClean="0">
                <a:latin typeface="+mn-lt"/>
              </a:rPr>
              <a:t>phys</a:t>
            </a:r>
            <a:r>
              <a:rPr lang="en-GB" sz="1800" dirty="0" smtClean="0">
                <a:latin typeface="+mn-lt"/>
              </a:rPr>
              <a:t> region outside WW</a:t>
            </a:r>
            <a:endParaRPr lang="en-GB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25" y="1957388"/>
            <a:ext cx="25923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800" dirty="0">
                <a:latin typeface="+mn-lt"/>
              </a:rPr>
              <a:t>J’s marking is a liquid</a:t>
            </a:r>
            <a:endParaRPr lang="en-GB" sz="32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225" y="3519488"/>
            <a:ext cx="39497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</a:rPr>
              <a:t>(c) </a:t>
            </a:r>
            <a:r>
              <a:rPr lang="en-GB" sz="2000" dirty="0">
                <a:latin typeface="+mn-lt"/>
              </a:rPr>
              <a:t>some of John’s marking </a:t>
            </a:r>
          </a:p>
          <a:p>
            <a:pPr algn="r">
              <a:defRPr/>
            </a:pPr>
            <a:r>
              <a:rPr lang="en-GB" sz="2000" dirty="0">
                <a:latin typeface="+mn-lt"/>
              </a:rPr>
              <a:t>was then </a:t>
            </a:r>
            <a:r>
              <a:rPr lang="en-GB" sz="2000" b="1" dirty="0">
                <a:latin typeface="+mn-lt"/>
              </a:rPr>
              <a:t>physically in </a:t>
            </a:r>
            <a:r>
              <a:rPr lang="en-GB" sz="2000" dirty="0">
                <a:latin typeface="+mn-lt"/>
              </a:rPr>
              <a:t>WE</a:t>
            </a:r>
            <a:endParaRPr lang="en-GB" dirty="0">
              <a:latin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547664" y="1268760"/>
            <a:ext cx="340616" cy="2344390"/>
          </a:xfrm>
          <a:prstGeom prst="downArrow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181" name="TextBox 21"/>
          <p:cNvSpPr txBox="1">
            <a:spLocks noChangeArrowheads="1"/>
          </p:cNvSpPr>
          <p:nvPr/>
        </p:nvSpPr>
        <p:spPr bwMode="auto">
          <a:xfrm>
            <a:off x="6731000" y="74613"/>
            <a:ext cx="2449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itchFamily="18" charset="0"/>
              </a:rPr>
              <a:t>WW = working week WE = weekend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269556" y="1349660"/>
            <a:ext cx="216470" cy="978408"/>
          </a:xfrm>
          <a:prstGeom prst="downArrow">
            <a:avLst/>
          </a:prstGeom>
          <a:solidFill>
            <a:srgbClr val="FFFF00"/>
          </a:solidFill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183" name="TextBox 29"/>
          <p:cNvSpPr txBox="1">
            <a:spLocks noChangeArrowheads="1"/>
          </p:cNvSpPr>
          <p:nvPr/>
        </p:nvSpPr>
        <p:spPr bwMode="auto">
          <a:xfrm>
            <a:off x="2419350" y="1581150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i="1" dirty="0" smtClean="0">
                <a:solidFill>
                  <a:srgbClr val="FFC000"/>
                </a:solidFill>
                <a:latin typeface="Times New Roman" pitchFamily="18" charset="0"/>
              </a:rPr>
              <a:t>implies</a:t>
            </a:r>
            <a:endParaRPr lang="en-GB" altLang="en-US" sz="2000" b="1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1857" y="4878388"/>
            <a:ext cx="2417762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John was </a:t>
            </a:r>
            <a:r>
              <a:rPr lang="en-GB" sz="2000" b="1" u="sng" dirty="0" smtClean="0">
                <a:solidFill>
                  <a:srgbClr val="C00000"/>
                </a:solidFill>
                <a:latin typeface="+mn-lt"/>
              </a:rPr>
              <a:t>moderately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n-lt"/>
              </a:rPr>
              <a:t>ANNOYED</a:t>
            </a:r>
          </a:p>
          <a:p>
            <a:pPr algn="ctr"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about </a:t>
            </a:r>
            <a:r>
              <a:rPr lang="en-GB" sz="2000" b="1" i="1" dirty="0">
                <a:solidFill>
                  <a:srgbClr val="00B0F0"/>
                </a:solidFill>
                <a:latin typeface="+mn-lt"/>
              </a:rPr>
              <a:t>(c) </a:t>
            </a:r>
            <a:endParaRPr lang="en-GB" b="1" i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7185" name="TextBox 29"/>
          <p:cNvSpPr txBox="1">
            <a:spLocks noChangeArrowheads="1"/>
          </p:cNvSpPr>
          <p:nvPr/>
        </p:nvSpPr>
        <p:spPr bwMode="auto">
          <a:xfrm>
            <a:off x="1779587" y="2876769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i="1" dirty="0" smtClean="0">
                <a:solidFill>
                  <a:srgbClr val="FFC000"/>
                </a:solidFill>
                <a:latin typeface="Times New Roman" pitchFamily="18" charset="0"/>
              </a:rPr>
              <a:t>causes</a:t>
            </a:r>
            <a:endParaRPr lang="en-GB" altLang="en-US" sz="2000" b="1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1425372" y="3873500"/>
            <a:ext cx="316705" cy="1464623"/>
          </a:xfrm>
          <a:prstGeom prst="downArrow">
            <a:avLst/>
          </a:prstGeom>
          <a:solidFill>
            <a:srgbClr val="FFFF00"/>
          </a:solidFill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1976438" y="463550"/>
            <a:ext cx="3921125" cy="498475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76200" cmpd="dbl">
            <a:solidFill>
              <a:srgbClr val="821B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832475" y="669925"/>
            <a:ext cx="8302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</a:t>
            </a:r>
            <a:endParaRPr lang="en-GB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11900" y="1577975"/>
            <a:ext cx="20034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John’s marking</a:t>
            </a:r>
            <a:endParaRPr lang="en-GB" dirty="0">
              <a:latin typeface="+mn-lt"/>
            </a:endParaRPr>
          </a:p>
        </p:txBody>
      </p:sp>
      <p:sp>
        <p:nvSpPr>
          <p:cNvPr id="34" name="Freeform 33"/>
          <p:cNvSpPr/>
          <p:nvPr/>
        </p:nvSpPr>
        <p:spPr>
          <a:xfrm rot="437942" flipV="1">
            <a:off x="2500313" y="1479550"/>
            <a:ext cx="3783012" cy="188913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76200" cmpd="dbl">
            <a:solidFill>
              <a:srgbClr val="821B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14338" y="2284413"/>
            <a:ext cx="165258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i="1" dirty="0">
                <a:solidFill>
                  <a:schemeClr val="bg1"/>
                </a:solidFill>
                <a:latin typeface="+mn-lt"/>
              </a:rPr>
              <a:t>Pretence</a:t>
            </a:r>
          </a:p>
          <a:p>
            <a:pPr>
              <a:defRPr/>
            </a:pPr>
            <a:r>
              <a:rPr lang="en-GB" sz="2400" i="1" dirty="0">
                <a:solidFill>
                  <a:schemeClr val="bg1"/>
                </a:solidFill>
                <a:latin typeface="+mn-lt"/>
              </a:rPr>
              <a:t>/ Fiction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68206" y="2729809"/>
            <a:ext cx="2492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i="1" dirty="0" smtClean="0">
                <a:latin typeface="+mn-lt"/>
              </a:rPr>
              <a:t>Real World for speaker and hearer</a:t>
            </a:r>
            <a:endParaRPr lang="en-GB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28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17910</TotalTime>
  <Words>860</Words>
  <Application>Microsoft Office PowerPoint</Application>
  <PresentationFormat>On-screen Show (4:3)</PresentationFormat>
  <Paragraphs>267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Natural Language Processing:</dc:title>
  <dc:creator>School of Computer Science</dc:creator>
  <cp:lastModifiedBy>John Barnden</cp:lastModifiedBy>
  <cp:revision>4189</cp:revision>
  <dcterms:created xsi:type="dcterms:W3CDTF">2004-04-07T10:56:43Z</dcterms:created>
  <dcterms:modified xsi:type="dcterms:W3CDTF">2019-10-12T14:49:05Z</dcterms:modified>
</cp:coreProperties>
</file>