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8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3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4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6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B2BA-6FC7-443C-A0AA-8C5A246F9694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0717-8A7E-4F2B-8419-A6D1BDBD9B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Minds as (</a:t>
            </a:r>
            <a:r>
              <a:rPr lang="en-GB" sz="3600" b="1" dirty="0" err="1"/>
              <a:t>Introspectible</a:t>
            </a:r>
            <a:r>
              <a:rPr lang="en-GB" sz="3600" b="1" dirty="0"/>
              <a:t>) Containers?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b="1" dirty="0"/>
              <a:t>Demonstrating a New Minimal-Analogy Approach to Extended </a:t>
            </a:r>
            <a:r>
              <a:rPr lang="en-GB" sz="3600" b="1" dirty="0" smtClean="0"/>
              <a:t>Metaphor</a:t>
            </a:r>
            <a:endParaRPr lang="en-GB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Eugen Fischer (</a:t>
            </a:r>
            <a:r>
              <a:rPr lang="en-GB" dirty="0" smtClean="0"/>
              <a:t>UEA)</a:t>
            </a:r>
          </a:p>
          <a:p>
            <a:r>
              <a:rPr lang="en-GB" dirty="0" smtClean="0"/>
              <a:t>John </a:t>
            </a:r>
            <a:r>
              <a:rPr lang="en-GB" dirty="0"/>
              <a:t>A. </a:t>
            </a:r>
            <a:r>
              <a:rPr lang="en-GB" dirty="0" err="1"/>
              <a:t>Barnden</a:t>
            </a:r>
            <a:r>
              <a:rPr lang="en-GB" dirty="0"/>
              <a:t> (Birmingham)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5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Example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physical </a:t>
            </a:r>
            <a:r>
              <a:rPr lang="en-GB" dirty="0"/>
              <a:t>action verbs like ‘bear’ or ‘keep’, with </a:t>
            </a:r>
            <a:r>
              <a:rPr lang="en-GB" dirty="0" smtClean="0"/>
              <a:t>‘</a:t>
            </a:r>
            <a:r>
              <a:rPr lang="en-GB" dirty="0"/>
              <a:t>to’ or ‘in’ and the noun ‘</a:t>
            </a:r>
            <a:r>
              <a:rPr lang="en-GB" dirty="0" smtClean="0"/>
              <a:t>mind’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iteral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interpretation </a:t>
            </a:r>
            <a:r>
              <a:rPr lang="en-GB" dirty="0" smtClean="0"/>
              <a:t>of </a:t>
            </a:r>
            <a:r>
              <a:rPr lang="en-GB" dirty="0"/>
              <a:t>verb enforces spatial interpretation of </a:t>
            </a:r>
            <a:r>
              <a:rPr lang="en-GB" dirty="0" smtClean="0"/>
              <a:t>preposition </a:t>
            </a:r>
            <a:r>
              <a:rPr lang="en-GB" dirty="0"/>
              <a:t>and has us take </a:t>
            </a:r>
            <a:r>
              <a:rPr lang="en-GB" dirty="0" smtClean="0"/>
              <a:t>noun </a:t>
            </a:r>
            <a:r>
              <a:rPr lang="en-GB" dirty="0"/>
              <a:t>to refer to </a:t>
            </a:r>
            <a:r>
              <a:rPr lang="en-GB" dirty="0" smtClean="0"/>
              <a:t>physical </a:t>
            </a:r>
            <a:r>
              <a:rPr lang="en-GB" dirty="0"/>
              <a:t>space, in </a:t>
            </a:r>
            <a:r>
              <a:rPr lang="en-GB" dirty="0" smtClean="0"/>
              <a:t>SD </a:t>
            </a:r>
            <a:r>
              <a:rPr lang="en-GB" dirty="0"/>
              <a:t>inferences.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‘keep in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mind’ </a:t>
            </a:r>
            <a:r>
              <a:rPr lang="en-GB" dirty="0" smtClean="0"/>
              <a:t>: ‘keep’ lit.= store </a:t>
            </a:r>
            <a:r>
              <a:rPr lang="en-GB" dirty="0"/>
              <a:t>in a regular </a:t>
            </a:r>
            <a:r>
              <a:rPr lang="en-GB" dirty="0" smtClean="0"/>
              <a:t>place</a:t>
            </a:r>
            <a:r>
              <a:rPr lang="en-GB" dirty="0"/>
              <a:t>,</a:t>
            </a:r>
            <a:r>
              <a:rPr lang="en-GB" dirty="0" smtClean="0"/>
              <a:t> for </a:t>
            </a:r>
            <a:r>
              <a:rPr lang="en-GB" dirty="0"/>
              <a:t>future </a:t>
            </a:r>
            <a:r>
              <a:rPr lang="en-GB" dirty="0" smtClean="0"/>
              <a:t>use (OED)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SD inference: </a:t>
            </a:r>
            <a:r>
              <a:rPr lang="en-GB" dirty="0" smtClean="0"/>
              <a:t>When S keeps X in the space (mind) belonging to S,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X is in the space of 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S can make use of X, as and when required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S will make use of X, as and when required.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01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Step 2 – Analogical inferences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37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Treat expression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as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metaphorical</a:t>
            </a:r>
          </a:p>
          <a:p>
            <a:r>
              <a:rPr lang="en-GB" dirty="0" smtClean="0"/>
              <a:t>Premise </a:t>
            </a:r>
            <a:r>
              <a:rPr lang="en-GB" dirty="0"/>
              <a:t>and </a:t>
            </a:r>
            <a:r>
              <a:rPr lang="en-GB" dirty="0" smtClean="0"/>
              <a:t>derived </a:t>
            </a:r>
            <a:r>
              <a:rPr lang="en-GB" dirty="0"/>
              <a:t>conclusions </a:t>
            </a:r>
            <a:r>
              <a:rPr lang="en-GB" dirty="0" smtClean="0"/>
              <a:t>develop </a:t>
            </a:r>
            <a:r>
              <a:rPr lang="en-GB" dirty="0"/>
              <a:t>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‘pretence scenario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GB" dirty="0" smtClean="0"/>
              <a:t>E.g. each </a:t>
            </a:r>
            <a:r>
              <a:rPr lang="en-GB" dirty="0"/>
              <a:t>thinker has a personal space in which objects of thought may be stored. </a:t>
            </a:r>
            <a:endParaRPr lang="en-GB" dirty="0" smtClean="0"/>
          </a:p>
          <a:p>
            <a:r>
              <a:rPr lang="en-GB" dirty="0" smtClean="0"/>
              <a:t>Only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analogical inferences </a:t>
            </a:r>
            <a:r>
              <a:rPr lang="en-GB" dirty="0"/>
              <a:t>are allowed </a:t>
            </a:r>
            <a:r>
              <a:rPr lang="en-GB" dirty="0" smtClean="0"/>
              <a:t>from </a:t>
            </a:r>
            <a:r>
              <a:rPr lang="en-GB" dirty="0"/>
              <a:t>‘pretence scenario’ to ‘reality</a:t>
            </a:r>
            <a:r>
              <a:rPr lang="en-GB" dirty="0" smtClean="0"/>
              <a:t>’. </a:t>
            </a:r>
          </a:p>
          <a:p>
            <a:r>
              <a:rPr lang="en-GB" dirty="0"/>
              <a:t>A</a:t>
            </a:r>
            <a:r>
              <a:rPr lang="en-GB" dirty="0" smtClean="0"/>
              <a:t>nalogical </a:t>
            </a:r>
            <a:r>
              <a:rPr lang="en-GB" dirty="0"/>
              <a:t>inferences only involve </a:t>
            </a:r>
            <a:r>
              <a:rPr lang="en-GB" dirty="0" smtClean="0"/>
              <a:t>substitution and...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limited mappings: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GB" dirty="0" smtClean="0"/>
              <a:t>of </a:t>
            </a:r>
            <a:r>
              <a:rPr lang="en-GB" dirty="0"/>
              <a:t>domain-neutral 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generic relations </a:t>
            </a:r>
            <a:r>
              <a:rPr lang="en-GB" dirty="0"/>
              <a:t>and properties onto themselves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GB" dirty="0" smtClean="0"/>
              <a:t>minimal </a:t>
            </a:r>
            <a:r>
              <a:rPr lang="en-GB" dirty="0"/>
              <a:t>number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cross-domain ‘core mappings’ </a:t>
            </a:r>
            <a:r>
              <a:rPr lang="en-GB" dirty="0"/>
              <a:t>linking distinct elements and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generic mapping adjuncts </a:t>
            </a:r>
            <a:r>
              <a:rPr lang="en-GB" dirty="0"/>
              <a:t>that take (1) and (2) as inputs to generate further mappings as outputs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14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Example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For ‘keep in mind’:</a:t>
            </a:r>
          </a:p>
          <a:p>
            <a:r>
              <a:rPr lang="en-GB" dirty="0" smtClean="0"/>
              <a:t>two </a:t>
            </a:r>
            <a:r>
              <a:rPr lang="en-GB" dirty="0"/>
              <a:t>conclusions invoke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generic relation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U)	S uses X [in the SD] ↔ S uses X [in the TD]</a:t>
            </a:r>
          </a:p>
          <a:p>
            <a:r>
              <a:rPr lang="en-GB" dirty="0"/>
              <a:t>R</a:t>
            </a:r>
            <a:r>
              <a:rPr lang="en-GB" dirty="0" smtClean="0"/>
              <a:t>emaining </a:t>
            </a:r>
            <a:r>
              <a:rPr lang="en-GB" dirty="0"/>
              <a:t>conclusion </a:t>
            </a:r>
            <a:r>
              <a:rPr lang="en-GB" dirty="0" smtClean="0"/>
              <a:t>‘</a:t>
            </a:r>
            <a:r>
              <a:rPr lang="en-GB" dirty="0"/>
              <a:t>X is in the space of S</a:t>
            </a:r>
            <a:r>
              <a:rPr lang="en-GB" dirty="0" smtClean="0"/>
              <a:t>’ </a:t>
            </a:r>
            <a:r>
              <a:rPr lang="en-GB" dirty="0"/>
              <a:t>invokes a spatial relation </a:t>
            </a:r>
            <a:r>
              <a:rPr lang="en-GB" dirty="0" smtClean="0"/>
              <a:t>not applicable </a:t>
            </a:r>
            <a:r>
              <a:rPr lang="en-GB" dirty="0"/>
              <a:t>to abstract </a:t>
            </a:r>
            <a:r>
              <a:rPr lang="en-GB" dirty="0" err="1"/>
              <a:t>relata</a:t>
            </a:r>
            <a:r>
              <a:rPr lang="en-GB" dirty="0"/>
              <a:t>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ore mapping</a:t>
            </a:r>
          </a:p>
          <a:p>
            <a:pPr marL="900113" lvl="0" indent="-900113">
              <a:buNone/>
            </a:pPr>
            <a:r>
              <a:rPr lang="en-GB" dirty="0" smtClean="0"/>
              <a:t>(I)	X </a:t>
            </a:r>
            <a:r>
              <a:rPr lang="en-GB" dirty="0"/>
              <a:t>is inside a physical space belonging to S (inside the mind of S) ↔ S thinks of X.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6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11. Generic mapping adjuncts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apply to </a:t>
            </a:r>
            <a:r>
              <a:rPr lang="en-GB" dirty="0" smtClean="0"/>
              <a:t>cross-domain </a:t>
            </a:r>
            <a:r>
              <a:rPr lang="en-GB" dirty="0"/>
              <a:t>mappings regardless of </a:t>
            </a:r>
            <a:r>
              <a:rPr lang="en-GB" dirty="0" smtClean="0"/>
              <a:t>domains linked</a:t>
            </a:r>
          </a:p>
          <a:p>
            <a:r>
              <a:rPr lang="en-GB" dirty="0" smtClean="0"/>
              <a:t>produce </a:t>
            </a:r>
            <a:r>
              <a:rPr lang="en-GB" dirty="0"/>
              <a:t>new </a:t>
            </a:r>
            <a:r>
              <a:rPr lang="en-GB" dirty="0" smtClean="0"/>
              <a:t>mappings </a:t>
            </a:r>
          </a:p>
          <a:p>
            <a:r>
              <a:rPr lang="en-GB" dirty="0" smtClean="0"/>
              <a:t>Deal with </a:t>
            </a:r>
            <a:r>
              <a:rPr lang="en-GB" dirty="0"/>
              <a:t>negation, modal, enabling</a:t>
            </a:r>
            <a:r>
              <a:rPr lang="en-GB" dirty="0" smtClean="0"/>
              <a:t>, </a:t>
            </a:r>
            <a:r>
              <a:rPr lang="en-GB" dirty="0"/>
              <a:t>causal </a:t>
            </a:r>
            <a:r>
              <a:rPr lang="en-GB" dirty="0" smtClean="0"/>
              <a:t>relations, etc.</a:t>
            </a:r>
          </a:p>
          <a:p>
            <a:r>
              <a:rPr lang="en-GB" dirty="0" smtClean="0"/>
              <a:t>E.g.: (ABLE) ensures </a:t>
            </a:r>
            <a:r>
              <a:rPr lang="en-GB" dirty="0"/>
              <a:t>that if ‘S uses X’ is </a:t>
            </a:r>
            <a:r>
              <a:rPr lang="en-GB" dirty="0" smtClean="0"/>
              <a:t>mapped, </a:t>
            </a:r>
            <a:r>
              <a:rPr lang="en-GB" dirty="0"/>
              <a:t>so is ‘S is able to / can use X’: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(ABLE)	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 err="1" smtClean="0"/>
              <a:t>Rxy</a:t>
            </a:r>
            <a:r>
              <a:rPr lang="en-GB" dirty="0" smtClean="0"/>
              <a:t> in SD </a:t>
            </a:r>
            <a:r>
              <a:rPr lang="en-GB" dirty="0" smtClean="0">
                <a:cs typeface="Calibri"/>
              </a:rPr>
              <a:t>↔ </a:t>
            </a:r>
            <a:r>
              <a:rPr lang="en-GB" dirty="0" smtClean="0"/>
              <a:t>R*</a:t>
            </a:r>
            <a:r>
              <a:rPr lang="en-GB" dirty="0" err="1" smtClean="0"/>
              <a:t>xy</a:t>
            </a:r>
            <a:r>
              <a:rPr lang="en-GB" dirty="0" smtClean="0"/>
              <a:t> in </a:t>
            </a:r>
            <a:r>
              <a:rPr lang="en-GB" dirty="0"/>
              <a:t>T</a:t>
            </a:r>
            <a:r>
              <a:rPr lang="en-GB" dirty="0" smtClean="0"/>
              <a:t>D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relation </a:t>
            </a:r>
            <a:r>
              <a:rPr lang="en-GB" dirty="0"/>
              <a:t>x is-able-to-stand-in-R-to y </a:t>
            </a:r>
            <a:r>
              <a:rPr lang="en-GB" dirty="0" smtClean="0"/>
              <a:t>in SD </a:t>
            </a:r>
            <a:r>
              <a:rPr lang="en-GB" dirty="0" smtClean="0">
                <a:cs typeface="Calibri"/>
              </a:rPr>
              <a:t>↔ </a:t>
            </a:r>
          </a:p>
          <a:p>
            <a:pPr marL="0" indent="0">
              <a:buNone/>
            </a:pPr>
            <a:r>
              <a:rPr lang="en-GB" dirty="0" smtClean="0"/>
              <a:t>relation </a:t>
            </a:r>
            <a:r>
              <a:rPr lang="en-GB" dirty="0"/>
              <a:t>x is-able-to-stand-in-R*-to y </a:t>
            </a:r>
            <a:r>
              <a:rPr lang="en-GB" dirty="0" smtClean="0"/>
              <a:t>in TD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56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12. Further adjuncts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generate mappings for inferences </a:t>
            </a:r>
            <a:r>
              <a:rPr lang="en-GB" dirty="0" smtClean="0"/>
              <a:t>about</a:t>
            </a:r>
          </a:p>
          <a:p>
            <a:r>
              <a:rPr lang="en-GB" dirty="0" smtClean="0"/>
              <a:t>manner </a:t>
            </a:r>
            <a:r>
              <a:rPr lang="en-GB" dirty="0"/>
              <a:t>in, and extent to, which something is done or </a:t>
            </a:r>
            <a:r>
              <a:rPr lang="en-GB" dirty="0" smtClean="0"/>
              <a:t>achieved</a:t>
            </a:r>
          </a:p>
          <a:p>
            <a:pPr lvl="1"/>
            <a:r>
              <a:rPr lang="en-GB" dirty="0" smtClean="0"/>
              <a:t>easily/with </a:t>
            </a:r>
            <a:r>
              <a:rPr lang="en-GB" dirty="0"/>
              <a:t>difficulty, intentionally/ accidentally, wholly/partly, well/badly,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temporal </a:t>
            </a:r>
            <a:r>
              <a:rPr lang="en-GB" dirty="0"/>
              <a:t>attributes and relations </a:t>
            </a:r>
            <a:endParaRPr lang="en-GB" dirty="0" smtClean="0"/>
          </a:p>
          <a:p>
            <a:pPr lvl="1"/>
            <a:r>
              <a:rPr lang="en-GB" dirty="0" smtClean="0"/>
              <a:t>order </a:t>
            </a:r>
            <a:r>
              <a:rPr lang="en-GB" dirty="0"/>
              <a:t>and duration of events, intermittence or persistence, rates of change, etc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 err="1" smtClean="0"/>
              <a:t>Rxy</a:t>
            </a:r>
            <a:r>
              <a:rPr lang="en-GB" dirty="0" smtClean="0"/>
              <a:t> in SD</a:t>
            </a:r>
            <a:r>
              <a:rPr lang="en-GB" dirty="0">
                <a:cs typeface="Calibri"/>
              </a:rPr>
              <a:t> </a:t>
            </a:r>
            <a:r>
              <a:rPr lang="en-GB" dirty="0" smtClean="0">
                <a:cs typeface="Calibri"/>
              </a:rPr>
              <a:t>↔</a:t>
            </a:r>
            <a:r>
              <a:rPr lang="en-GB" dirty="0"/>
              <a:t> </a:t>
            </a:r>
            <a:r>
              <a:rPr lang="en-GB" dirty="0" smtClean="0"/>
              <a:t>R*</a:t>
            </a:r>
            <a:r>
              <a:rPr lang="en-GB" dirty="0" err="1" smtClean="0"/>
              <a:t>xy</a:t>
            </a:r>
            <a:r>
              <a:rPr lang="en-GB" dirty="0" smtClean="0"/>
              <a:t> in TD</a:t>
            </a:r>
          </a:p>
          <a:p>
            <a:pPr marL="987425" indent="-987425">
              <a:buNone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(MAN)</a:t>
            </a:r>
            <a:r>
              <a:rPr lang="en-GB" dirty="0" smtClean="0"/>
              <a:t>	THEN for any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manner M: </a:t>
            </a:r>
            <a:r>
              <a:rPr lang="en-GB" dirty="0" smtClean="0"/>
              <a:t>M(</a:t>
            </a:r>
            <a:r>
              <a:rPr lang="en-GB" dirty="0" err="1" smtClean="0"/>
              <a:t>Rxy</a:t>
            </a:r>
            <a:r>
              <a:rPr lang="en-GB" dirty="0" smtClean="0"/>
              <a:t>)</a:t>
            </a:r>
          </a:p>
          <a:p>
            <a:pPr marL="987425" indent="0">
              <a:buNone/>
            </a:pPr>
            <a:r>
              <a:rPr lang="en-GB" dirty="0" smtClean="0">
                <a:latin typeface="Calibri"/>
                <a:cs typeface="Calibri"/>
              </a:rPr>
              <a:t>↔</a:t>
            </a:r>
            <a:r>
              <a:rPr lang="en-GB" dirty="0" smtClean="0"/>
              <a:t>M(R*</a:t>
            </a:r>
            <a:r>
              <a:rPr lang="en-GB" dirty="0" err="1" smtClean="0"/>
              <a:t>a,y</a:t>
            </a:r>
            <a:r>
              <a:rPr lang="en-GB" dirty="0" smtClean="0"/>
              <a:t>)</a:t>
            </a:r>
          </a:p>
          <a:p>
            <a:pPr marL="1076325" indent="-1076325">
              <a:buNone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(T-ATT) </a:t>
            </a:r>
            <a:r>
              <a:rPr lang="en-GB" dirty="0" smtClean="0"/>
              <a:t>THEN for any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temporal attribute TA: </a:t>
            </a:r>
            <a:r>
              <a:rPr lang="en-GB" dirty="0" smtClean="0"/>
              <a:t>TA(</a:t>
            </a:r>
            <a:r>
              <a:rPr lang="en-GB" dirty="0" err="1" smtClean="0"/>
              <a:t>Rxy</a:t>
            </a:r>
            <a:r>
              <a:rPr lang="en-GB" dirty="0" smtClean="0"/>
              <a:t>) </a:t>
            </a:r>
            <a:r>
              <a:rPr lang="en-GB" dirty="0" smtClean="0">
                <a:latin typeface="Calibri"/>
                <a:cs typeface="Calibri"/>
              </a:rPr>
              <a:t>↔</a:t>
            </a:r>
            <a:r>
              <a:rPr lang="en-GB" dirty="0" smtClean="0"/>
              <a:t> TA(R*</a:t>
            </a:r>
            <a:r>
              <a:rPr lang="en-GB" dirty="0" err="1" smtClean="0"/>
              <a:t>xy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1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13. Example </a:t>
            </a:r>
            <a:r>
              <a:rPr lang="en-GB" dirty="0" err="1" smtClean="0"/>
              <a:t>Ctd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 keeps X in mind: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X is in the space of 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S can use X, as and when required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S will use X, as and when required.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Substitutions with: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↔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 thinks of X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core mapping (I)</a:t>
            </a:r>
            <a:r>
              <a:rPr lang="en-GB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↔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 can use X, as and when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Take (U), apply (ABLE) and (T-ATT)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↔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 will use X, as and when required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Take (U), apply (T-ATT) twice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14. Step 3 – TD reasoning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renders </a:t>
            </a:r>
            <a:r>
              <a:rPr lang="en-GB" dirty="0" smtClean="0"/>
              <a:t>conclusions </a:t>
            </a:r>
            <a:r>
              <a:rPr lang="en-GB" dirty="0" smtClean="0"/>
              <a:t>more </a:t>
            </a:r>
            <a:r>
              <a:rPr lang="en-GB" dirty="0"/>
              <a:t>precise by taking into account </a:t>
            </a:r>
            <a:endParaRPr lang="en-GB" dirty="0" smtClean="0"/>
          </a:p>
          <a:p>
            <a:pPr lvl="1"/>
            <a:r>
              <a:rPr lang="en-GB" dirty="0" smtClean="0"/>
              <a:t>contextual </a:t>
            </a:r>
            <a:r>
              <a:rPr lang="en-GB" dirty="0"/>
              <a:t>information </a:t>
            </a:r>
            <a:endParaRPr lang="en-GB" dirty="0" smtClean="0"/>
          </a:p>
          <a:p>
            <a:pPr lvl="1"/>
            <a:r>
              <a:rPr lang="en-GB" dirty="0" smtClean="0"/>
              <a:t>TD knowledge</a:t>
            </a:r>
          </a:p>
          <a:p>
            <a:pPr lvl="1"/>
            <a:r>
              <a:rPr lang="en-GB" dirty="0" smtClean="0"/>
              <a:t>e.g</a:t>
            </a:r>
            <a:r>
              <a:rPr lang="en-GB" dirty="0"/>
              <a:t>., in pragmatic inference.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Example: re (b) </a:t>
            </a:r>
            <a:r>
              <a:rPr lang="en-GB" dirty="0"/>
              <a:t>and (</a:t>
            </a:r>
            <a:r>
              <a:rPr lang="en-GB" dirty="0" smtClean="0"/>
              <a:t>c): </a:t>
            </a:r>
            <a:r>
              <a:rPr lang="en-GB" dirty="0"/>
              <a:t>as and when required for what?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contextual </a:t>
            </a:r>
            <a:r>
              <a:rPr lang="en-GB" dirty="0"/>
              <a:t>information </a:t>
            </a:r>
            <a:r>
              <a:rPr lang="en-GB" dirty="0" smtClean="0"/>
              <a:t>provided </a:t>
            </a:r>
            <a:r>
              <a:rPr lang="en-GB" dirty="0"/>
              <a:t>by (</a:t>
            </a:r>
            <a:r>
              <a:rPr lang="en-GB" dirty="0" smtClean="0"/>
              <a:t>a): </a:t>
            </a:r>
            <a:r>
              <a:rPr lang="en-GB" dirty="0"/>
              <a:t>use in </a:t>
            </a:r>
            <a:r>
              <a:rPr lang="en-GB" dirty="0" smtClean="0"/>
              <a:t>thinking</a:t>
            </a:r>
            <a:r>
              <a:rPr lang="en-GB" dirty="0"/>
              <a:t>:</a:t>
            </a:r>
            <a:r>
              <a:rPr lang="en-GB" dirty="0" smtClean="0"/>
              <a:t> </a:t>
            </a:r>
            <a:r>
              <a:rPr lang="en-GB" dirty="0"/>
              <a:t>taking X into account.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‘</a:t>
            </a:r>
            <a:r>
              <a:rPr lang="en-GB" dirty="0"/>
              <a:t>to think’ </a:t>
            </a:r>
            <a:r>
              <a:rPr lang="en-GB" dirty="0" smtClean="0"/>
              <a:t>ambiguous </a:t>
            </a:r>
            <a:r>
              <a:rPr lang="en-GB" dirty="0"/>
              <a:t>between </a:t>
            </a:r>
            <a:r>
              <a:rPr lang="en-GB" dirty="0" err="1" smtClean="0"/>
              <a:t>occurent</a:t>
            </a:r>
            <a:r>
              <a:rPr lang="en-GB" dirty="0" smtClean="0"/>
              <a:t> </a:t>
            </a:r>
            <a:r>
              <a:rPr lang="en-GB" dirty="0"/>
              <a:t>and occasional </a:t>
            </a:r>
            <a:r>
              <a:rPr lang="en-GB" dirty="0" smtClean="0"/>
              <a:t>thought.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Pragmatic </a:t>
            </a:r>
            <a:r>
              <a:rPr lang="en-GB" dirty="0"/>
              <a:t>inference </a:t>
            </a:r>
            <a:r>
              <a:rPr lang="en-GB" dirty="0" smtClean="0"/>
              <a:t>(Quantity) from </a:t>
            </a:r>
            <a:r>
              <a:rPr lang="en-GB" dirty="0"/>
              <a:t>(</a:t>
            </a:r>
            <a:r>
              <a:rPr lang="en-GB" dirty="0" smtClean="0"/>
              <a:t>b) </a:t>
            </a:r>
            <a:r>
              <a:rPr lang="en-GB" dirty="0"/>
              <a:t>and </a:t>
            </a:r>
            <a:r>
              <a:rPr lang="en-GB" dirty="0" smtClean="0"/>
              <a:t>(c): </a:t>
            </a:r>
            <a:r>
              <a:rPr lang="en-GB" dirty="0"/>
              <a:t>S is not currently using X in his </a:t>
            </a:r>
            <a:r>
              <a:rPr lang="en-GB" dirty="0" smtClean="0"/>
              <a:t>thinking. Hence: </a:t>
            </a:r>
            <a:r>
              <a:rPr lang="en-GB" dirty="0"/>
              <a:t>‘thinks of’ =</a:t>
            </a:r>
            <a:r>
              <a:rPr lang="en-GB" dirty="0" smtClean="0"/>
              <a:t> </a:t>
            </a:r>
            <a:r>
              <a:rPr lang="en-GB" dirty="0"/>
              <a:t>‘thinks of every now and then</a:t>
            </a:r>
            <a:r>
              <a:rPr lang="en-GB" dirty="0" smtClean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98586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15. Summary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Metaphorical </a:t>
            </a:r>
            <a:r>
              <a:rPr lang="en-GB" dirty="0"/>
              <a:t>interpretations </a:t>
            </a:r>
            <a:r>
              <a:rPr lang="en-GB" dirty="0" smtClean="0"/>
              <a:t>obtained </a:t>
            </a:r>
            <a:r>
              <a:rPr lang="en-GB" dirty="0"/>
              <a:t>through </a:t>
            </a:r>
            <a:r>
              <a:rPr lang="en-GB" dirty="0" smtClean="0"/>
              <a:t>inference-chains: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SD inferences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analogical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inferences </a:t>
            </a:r>
            <a:r>
              <a:rPr lang="en-GB" dirty="0"/>
              <a:t>from </a:t>
            </a:r>
            <a:r>
              <a:rPr lang="en-GB" dirty="0" smtClean="0"/>
              <a:t>typically several SD </a:t>
            </a:r>
            <a:r>
              <a:rPr lang="en-GB" dirty="0"/>
              <a:t>conclusions. </a:t>
            </a:r>
            <a:endParaRPr lang="en-GB" dirty="0" smtClean="0"/>
          </a:p>
          <a:p>
            <a:pPr lvl="2"/>
            <a:r>
              <a:rPr lang="en-GB" dirty="0" smtClean="0"/>
              <a:t>substitution </a:t>
            </a:r>
            <a:r>
              <a:rPr lang="en-GB" dirty="0"/>
              <a:t>only </a:t>
            </a:r>
          </a:p>
          <a:p>
            <a:pPr lvl="2"/>
            <a:r>
              <a:rPr lang="en-GB" dirty="0" smtClean="0"/>
              <a:t>only </a:t>
            </a:r>
            <a:r>
              <a:rPr lang="en-GB" dirty="0"/>
              <a:t>mappings </a:t>
            </a:r>
            <a:r>
              <a:rPr lang="en-GB" dirty="0" smtClean="0"/>
              <a:t>obtainable </a:t>
            </a:r>
            <a:r>
              <a:rPr lang="en-GB" dirty="0"/>
              <a:t>from self- and core mappings through generic mapping adjuncts. 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 reasoning </a:t>
            </a:r>
            <a:r>
              <a:rPr lang="en-GB" dirty="0" smtClean="0"/>
              <a:t>may enrich or specify analogical conclusions.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Conclusions </a:t>
            </a:r>
            <a:r>
              <a:rPr lang="en-GB" dirty="0"/>
              <a:t>serve as metaphorical </a:t>
            </a:r>
            <a:r>
              <a:rPr lang="en-GB" dirty="0" smtClean="0"/>
              <a:t>interpretations </a:t>
            </a:r>
            <a:r>
              <a:rPr lang="en-GB" dirty="0"/>
              <a:t>of </a:t>
            </a:r>
            <a:r>
              <a:rPr lang="en-GB" dirty="0" smtClean="0"/>
              <a:t>premise </a:t>
            </a:r>
            <a:r>
              <a:rPr lang="en-GB" dirty="0"/>
              <a:t>at </a:t>
            </a:r>
            <a:r>
              <a:rPr lang="en-GB" dirty="0" smtClean="0"/>
              <a:t>beginning </a:t>
            </a:r>
            <a:r>
              <a:rPr lang="en-GB" dirty="0"/>
              <a:t>of the inference </a:t>
            </a:r>
            <a:r>
              <a:rPr lang="en-GB" dirty="0" smtClean="0"/>
              <a:t>chain. </a:t>
            </a:r>
          </a:p>
        </p:txBody>
      </p:sp>
    </p:spTree>
    <p:extLst>
      <p:ext uri="{BB962C8B-B14F-4D97-AF65-F5344CB8AC3E}">
        <p14:creationId xmlns:p14="http://schemas.microsoft.com/office/powerpoint/2010/main" val="159217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16. Conclusion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Fischer (forthcoming) derived interpretations for dozen </a:t>
            </a:r>
            <a:r>
              <a:rPr lang="en-GB" dirty="0"/>
              <a:t>expressions </a:t>
            </a:r>
            <a:r>
              <a:rPr lang="en-GB" dirty="0" smtClean="0"/>
              <a:t>combining </a:t>
            </a:r>
            <a:r>
              <a:rPr lang="en-GB" dirty="0"/>
              <a:t>‘to/from/in/ the mind’ with verbs </a:t>
            </a:r>
            <a:r>
              <a:rPr lang="en-GB" dirty="0" smtClean="0"/>
              <a:t>incl. </a:t>
            </a:r>
            <a:r>
              <a:rPr lang="en-GB" dirty="0"/>
              <a:t>‘spring’, ‘come’, ‘cross’, ‘bring’, ‘call’, ‘bear’, ‘keep’, </a:t>
            </a:r>
            <a:r>
              <a:rPr lang="en-GB" dirty="0" smtClean="0"/>
              <a:t>‘have</a:t>
            </a:r>
            <a:r>
              <a:rPr lang="en-GB" dirty="0"/>
              <a:t>’, ‘put’, and ‘banish’.</a:t>
            </a:r>
            <a:r>
              <a:rPr lang="en-GB" dirty="0" smtClean="0"/>
              <a:t> </a:t>
            </a:r>
          </a:p>
          <a:p>
            <a:r>
              <a:rPr lang="en-GB" dirty="0" smtClean="0"/>
              <a:t>Richest </a:t>
            </a:r>
            <a:r>
              <a:rPr lang="en-GB" dirty="0"/>
              <a:t>interpretations attested in </a:t>
            </a:r>
            <a:r>
              <a:rPr lang="en-GB" i="1" dirty="0"/>
              <a:t>OED</a:t>
            </a:r>
            <a:r>
              <a:rPr lang="en-GB" dirty="0"/>
              <a:t> or </a:t>
            </a:r>
            <a:r>
              <a:rPr lang="en-GB" i="1" dirty="0"/>
              <a:t>MEDAL</a:t>
            </a:r>
            <a:r>
              <a:rPr lang="en-GB" dirty="0"/>
              <a:t> </a:t>
            </a:r>
            <a:r>
              <a:rPr lang="en-GB" dirty="0" smtClean="0"/>
              <a:t>obtainable with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relation-mapping 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354013" indent="-354013">
              <a:buNone/>
            </a:pPr>
            <a:r>
              <a:rPr lang="en-GB" dirty="0" smtClean="0"/>
              <a:t>(I) X </a:t>
            </a:r>
            <a:r>
              <a:rPr lang="en-GB" dirty="0"/>
              <a:t>is </a:t>
            </a:r>
            <a:r>
              <a:rPr lang="en-GB" i="1" dirty="0"/>
              <a:t>inside</a:t>
            </a:r>
            <a:r>
              <a:rPr lang="en-GB" dirty="0"/>
              <a:t> a physical space belonging to S (inside the mind of S) ↔ S thinks of X.</a:t>
            </a:r>
          </a:p>
          <a:p>
            <a:r>
              <a:rPr lang="en-GB" dirty="0"/>
              <a:t>S</a:t>
            </a:r>
            <a:r>
              <a:rPr lang="en-GB" dirty="0" smtClean="0"/>
              <a:t>tandard </a:t>
            </a:r>
            <a:r>
              <a:rPr lang="en-GB" dirty="0"/>
              <a:t>CMT accounts </a:t>
            </a:r>
            <a:r>
              <a:rPr lang="en-GB" dirty="0" smtClean="0"/>
              <a:t>propose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entity-mapping</a:t>
            </a:r>
            <a:endParaRPr lang="en-GB" dirty="0"/>
          </a:p>
          <a:p>
            <a:pPr marL="354013" indent="0">
              <a:buNone/>
            </a:pPr>
            <a:r>
              <a:rPr lang="en-GB" dirty="0" smtClean="0"/>
              <a:t>mind </a:t>
            </a:r>
            <a:r>
              <a:rPr lang="en-GB" dirty="0"/>
              <a:t>↔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Towards Philosophical Conclusions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15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Differential processing hypothesis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</a:t>
            </a:r>
            <a:r>
              <a:rPr lang="en-GB" dirty="0" smtClean="0"/>
              <a:t>s a default, analogical reasoning in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problem-solving</a:t>
            </a:r>
            <a:r>
              <a:rPr lang="en-GB" dirty="0" smtClean="0"/>
              <a:t> employs analogy-maximising mapping-strategies.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ATT-Meta (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Barnden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2001,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Barnden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Lee 2001)</a:t>
            </a:r>
          </a:p>
          <a:p>
            <a:r>
              <a:rPr lang="en-GB" dirty="0"/>
              <a:t>A</a:t>
            </a:r>
            <a:r>
              <a:rPr lang="en-GB" dirty="0" smtClean="0"/>
              <a:t>s a default, what analogical reasoning is involved in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metaphor-interpretation</a:t>
            </a:r>
            <a:r>
              <a:rPr lang="en-GB" dirty="0" smtClean="0"/>
              <a:t> uses restricted or analogy-minimising mapping-strategies.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 (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Gentner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Bowdle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2008; Wolff &amp;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Gentner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2011;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Forbus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in press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4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17. Entity Mapping for ‘mind’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with </a:t>
            </a:r>
            <a:r>
              <a:rPr lang="en-GB" dirty="0"/>
              <a:t>analogy-maximising mapping strategies </a:t>
            </a:r>
            <a:endParaRPr lang="en-GB" dirty="0" smtClean="0"/>
          </a:p>
          <a:p>
            <a:pPr lvl="1"/>
            <a:r>
              <a:rPr lang="en-GB" dirty="0" smtClean="0"/>
              <a:t>used in problem-solving, e.g.: ‘What </a:t>
            </a:r>
            <a:r>
              <a:rPr lang="en-GB" dirty="0"/>
              <a:t>goes on when we think?’ </a:t>
            </a:r>
            <a:endParaRPr lang="en-GB" dirty="0" smtClean="0"/>
          </a:p>
          <a:p>
            <a:r>
              <a:rPr lang="en-GB" dirty="0" smtClean="0"/>
              <a:t>captured </a:t>
            </a:r>
            <a:r>
              <a:rPr lang="en-GB" dirty="0"/>
              <a:t>by structure mapping </a:t>
            </a:r>
            <a:r>
              <a:rPr lang="en-GB" dirty="0" smtClean="0"/>
              <a:t>theory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correlates SD </a:t>
            </a:r>
            <a:r>
              <a:rPr lang="en-GB" dirty="0"/>
              <a:t>and </a:t>
            </a:r>
            <a:r>
              <a:rPr lang="en-GB" dirty="0" smtClean="0"/>
              <a:t>TD </a:t>
            </a:r>
            <a:r>
              <a:rPr lang="en-GB" dirty="0"/>
              <a:t>elements which are semantically </a:t>
            </a:r>
            <a:r>
              <a:rPr lang="en-GB" dirty="0" smtClean="0"/>
              <a:t>similar.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prunes and adds correlations by </a:t>
            </a:r>
            <a:r>
              <a:rPr lang="en-GB" dirty="0"/>
              <a:t>enforcing structural constraints </a:t>
            </a:r>
            <a:endParaRPr lang="en-GB" dirty="0" smtClean="0"/>
          </a:p>
          <a:p>
            <a:pPr marL="1314450" lvl="2" indent="-514350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1-to-1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mapping </a:t>
            </a:r>
          </a:p>
          <a:p>
            <a:pPr marL="1314450" lvl="2" indent="-514350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parallel connectivity: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when mapping a relation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another, also map their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relata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other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Markman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&amp;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Gentner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2005).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96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18. </a:t>
            </a:r>
            <a:r>
              <a:rPr lang="en-GB" dirty="0"/>
              <a:t>visual field </a:t>
            </a:r>
            <a:r>
              <a:rPr lang="en-GB" dirty="0">
                <a:sym typeface="Symbol"/>
              </a:rPr>
              <a:t></a:t>
            </a:r>
            <a:r>
              <a:rPr lang="en-GB" dirty="0"/>
              <a:t> mind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align truisms about seeing with truisms about knowing </a:t>
            </a:r>
            <a:r>
              <a:rPr lang="en-GB" dirty="0" smtClean="0"/>
              <a:t>informed </a:t>
            </a:r>
            <a:r>
              <a:rPr lang="en-GB" dirty="0"/>
              <a:t>by </a:t>
            </a:r>
            <a:r>
              <a:rPr lang="en-GB" dirty="0" smtClean="0"/>
              <a:t>metaphorical </a:t>
            </a:r>
            <a:r>
              <a:rPr lang="en-GB" dirty="0"/>
              <a:t>conception of cognition as involving a storage </a:t>
            </a:r>
            <a:r>
              <a:rPr lang="en-GB" dirty="0" smtClean="0"/>
              <a:t>space:</a:t>
            </a:r>
            <a:endParaRPr lang="en-GB" dirty="0"/>
          </a:p>
          <a:p>
            <a:pPr marL="971550" lvl="1" indent="-514350">
              <a:buFont typeface="+mj-lt"/>
              <a:buAutoNum type="arabicParenR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The things a person sees are in her visual field.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The things a person knows are in her mind.</a:t>
            </a:r>
          </a:p>
          <a:p>
            <a:r>
              <a:rPr lang="en-GB" dirty="0" smtClean="0"/>
              <a:t>Semantic </a:t>
            </a:r>
            <a:r>
              <a:rPr lang="en-GB" dirty="0"/>
              <a:t>similarity </a:t>
            </a:r>
            <a:r>
              <a:rPr lang="en-GB" dirty="0" smtClean="0"/>
              <a:t>constraint: </a:t>
            </a:r>
            <a:r>
              <a:rPr lang="en-GB" dirty="0"/>
              <a:t>correlate </a:t>
            </a:r>
            <a:r>
              <a:rPr lang="en-GB" dirty="0" smtClean="0"/>
              <a:t>concepts apparently in </a:t>
            </a:r>
            <a:r>
              <a:rPr lang="en-GB" dirty="0"/>
              <a:t>both (1) and (2): ‘the things’, ‘a person’, and ‘X is in Y</a:t>
            </a:r>
            <a:r>
              <a:rPr lang="en-GB" dirty="0" smtClean="0"/>
              <a:t>’. </a:t>
            </a:r>
          </a:p>
          <a:p>
            <a:r>
              <a:rPr lang="en-GB" dirty="0" smtClean="0"/>
              <a:t>KNOWING </a:t>
            </a:r>
            <a:r>
              <a:rPr lang="en-GB" dirty="0"/>
              <a:t>AS </a:t>
            </a:r>
            <a:r>
              <a:rPr lang="en-GB" dirty="0" smtClean="0"/>
              <a:t>SEEING:  </a:t>
            </a:r>
            <a:r>
              <a:rPr lang="en-GB" dirty="0"/>
              <a:t>‘X sees Y’ </a:t>
            </a:r>
            <a:r>
              <a:rPr lang="en-GB" dirty="0" smtClean="0">
                <a:latin typeface="Calibri"/>
                <a:cs typeface="Calibri"/>
              </a:rPr>
              <a:t>↔</a:t>
            </a:r>
            <a:r>
              <a:rPr lang="en-GB" dirty="0" smtClean="0"/>
              <a:t> </a:t>
            </a:r>
            <a:r>
              <a:rPr lang="en-GB" dirty="0"/>
              <a:t>‘X knows Y’. </a:t>
            </a:r>
            <a:endParaRPr lang="en-GB" dirty="0" smtClean="0"/>
          </a:p>
          <a:p>
            <a:r>
              <a:rPr lang="en-GB" dirty="0" smtClean="0"/>
              <a:t>Once ‘X is in Y’ relations and head </a:t>
            </a:r>
            <a:r>
              <a:rPr lang="en-GB" dirty="0" err="1" smtClean="0"/>
              <a:t>relata</a:t>
            </a:r>
            <a:r>
              <a:rPr lang="en-GB" dirty="0" smtClean="0"/>
              <a:t> have been correlated, Parallel Connectivity correlates rear </a:t>
            </a:r>
            <a:r>
              <a:rPr lang="en-GB" dirty="0" err="1" smtClean="0"/>
              <a:t>relata</a:t>
            </a:r>
            <a:r>
              <a:rPr lang="en-GB" dirty="0" smtClean="0"/>
              <a:t>: visual fields </a:t>
            </a:r>
            <a:r>
              <a:rPr lang="en-GB" dirty="0" smtClean="0">
                <a:latin typeface="Calibri"/>
                <a:cs typeface="Calibri"/>
              </a:rPr>
              <a:t>↔</a:t>
            </a:r>
            <a:r>
              <a:rPr lang="en-GB" dirty="0" smtClean="0"/>
              <a:t> minds.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38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19. Cartesian conception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The mind </a:t>
            </a:r>
            <a:r>
              <a:rPr lang="en-GB" sz="2400" dirty="0"/>
              <a:t>as a space of inner perception involved in </a:t>
            </a:r>
            <a:r>
              <a:rPr lang="en-GB" sz="2400" dirty="0" smtClean="0"/>
              <a:t>cognition.</a:t>
            </a:r>
          </a:p>
          <a:p>
            <a:r>
              <a:rPr lang="en-GB" sz="2400" dirty="0"/>
              <a:t>w</a:t>
            </a:r>
            <a:r>
              <a:rPr lang="en-GB" sz="2400" dirty="0" smtClean="0"/>
              <a:t>ith mappings:</a:t>
            </a:r>
            <a:endParaRPr lang="en-GB" sz="2400" dirty="0"/>
          </a:p>
          <a:p>
            <a:pPr marL="722313" indent="0">
              <a:buNone/>
            </a:pPr>
            <a:r>
              <a:rPr lang="en-GB" sz="2400" dirty="0"/>
              <a:t>visual field </a:t>
            </a:r>
            <a:r>
              <a:rPr lang="en-GB" sz="2400" dirty="0">
                <a:sym typeface="Symbol"/>
              </a:rPr>
              <a:t></a:t>
            </a:r>
            <a:r>
              <a:rPr lang="en-GB" sz="2400" dirty="0"/>
              <a:t> mind</a:t>
            </a:r>
          </a:p>
          <a:p>
            <a:pPr marL="722313" indent="0">
              <a:buNone/>
            </a:pPr>
            <a:r>
              <a:rPr lang="en-GB" sz="2400" dirty="0"/>
              <a:t>seeing </a:t>
            </a:r>
            <a:r>
              <a:rPr lang="en-GB" sz="2400" dirty="0">
                <a:sym typeface="Symbol"/>
              </a:rPr>
              <a:t></a:t>
            </a:r>
            <a:r>
              <a:rPr lang="en-GB" sz="2400" dirty="0"/>
              <a:t> knowing</a:t>
            </a:r>
          </a:p>
          <a:p>
            <a:pPr marL="722313" indent="0">
              <a:buNone/>
            </a:pPr>
            <a:r>
              <a:rPr lang="en-GB" sz="2400" dirty="0"/>
              <a:t>looking about </a:t>
            </a:r>
            <a:r>
              <a:rPr lang="en-GB" sz="2400" dirty="0">
                <a:sym typeface="Symbol"/>
              </a:rPr>
              <a:t></a:t>
            </a:r>
            <a:r>
              <a:rPr lang="en-GB" sz="2400" dirty="0"/>
              <a:t> thinking about </a:t>
            </a:r>
          </a:p>
          <a:p>
            <a:r>
              <a:rPr lang="en-GB" sz="2400" dirty="0"/>
              <a:t>a</a:t>
            </a:r>
            <a:r>
              <a:rPr lang="en-GB" sz="2400" dirty="0" smtClean="0"/>
              <a:t>nd CWSG from SD truisms, incl.: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P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When </a:t>
            </a:r>
            <a:r>
              <a:rPr lang="en-GB" sz="2400" dirty="0"/>
              <a:t>we </a:t>
            </a:r>
            <a:r>
              <a:rPr lang="en-GB" sz="2400" u="sng" dirty="0"/>
              <a:t>look at</a:t>
            </a:r>
            <a:r>
              <a:rPr lang="en-GB" sz="2400" dirty="0"/>
              <a:t> things, things are in our </a:t>
            </a:r>
            <a:r>
              <a:rPr lang="en-GB" sz="2400" u="sng" dirty="0"/>
              <a:t>visual field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 smtClean="0"/>
              <a:t>C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When </a:t>
            </a:r>
            <a:r>
              <a:rPr lang="en-GB" sz="2400" dirty="0"/>
              <a:t>we </a:t>
            </a:r>
            <a:r>
              <a:rPr lang="en-GB" sz="2400" u="sng" dirty="0"/>
              <a:t>think about</a:t>
            </a:r>
            <a:r>
              <a:rPr lang="en-GB" sz="2400" dirty="0"/>
              <a:t> [not: of!] things, things are in our </a:t>
            </a:r>
            <a:r>
              <a:rPr lang="en-GB" sz="2400" u="sng" dirty="0"/>
              <a:t>mind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 smtClean="0"/>
              <a:t>P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When </a:t>
            </a:r>
            <a:r>
              <a:rPr lang="en-GB" sz="2400" dirty="0"/>
              <a:t>we </a:t>
            </a:r>
            <a:r>
              <a:rPr lang="en-GB" sz="2400" u="sng" dirty="0"/>
              <a:t>look at</a:t>
            </a:r>
            <a:r>
              <a:rPr lang="en-GB" sz="2400" dirty="0"/>
              <a:t> things, we perceive things in our </a:t>
            </a:r>
            <a:r>
              <a:rPr lang="en-GB" sz="2400" u="sng" dirty="0"/>
              <a:t>visual field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 smtClean="0"/>
              <a:t>C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When </a:t>
            </a:r>
            <a:r>
              <a:rPr lang="en-GB" sz="2400" dirty="0"/>
              <a:t>we </a:t>
            </a:r>
            <a:r>
              <a:rPr lang="en-GB" sz="2400" u="sng" dirty="0"/>
              <a:t>think about</a:t>
            </a:r>
            <a:r>
              <a:rPr lang="en-GB" sz="2400" dirty="0"/>
              <a:t> things, we perceive things in our </a:t>
            </a:r>
            <a:r>
              <a:rPr lang="en-GB" sz="2400" u="sng" dirty="0" smtClean="0"/>
              <a:t>mind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56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20. A mapping fallacy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its primary literal application in </a:t>
            </a:r>
            <a:r>
              <a:rPr lang="en-GB" dirty="0" smtClean="0"/>
              <a:t>TD, </a:t>
            </a:r>
            <a:r>
              <a:rPr lang="en-GB" dirty="0"/>
              <a:t>‘the mind’ stands for </a:t>
            </a:r>
            <a:r>
              <a:rPr lang="en-GB" dirty="0" smtClean="0"/>
              <a:t>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faculty that lets us understand or get to know things</a:t>
            </a:r>
          </a:p>
          <a:p>
            <a:pPr lvl="1"/>
            <a:r>
              <a:rPr lang="en-GB" i="1" dirty="0" smtClean="0"/>
              <a:t>OED</a:t>
            </a:r>
            <a:r>
              <a:rPr lang="en-GB" dirty="0"/>
              <a:t>: </a:t>
            </a:r>
            <a:r>
              <a:rPr lang="en-GB" dirty="0" smtClean="0"/>
              <a:t>‘mind’ = a </a:t>
            </a:r>
            <a:r>
              <a:rPr lang="en-GB" dirty="0"/>
              <a:t>person's cognitive, rational, or intellectual </a:t>
            </a:r>
            <a:r>
              <a:rPr lang="en-GB" dirty="0" smtClean="0"/>
              <a:t>powers</a:t>
            </a:r>
          </a:p>
          <a:p>
            <a:r>
              <a:rPr lang="en-GB" dirty="0" smtClean="0"/>
              <a:t>In </a:t>
            </a:r>
            <a:r>
              <a:rPr lang="en-GB" dirty="0"/>
              <a:t>reasoning with </a:t>
            </a:r>
            <a:r>
              <a:rPr lang="en-GB" dirty="0" smtClean="0"/>
              <a:t>‘</a:t>
            </a:r>
            <a:r>
              <a:rPr lang="en-GB" dirty="0"/>
              <a:t>seeing </a:t>
            </a:r>
            <a:r>
              <a:rPr lang="en-GB" dirty="0">
                <a:sym typeface="Symbol"/>
              </a:rPr>
              <a:t></a:t>
            </a:r>
            <a:r>
              <a:rPr lang="en-GB" dirty="0"/>
              <a:t> knowing’, we ought to correlate </a:t>
            </a:r>
            <a:r>
              <a:rPr lang="en-GB" dirty="0" smtClean="0"/>
              <a:t>it with </a:t>
            </a:r>
            <a:r>
              <a:rPr lang="en-GB" dirty="0"/>
              <a:t>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faculty that allows us to get to see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things</a:t>
            </a:r>
          </a:p>
          <a:p>
            <a:pPr lvl="1"/>
            <a:r>
              <a:rPr lang="en-GB" i="1" dirty="0" smtClean="0"/>
              <a:t>OED</a:t>
            </a:r>
            <a:r>
              <a:rPr lang="en-GB" dirty="0" smtClean="0"/>
              <a:t> </a:t>
            </a:r>
            <a:r>
              <a:rPr lang="en-GB" dirty="0"/>
              <a:t>sense </a:t>
            </a:r>
            <a:r>
              <a:rPr lang="en-GB" dirty="0" smtClean="0"/>
              <a:t>8a ‘sight’= the </a:t>
            </a:r>
            <a:r>
              <a:rPr lang="en-GB" dirty="0"/>
              <a:t>faculty or power of </a:t>
            </a:r>
            <a:r>
              <a:rPr lang="en-GB" dirty="0" smtClean="0"/>
              <a:t>seeing</a:t>
            </a:r>
            <a:endParaRPr lang="en-GB" dirty="0"/>
          </a:p>
          <a:p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Not: </a:t>
            </a:r>
            <a:r>
              <a:rPr lang="en-GB" dirty="0" smtClean="0"/>
              <a:t>visual field </a:t>
            </a:r>
            <a:r>
              <a:rPr lang="en-GB" dirty="0" smtClean="0">
                <a:sym typeface="Symbol"/>
              </a:rPr>
              <a:t></a:t>
            </a:r>
            <a:r>
              <a:rPr lang="en-GB" dirty="0" smtClean="0"/>
              <a:t> mind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But: </a:t>
            </a:r>
            <a:r>
              <a:rPr lang="en-GB" dirty="0" smtClean="0"/>
              <a:t>sight </a:t>
            </a:r>
            <a:r>
              <a:rPr lang="en-GB" dirty="0" smtClean="0">
                <a:sym typeface="Symbol"/>
              </a:rPr>
              <a:t></a:t>
            </a:r>
            <a:r>
              <a:rPr lang="en-GB" dirty="0" smtClean="0"/>
              <a:t> mind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POWER)</a:t>
            </a: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 err="1" smtClean="0"/>
              <a:t>Rxy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smtClean="0"/>
              <a:t>SD </a:t>
            </a:r>
            <a:r>
              <a:rPr lang="en-GB" dirty="0" smtClean="0">
                <a:latin typeface="Calibri"/>
                <a:cs typeface="Calibri"/>
              </a:rPr>
              <a:t>↔ </a:t>
            </a:r>
            <a:r>
              <a:rPr lang="en-GB" dirty="0" smtClean="0"/>
              <a:t>R*</a:t>
            </a:r>
            <a:r>
              <a:rPr lang="en-GB" dirty="0" err="1" smtClean="0"/>
              <a:t>xy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smtClean="0"/>
              <a:t>TD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THEN the power of x to stand in R to y in </a:t>
            </a:r>
            <a:r>
              <a:rPr lang="en-GB" dirty="0" smtClean="0"/>
              <a:t>SD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cs typeface="Calibri"/>
              </a:rPr>
              <a:t>↔ </a:t>
            </a:r>
            <a:r>
              <a:rPr lang="en-GB" dirty="0" smtClean="0"/>
              <a:t>the </a:t>
            </a:r>
            <a:r>
              <a:rPr lang="en-GB" dirty="0"/>
              <a:t>power of x to stand in R*-to y in </a:t>
            </a:r>
            <a:r>
              <a:rPr lang="en-GB" dirty="0" smtClean="0"/>
              <a:t>TD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9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21. Upshot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r>
              <a:rPr lang="en-GB" sz="3100" dirty="0"/>
              <a:t>E</a:t>
            </a:r>
            <a:r>
              <a:rPr lang="en-GB" sz="3100" dirty="0" smtClean="0"/>
              <a:t>nforcing mapping ‘</a:t>
            </a:r>
            <a:r>
              <a:rPr lang="en-GB" sz="3100" dirty="0" smtClean="0"/>
              <a:t>visual field </a:t>
            </a:r>
            <a:r>
              <a:rPr lang="en-GB" sz="3100" dirty="0" smtClean="0">
                <a:sym typeface="Symbol"/>
              </a:rPr>
              <a:t></a:t>
            </a:r>
            <a:r>
              <a:rPr lang="en-GB" sz="3100" dirty="0" smtClean="0"/>
              <a:t> mind’</a:t>
            </a:r>
            <a:r>
              <a:rPr lang="en-GB" sz="3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100" dirty="0" smtClean="0"/>
              <a:t>in </a:t>
            </a:r>
            <a:r>
              <a:rPr lang="en-GB" sz="3100" dirty="0"/>
              <a:t>analogical reasoning with linguistically realised conceptual metaphors prevents the default minimal-analogy </a:t>
            </a:r>
            <a:r>
              <a:rPr lang="en-GB" sz="3100" dirty="0" smtClean="0"/>
              <a:t>interpretations </a:t>
            </a:r>
            <a:r>
              <a:rPr lang="en-GB" sz="3100" dirty="0"/>
              <a:t>(Fischer 2014, 2015). </a:t>
            </a:r>
            <a:endParaRPr lang="en-GB" sz="3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100" dirty="0"/>
              <a:t>I</a:t>
            </a:r>
            <a:r>
              <a:rPr lang="en-GB" sz="3100" dirty="0" smtClean="0"/>
              <a:t>n </a:t>
            </a:r>
            <a:r>
              <a:rPr lang="en-GB" sz="3100" dirty="0"/>
              <a:t>such reasoning, </a:t>
            </a:r>
            <a:r>
              <a:rPr lang="en-GB" sz="3100" dirty="0" smtClean="0"/>
              <a:t>analogy-minimising should </a:t>
            </a:r>
            <a:r>
              <a:rPr lang="en-GB" sz="3100" dirty="0"/>
              <a:t>take precedence over competing mappings. </a:t>
            </a:r>
            <a:endParaRPr lang="en-GB" sz="3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100" dirty="0" smtClean="0"/>
              <a:t>‘</a:t>
            </a:r>
            <a:r>
              <a:rPr lang="en-GB" sz="3100" dirty="0"/>
              <a:t>sight </a:t>
            </a:r>
            <a:r>
              <a:rPr lang="en-GB" sz="3100" dirty="0">
                <a:sym typeface="Symbol"/>
              </a:rPr>
              <a:t></a:t>
            </a:r>
            <a:r>
              <a:rPr lang="en-GB" sz="3100" dirty="0"/>
              <a:t> mind’ </a:t>
            </a:r>
            <a:r>
              <a:rPr lang="en-GB" sz="3100" dirty="0" smtClean="0"/>
              <a:t>in reasoning </a:t>
            </a:r>
            <a:r>
              <a:rPr lang="en-GB" sz="3100" dirty="0"/>
              <a:t>with vision-cognition metaphors. </a:t>
            </a:r>
            <a:endParaRPr lang="en-GB" sz="3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100" dirty="0" smtClean="0"/>
              <a:t>1-1 </a:t>
            </a:r>
            <a:r>
              <a:rPr lang="en-GB" sz="3100" dirty="0"/>
              <a:t>mapping </a:t>
            </a:r>
            <a:r>
              <a:rPr lang="en-GB" sz="3100" dirty="0" smtClean="0"/>
              <a:t>prevents </a:t>
            </a:r>
            <a:r>
              <a:rPr lang="en-GB" sz="3100" dirty="0"/>
              <a:t>m</a:t>
            </a:r>
            <a:r>
              <a:rPr lang="en-GB" sz="3100" dirty="0" smtClean="0"/>
              <a:t>apping </a:t>
            </a:r>
            <a:r>
              <a:rPr lang="en-GB" sz="3100" dirty="0" smtClean="0"/>
              <a:t>visual field </a:t>
            </a:r>
            <a:r>
              <a:rPr lang="en-GB" sz="3100" dirty="0" smtClean="0">
                <a:sym typeface="Symbol"/>
              </a:rPr>
              <a:t></a:t>
            </a:r>
            <a:r>
              <a:rPr lang="en-GB" sz="3100" dirty="0" smtClean="0"/>
              <a:t> mind</a:t>
            </a:r>
            <a:r>
              <a:rPr lang="en-GB" sz="3100" dirty="0"/>
              <a:t>.</a:t>
            </a:r>
            <a:endParaRPr lang="en-GB" sz="3100" dirty="0" smtClean="0"/>
          </a:p>
          <a:p>
            <a:pPr marL="0" indent="0">
              <a:buNone/>
            </a:pPr>
            <a:r>
              <a:rPr lang="en-GB" sz="3100" b="1" dirty="0" smtClean="0">
                <a:solidFill>
                  <a:schemeClr val="tx2">
                    <a:lumMod val="75000"/>
                  </a:schemeClr>
                </a:solidFill>
              </a:rPr>
              <a:t>At </a:t>
            </a:r>
            <a:r>
              <a:rPr lang="en-GB" sz="3100" b="1" dirty="0">
                <a:solidFill>
                  <a:schemeClr val="tx2">
                    <a:lumMod val="75000"/>
                  </a:schemeClr>
                </a:solidFill>
              </a:rPr>
              <a:t>the root of the Cartesian conception </a:t>
            </a:r>
            <a:r>
              <a:rPr lang="en-GB" sz="3100" b="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GB" sz="3100" b="1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GB" sz="3100" b="1" dirty="0" err="1" smtClean="0">
                <a:solidFill>
                  <a:schemeClr val="tx2">
                    <a:lumMod val="75000"/>
                  </a:schemeClr>
                </a:solidFill>
              </a:rPr>
              <a:t>mis</a:t>
            </a:r>
            <a:r>
              <a:rPr lang="en-GB" sz="3100" b="1" dirty="0" smtClean="0">
                <a:solidFill>
                  <a:schemeClr val="tx2">
                    <a:lumMod val="75000"/>
                  </a:schemeClr>
                </a:solidFill>
              </a:rPr>
              <a:t>-mapping that arises </a:t>
            </a:r>
            <a:r>
              <a:rPr lang="en-GB" sz="3100" b="1" dirty="0">
                <a:solidFill>
                  <a:schemeClr val="tx2">
                    <a:lumMod val="75000"/>
                  </a:schemeClr>
                </a:solidFill>
              </a:rPr>
              <a:t>where the analogy-maximising mapping strategy used as default in problem-solving comes into conflict with the analogy-minimising strategy </a:t>
            </a:r>
            <a:r>
              <a:rPr lang="en-GB" sz="3100" b="1" dirty="0" smtClean="0">
                <a:solidFill>
                  <a:schemeClr val="tx2">
                    <a:lumMod val="75000"/>
                  </a:schemeClr>
                </a:solidFill>
              </a:rPr>
              <a:t>used as default </a:t>
            </a:r>
            <a:r>
              <a:rPr lang="en-GB" sz="3100" b="1" dirty="0">
                <a:solidFill>
                  <a:schemeClr val="tx2">
                    <a:lumMod val="75000"/>
                  </a:schemeClr>
                </a:solidFill>
              </a:rPr>
              <a:t>in metaphor interpretation.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6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inimal-analogy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approach 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application </a:t>
            </a:r>
            <a:r>
              <a:rPr lang="en-GB" dirty="0"/>
              <a:t>to </a:t>
            </a:r>
            <a:r>
              <a:rPr lang="en-GB" dirty="0" smtClean="0"/>
              <a:t>extended </a:t>
            </a:r>
            <a:r>
              <a:rPr lang="en-GB" dirty="0"/>
              <a:t>spatial cognition </a:t>
            </a:r>
            <a:r>
              <a:rPr lang="en-GB" dirty="0" smtClean="0"/>
              <a:t>metaphor: ‘</a:t>
            </a:r>
            <a:r>
              <a:rPr lang="en-GB" dirty="0"/>
              <a:t>to/from/in/ the mind’ </a:t>
            </a:r>
            <a:r>
              <a:rPr lang="en-GB" dirty="0" smtClean="0"/>
              <a:t>+ verb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not MIND </a:t>
            </a:r>
            <a:r>
              <a:rPr lang="en-GB" dirty="0"/>
              <a:t>AS CONTAINER </a:t>
            </a: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Gibbs </a:t>
            </a:r>
            <a:r>
              <a:rPr lang="en-GB" dirty="0"/>
              <a:t>&amp; O’Brien 1990, </a:t>
            </a:r>
            <a:r>
              <a:rPr lang="en-GB" dirty="0" err="1"/>
              <a:t>Koivisto-Alanko</a:t>
            </a:r>
            <a:r>
              <a:rPr lang="en-GB" dirty="0"/>
              <a:t> &amp; </a:t>
            </a:r>
            <a:r>
              <a:rPr lang="en-GB" dirty="0" err="1"/>
              <a:t>Tissari</a:t>
            </a:r>
            <a:r>
              <a:rPr lang="en-GB" dirty="0"/>
              <a:t> 2006, </a:t>
            </a:r>
            <a:r>
              <a:rPr lang="en-GB" dirty="0" err="1"/>
              <a:t>Kövecses</a:t>
            </a:r>
            <a:r>
              <a:rPr lang="en-GB" dirty="0"/>
              <a:t> 2010, </a:t>
            </a:r>
            <a:r>
              <a:rPr lang="en-GB" dirty="0" err="1"/>
              <a:t>Lakoff</a:t>
            </a:r>
            <a:r>
              <a:rPr lang="en-GB" dirty="0"/>
              <a:t> &amp; Johnson 1980, </a:t>
            </a:r>
            <a:r>
              <a:rPr lang="en-GB" dirty="0" smtClean="0"/>
              <a:t>1999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but BEING </a:t>
            </a:r>
            <a:r>
              <a:rPr lang="en-GB" dirty="0"/>
              <a:t>THOUGHT OF AS BEING IN A PERSONAL </a:t>
            </a:r>
            <a:r>
              <a:rPr lang="en-GB" dirty="0" smtClean="0"/>
              <a:t>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without mapping </a:t>
            </a:r>
            <a:r>
              <a:rPr lang="en-GB" dirty="0"/>
              <a:t>onto a mind-entity. </a:t>
            </a:r>
            <a:endParaRPr lang="en-GB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Philosophical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analogy-maximising strategies generate entity-mapping.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mapping </a:t>
            </a:r>
            <a:r>
              <a:rPr lang="en-GB" dirty="0" smtClean="0"/>
              <a:t>fallacy in analogical reasoning at root of Cartesian conception of mind</a:t>
            </a:r>
            <a:endParaRPr lang="en-GB" dirty="0"/>
          </a:p>
          <a:p>
            <a:pPr marL="514350" indent="-514350">
              <a:buFont typeface="+mj-lt"/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5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Minimal Analogy: Reanalysing Ordinary Mind Talk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6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Analogical reasoning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Identify source-model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GB" dirty="0" smtClean="0"/>
              <a:t>retrieve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Map SD-elements onto TD elements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GB" dirty="0" smtClean="0"/>
              <a:t>Subject to semantic and structural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Inferences with CWSG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Planets </a:t>
            </a:r>
            <a:r>
              <a:rPr lang="en-GB" dirty="0" smtClean="0">
                <a:latin typeface="Calibri"/>
                <a:cs typeface="Calibri"/>
              </a:rPr>
              <a:t>↔ electrons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Sun </a:t>
            </a:r>
            <a:r>
              <a:rPr lang="en-GB" dirty="0" smtClean="0">
                <a:cs typeface="Calibri"/>
              </a:rPr>
              <a:t>↔ nucleus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x revolves around y</a:t>
            </a:r>
            <a:r>
              <a:rPr lang="en-GB" dirty="0">
                <a:cs typeface="Calibri"/>
              </a:rPr>
              <a:t> ↔ </a:t>
            </a:r>
            <a:r>
              <a:rPr lang="en-GB" dirty="0" smtClean="0">
                <a:cs typeface="Calibri"/>
              </a:rPr>
              <a:t>x revolves around y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 attracts x </a:t>
            </a:r>
            <a:r>
              <a:rPr lang="en-GB" dirty="0">
                <a:cs typeface="Calibri"/>
              </a:rPr>
              <a:t>↔ </a:t>
            </a:r>
            <a:r>
              <a:rPr lang="en-GB" dirty="0" smtClean="0">
                <a:cs typeface="Calibri"/>
              </a:rPr>
              <a:t> y attracts x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62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Minimal Analogy: 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CW</a:t>
            </a:r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GB" dirty="0" smtClean="0"/>
              <a:t>G: representations </a:t>
            </a:r>
            <a:r>
              <a:rPr lang="en-GB" dirty="0"/>
              <a:t>of </a:t>
            </a:r>
            <a:r>
              <a:rPr lang="en-GB" dirty="0" smtClean="0"/>
              <a:t>SD elements are </a:t>
            </a:r>
            <a:r>
              <a:rPr lang="en-GB" dirty="0"/>
              <a:t>substituted by </a:t>
            </a:r>
            <a:r>
              <a:rPr lang="en-GB" dirty="0" smtClean="0"/>
              <a:t>reps </a:t>
            </a:r>
            <a:r>
              <a:rPr lang="en-GB" dirty="0"/>
              <a:t>of </a:t>
            </a:r>
            <a:r>
              <a:rPr lang="en-GB" dirty="0" smtClean="0"/>
              <a:t>TD </a:t>
            </a:r>
            <a:r>
              <a:rPr lang="en-GB" dirty="0"/>
              <a:t>elements onto which they are </a:t>
            </a:r>
            <a:r>
              <a:rPr lang="en-GB" dirty="0" smtClean="0"/>
              <a:t>mapped</a:t>
            </a:r>
          </a:p>
          <a:p>
            <a:r>
              <a:rPr lang="en-GB" dirty="0" smtClean="0"/>
              <a:t>CWS</a:t>
            </a:r>
            <a:r>
              <a:rPr lang="en-GB" b="1" u="sng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dirty="0" smtClean="0"/>
              <a:t>: if no mapping, rep </a:t>
            </a:r>
            <a:r>
              <a:rPr lang="en-GB" dirty="0"/>
              <a:t>of </a:t>
            </a:r>
            <a:r>
              <a:rPr lang="en-GB" dirty="0" smtClean="0"/>
              <a:t>SD element </a:t>
            </a:r>
            <a:r>
              <a:rPr lang="en-GB" dirty="0"/>
              <a:t>is just left </a:t>
            </a:r>
            <a:r>
              <a:rPr lang="en-GB" dirty="0" smtClean="0"/>
              <a:t>in TD conclusion: new </a:t>
            </a:r>
            <a:r>
              <a:rPr lang="en-GB" dirty="0"/>
              <a:t>entity or </a:t>
            </a:r>
            <a:r>
              <a:rPr lang="en-GB" dirty="0" smtClean="0"/>
              <a:t>relation </a:t>
            </a:r>
            <a:r>
              <a:rPr lang="en-GB" dirty="0"/>
              <a:t>‘generated’. </a:t>
            </a:r>
            <a:endParaRPr lang="en-GB" dirty="0" smtClean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Risk: </a:t>
            </a:r>
            <a:r>
              <a:rPr lang="en-GB" dirty="0" smtClean="0"/>
              <a:t>In reasoning </a:t>
            </a:r>
            <a:r>
              <a:rPr lang="en-GB" dirty="0"/>
              <a:t>from concrete </a:t>
            </a:r>
            <a:r>
              <a:rPr lang="en-GB" dirty="0" smtClean="0"/>
              <a:t>SD </a:t>
            </a:r>
            <a:r>
              <a:rPr lang="en-GB" dirty="0"/>
              <a:t>to abstract </a:t>
            </a:r>
            <a:r>
              <a:rPr lang="en-GB" dirty="0" smtClean="0"/>
              <a:t>TD, </a:t>
            </a:r>
            <a:r>
              <a:rPr lang="en-GB" dirty="0"/>
              <a:t>generous substitution and even modest generation are </a:t>
            </a:r>
            <a:r>
              <a:rPr lang="en-GB" dirty="0" smtClean="0"/>
              <a:t>liable to produce </a:t>
            </a:r>
            <a:r>
              <a:rPr lang="en-GB" dirty="0"/>
              <a:t>category mistakes and nonsense. 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inimal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analogy </a:t>
            </a:r>
            <a:r>
              <a:rPr lang="en-GB" dirty="0"/>
              <a:t>approach </a:t>
            </a:r>
            <a:r>
              <a:rPr lang="en-GB" dirty="0" smtClean="0"/>
              <a:t>seeks </a:t>
            </a:r>
            <a:r>
              <a:rPr lang="en-GB" dirty="0"/>
              <a:t>to minimise </a:t>
            </a:r>
            <a:r>
              <a:rPr lang="en-GB" dirty="0" smtClean="0"/>
              <a:t>risk by 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minimising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mappings 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substitutions 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eschewing generation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 smtClean="0"/>
              <a:t>Minimal Analogy: Aim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Generate rich </a:t>
            </a:r>
            <a:r>
              <a:rPr lang="en-GB" dirty="0"/>
              <a:t>interpretations of extended metaphors </a:t>
            </a:r>
          </a:p>
          <a:p>
            <a:pPr lvl="1"/>
            <a:r>
              <a:rPr lang="en-GB" dirty="0" smtClean="0"/>
              <a:t>metaphor </a:t>
            </a:r>
            <a:r>
              <a:rPr lang="en-GB" dirty="0"/>
              <a:t>appreciation (</a:t>
            </a:r>
            <a:r>
              <a:rPr lang="en-GB" dirty="0" err="1"/>
              <a:t>Gerrig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dirty="0"/>
              <a:t>Healy 1983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language </a:t>
            </a:r>
            <a:r>
              <a:rPr lang="en-GB" dirty="0"/>
              <a:t>teaching (</a:t>
            </a:r>
            <a:r>
              <a:rPr lang="en-GB" dirty="0" err="1"/>
              <a:t>Bortfeld</a:t>
            </a:r>
            <a:r>
              <a:rPr lang="en-GB" dirty="0"/>
              <a:t> 1998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advanced </a:t>
            </a:r>
            <a:r>
              <a:rPr lang="en-GB" dirty="0"/>
              <a:t>dictionaries. 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nterpretations </a:t>
            </a:r>
            <a:r>
              <a:rPr lang="en-GB" dirty="0"/>
              <a:t>may be richer </a:t>
            </a:r>
            <a:r>
              <a:rPr lang="en-GB" dirty="0" smtClean="0"/>
              <a:t>than </a:t>
            </a:r>
            <a:r>
              <a:rPr lang="en-GB" dirty="0"/>
              <a:t>in fast-paced conversation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deliberate </a:t>
            </a:r>
            <a:r>
              <a:rPr lang="en-GB" dirty="0"/>
              <a:t>reflection or effortful </a:t>
            </a:r>
            <a:r>
              <a:rPr lang="en-GB" dirty="0" smtClean="0"/>
              <a:t>processing (type-2: Evans &amp; </a:t>
            </a:r>
            <a:r>
              <a:rPr lang="en-GB" dirty="0" err="1"/>
              <a:t>Stanovich</a:t>
            </a:r>
            <a:r>
              <a:rPr lang="en-GB" dirty="0"/>
              <a:t> 2013).</a:t>
            </a:r>
          </a:p>
        </p:txBody>
      </p:sp>
    </p:spTree>
    <p:extLst>
      <p:ext uri="{BB962C8B-B14F-4D97-AF65-F5344CB8AC3E}">
        <p14:creationId xmlns:p14="http://schemas.microsoft.com/office/powerpoint/2010/main" val="71509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SD reasoning </a:t>
            </a:r>
            <a:r>
              <a:rPr lang="en-GB" dirty="0"/>
              <a:t>infers from sentences to be interpreted conclusions </a:t>
            </a:r>
            <a:r>
              <a:rPr lang="en-GB" dirty="0" smtClean="0"/>
              <a:t>mappable with modest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few well-established, </a:t>
            </a:r>
            <a:r>
              <a:rPr lang="en-GB" dirty="0" smtClean="0"/>
              <a:t>widely applicable</a:t>
            </a:r>
            <a:r>
              <a:rPr lang="en-GB" dirty="0" smtClean="0"/>
              <a:t> mappings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Analogical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inferences </a:t>
            </a:r>
            <a:r>
              <a:rPr lang="en-GB" dirty="0"/>
              <a:t>employ these mappings for substitutions </a:t>
            </a:r>
            <a:r>
              <a:rPr lang="en-GB" dirty="0" smtClean="0"/>
              <a:t>producing TD conclusions.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reasoning </a:t>
            </a:r>
            <a:r>
              <a:rPr lang="en-GB" dirty="0"/>
              <a:t>may enrich </a:t>
            </a:r>
            <a:r>
              <a:rPr lang="en-GB" dirty="0" smtClean="0"/>
              <a:t>conclusions </a:t>
            </a:r>
            <a:r>
              <a:rPr lang="en-GB" dirty="0"/>
              <a:t>or render them more precise.</a:t>
            </a:r>
          </a:p>
        </p:txBody>
      </p:sp>
    </p:spTree>
    <p:extLst>
      <p:ext uri="{BB962C8B-B14F-4D97-AF65-F5344CB8AC3E}">
        <p14:creationId xmlns:p14="http://schemas.microsoft.com/office/powerpoint/2010/main" val="26793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Step 1 – SD reasoning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Interpret expression literally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As default, draw routine comprehension inferences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semantic and stereotypical inferences triggered by nouns </a:t>
            </a:r>
            <a:r>
              <a:rPr lang="en-GB" dirty="0" smtClean="0"/>
              <a:t>(Hare </a:t>
            </a:r>
            <a:r>
              <a:rPr lang="en-GB" dirty="0"/>
              <a:t>et al. 2009) and verbs </a:t>
            </a:r>
            <a:r>
              <a:rPr lang="en-GB" dirty="0" smtClean="0"/>
              <a:t>(Ferretti </a:t>
            </a:r>
            <a:r>
              <a:rPr lang="en-GB" dirty="0"/>
              <a:t>et al. 2001) </a:t>
            </a: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predictive </a:t>
            </a:r>
            <a:r>
              <a:rPr lang="en-GB" dirty="0"/>
              <a:t>inferences from prior text and </a:t>
            </a:r>
            <a:r>
              <a:rPr lang="en-GB" dirty="0" smtClean="0"/>
              <a:t>world-knowledge </a:t>
            </a:r>
            <a:r>
              <a:rPr lang="en-GB" dirty="0"/>
              <a:t>(</a:t>
            </a:r>
            <a:r>
              <a:rPr lang="en-GB" dirty="0" err="1"/>
              <a:t>Metusalem</a:t>
            </a:r>
            <a:r>
              <a:rPr lang="en-GB" dirty="0"/>
              <a:t> et al. 2012,</a:t>
            </a:r>
            <a:r>
              <a:rPr lang="en-GB" b="1" dirty="0"/>
              <a:t> </a:t>
            </a:r>
            <a:r>
              <a:rPr lang="en-GB" dirty="0"/>
              <a:t>Ratcliff &amp;</a:t>
            </a:r>
            <a:r>
              <a:rPr lang="en-GB" dirty="0" smtClean="0"/>
              <a:t> </a:t>
            </a:r>
            <a:r>
              <a:rPr lang="en-GB" dirty="0" err="1"/>
              <a:t>McKoon</a:t>
            </a:r>
            <a:r>
              <a:rPr lang="en-GB" dirty="0"/>
              <a:t> 1989).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</a:t>
            </a:r>
            <a:r>
              <a:rPr lang="en-GB" dirty="0" smtClean="0"/>
              <a:t>utputs </a:t>
            </a:r>
            <a:r>
              <a:rPr lang="en-GB" dirty="0"/>
              <a:t>of </a:t>
            </a:r>
            <a:r>
              <a:rPr lang="en-GB" dirty="0" smtClean="0"/>
              <a:t>initially </a:t>
            </a:r>
            <a:r>
              <a:rPr lang="en-GB" dirty="0"/>
              <a:t>parallel automatic processes </a:t>
            </a:r>
            <a:r>
              <a:rPr lang="en-GB" dirty="0" smtClean="0"/>
              <a:t>subsequently </a:t>
            </a:r>
            <a:r>
              <a:rPr lang="en-GB" dirty="0"/>
              <a:t>integrated </a:t>
            </a:r>
            <a:r>
              <a:rPr lang="en-GB" dirty="0" smtClean="0"/>
              <a:t>(Peleg </a:t>
            </a:r>
            <a:r>
              <a:rPr lang="en-GB" dirty="0"/>
              <a:t>&amp; </a:t>
            </a:r>
            <a:r>
              <a:rPr lang="en-GB" dirty="0" err="1"/>
              <a:t>Giora</a:t>
            </a:r>
            <a:r>
              <a:rPr lang="en-GB" dirty="0"/>
              <a:t> </a:t>
            </a:r>
            <a:r>
              <a:rPr lang="en-GB" dirty="0" smtClean="0"/>
              <a:t>2011)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Where </a:t>
            </a:r>
            <a:r>
              <a:rPr lang="en-GB" dirty="0"/>
              <a:t>they can contribute to the interpretation, they are retained (</a:t>
            </a:r>
            <a:r>
              <a:rPr lang="en-GB" dirty="0" err="1"/>
              <a:t>Giora</a:t>
            </a:r>
            <a:r>
              <a:rPr lang="en-GB" dirty="0"/>
              <a:t> &amp; Fein 1999, Fein et al. 2015) and can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serve as premises for subsequent analogical inferences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4074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Microsoft Office PowerPoint</Application>
  <PresentationFormat>Bildschirmpräsentation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Minds as (Introspectible) Containers? Demonstrating a New Minimal-Analogy Approach to Extended Metaphor</vt:lpstr>
      <vt:lpstr>1. Differential processing hypothesis </vt:lpstr>
      <vt:lpstr>2. Agenda</vt:lpstr>
      <vt:lpstr>Minimal Analogy: Reanalysing Ordinary Mind Talk</vt:lpstr>
      <vt:lpstr>3. Analogical reasoning</vt:lpstr>
      <vt:lpstr>4. Minimal Analogy: Motivation</vt:lpstr>
      <vt:lpstr>5. Minimal Analogy: Aim</vt:lpstr>
      <vt:lpstr>6. Structure</vt:lpstr>
      <vt:lpstr>7. Step 1 – SD reasoning</vt:lpstr>
      <vt:lpstr>8. Example</vt:lpstr>
      <vt:lpstr>9. Step 2 – Analogical inferences</vt:lpstr>
      <vt:lpstr>10. Example</vt:lpstr>
      <vt:lpstr>11. Generic mapping adjuncts</vt:lpstr>
      <vt:lpstr>12. Further adjuncts</vt:lpstr>
      <vt:lpstr>13. Example Ctd.</vt:lpstr>
      <vt:lpstr>14. Step 3 – TD reasoning</vt:lpstr>
      <vt:lpstr>15. Summary</vt:lpstr>
      <vt:lpstr>16. Conclusion</vt:lpstr>
      <vt:lpstr>Towards Philosophical Conclusions</vt:lpstr>
      <vt:lpstr>17. Entity Mapping for ‘mind’</vt:lpstr>
      <vt:lpstr>18. visual field  mind</vt:lpstr>
      <vt:lpstr>19. Cartesian conception</vt:lpstr>
      <vt:lpstr>20. A mapping fallacy</vt:lpstr>
      <vt:lpstr>21. Upshot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 as (Introspectible) Containers? Demonstrating a New Minimal-Analogy Approach to Extended Metaphor</dc:title>
  <dc:creator>Eugen Fischer</dc:creator>
  <cp:lastModifiedBy>Eugen Fischer</cp:lastModifiedBy>
  <cp:revision>21</cp:revision>
  <dcterms:created xsi:type="dcterms:W3CDTF">2017-04-17T10:53:18Z</dcterms:created>
  <dcterms:modified xsi:type="dcterms:W3CDTF">2017-04-17T18:15:14Z</dcterms:modified>
</cp:coreProperties>
</file>