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13" r:id="rId1"/>
  </p:sldMasterIdLst>
  <p:notesMasterIdLst>
    <p:notesMasterId r:id="rId35"/>
  </p:notesMasterIdLst>
  <p:handoutMasterIdLst>
    <p:handoutMasterId r:id="rId36"/>
  </p:handoutMasterIdLst>
  <p:sldIdLst>
    <p:sldId id="1202" r:id="rId2"/>
    <p:sldId id="1357" r:id="rId3"/>
    <p:sldId id="1464" r:id="rId4"/>
    <p:sldId id="1466" r:id="rId5"/>
    <p:sldId id="1447" r:id="rId6"/>
    <p:sldId id="1427" r:id="rId7"/>
    <p:sldId id="1527" r:id="rId8"/>
    <p:sldId id="1525" r:id="rId9"/>
    <p:sldId id="1526" r:id="rId10"/>
    <p:sldId id="1547" r:id="rId11"/>
    <p:sldId id="1512" r:id="rId12"/>
    <p:sldId id="1546" r:id="rId13"/>
    <p:sldId id="1422" r:id="rId14"/>
    <p:sldId id="1455" r:id="rId15"/>
    <p:sldId id="1515" r:id="rId16"/>
    <p:sldId id="1511" r:id="rId17"/>
    <p:sldId id="1475" r:id="rId18"/>
    <p:sldId id="1457" r:id="rId19"/>
    <p:sldId id="1541" r:id="rId20"/>
    <p:sldId id="1458" r:id="rId21"/>
    <p:sldId id="1516" r:id="rId22"/>
    <p:sldId id="1505" r:id="rId23"/>
    <p:sldId id="1417" r:id="rId24"/>
    <p:sldId id="1356" r:id="rId25"/>
    <p:sldId id="1487" r:id="rId26"/>
    <p:sldId id="1488" r:id="rId27"/>
    <p:sldId id="1536" r:id="rId28"/>
    <p:sldId id="1537" r:id="rId29"/>
    <p:sldId id="1538" r:id="rId30"/>
    <p:sldId id="1529" r:id="rId31"/>
    <p:sldId id="1522" r:id="rId32"/>
    <p:sldId id="1555" r:id="rId33"/>
    <p:sldId id="1556" r:id="rId34"/>
  </p:sldIdLst>
  <p:sldSz cx="9144000" cy="6858000" type="screen4x3"/>
  <p:notesSz cx="6858000" cy="9144000"/>
  <p:defaultTextStyle>
    <a:defPPr>
      <a:defRPr lang="en-US"/>
    </a:defPPr>
    <a:lvl1pPr algn="l" rtl="0" eaLnBrk="0" fontAlgn="base" hangingPunct="0">
      <a:spcBef>
        <a:spcPct val="0"/>
      </a:spcBef>
      <a:spcAft>
        <a:spcPct val="0"/>
      </a:spcAft>
      <a:defRPr sz="3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352">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266"/>
    <a:srgbClr val="FF00FF"/>
    <a:srgbClr val="53D2FF"/>
    <a:srgbClr val="A205CD"/>
    <a:srgbClr val="8FE2FF"/>
    <a:srgbClr val="FF4B4B"/>
    <a:srgbClr val="C89800"/>
    <a:srgbClr val="EAB200"/>
    <a:srgbClr val="FFFC81"/>
    <a:srgbClr val="DAD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34583" autoAdjust="0"/>
    <p:restoredTop sz="86521" autoAdjust="0"/>
  </p:normalViewPr>
  <p:slideViewPr>
    <p:cSldViewPr>
      <p:cViewPr varScale="1">
        <p:scale>
          <a:sx n="57" d="100"/>
          <a:sy n="57" d="100"/>
        </p:scale>
        <p:origin x="-989" y="-91"/>
      </p:cViewPr>
      <p:guideLst>
        <p:guide orient="horz" pos="2352"/>
        <p:guide pos="2832"/>
      </p:guideLst>
    </p:cSldViewPr>
  </p:slideViewPr>
  <p:outlineViewPr>
    <p:cViewPr>
      <p:scale>
        <a:sx n="33" d="100"/>
        <a:sy n="33" d="100"/>
      </p:scale>
      <p:origin x="216"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GB"/>
          </a:p>
        </p:txBody>
      </p:sp>
      <p:sp>
        <p:nvSpPr>
          <p:cNvPr id="665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GB"/>
          </a:p>
        </p:txBody>
      </p:sp>
      <p:sp>
        <p:nvSpPr>
          <p:cNvPr id="665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GB"/>
          </a:p>
        </p:txBody>
      </p:sp>
      <p:sp>
        <p:nvSpPr>
          <p:cNvPr id="665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354DEA5C-6216-4DB1-AF33-5FED612F9615}" type="slidenum">
              <a:rPr lang="en-GB"/>
              <a:pPr>
                <a:defRPr/>
              </a:pPr>
              <a:t>‹#›</a:t>
            </a:fld>
            <a:endParaRPr lang="en-GB"/>
          </a:p>
        </p:txBody>
      </p:sp>
    </p:spTree>
    <p:extLst>
      <p:ext uri="{BB962C8B-B14F-4D97-AF65-F5344CB8AC3E}">
        <p14:creationId xmlns:p14="http://schemas.microsoft.com/office/powerpoint/2010/main" val="2709233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charset="0"/>
              </a:defRPr>
            </a:lvl1pPr>
          </a:lstStyle>
          <a:p>
            <a:pPr>
              <a:defRPr/>
            </a:pPr>
            <a:fld id="{8A194B0E-DC3B-450B-B21E-B41B6D6B504F}" type="datetimeFigureOut">
              <a:rPr lang="en-GB"/>
              <a:pPr>
                <a:defRPr/>
              </a:pPr>
              <a:t>14/09/2022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charset="0"/>
              </a:defRPr>
            </a:lvl1pPr>
          </a:lstStyle>
          <a:p>
            <a:pPr>
              <a:defRPr/>
            </a:pPr>
            <a:fld id="{134048E4-0CD1-4BBF-BA56-EB6E685FAF9E}" type="slidenum">
              <a:rPr lang="en-GB"/>
              <a:pPr>
                <a:defRPr/>
              </a:pPr>
              <a:t>‹#›</a:t>
            </a:fld>
            <a:endParaRPr lang="en-GB"/>
          </a:p>
        </p:txBody>
      </p:sp>
    </p:spTree>
    <p:extLst>
      <p:ext uri="{BB962C8B-B14F-4D97-AF65-F5344CB8AC3E}">
        <p14:creationId xmlns:p14="http://schemas.microsoft.com/office/powerpoint/2010/main" val="901490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44F42F-921F-4156-9F9A-418DF814C2B9}" type="slidenum">
              <a:rPr lang="en-US"/>
              <a:pPr>
                <a:defRPr/>
              </a:pPr>
              <a:t>‹#›</a:t>
            </a:fld>
            <a:endParaRPr lang="en-US"/>
          </a:p>
        </p:txBody>
      </p:sp>
    </p:spTree>
    <p:extLst>
      <p:ext uri="{BB962C8B-B14F-4D97-AF65-F5344CB8AC3E}">
        <p14:creationId xmlns:p14="http://schemas.microsoft.com/office/powerpoint/2010/main" val="381068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DE9AB4-3626-4D8A-B809-0E75331D65D0}" type="slidenum">
              <a:rPr lang="en-US"/>
              <a:pPr>
                <a:defRPr/>
              </a:pPr>
              <a:t>‹#›</a:t>
            </a:fld>
            <a:endParaRPr lang="en-US"/>
          </a:p>
        </p:txBody>
      </p:sp>
    </p:spTree>
    <p:extLst>
      <p:ext uri="{BB962C8B-B14F-4D97-AF65-F5344CB8AC3E}">
        <p14:creationId xmlns:p14="http://schemas.microsoft.com/office/powerpoint/2010/main" val="3597898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746DAA-1D36-42F4-AEBB-9A5E6A57E400}" type="slidenum">
              <a:rPr lang="en-US"/>
              <a:pPr>
                <a:defRPr/>
              </a:pPr>
              <a:t>‹#›</a:t>
            </a:fld>
            <a:endParaRPr lang="en-US"/>
          </a:p>
        </p:txBody>
      </p:sp>
    </p:spTree>
    <p:extLst>
      <p:ext uri="{BB962C8B-B14F-4D97-AF65-F5344CB8AC3E}">
        <p14:creationId xmlns:p14="http://schemas.microsoft.com/office/powerpoint/2010/main" val="138584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D8BFAE0-2F21-48EC-B113-4C50244B8013}" type="slidenum">
              <a:rPr lang="en-US"/>
              <a:pPr>
                <a:defRPr/>
              </a:pPr>
              <a:t>‹#›</a:t>
            </a:fld>
            <a:endParaRPr lang="en-US"/>
          </a:p>
        </p:txBody>
      </p:sp>
    </p:spTree>
    <p:extLst>
      <p:ext uri="{BB962C8B-B14F-4D97-AF65-F5344CB8AC3E}">
        <p14:creationId xmlns:p14="http://schemas.microsoft.com/office/powerpoint/2010/main" val="359062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1B7CBC-5FF6-45D7-A2AF-050801E14457}" type="slidenum">
              <a:rPr lang="en-US"/>
              <a:pPr>
                <a:defRPr/>
              </a:pPr>
              <a:t>‹#›</a:t>
            </a:fld>
            <a:endParaRPr lang="en-US"/>
          </a:p>
        </p:txBody>
      </p:sp>
    </p:spTree>
    <p:extLst>
      <p:ext uri="{BB962C8B-B14F-4D97-AF65-F5344CB8AC3E}">
        <p14:creationId xmlns:p14="http://schemas.microsoft.com/office/powerpoint/2010/main" val="822424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9523AF-32DC-4CC8-8E92-4DD436AB5829}" type="slidenum">
              <a:rPr lang="en-US"/>
              <a:pPr>
                <a:defRPr/>
              </a:pPr>
              <a:t>‹#›</a:t>
            </a:fld>
            <a:endParaRPr lang="en-US"/>
          </a:p>
        </p:txBody>
      </p:sp>
    </p:spTree>
    <p:extLst>
      <p:ext uri="{BB962C8B-B14F-4D97-AF65-F5344CB8AC3E}">
        <p14:creationId xmlns:p14="http://schemas.microsoft.com/office/powerpoint/2010/main" val="319082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FF87F2E-7A16-4324-B6BB-F6AA57B412E4}" type="slidenum">
              <a:rPr lang="en-US"/>
              <a:pPr>
                <a:defRPr/>
              </a:pPr>
              <a:t>‹#›</a:t>
            </a:fld>
            <a:endParaRPr lang="en-US"/>
          </a:p>
        </p:txBody>
      </p:sp>
    </p:spTree>
    <p:extLst>
      <p:ext uri="{BB962C8B-B14F-4D97-AF65-F5344CB8AC3E}">
        <p14:creationId xmlns:p14="http://schemas.microsoft.com/office/powerpoint/2010/main" val="253783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33390C8-D169-4592-B3FB-F28128544D65}" type="slidenum">
              <a:rPr lang="en-US"/>
              <a:pPr>
                <a:defRPr/>
              </a:pPr>
              <a:t>‹#›</a:t>
            </a:fld>
            <a:endParaRPr lang="en-US"/>
          </a:p>
        </p:txBody>
      </p:sp>
    </p:spTree>
    <p:extLst>
      <p:ext uri="{BB962C8B-B14F-4D97-AF65-F5344CB8AC3E}">
        <p14:creationId xmlns:p14="http://schemas.microsoft.com/office/powerpoint/2010/main" val="390033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9F247E8-7849-46C5-861B-8A042F034C24}" type="slidenum">
              <a:rPr lang="en-US"/>
              <a:pPr>
                <a:defRPr/>
              </a:pPr>
              <a:t>‹#›</a:t>
            </a:fld>
            <a:endParaRPr lang="en-US"/>
          </a:p>
        </p:txBody>
      </p:sp>
    </p:spTree>
    <p:extLst>
      <p:ext uri="{BB962C8B-B14F-4D97-AF65-F5344CB8AC3E}">
        <p14:creationId xmlns:p14="http://schemas.microsoft.com/office/powerpoint/2010/main" val="127080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FE25C5B-500E-4B7D-BB98-E73D534582D3}" type="slidenum">
              <a:rPr lang="en-US"/>
              <a:pPr>
                <a:defRPr/>
              </a:pPr>
              <a:t>‹#›</a:t>
            </a:fld>
            <a:endParaRPr lang="en-US"/>
          </a:p>
        </p:txBody>
      </p:sp>
    </p:spTree>
    <p:extLst>
      <p:ext uri="{BB962C8B-B14F-4D97-AF65-F5344CB8AC3E}">
        <p14:creationId xmlns:p14="http://schemas.microsoft.com/office/powerpoint/2010/main" val="19744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347C44-B0C7-4334-BFFF-776760C4A945}" type="slidenum">
              <a:rPr lang="en-US"/>
              <a:pPr>
                <a:defRPr/>
              </a:pPr>
              <a:t>‹#›</a:t>
            </a:fld>
            <a:endParaRPr lang="en-US"/>
          </a:p>
        </p:txBody>
      </p:sp>
    </p:spTree>
    <p:extLst>
      <p:ext uri="{BB962C8B-B14F-4D97-AF65-F5344CB8AC3E}">
        <p14:creationId xmlns:p14="http://schemas.microsoft.com/office/powerpoint/2010/main" val="247647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PE"/>
              <a:t>Click to edit Master title style</a:t>
            </a:r>
            <a:endParaRPr lang="en-GB" altLang="es-PE"/>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PE"/>
              <a:t>Click to edit Master text styles</a:t>
            </a:r>
          </a:p>
          <a:p>
            <a:pPr lvl="1"/>
            <a:r>
              <a:rPr lang="en-US" altLang="es-PE"/>
              <a:t>Second level</a:t>
            </a:r>
          </a:p>
          <a:p>
            <a:pPr lvl="2"/>
            <a:r>
              <a:rPr lang="en-US" altLang="es-PE"/>
              <a:t>Third level</a:t>
            </a:r>
          </a:p>
          <a:p>
            <a:pPr lvl="3"/>
            <a:r>
              <a:rPr lang="en-US" altLang="es-PE"/>
              <a:t>Fourth level</a:t>
            </a:r>
          </a:p>
          <a:p>
            <a:pPr lvl="4"/>
            <a:r>
              <a:rPr lang="en-US" altLang="es-PE"/>
              <a:t>Fifth level</a:t>
            </a:r>
            <a:endParaRPr lang="en-GB" altLang="es-P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defRPr>
            </a:lvl1pPr>
          </a:lstStyle>
          <a:p>
            <a:pPr>
              <a:defRPr/>
            </a:pPr>
            <a:fld id="{5FE28D95-FBA3-40CC-9236-4090756394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9512" y="116632"/>
            <a:ext cx="8713788" cy="1656184"/>
          </a:xfrm>
        </p:spPr>
        <p:txBody>
          <a:bodyPr/>
          <a:lstStyle/>
          <a:p>
            <a:pPr algn="l">
              <a:lnSpc>
                <a:spcPct val="114000"/>
              </a:lnSpc>
            </a:pPr>
            <a:r>
              <a:rPr lang="en-US" sz="4000" b="1" dirty="0">
                <a:solidFill>
                  <a:srgbClr val="00B050"/>
                </a:solidFill>
              </a:rPr>
              <a:t>The Need for Meta-Causation</a:t>
            </a:r>
            <a:br>
              <a:rPr lang="en-US" sz="4000" b="1" dirty="0">
                <a:solidFill>
                  <a:srgbClr val="00B050"/>
                </a:solidFill>
              </a:rPr>
            </a:br>
            <a:r>
              <a:rPr lang="en-US" sz="4000" b="1" dirty="0">
                <a:solidFill>
                  <a:srgbClr val="00B050"/>
                </a:solidFill>
              </a:rPr>
              <a:t>in Conscious Processes</a:t>
            </a:r>
            <a:endParaRPr lang="en-GB" sz="4000" i="1" dirty="0">
              <a:solidFill>
                <a:srgbClr val="00B050"/>
              </a:solidFill>
            </a:endParaRPr>
          </a:p>
        </p:txBody>
      </p:sp>
      <p:sp>
        <p:nvSpPr>
          <p:cNvPr id="2051" name="Rectangle 3"/>
          <p:cNvSpPr>
            <a:spLocks noGrp="1" noChangeArrowheads="1"/>
          </p:cNvSpPr>
          <p:nvPr>
            <p:ph type="subTitle" idx="1"/>
          </p:nvPr>
        </p:nvSpPr>
        <p:spPr>
          <a:xfrm>
            <a:off x="827584" y="1916832"/>
            <a:ext cx="7467600" cy="4608512"/>
          </a:xfrm>
        </p:spPr>
        <p:txBody>
          <a:bodyPr>
            <a:normAutofit fontScale="77500" lnSpcReduction="20000"/>
          </a:bodyPr>
          <a:lstStyle/>
          <a:p>
            <a:pPr algn="l" eaLnBrk="1" hangingPunct="1">
              <a:lnSpc>
                <a:spcPct val="124000"/>
              </a:lnSpc>
              <a:defRPr/>
            </a:pPr>
            <a:r>
              <a:rPr lang="en-GB" altLang="en-US" sz="2600" i="1" dirty="0">
                <a:solidFill>
                  <a:srgbClr val="7030A0"/>
                </a:solidFill>
              </a:rPr>
              <a:t>John </a:t>
            </a:r>
            <a:r>
              <a:rPr lang="en-GB" altLang="en-US" sz="2600" i="1" dirty="0" err="1">
                <a:solidFill>
                  <a:srgbClr val="7030A0"/>
                </a:solidFill>
              </a:rPr>
              <a:t>Barnden</a:t>
            </a:r>
            <a:endParaRPr lang="en-GB" altLang="en-US" sz="2600" i="1" dirty="0">
              <a:solidFill>
                <a:srgbClr val="7030A0"/>
              </a:solidFill>
            </a:endParaRPr>
          </a:p>
          <a:p>
            <a:pPr algn="l" eaLnBrk="1" hangingPunct="1">
              <a:lnSpc>
                <a:spcPct val="124000"/>
              </a:lnSpc>
              <a:defRPr/>
            </a:pPr>
            <a:endParaRPr lang="en-GB" altLang="en-US" sz="2400" i="1" dirty="0">
              <a:solidFill>
                <a:srgbClr val="0070C0"/>
              </a:solidFill>
            </a:endParaRPr>
          </a:p>
          <a:p>
            <a:pPr marL="360000" algn="l" eaLnBrk="1" hangingPunct="1">
              <a:lnSpc>
                <a:spcPct val="134000"/>
              </a:lnSpc>
              <a:spcBef>
                <a:spcPts val="0"/>
              </a:spcBef>
              <a:defRPr/>
            </a:pPr>
            <a:r>
              <a:rPr lang="en-GB" altLang="en-US" sz="2400" i="1" dirty="0">
                <a:solidFill>
                  <a:srgbClr val="0070C0"/>
                </a:solidFill>
              </a:rPr>
              <a:t>Professor Emeritus of AI,  School of Computer Science</a:t>
            </a:r>
          </a:p>
          <a:p>
            <a:pPr marL="360000" algn="l" eaLnBrk="1" hangingPunct="1">
              <a:lnSpc>
                <a:spcPct val="134000"/>
              </a:lnSpc>
              <a:spcBef>
                <a:spcPts val="0"/>
              </a:spcBef>
              <a:defRPr/>
            </a:pPr>
            <a:endParaRPr lang="en-GB" altLang="en-US" sz="2400" i="1" dirty="0">
              <a:solidFill>
                <a:srgbClr val="0070C0"/>
              </a:solidFill>
            </a:endParaRPr>
          </a:p>
          <a:p>
            <a:pPr marL="360000" algn="l" eaLnBrk="1" hangingPunct="1">
              <a:lnSpc>
                <a:spcPct val="134000"/>
              </a:lnSpc>
              <a:spcBef>
                <a:spcPts val="0"/>
              </a:spcBef>
              <a:defRPr/>
            </a:pPr>
            <a:r>
              <a:rPr lang="en-GB" altLang="en-US" sz="2400" i="1" dirty="0">
                <a:solidFill>
                  <a:srgbClr val="0070C0"/>
                </a:solidFill>
              </a:rPr>
              <a:t>Research Associate</a:t>
            </a:r>
          </a:p>
          <a:p>
            <a:pPr marL="360000" algn="l" eaLnBrk="1" hangingPunct="1">
              <a:lnSpc>
                <a:spcPct val="134000"/>
              </a:lnSpc>
              <a:spcBef>
                <a:spcPts val="0"/>
              </a:spcBef>
              <a:defRPr/>
            </a:pPr>
            <a:r>
              <a:rPr lang="en-GB" altLang="en-US" sz="2400" i="1" dirty="0" err="1">
                <a:solidFill>
                  <a:srgbClr val="0070C0"/>
                </a:solidFill>
              </a:rPr>
              <a:t>FraMEPhys</a:t>
            </a:r>
            <a:r>
              <a:rPr lang="en-GB" altLang="en-US" sz="2400" i="1" dirty="0">
                <a:solidFill>
                  <a:srgbClr val="0070C0"/>
                </a:solidFill>
              </a:rPr>
              <a:t> Research Group,  </a:t>
            </a:r>
            <a:r>
              <a:rPr lang="en-GB" altLang="en-US" sz="2400" i="1" dirty="0" err="1">
                <a:solidFill>
                  <a:srgbClr val="0070C0"/>
                </a:solidFill>
              </a:rPr>
              <a:t>Dept</a:t>
            </a:r>
            <a:r>
              <a:rPr lang="en-GB" altLang="en-US" sz="2400" i="1" dirty="0">
                <a:solidFill>
                  <a:srgbClr val="0070C0"/>
                </a:solidFill>
              </a:rPr>
              <a:t> of Philosophy</a:t>
            </a:r>
          </a:p>
          <a:p>
            <a:pPr algn="l" eaLnBrk="1" hangingPunct="1">
              <a:lnSpc>
                <a:spcPct val="134000"/>
              </a:lnSpc>
              <a:spcBef>
                <a:spcPts val="0"/>
              </a:spcBef>
              <a:defRPr/>
            </a:pPr>
            <a:endParaRPr lang="en-GB" altLang="en-US" sz="2400" dirty="0">
              <a:solidFill>
                <a:srgbClr val="0070C0"/>
              </a:solidFill>
            </a:endParaRPr>
          </a:p>
          <a:p>
            <a:pPr algn="l" eaLnBrk="1" hangingPunct="1">
              <a:lnSpc>
                <a:spcPct val="134000"/>
              </a:lnSpc>
              <a:spcBef>
                <a:spcPts val="0"/>
              </a:spcBef>
              <a:defRPr/>
            </a:pPr>
            <a:r>
              <a:rPr lang="en-GB" altLang="en-US" sz="2400" i="1" dirty="0">
                <a:solidFill>
                  <a:srgbClr val="0070C0"/>
                </a:solidFill>
              </a:rPr>
              <a:t>at the University of Birmingham, UK</a:t>
            </a:r>
          </a:p>
          <a:p>
            <a:pPr algn="l" eaLnBrk="1" hangingPunct="1">
              <a:lnSpc>
                <a:spcPct val="134000"/>
              </a:lnSpc>
              <a:spcBef>
                <a:spcPts val="0"/>
              </a:spcBef>
              <a:defRPr/>
            </a:pPr>
            <a:endParaRPr lang="en-GB" altLang="en-US" sz="2400" i="1" dirty="0">
              <a:solidFill>
                <a:srgbClr val="0070C0"/>
              </a:solidFill>
            </a:endParaRPr>
          </a:p>
          <a:p>
            <a:pPr algn="l" eaLnBrk="1" hangingPunct="1">
              <a:lnSpc>
                <a:spcPct val="134000"/>
              </a:lnSpc>
              <a:spcBef>
                <a:spcPts val="0"/>
              </a:spcBef>
              <a:defRPr/>
            </a:pPr>
            <a:r>
              <a:rPr lang="en-GB" altLang="en-US" sz="2400" dirty="0">
                <a:solidFill>
                  <a:srgbClr val="0070C0"/>
                </a:solidFill>
              </a:rPr>
              <a:t>https://www.cs.bham.ac.uk/~jab/</a:t>
            </a:r>
          </a:p>
          <a:p>
            <a:pPr algn="l" eaLnBrk="1" hangingPunct="1">
              <a:lnSpc>
                <a:spcPct val="134000"/>
              </a:lnSpc>
              <a:spcBef>
                <a:spcPts val="0"/>
              </a:spcBef>
              <a:defRPr/>
            </a:pPr>
            <a:r>
              <a:rPr lang="en-GB" altLang="en-US" sz="2400" dirty="0">
                <a:solidFill>
                  <a:srgbClr val="0070C0"/>
                </a:solidFill>
              </a:rPr>
              <a:t>jabarnden@btinternet.com</a:t>
            </a:r>
          </a:p>
          <a:p>
            <a:pPr algn="r">
              <a:lnSpc>
                <a:spcPct val="110000"/>
              </a:lnSpc>
            </a:pPr>
            <a:endParaRPr lang="en-US" sz="2000" b="1" i="1" dirty="0">
              <a:solidFill>
                <a:srgbClr val="821BFF"/>
              </a:solidFill>
            </a:endParaRPr>
          </a:p>
          <a:p>
            <a:pPr algn="r">
              <a:lnSpc>
                <a:spcPct val="110000"/>
              </a:lnSpc>
            </a:pPr>
            <a:r>
              <a:rPr lang="en-US" sz="2000" i="1" dirty="0">
                <a:solidFill>
                  <a:srgbClr val="821BFF"/>
                </a:solidFill>
              </a:rPr>
              <a:t> </a:t>
            </a:r>
            <a:r>
              <a:rPr lang="en-GB" sz="2000" b="1" dirty="0">
                <a:solidFill>
                  <a:srgbClr val="821BFF"/>
                </a:solidFill>
              </a:rPr>
              <a:t>for</a:t>
            </a:r>
            <a:r>
              <a:rPr lang="en-GB" altLang="en-US" sz="2000" b="1" dirty="0">
                <a:solidFill>
                  <a:srgbClr val="821BFF"/>
                </a:solidFill>
              </a:rPr>
              <a:t> </a:t>
            </a:r>
            <a:r>
              <a:rPr lang="en-GB" altLang="en-US" sz="2000" b="1" i="1" dirty="0">
                <a:solidFill>
                  <a:srgbClr val="821BFF"/>
                </a:solidFill>
              </a:rPr>
              <a:t>MoC-3, </a:t>
            </a:r>
            <a:r>
              <a:rPr lang="en-GB" altLang="en-US" sz="2000" b="1" dirty="0">
                <a:solidFill>
                  <a:srgbClr val="821BFF"/>
                </a:solidFill>
              </a:rPr>
              <a:t>Stanford</a:t>
            </a:r>
          </a:p>
          <a:p>
            <a:pPr algn="r" eaLnBrk="1" hangingPunct="1">
              <a:lnSpc>
                <a:spcPct val="110000"/>
              </a:lnSpc>
              <a:spcBef>
                <a:spcPts val="0"/>
              </a:spcBef>
              <a:defRPr/>
            </a:pPr>
            <a:r>
              <a:rPr lang="en-GB" altLang="en-US" sz="2000" b="1" dirty="0">
                <a:solidFill>
                  <a:srgbClr val="821BFF"/>
                </a:solidFill>
              </a:rPr>
              <a:t>September 2022</a:t>
            </a:r>
            <a:endParaRPr lang="en-GB" altLang="en-US" dirty="0">
              <a:solidFill>
                <a:srgbClr val="821BFF"/>
              </a:solidFill>
            </a:endParaRPr>
          </a:p>
        </p:txBody>
      </p:sp>
    </p:spTree>
    <p:extLst>
      <p:ext uri="{BB962C8B-B14F-4D97-AF65-F5344CB8AC3E}">
        <p14:creationId xmlns:p14="http://schemas.microsoft.com/office/powerpoint/2010/main" val="333206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25330" y="3016211"/>
            <a:ext cx="8928992" cy="3201359"/>
          </a:xfrm>
        </p:spPr>
        <p:txBody>
          <a:bodyPr/>
          <a:lstStyle/>
          <a:p>
            <a:pPr marL="0" indent="0">
              <a:spcBef>
                <a:spcPts val="0"/>
              </a:spcBef>
              <a:spcAft>
                <a:spcPts val="500"/>
              </a:spcAft>
              <a:buNone/>
            </a:pPr>
            <a:r>
              <a:rPr lang="en-GB" sz="1800" dirty="0">
                <a:solidFill>
                  <a:srgbClr val="A205CD"/>
                </a:solidFill>
              </a:rPr>
              <a:t>REASONABLE ASSUMPTION:</a:t>
            </a:r>
          </a:p>
          <a:p>
            <a:pPr>
              <a:spcBef>
                <a:spcPts val="0"/>
              </a:spcBef>
              <a:spcAft>
                <a:spcPts val="0"/>
              </a:spcAft>
              <a:buFont typeface="Calibri" panose="020F0502020204030204" pitchFamily="34" charset="0"/>
              <a:buChar char=" "/>
            </a:pPr>
            <a:r>
              <a:rPr lang="en-GB" sz="1800" b="1" i="1" dirty="0">
                <a:solidFill>
                  <a:srgbClr val="00B0F0"/>
                </a:solidFill>
              </a:rPr>
              <a:t>Internality of Consciousness:</a:t>
            </a:r>
          </a:p>
          <a:p>
            <a:pPr lvl="1">
              <a:spcBef>
                <a:spcPts val="0"/>
              </a:spcBef>
              <a:spcAft>
                <a:spcPts val="2000"/>
              </a:spcAft>
            </a:pPr>
            <a:r>
              <a:rPr lang="en-GB" sz="1800" b="1" dirty="0">
                <a:solidFill>
                  <a:srgbClr val="00B050"/>
                </a:solidFill>
              </a:rPr>
              <a:t>Whether a process </a:t>
            </a:r>
            <a:r>
              <a:rPr lang="en-GB" sz="1800" b="1" i="1" dirty="0">
                <a:solidFill>
                  <a:srgbClr val="00B050"/>
                </a:solidFill>
              </a:rPr>
              <a:t>P</a:t>
            </a:r>
            <a:r>
              <a:rPr lang="en-GB" sz="1800" dirty="0"/>
              <a:t>  </a:t>
            </a:r>
            <a:r>
              <a:rPr lang="en-GB" sz="1800" b="1" dirty="0">
                <a:solidFill>
                  <a:srgbClr val="00B050"/>
                </a:solidFill>
              </a:rPr>
              <a:t>is a</a:t>
            </a:r>
            <a:r>
              <a:rPr lang="en-GB" sz="1800" dirty="0"/>
              <a:t> </a:t>
            </a:r>
            <a:r>
              <a:rPr lang="en-GB" sz="1800" b="1" dirty="0">
                <a:solidFill>
                  <a:srgbClr val="00B050"/>
                </a:solidFill>
              </a:rPr>
              <a:t>conscious process or not (and its specific phenomenology) is determined wholly by its INNER NATURE: its states and inner causation</a:t>
            </a:r>
          </a:p>
          <a:p>
            <a:pPr lvl="1" algn="r">
              <a:spcBef>
                <a:spcPts val="0"/>
              </a:spcBef>
              <a:spcAft>
                <a:spcPts val="2000"/>
              </a:spcAft>
              <a:buFont typeface="Arial" panose="020B0604020202020204" pitchFamily="34" charset="0"/>
              <a:buChar char=" "/>
            </a:pPr>
            <a:r>
              <a:rPr lang="en-GB" sz="1800" b="1" dirty="0">
                <a:solidFill>
                  <a:srgbClr val="00B050"/>
                </a:solidFill>
              </a:rPr>
              <a:t>(even though the inner causation may only partially cause the states).</a:t>
            </a:r>
          </a:p>
          <a:p>
            <a:pPr lvl="1">
              <a:spcBef>
                <a:spcPts val="0"/>
              </a:spcBef>
              <a:spcAft>
                <a:spcPts val="2000"/>
              </a:spcAft>
              <a:buFont typeface="Calibri" panose="020F0502020204030204" pitchFamily="34" charset="0"/>
              <a:buChar char=" "/>
            </a:pPr>
            <a:r>
              <a:rPr lang="en-GB" sz="1800" b="1" dirty="0">
                <a:solidFill>
                  <a:srgbClr val="00B050"/>
                </a:solidFill>
              </a:rPr>
              <a:t>((Causal input can affect the being-conscious and the specific phenomenology but only via its effects on inner states and causation.))</a:t>
            </a:r>
          </a:p>
          <a:p>
            <a:pPr marL="0" indent="0">
              <a:spcBef>
                <a:spcPts val="0"/>
              </a:spcBef>
              <a:spcAft>
                <a:spcPts val="500"/>
              </a:spcAft>
              <a:buNone/>
            </a:pPr>
            <a:r>
              <a:rPr lang="en-GB" sz="1800" dirty="0">
                <a:solidFill>
                  <a:srgbClr val="A205CD"/>
                </a:solidFill>
              </a:rPr>
              <a:t>IN PARTICULAR …</a:t>
            </a:r>
          </a:p>
        </p:txBody>
      </p:sp>
      <p:sp>
        <p:nvSpPr>
          <p:cNvPr id="5" name="Rectangle 2"/>
          <p:cNvSpPr txBox="1">
            <a:spLocks noChangeArrowheads="1"/>
          </p:cNvSpPr>
          <p:nvPr/>
        </p:nvSpPr>
        <p:spPr bwMode="auto">
          <a:xfrm>
            <a:off x="-1" y="3767"/>
            <a:ext cx="7668345" cy="688877"/>
          </a:xfrm>
          <a:prstGeom prst="rect">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hangingPunct="1"/>
            <a:r>
              <a:rPr lang="en-GB" altLang="en-US" sz="2400" dirty="0"/>
              <a:t>A Process’s Consciousness is a Purely Internal Issue</a:t>
            </a:r>
          </a:p>
        </p:txBody>
      </p:sp>
      <p:sp>
        <p:nvSpPr>
          <p:cNvPr id="12" name="Line 29"/>
          <p:cNvSpPr>
            <a:spLocks noChangeShapeType="1"/>
          </p:cNvSpPr>
          <p:nvPr/>
        </p:nvSpPr>
        <p:spPr bwMode="auto">
          <a:xfrm flipV="1">
            <a:off x="294918" y="2208439"/>
            <a:ext cx="8559061" cy="19741"/>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TextBox 19"/>
          <p:cNvSpPr txBox="1"/>
          <p:nvPr/>
        </p:nvSpPr>
        <p:spPr>
          <a:xfrm>
            <a:off x="74954" y="1349972"/>
            <a:ext cx="9188536" cy="400110"/>
          </a:xfrm>
          <a:prstGeom prst="rect">
            <a:avLst/>
          </a:prstGeom>
          <a:noFill/>
        </p:spPr>
        <p:txBody>
          <a:bodyPr wrap="square">
            <a:spAutoFit/>
          </a:bodyPr>
          <a:lstStyle/>
          <a:p>
            <a:pPr>
              <a:defRPr/>
            </a:pPr>
            <a:r>
              <a:rPr lang="en-GB" sz="2000" b="1" dirty="0">
                <a:solidFill>
                  <a:srgbClr val="00B050"/>
                </a:solidFill>
                <a:latin typeface="+mn-lt"/>
              </a:rPr>
              <a:t>↓___________________________conscious process </a:t>
            </a:r>
            <a:r>
              <a:rPr lang="en-GB" sz="2000" b="1" i="1" dirty="0">
                <a:solidFill>
                  <a:srgbClr val="00B050"/>
                </a:solidFill>
                <a:latin typeface="+mn-lt"/>
              </a:rPr>
              <a:t>P ______________________</a:t>
            </a:r>
            <a:r>
              <a:rPr lang="en-GB" sz="2000" b="1" dirty="0">
                <a:solidFill>
                  <a:srgbClr val="00B050"/>
                </a:solidFill>
                <a:latin typeface="+mn-lt"/>
              </a:rPr>
              <a:t>↓</a:t>
            </a:r>
          </a:p>
        </p:txBody>
      </p:sp>
    </p:spTree>
    <p:extLst>
      <p:ext uri="{BB962C8B-B14F-4D97-AF65-F5344CB8AC3E}">
        <p14:creationId xmlns:p14="http://schemas.microsoft.com/office/powerpoint/2010/main" val="234763774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76509" y="4806789"/>
            <a:ext cx="8928992" cy="1877017"/>
          </a:xfrm>
        </p:spPr>
        <p:txBody>
          <a:bodyPr/>
          <a:lstStyle/>
          <a:p>
            <a:pPr marL="0" indent="0">
              <a:spcBef>
                <a:spcPts val="0"/>
              </a:spcBef>
              <a:spcAft>
                <a:spcPts val="500"/>
              </a:spcAft>
              <a:buNone/>
            </a:pPr>
            <a:r>
              <a:rPr lang="en-GB" sz="1800" b="1" dirty="0">
                <a:solidFill>
                  <a:srgbClr val="0070C0"/>
                </a:solidFill>
              </a:rPr>
              <a:t>(( </a:t>
            </a:r>
            <a:r>
              <a:rPr lang="en-GB" sz="1800" dirty="0">
                <a:solidFill>
                  <a:srgbClr val="A205CD"/>
                </a:solidFill>
              </a:rPr>
              <a:t>REASONABLE COROLLARY:</a:t>
            </a:r>
          </a:p>
          <a:p>
            <a:pPr>
              <a:spcBef>
                <a:spcPts val="0"/>
              </a:spcBef>
              <a:spcAft>
                <a:spcPts val="0"/>
              </a:spcAft>
              <a:buFont typeface="Calibri" panose="020F0502020204030204" pitchFamily="34" charset="0"/>
              <a:buChar char=" "/>
            </a:pPr>
            <a:r>
              <a:rPr lang="en-GB" sz="1800" b="1" i="1" dirty="0">
                <a:solidFill>
                  <a:srgbClr val="00B0F0"/>
                </a:solidFill>
              </a:rPr>
              <a:t>State-Confirmation Insensitivity of Being-Conscious:</a:t>
            </a:r>
          </a:p>
          <a:p>
            <a:pPr lvl="1">
              <a:spcBef>
                <a:spcPts val="0"/>
              </a:spcBef>
              <a:spcAft>
                <a:spcPts val="0"/>
              </a:spcAft>
            </a:pPr>
            <a:r>
              <a:rPr lang="en-GB" sz="1800" dirty="0"/>
              <a:t>Suppose  </a:t>
            </a:r>
            <a:r>
              <a:rPr lang="en-GB" sz="1800" b="1" i="1" dirty="0">
                <a:solidFill>
                  <a:srgbClr val="00B050"/>
                </a:solidFill>
              </a:rPr>
              <a:t>P</a:t>
            </a:r>
            <a:r>
              <a:rPr lang="en-GB" sz="1800" dirty="0"/>
              <a:t> is a conscious process (in any sort of physical system) and </a:t>
            </a:r>
            <a:r>
              <a:rPr lang="en-GB" sz="1800" b="1" i="1" dirty="0">
                <a:solidFill>
                  <a:srgbClr val="00B0F0"/>
                </a:solidFill>
              </a:rPr>
              <a:t>t</a:t>
            </a:r>
            <a:r>
              <a:rPr lang="en-GB" sz="1800" dirty="0"/>
              <a:t> any time in its time-span.  Then:</a:t>
            </a:r>
          </a:p>
          <a:p>
            <a:pPr lvl="1">
              <a:spcBef>
                <a:spcPts val="0"/>
              </a:spcBef>
              <a:spcAft>
                <a:spcPts val="3500"/>
              </a:spcAft>
            </a:pPr>
            <a:r>
              <a:rPr lang="en-GB" sz="1800" dirty="0"/>
              <a:t>When an input is added (via added mechanism as necessary) that merely confirms the state in </a:t>
            </a:r>
            <a:r>
              <a:rPr lang="en-GB" sz="1800" b="1" i="1" dirty="0">
                <a:solidFill>
                  <a:srgbClr val="00B050"/>
                </a:solidFill>
              </a:rPr>
              <a:t>P</a:t>
            </a:r>
            <a:r>
              <a:rPr lang="en-GB" sz="1800" dirty="0"/>
              <a:t> at </a:t>
            </a:r>
            <a:r>
              <a:rPr lang="en-GB" sz="1800" b="1" i="1" dirty="0">
                <a:solidFill>
                  <a:srgbClr val="00B0F0"/>
                </a:solidFill>
              </a:rPr>
              <a:t>t</a:t>
            </a:r>
            <a:r>
              <a:rPr lang="en-GB" sz="1800" dirty="0"/>
              <a:t>, then </a:t>
            </a:r>
            <a:r>
              <a:rPr lang="en-GB" sz="1800" b="1" i="1" dirty="0">
                <a:solidFill>
                  <a:srgbClr val="00B050"/>
                </a:solidFill>
              </a:rPr>
              <a:t>P</a:t>
            </a:r>
            <a:r>
              <a:rPr lang="en-GB" sz="1800" dirty="0"/>
              <a:t> </a:t>
            </a:r>
            <a:r>
              <a:rPr lang="en-GB" sz="1800" b="1" dirty="0">
                <a:solidFill>
                  <a:srgbClr val="00B0F0"/>
                </a:solidFill>
              </a:rPr>
              <a:t>is still a conscious process</a:t>
            </a:r>
            <a:r>
              <a:rPr lang="en-GB" sz="1800" dirty="0">
                <a:solidFill>
                  <a:srgbClr val="0070C0"/>
                </a:solidFill>
              </a:rPr>
              <a:t>. </a:t>
            </a:r>
            <a:r>
              <a:rPr lang="en-GB" sz="1800" b="1" dirty="0">
                <a:solidFill>
                  <a:srgbClr val="0070C0"/>
                </a:solidFill>
              </a:rPr>
              <a:t>))</a:t>
            </a:r>
            <a:endParaRPr lang="en-GB" sz="1800" dirty="0">
              <a:solidFill>
                <a:srgbClr val="0070C0"/>
              </a:solidFill>
            </a:endParaRPr>
          </a:p>
        </p:txBody>
      </p:sp>
      <p:sp>
        <p:nvSpPr>
          <p:cNvPr id="5" name="Rectangle 2"/>
          <p:cNvSpPr txBox="1">
            <a:spLocks noChangeArrowheads="1"/>
          </p:cNvSpPr>
          <p:nvPr/>
        </p:nvSpPr>
        <p:spPr bwMode="auto">
          <a:xfrm>
            <a:off x="46737" y="3819"/>
            <a:ext cx="8779027" cy="760885"/>
          </a:xfrm>
          <a:prstGeom prst="rect">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hangingPunct="1"/>
            <a:r>
              <a:rPr lang="en-GB" altLang="en-US" sz="2800" dirty="0"/>
              <a:t>State-Confirmation </a:t>
            </a:r>
            <a:r>
              <a:rPr lang="en-GB" altLang="en-US" sz="2800" b="1" dirty="0" err="1">
                <a:solidFill>
                  <a:srgbClr val="00B0F0"/>
                </a:solidFill>
              </a:rPr>
              <a:t>IN</a:t>
            </a:r>
            <a:r>
              <a:rPr lang="en-GB" altLang="en-US" sz="2800" dirty="0" err="1"/>
              <a:t>sensitivity</a:t>
            </a:r>
            <a:r>
              <a:rPr lang="en-GB" altLang="en-US" sz="2800" dirty="0"/>
              <a:t> of Being-Conscious</a:t>
            </a:r>
          </a:p>
        </p:txBody>
      </p:sp>
      <p:sp>
        <p:nvSpPr>
          <p:cNvPr id="10" name="Oval 9"/>
          <p:cNvSpPr/>
          <p:nvPr/>
        </p:nvSpPr>
        <p:spPr>
          <a:xfrm>
            <a:off x="5866219" y="1974412"/>
            <a:ext cx="579482" cy="5075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12" name="Line 29"/>
          <p:cNvSpPr>
            <a:spLocks noChangeShapeType="1"/>
          </p:cNvSpPr>
          <p:nvPr/>
        </p:nvSpPr>
        <p:spPr bwMode="auto">
          <a:xfrm flipV="1">
            <a:off x="294919" y="2208440"/>
            <a:ext cx="5571300" cy="19741"/>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Line 29"/>
          <p:cNvSpPr>
            <a:spLocks noChangeShapeType="1"/>
          </p:cNvSpPr>
          <p:nvPr/>
        </p:nvSpPr>
        <p:spPr bwMode="auto">
          <a:xfrm>
            <a:off x="6445701" y="2208441"/>
            <a:ext cx="2408280" cy="0"/>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 name="TextBox 16"/>
          <p:cNvSpPr txBox="1"/>
          <p:nvPr/>
        </p:nvSpPr>
        <p:spPr>
          <a:xfrm>
            <a:off x="5918716" y="2775143"/>
            <a:ext cx="1195948" cy="400110"/>
          </a:xfrm>
          <a:prstGeom prst="rect">
            <a:avLst/>
          </a:prstGeom>
          <a:noFill/>
        </p:spPr>
        <p:txBody>
          <a:bodyPr wrap="square">
            <a:spAutoFit/>
          </a:bodyPr>
          <a:lstStyle/>
          <a:p>
            <a:pPr algn="ctr">
              <a:defRPr/>
            </a:pPr>
            <a:r>
              <a:rPr lang="en-GB" sz="2000" b="1" dirty="0">
                <a:latin typeface="+mn-lt"/>
              </a:rPr>
              <a:t>[ </a:t>
            </a:r>
            <a:r>
              <a:rPr lang="en-GB" sz="2000" b="1" i="1" dirty="0">
                <a:solidFill>
                  <a:srgbClr val="FF0000"/>
                </a:solidFill>
                <a:latin typeface="+mn-lt"/>
              </a:rPr>
              <a:t>time t </a:t>
            </a:r>
            <a:r>
              <a:rPr lang="en-GB" sz="2000" b="1" dirty="0">
                <a:latin typeface="+mn-lt"/>
              </a:rPr>
              <a:t>]</a:t>
            </a:r>
          </a:p>
        </p:txBody>
      </p:sp>
      <p:sp>
        <p:nvSpPr>
          <p:cNvPr id="24" name="TextBox 23"/>
          <p:cNvSpPr txBox="1"/>
          <p:nvPr/>
        </p:nvSpPr>
        <p:spPr>
          <a:xfrm>
            <a:off x="5922493" y="1897176"/>
            <a:ext cx="523208" cy="584775"/>
          </a:xfrm>
          <a:prstGeom prst="rect">
            <a:avLst/>
          </a:prstGeom>
          <a:noFill/>
        </p:spPr>
        <p:txBody>
          <a:bodyPr wrap="square">
            <a:spAutoFit/>
          </a:bodyPr>
          <a:lstStyle/>
          <a:p>
            <a:pPr>
              <a:defRPr/>
            </a:pPr>
            <a:r>
              <a:rPr lang="en-GB" sz="2400" b="1" i="1" dirty="0">
                <a:latin typeface="+mn-lt"/>
              </a:rPr>
              <a:t>P</a:t>
            </a:r>
            <a:r>
              <a:rPr lang="en-GB" sz="3200" b="1" i="1" baseline="-25000" dirty="0">
                <a:latin typeface="+mn-lt"/>
              </a:rPr>
              <a:t>t</a:t>
            </a:r>
            <a:endParaRPr lang="en-GB" sz="3200" b="1" i="1" dirty="0">
              <a:latin typeface="+mn-lt"/>
            </a:endParaRPr>
          </a:p>
        </p:txBody>
      </p:sp>
      <p:sp>
        <p:nvSpPr>
          <p:cNvPr id="32" name="Line 29"/>
          <p:cNvSpPr>
            <a:spLocks noChangeShapeType="1"/>
          </p:cNvSpPr>
          <p:nvPr/>
        </p:nvSpPr>
        <p:spPr bwMode="auto">
          <a:xfrm flipV="1">
            <a:off x="4857028" y="4235534"/>
            <a:ext cx="1061688" cy="504056"/>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3" name="TextBox 32"/>
          <p:cNvSpPr txBox="1"/>
          <p:nvPr/>
        </p:nvSpPr>
        <p:spPr>
          <a:xfrm>
            <a:off x="5329175" y="4437169"/>
            <a:ext cx="2984238" cy="400110"/>
          </a:xfrm>
          <a:prstGeom prst="rect">
            <a:avLst/>
          </a:prstGeom>
          <a:noFill/>
        </p:spPr>
        <p:txBody>
          <a:bodyPr wrap="square">
            <a:spAutoFit/>
          </a:bodyPr>
          <a:lstStyle/>
          <a:p>
            <a:pPr>
              <a:defRPr/>
            </a:pPr>
            <a:r>
              <a:rPr lang="en-GB" sz="2000" b="1" dirty="0">
                <a:solidFill>
                  <a:srgbClr val="00B0F0"/>
                </a:solidFill>
                <a:latin typeface="+mn-lt"/>
              </a:rPr>
              <a:t>“CONFIRMATORY” INPUT</a:t>
            </a:r>
          </a:p>
        </p:txBody>
      </p:sp>
      <p:sp>
        <p:nvSpPr>
          <p:cNvPr id="20" name="TextBox 19"/>
          <p:cNvSpPr txBox="1"/>
          <p:nvPr/>
        </p:nvSpPr>
        <p:spPr>
          <a:xfrm>
            <a:off x="74954" y="1349972"/>
            <a:ext cx="9188536" cy="400110"/>
          </a:xfrm>
          <a:prstGeom prst="rect">
            <a:avLst/>
          </a:prstGeom>
          <a:noFill/>
        </p:spPr>
        <p:txBody>
          <a:bodyPr wrap="square">
            <a:spAutoFit/>
          </a:bodyPr>
          <a:lstStyle/>
          <a:p>
            <a:pPr>
              <a:defRPr/>
            </a:pPr>
            <a:r>
              <a:rPr lang="en-GB" sz="2000" b="1" dirty="0">
                <a:solidFill>
                  <a:srgbClr val="00B050"/>
                </a:solidFill>
                <a:latin typeface="+mn-lt"/>
              </a:rPr>
              <a:t>↓___________________________conscious process </a:t>
            </a:r>
            <a:r>
              <a:rPr lang="en-GB" sz="2000" b="1" i="1" dirty="0">
                <a:solidFill>
                  <a:srgbClr val="00B050"/>
                </a:solidFill>
                <a:latin typeface="+mn-lt"/>
              </a:rPr>
              <a:t>P ______________________</a:t>
            </a:r>
            <a:r>
              <a:rPr lang="en-GB" sz="2000" b="1" dirty="0">
                <a:solidFill>
                  <a:srgbClr val="00B050"/>
                </a:solidFill>
                <a:latin typeface="+mn-lt"/>
              </a:rPr>
              <a:t>↓</a:t>
            </a:r>
          </a:p>
        </p:txBody>
      </p:sp>
      <p:sp>
        <p:nvSpPr>
          <p:cNvPr id="21" name="Line 29"/>
          <p:cNvSpPr>
            <a:spLocks noChangeShapeType="1"/>
          </p:cNvSpPr>
          <p:nvPr/>
        </p:nvSpPr>
        <p:spPr bwMode="auto">
          <a:xfrm>
            <a:off x="6136171" y="2525923"/>
            <a:ext cx="0" cy="269452"/>
          </a:xfrm>
          <a:prstGeom prst="line">
            <a:avLst/>
          </a:prstGeom>
          <a:noFill/>
          <a:ln w="50800">
            <a:solidFill>
              <a:srgbClr val="FF0000"/>
            </a:solidFill>
            <a:prstDash val="sysDot"/>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 name="TextBox 21"/>
          <p:cNvSpPr txBox="1"/>
          <p:nvPr/>
        </p:nvSpPr>
        <p:spPr>
          <a:xfrm>
            <a:off x="43734" y="3239707"/>
            <a:ext cx="9188536" cy="400110"/>
          </a:xfrm>
          <a:prstGeom prst="rect">
            <a:avLst/>
          </a:prstGeom>
          <a:noFill/>
        </p:spPr>
        <p:txBody>
          <a:bodyPr wrap="square">
            <a:spAutoFit/>
          </a:bodyPr>
          <a:lstStyle/>
          <a:p>
            <a:pPr>
              <a:defRPr/>
            </a:pPr>
            <a:r>
              <a:rPr lang="en-GB" sz="2000" b="1" dirty="0">
                <a:solidFill>
                  <a:srgbClr val="00B050"/>
                </a:solidFill>
                <a:latin typeface="+mn-lt"/>
              </a:rPr>
              <a:t>↓___________________</a:t>
            </a:r>
            <a:r>
              <a:rPr lang="en-GB" sz="2000" b="1" dirty="0">
                <a:solidFill>
                  <a:schemeClr val="accent6">
                    <a:lumMod val="75000"/>
                  </a:schemeClr>
                </a:solidFill>
              </a:rPr>
              <a:t> </a:t>
            </a:r>
            <a:r>
              <a:rPr lang="en-GB" sz="2000" b="1" dirty="0">
                <a:solidFill>
                  <a:srgbClr val="00B0F0"/>
                </a:solidFill>
                <a:latin typeface="+mn-lt"/>
              </a:rPr>
              <a:t>amended</a:t>
            </a:r>
            <a:r>
              <a:rPr lang="en-GB" sz="2000" b="1" dirty="0">
                <a:solidFill>
                  <a:srgbClr val="00B050"/>
                </a:solidFill>
                <a:latin typeface="+mn-lt"/>
              </a:rPr>
              <a:t> process </a:t>
            </a:r>
            <a:r>
              <a:rPr lang="en-GB" sz="2000" b="1" i="1" dirty="0">
                <a:solidFill>
                  <a:srgbClr val="00B050"/>
                </a:solidFill>
                <a:latin typeface="+mn-lt"/>
              </a:rPr>
              <a:t>P,  </a:t>
            </a:r>
            <a:r>
              <a:rPr lang="en-GB" sz="2000" b="1" dirty="0">
                <a:solidFill>
                  <a:srgbClr val="00B0F0"/>
                </a:solidFill>
                <a:latin typeface="+mn-lt"/>
              </a:rPr>
              <a:t>STILL conscious </a:t>
            </a:r>
            <a:r>
              <a:rPr lang="en-GB" sz="2000" b="1" i="1" dirty="0">
                <a:solidFill>
                  <a:srgbClr val="00B050"/>
                </a:solidFill>
                <a:latin typeface="+mn-lt"/>
              </a:rPr>
              <a:t>________________</a:t>
            </a:r>
            <a:r>
              <a:rPr lang="en-GB" sz="2000" b="1" dirty="0">
                <a:solidFill>
                  <a:srgbClr val="00B050"/>
                </a:solidFill>
                <a:latin typeface="+mn-lt"/>
              </a:rPr>
              <a:t>↓</a:t>
            </a:r>
          </a:p>
        </p:txBody>
      </p:sp>
      <p:sp>
        <p:nvSpPr>
          <p:cNvPr id="35" name="Oval 34"/>
          <p:cNvSpPr/>
          <p:nvPr/>
        </p:nvSpPr>
        <p:spPr>
          <a:xfrm>
            <a:off x="5838332" y="3785482"/>
            <a:ext cx="579482" cy="5075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6" name="Line 29"/>
          <p:cNvSpPr>
            <a:spLocks noChangeShapeType="1"/>
          </p:cNvSpPr>
          <p:nvPr/>
        </p:nvSpPr>
        <p:spPr bwMode="auto">
          <a:xfrm flipV="1">
            <a:off x="267032" y="4019510"/>
            <a:ext cx="5571300" cy="19741"/>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 name="Line 29"/>
          <p:cNvSpPr>
            <a:spLocks noChangeShapeType="1"/>
          </p:cNvSpPr>
          <p:nvPr/>
        </p:nvSpPr>
        <p:spPr bwMode="auto">
          <a:xfrm>
            <a:off x="6417814" y="4019511"/>
            <a:ext cx="2408280" cy="0"/>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 name="TextBox 37"/>
          <p:cNvSpPr txBox="1"/>
          <p:nvPr/>
        </p:nvSpPr>
        <p:spPr>
          <a:xfrm>
            <a:off x="5894606" y="3708246"/>
            <a:ext cx="523208" cy="584775"/>
          </a:xfrm>
          <a:prstGeom prst="rect">
            <a:avLst/>
          </a:prstGeom>
          <a:noFill/>
        </p:spPr>
        <p:txBody>
          <a:bodyPr wrap="square">
            <a:spAutoFit/>
          </a:bodyPr>
          <a:lstStyle/>
          <a:p>
            <a:pPr>
              <a:defRPr/>
            </a:pPr>
            <a:r>
              <a:rPr lang="en-GB" sz="2400" b="1" i="1" dirty="0">
                <a:latin typeface="+mn-lt"/>
              </a:rPr>
              <a:t>P</a:t>
            </a:r>
            <a:r>
              <a:rPr lang="en-GB" sz="3200" b="1" i="1" baseline="-25000" dirty="0">
                <a:latin typeface="+mn-lt"/>
              </a:rPr>
              <a:t>t</a:t>
            </a:r>
            <a:endParaRPr lang="en-GB" sz="3200" b="1" i="1" dirty="0">
              <a:latin typeface="+mn-lt"/>
            </a:endParaRPr>
          </a:p>
        </p:txBody>
      </p:sp>
    </p:spTree>
    <p:extLst>
      <p:ext uri="{BB962C8B-B14F-4D97-AF65-F5344CB8AC3E}">
        <p14:creationId xmlns:p14="http://schemas.microsoft.com/office/powerpoint/2010/main" val="188819739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ine 29"/>
          <p:cNvSpPr>
            <a:spLocks noChangeShapeType="1"/>
          </p:cNvSpPr>
          <p:nvPr/>
        </p:nvSpPr>
        <p:spPr bwMode="auto">
          <a:xfrm flipV="1">
            <a:off x="256555" y="1865852"/>
            <a:ext cx="673677" cy="0"/>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Line 29"/>
          <p:cNvSpPr>
            <a:spLocks noChangeShapeType="1"/>
          </p:cNvSpPr>
          <p:nvPr/>
        </p:nvSpPr>
        <p:spPr bwMode="auto">
          <a:xfrm flipV="1">
            <a:off x="6420551" y="1852138"/>
            <a:ext cx="2203980" cy="26432"/>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 name="Rectangle 2"/>
          <p:cNvSpPr>
            <a:spLocks noGrp="1" noChangeArrowheads="1"/>
          </p:cNvSpPr>
          <p:nvPr>
            <p:ph type="title"/>
          </p:nvPr>
        </p:nvSpPr>
        <p:spPr>
          <a:xfrm>
            <a:off x="467544" y="116631"/>
            <a:ext cx="8352928" cy="781925"/>
          </a:xfrm>
          <a:solidFill>
            <a:schemeClr val="accent6">
              <a:lumMod val="60000"/>
              <a:lumOff val="40000"/>
            </a:schemeClr>
          </a:solidFill>
        </p:spPr>
        <p:txBody>
          <a:bodyPr/>
          <a:lstStyle/>
          <a:p>
            <a:pPr eaLnBrk="1" hangingPunct="1"/>
            <a:r>
              <a:rPr lang="en-GB" altLang="en-US" sz="2400" dirty="0"/>
              <a:t>Mechanism Movement/Translation/Replication </a:t>
            </a:r>
            <a:r>
              <a:rPr lang="en-GB" altLang="en-US" sz="2400" b="1" dirty="0" err="1">
                <a:solidFill>
                  <a:srgbClr val="FF00FF"/>
                </a:solidFill>
                <a:effectLst>
                  <a:outerShdw blurRad="38100" dist="38100" dir="2700000" algn="tl">
                    <a:srgbClr val="000000">
                      <a:alpha val="43137"/>
                    </a:srgbClr>
                  </a:outerShdw>
                </a:effectLst>
              </a:rPr>
              <a:t>IN</a:t>
            </a:r>
            <a:r>
              <a:rPr lang="en-GB" altLang="en-US" sz="2400" dirty="0" err="1"/>
              <a:t>sensitivity</a:t>
            </a:r>
            <a:r>
              <a:rPr lang="en-GB" altLang="en-US" sz="2400" dirty="0"/>
              <a:t>,</a:t>
            </a:r>
            <a:br>
              <a:rPr lang="en-GB" altLang="en-US" sz="2400" dirty="0"/>
            </a:br>
            <a:r>
              <a:rPr lang="en-GB" altLang="en-US" sz="2400" dirty="0"/>
              <a:t>  </a:t>
            </a:r>
            <a:r>
              <a:rPr lang="en-GB" altLang="en-US" sz="2400" dirty="0">
                <a:solidFill>
                  <a:srgbClr val="FF00FF"/>
                </a:solidFill>
              </a:rPr>
              <a:t>Standardly</a:t>
            </a:r>
            <a:endParaRPr lang="en-GB" altLang="en-US" sz="2800" dirty="0">
              <a:solidFill>
                <a:srgbClr val="FF00FF"/>
              </a:solidFill>
            </a:endParaRPr>
          </a:p>
        </p:txBody>
      </p:sp>
      <p:sp>
        <p:nvSpPr>
          <p:cNvPr id="23" name="Oval 22"/>
          <p:cNvSpPr/>
          <p:nvPr/>
        </p:nvSpPr>
        <p:spPr>
          <a:xfrm>
            <a:off x="928980" y="1586183"/>
            <a:ext cx="721332" cy="5075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8" name="Line 29"/>
          <p:cNvSpPr>
            <a:spLocks noChangeShapeType="1"/>
          </p:cNvSpPr>
          <p:nvPr/>
        </p:nvSpPr>
        <p:spPr bwMode="auto">
          <a:xfrm>
            <a:off x="1650312" y="1845279"/>
            <a:ext cx="2088232" cy="13715"/>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9" name="TextBox 28"/>
          <p:cNvSpPr txBox="1"/>
          <p:nvPr/>
        </p:nvSpPr>
        <p:spPr>
          <a:xfrm>
            <a:off x="975790" y="1508948"/>
            <a:ext cx="674522" cy="584775"/>
          </a:xfrm>
          <a:prstGeom prst="rect">
            <a:avLst/>
          </a:prstGeom>
          <a:noFill/>
        </p:spPr>
        <p:txBody>
          <a:bodyPr wrap="square">
            <a:spAutoFit/>
          </a:bodyPr>
          <a:lstStyle/>
          <a:p>
            <a:pPr>
              <a:defRPr/>
            </a:pPr>
            <a:r>
              <a:rPr lang="en-GB" sz="2400" b="1" i="1" dirty="0">
                <a:latin typeface="+mn-lt"/>
              </a:rPr>
              <a:t>P</a:t>
            </a:r>
            <a:r>
              <a:rPr lang="en-GB" sz="3200" b="1" i="1" baseline="-25000" dirty="0">
                <a:latin typeface="+mn-lt"/>
              </a:rPr>
              <a:t>t1</a:t>
            </a:r>
            <a:endParaRPr lang="en-GB" sz="3200" b="1" i="1" dirty="0">
              <a:latin typeface="+mn-lt"/>
            </a:endParaRPr>
          </a:p>
        </p:txBody>
      </p:sp>
      <p:sp>
        <p:nvSpPr>
          <p:cNvPr id="35" name="Line 29"/>
          <p:cNvSpPr>
            <a:spLocks noChangeShapeType="1"/>
          </p:cNvSpPr>
          <p:nvPr/>
        </p:nvSpPr>
        <p:spPr bwMode="auto">
          <a:xfrm>
            <a:off x="4413066" y="1858994"/>
            <a:ext cx="1286153" cy="6858"/>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 name="Oval 36"/>
          <p:cNvSpPr/>
          <p:nvPr/>
        </p:nvSpPr>
        <p:spPr>
          <a:xfrm>
            <a:off x="3691734" y="1586183"/>
            <a:ext cx="721332" cy="5075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8" name="TextBox 37"/>
          <p:cNvSpPr txBox="1"/>
          <p:nvPr/>
        </p:nvSpPr>
        <p:spPr>
          <a:xfrm>
            <a:off x="3738544" y="1508948"/>
            <a:ext cx="674522" cy="584775"/>
          </a:xfrm>
          <a:prstGeom prst="rect">
            <a:avLst/>
          </a:prstGeom>
          <a:noFill/>
        </p:spPr>
        <p:txBody>
          <a:bodyPr wrap="square">
            <a:spAutoFit/>
          </a:bodyPr>
          <a:lstStyle/>
          <a:p>
            <a:pPr>
              <a:defRPr/>
            </a:pPr>
            <a:r>
              <a:rPr lang="en-GB" sz="2400" b="1" i="1" dirty="0">
                <a:latin typeface="+mn-lt"/>
              </a:rPr>
              <a:t>P</a:t>
            </a:r>
            <a:r>
              <a:rPr lang="en-GB" sz="3200" b="1" i="1" baseline="-25000" dirty="0">
                <a:latin typeface="+mn-lt"/>
              </a:rPr>
              <a:t>t2</a:t>
            </a:r>
            <a:endParaRPr lang="en-GB" sz="3200" b="1" i="1" dirty="0">
              <a:latin typeface="+mn-lt"/>
            </a:endParaRPr>
          </a:p>
        </p:txBody>
      </p:sp>
      <p:sp>
        <p:nvSpPr>
          <p:cNvPr id="39" name="Oval 38"/>
          <p:cNvSpPr/>
          <p:nvPr/>
        </p:nvSpPr>
        <p:spPr>
          <a:xfrm>
            <a:off x="5699219" y="1624800"/>
            <a:ext cx="721332" cy="5075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40" name="TextBox 39"/>
          <p:cNvSpPr txBox="1"/>
          <p:nvPr/>
        </p:nvSpPr>
        <p:spPr>
          <a:xfrm>
            <a:off x="5746029" y="1547565"/>
            <a:ext cx="674522" cy="584775"/>
          </a:xfrm>
          <a:prstGeom prst="rect">
            <a:avLst/>
          </a:prstGeom>
          <a:noFill/>
        </p:spPr>
        <p:txBody>
          <a:bodyPr wrap="square">
            <a:spAutoFit/>
          </a:bodyPr>
          <a:lstStyle/>
          <a:p>
            <a:pPr>
              <a:defRPr/>
            </a:pPr>
            <a:r>
              <a:rPr lang="en-GB" sz="2400" b="1" i="1" dirty="0">
                <a:latin typeface="+mn-lt"/>
              </a:rPr>
              <a:t>P</a:t>
            </a:r>
            <a:r>
              <a:rPr lang="en-GB" sz="3200" b="1" i="1" baseline="-25000" dirty="0">
                <a:latin typeface="+mn-lt"/>
              </a:rPr>
              <a:t>t3</a:t>
            </a:r>
            <a:endParaRPr lang="en-GB" sz="3200" b="1" i="1" dirty="0">
              <a:latin typeface="+mn-lt"/>
            </a:endParaRPr>
          </a:p>
        </p:txBody>
      </p:sp>
      <p:sp>
        <p:nvSpPr>
          <p:cNvPr id="41" name="Line 29"/>
          <p:cNvSpPr>
            <a:spLocks noChangeShapeType="1"/>
          </p:cNvSpPr>
          <p:nvPr/>
        </p:nvSpPr>
        <p:spPr bwMode="auto">
          <a:xfrm flipV="1">
            <a:off x="180274" y="3281224"/>
            <a:ext cx="673677" cy="0"/>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2" name="Line 29"/>
          <p:cNvSpPr>
            <a:spLocks noChangeShapeType="1"/>
          </p:cNvSpPr>
          <p:nvPr/>
        </p:nvSpPr>
        <p:spPr bwMode="auto">
          <a:xfrm flipV="1">
            <a:off x="6344270" y="3267510"/>
            <a:ext cx="2203980" cy="26432"/>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3" name="Oval 42"/>
          <p:cNvSpPr/>
          <p:nvPr/>
        </p:nvSpPr>
        <p:spPr>
          <a:xfrm>
            <a:off x="852699" y="3001555"/>
            <a:ext cx="721332" cy="5075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44" name="Line 29"/>
          <p:cNvSpPr>
            <a:spLocks noChangeShapeType="1"/>
          </p:cNvSpPr>
          <p:nvPr/>
        </p:nvSpPr>
        <p:spPr bwMode="auto">
          <a:xfrm>
            <a:off x="1574031" y="3260651"/>
            <a:ext cx="2088232" cy="13715"/>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 name="TextBox 44"/>
          <p:cNvSpPr txBox="1"/>
          <p:nvPr/>
        </p:nvSpPr>
        <p:spPr>
          <a:xfrm>
            <a:off x="899509" y="2924320"/>
            <a:ext cx="674522" cy="584775"/>
          </a:xfrm>
          <a:prstGeom prst="rect">
            <a:avLst/>
          </a:prstGeom>
          <a:noFill/>
        </p:spPr>
        <p:txBody>
          <a:bodyPr wrap="square">
            <a:spAutoFit/>
          </a:bodyPr>
          <a:lstStyle/>
          <a:p>
            <a:pPr>
              <a:defRPr/>
            </a:pPr>
            <a:r>
              <a:rPr lang="en-GB" sz="2400" b="1" i="1" dirty="0">
                <a:solidFill>
                  <a:srgbClr val="FF00FF"/>
                </a:solidFill>
                <a:latin typeface="+mn-lt"/>
              </a:rPr>
              <a:t>P</a:t>
            </a:r>
            <a:r>
              <a:rPr lang="en-GB" sz="3200" b="1" i="1" baseline="-25000" dirty="0">
                <a:latin typeface="+mn-lt"/>
              </a:rPr>
              <a:t>t1</a:t>
            </a:r>
            <a:endParaRPr lang="en-GB" sz="3200" b="1" i="1" dirty="0">
              <a:latin typeface="+mn-lt"/>
            </a:endParaRPr>
          </a:p>
        </p:txBody>
      </p:sp>
      <p:sp>
        <p:nvSpPr>
          <p:cNvPr id="46" name="Line 29"/>
          <p:cNvSpPr>
            <a:spLocks noChangeShapeType="1"/>
          </p:cNvSpPr>
          <p:nvPr/>
        </p:nvSpPr>
        <p:spPr bwMode="auto">
          <a:xfrm>
            <a:off x="4336785" y="3274366"/>
            <a:ext cx="1286153" cy="6858"/>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 name="Oval 46"/>
          <p:cNvSpPr/>
          <p:nvPr/>
        </p:nvSpPr>
        <p:spPr>
          <a:xfrm>
            <a:off x="3615453" y="3001555"/>
            <a:ext cx="721332" cy="5075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48" name="TextBox 47"/>
          <p:cNvSpPr txBox="1"/>
          <p:nvPr/>
        </p:nvSpPr>
        <p:spPr>
          <a:xfrm>
            <a:off x="3662263" y="2924320"/>
            <a:ext cx="674522" cy="584775"/>
          </a:xfrm>
          <a:prstGeom prst="rect">
            <a:avLst/>
          </a:prstGeom>
          <a:noFill/>
        </p:spPr>
        <p:txBody>
          <a:bodyPr wrap="square">
            <a:spAutoFit/>
          </a:bodyPr>
          <a:lstStyle/>
          <a:p>
            <a:pPr>
              <a:defRPr/>
            </a:pPr>
            <a:r>
              <a:rPr lang="en-GB" sz="2400" b="1" i="1" dirty="0">
                <a:solidFill>
                  <a:srgbClr val="FF00FF"/>
                </a:solidFill>
                <a:latin typeface="+mn-lt"/>
              </a:rPr>
              <a:t>P</a:t>
            </a:r>
            <a:r>
              <a:rPr lang="en-GB" sz="3200" b="1" i="1" baseline="-25000" dirty="0">
                <a:latin typeface="+mn-lt"/>
              </a:rPr>
              <a:t>t2</a:t>
            </a:r>
            <a:endParaRPr lang="en-GB" sz="3200" b="1" i="1" dirty="0">
              <a:latin typeface="+mn-lt"/>
            </a:endParaRPr>
          </a:p>
        </p:txBody>
      </p:sp>
      <p:sp>
        <p:nvSpPr>
          <p:cNvPr id="49" name="Oval 48"/>
          <p:cNvSpPr/>
          <p:nvPr/>
        </p:nvSpPr>
        <p:spPr>
          <a:xfrm>
            <a:off x="5622938" y="3040172"/>
            <a:ext cx="721332" cy="5075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50" name="TextBox 49"/>
          <p:cNvSpPr txBox="1"/>
          <p:nvPr/>
        </p:nvSpPr>
        <p:spPr>
          <a:xfrm>
            <a:off x="5687413" y="2924319"/>
            <a:ext cx="674522" cy="584775"/>
          </a:xfrm>
          <a:prstGeom prst="rect">
            <a:avLst/>
          </a:prstGeom>
          <a:noFill/>
        </p:spPr>
        <p:txBody>
          <a:bodyPr wrap="square">
            <a:spAutoFit/>
          </a:bodyPr>
          <a:lstStyle/>
          <a:p>
            <a:pPr>
              <a:defRPr/>
            </a:pPr>
            <a:r>
              <a:rPr lang="en-GB" sz="2400" b="1" i="1" dirty="0">
                <a:solidFill>
                  <a:srgbClr val="FF00FF"/>
                </a:solidFill>
                <a:latin typeface="+mn-lt"/>
              </a:rPr>
              <a:t>P</a:t>
            </a:r>
            <a:r>
              <a:rPr lang="en-GB" sz="3200" b="1" i="1" baseline="-25000" dirty="0">
                <a:latin typeface="+mn-lt"/>
              </a:rPr>
              <a:t>t3</a:t>
            </a:r>
            <a:endParaRPr lang="en-GB" sz="3200" b="1" i="1" dirty="0">
              <a:latin typeface="+mn-lt"/>
            </a:endParaRPr>
          </a:p>
        </p:txBody>
      </p:sp>
      <p:sp>
        <p:nvSpPr>
          <p:cNvPr id="26" name="TextBox 25"/>
          <p:cNvSpPr txBox="1"/>
          <p:nvPr/>
        </p:nvSpPr>
        <p:spPr>
          <a:xfrm>
            <a:off x="35969" y="1124744"/>
            <a:ext cx="8904490" cy="400110"/>
          </a:xfrm>
          <a:prstGeom prst="rect">
            <a:avLst/>
          </a:prstGeom>
          <a:noFill/>
        </p:spPr>
        <p:txBody>
          <a:bodyPr wrap="square">
            <a:spAutoFit/>
          </a:bodyPr>
          <a:lstStyle/>
          <a:p>
            <a:pPr>
              <a:defRPr/>
            </a:pPr>
            <a:r>
              <a:rPr lang="en-GB" sz="2000" b="1" dirty="0">
                <a:solidFill>
                  <a:srgbClr val="00B050"/>
                </a:solidFill>
                <a:latin typeface="+mn-lt"/>
              </a:rPr>
              <a:t>↓__________________ conscious process </a:t>
            </a:r>
            <a:r>
              <a:rPr lang="en-GB" sz="2000" b="1" i="1" dirty="0">
                <a:solidFill>
                  <a:srgbClr val="00B050"/>
                </a:solidFill>
                <a:latin typeface="+mn-lt"/>
              </a:rPr>
              <a:t>P _____________________________</a:t>
            </a:r>
            <a:r>
              <a:rPr lang="en-GB" sz="2000" b="1" dirty="0">
                <a:solidFill>
                  <a:srgbClr val="00B050"/>
                </a:solidFill>
                <a:latin typeface="+mn-lt"/>
              </a:rPr>
              <a:t>↓</a:t>
            </a:r>
          </a:p>
        </p:txBody>
      </p:sp>
      <p:sp>
        <p:nvSpPr>
          <p:cNvPr id="27" name="TextBox 26"/>
          <p:cNvSpPr txBox="1"/>
          <p:nvPr/>
        </p:nvSpPr>
        <p:spPr>
          <a:xfrm>
            <a:off x="-24029" y="2496315"/>
            <a:ext cx="9188536" cy="400110"/>
          </a:xfrm>
          <a:prstGeom prst="rect">
            <a:avLst/>
          </a:prstGeom>
          <a:noFill/>
        </p:spPr>
        <p:txBody>
          <a:bodyPr wrap="square">
            <a:spAutoFit/>
          </a:bodyPr>
          <a:lstStyle/>
          <a:p>
            <a:pPr>
              <a:defRPr/>
            </a:pPr>
            <a:r>
              <a:rPr lang="en-GB" sz="2000" b="1" dirty="0">
                <a:solidFill>
                  <a:srgbClr val="00B050"/>
                </a:solidFill>
                <a:latin typeface="+mn-lt"/>
              </a:rPr>
              <a:t>↓___________</a:t>
            </a:r>
            <a:r>
              <a:rPr lang="en-GB" sz="2000" b="1" dirty="0">
                <a:solidFill>
                  <a:srgbClr val="FF00FF"/>
                </a:solidFill>
                <a:latin typeface="+mn-lt"/>
              </a:rPr>
              <a:t>moved/translated/replicated</a:t>
            </a:r>
            <a:r>
              <a:rPr lang="en-GB" sz="2000" b="1" dirty="0">
                <a:solidFill>
                  <a:schemeClr val="accent6">
                    <a:lumMod val="75000"/>
                  </a:schemeClr>
                </a:solidFill>
                <a:latin typeface="+mn-lt"/>
              </a:rPr>
              <a:t> </a:t>
            </a:r>
            <a:r>
              <a:rPr lang="en-GB" sz="2000" b="1" dirty="0">
                <a:solidFill>
                  <a:srgbClr val="00B050"/>
                </a:solidFill>
                <a:latin typeface="+mn-lt"/>
              </a:rPr>
              <a:t>version of </a:t>
            </a:r>
            <a:r>
              <a:rPr lang="en-GB" sz="2000" b="1" i="1" dirty="0">
                <a:solidFill>
                  <a:srgbClr val="00B050"/>
                </a:solidFill>
                <a:latin typeface="+mn-lt"/>
              </a:rPr>
              <a:t>P,  </a:t>
            </a:r>
            <a:r>
              <a:rPr lang="en-GB" sz="2000" b="1" dirty="0">
                <a:solidFill>
                  <a:srgbClr val="00B0F0"/>
                </a:solidFill>
                <a:latin typeface="+mn-lt"/>
              </a:rPr>
              <a:t>STILL conscious </a:t>
            </a:r>
            <a:r>
              <a:rPr lang="en-GB" sz="2000" b="1" i="1" dirty="0">
                <a:solidFill>
                  <a:srgbClr val="00B050"/>
                </a:solidFill>
                <a:latin typeface="+mn-lt"/>
              </a:rPr>
              <a:t>_____</a:t>
            </a:r>
            <a:r>
              <a:rPr lang="en-GB" sz="2000" b="1" dirty="0">
                <a:solidFill>
                  <a:srgbClr val="00B050"/>
                </a:solidFill>
                <a:latin typeface="+mn-lt"/>
              </a:rPr>
              <a:t>↓</a:t>
            </a:r>
          </a:p>
        </p:txBody>
      </p:sp>
      <p:sp>
        <p:nvSpPr>
          <p:cNvPr id="2" name="Content Placeholder 1"/>
          <p:cNvSpPr>
            <a:spLocks noGrp="1"/>
          </p:cNvSpPr>
          <p:nvPr>
            <p:ph idx="1"/>
          </p:nvPr>
        </p:nvSpPr>
        <p:spPr>
          <a:xfrm>
            <a:off x="325092" y="4005064"/>
            <a:ext cx="8229600" cy="2664296"/>
          </a:xfrm>
        </p:spPr>
        <p:txBody>
          <a:bodyPr/>
          <a:lstStyle/>
          <a:p>
            <a:pPr marL="0" indent="0">
              <a:spcBef>
                <a:spcPts val="0"/>
              </a:spcBef>
              <a:spcAft>
                <a:spcPts val="1000"/>
              </a:spcAft>
              <a:buNone/>
            </a:pPr>
            <a:r>
              <a:rPr lang="en-GB" sz="1800" dirty="0"/>
              <a:t>NOTE: </a:t>
            </a:r>
            <a:r>
              <a:rPr lang="en-GB" sz="1800" b="1" i="1" dirty="0">
                <a:solidFill>
                  <a:srgbClr val="FF00FF"/>
                </a:solidFill>
              </a:rPr>
              <a:t>Given familiar sorts of physical state and causation, </a:t>
            </a:r>
          </a:p>
          <a:p>
            <a:pPr>
              <a:spcBef>
                <a:spcPts val="0"/>
              </a:spcBef>
              <a:spcAft>
                <a:spcPts val="500"/>
              </a:spcAft>
            </a:pPr>
            <a:r>
              <a:rPr lang="en-GB" sz="1800" dirty="0"/>
              <a:t>the </a:t>
            </a:r>
            <a:r>
              <a:rPr lang="en-GB" sz="1800" b="1" dirty="0">
                <a:solidFill>
                  <a:srgbClr val="FF00FF"/>
                </a:solidFill>
              </a:rPr>
              <a:t>VALUES </a:t>
            </a:r>
            <a:r>
              <a:rPr lang="en-GB" sz="1800" dirty="0"/>
              <a:t>in a state in a process, taken by themselves, </a:t>
            </a:r>
          </a:p>
          <a:p>
            <a:pPr>
              <a:spcBef>
                <a:spcPts val="0"/>
              </a:spcBef>
              <a:spcAft>
                <a:spcPts val="2000"/>
              </a:spcAft>
              <a:buFont typeface="Calibri" panose="020F0502020204030204" pitchFamily="34" charset="0"/>
              <a:buChar char=" "/>
            </a:pPr>
            <a:r>
              <a:rPr lang="en-GB" sz="1800" b="1" dirty="0">
                <a:solidFill>
                  <a:srgbClr val="FF00FF"/>
                </a:solidFill>
              </a:rPr>
              <a:t>cannot differentiate between differently-located causal routes </a:t>
            </a:r>
            <a:r>
              <a:rPr lang="en-GB" sz="1800" dirty="0"/>
              <a:t>giving rise to those values.</a:t>
            </a:r>
          </a:p>
          <a:p>
            <a:pPr>
              <a:spcBef>
                <a:spcPts val="0"/>
              </a:spcBef>
              <a:spcAft>
                <a:spcPts val="500"/>
              </a:spcAft>
            </a:pPr>
            <a:r>
              <a:rPr lang="en-GB" sz="1800" dirty="0"/>
              <a:t>(( The differential sensitivity of a located state to a located causal route is only by virtue of </a:t>
            </a:r>
          </a:p>
          <a:p>
            <a:pPr>
              <a:spcBef>
                <a:spcPts val="0"/>
              </a:spcBef>
              <a:spcAft>
                <a:spcPts val="4000"/>
              </a:spcAft>
              <a:buFont typeface="Calibri" panose="020F0502020204030204" pitchFamily="34" charset="0"/>
              <a:buChar char=" "/>
            </a:pPr>
            <a:r>
              <a:rPr lang="en-GB" sz="1800" b="1" i="1" dirty="0">
                <a:solidFill>
                  <a:srgbClr val="00B050"/>
                </a:solidFill>
              </a:rPr>
              <a:t>the very presence of that particular route and absence of others. </a:t>
            </a:r>
            <a:r>
              <a:rPr lang="en-GB" sz="1800" dirty="0"/>
              <a:t>))</a:t>
            </a:r>
          </a:p>
        </p:txBody>
      </p:sp>
    </p:spTree>
    <p:extLst>
      <p:ext uri="{BB962C8B-B14F-4D97-AF65-F5344CB8AC3E}">
        <p14:creationId xmlns:p14="http://schemas.microsoft.com/office/powerpoint/2010/main" val="34072422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2006346" y="4091383"/>
            <a:ext cx="579482" cy="5015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0" name="Line 29"/>
          <p:cNvSpPr>
            <a:spLocks noChangeShapeType="1"/>
          </p:cNvSpPr>
          <p:nvPr/>
        </p:nvSpPr>
        <p:spPr bwMode="auto">
          <a:xfrm flipV="1">
            <a:off x="2438395" y="3248996"/>
            <a:ext cx="1964746" cy="888367"/>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 name="TextBox 35"/>
          <p:cNvSpPr txBox="1"/>
          <p:nvPr/>
        </p:nvSpPr>
        <p:spPr>
          <a:xfrm>
            <a:off x="2034483" y="4075701"/>
            <a:ext cx="523208" cy="523220"/>
          </a:xfrm>
          <a:prstGeom prst="rect">
            <a:avLst/>
          </a:prstGeom>
          <a:noFill/>
        </p:spPr>
        <p:txBody>
          <a:bodyPr wrap="square">
            <a:spAutoFit/>
          </a:bodyPr>
          <a:lstStyle/>
          <a:p>
            <a:pPr>
              <a:defRPr/>
            </a:pPr>
            <a:r>
              <a:rPr lang="en-GB" sz="2400" b="1" i="1" dirty="0">
                <a:latin typeface="+mn-lt"/>
              </a:rPr>
              <a:t>P</a:t>
            </a:r>
            <a:r>
              <a:rPr lang="en-GB" sz="2800" b="1" i="1" baseline="-25000" dirty="0">
                <a:latin typeface="+mn-lt"/>
              </a:rPr>
              <a:t>F</a:t>
            </a:r>
            <a:endParaRPr lang="en-GB" sz="2800" b="1" i="1" dirty="0">
              <a:latin typeface="+mn-lt"/>
            </a:endParaRPr>
          </a:p>
        </p:txBody>
      </p:sp>
      <p:sp>
        <p:nvSpPr>
          <p:cNvPr id="31" name="Oval 30"/>
          <p:cNvSpPr/>
          <p:nvPr/>
        </p:nvSpPr>
        <p:spPr>
          <a:xfrm>
            <a:off x="5748546" y="4091382"/>
            <a:ext cx="579482" cy="5075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9" name="Line 29"/>
          <p:cNvSpPr>
            <a:spLocks noChangeShapeType="1"/>
          </p:cNvSpPr>
          <p:nvPr/>
        </p:nvSpPr>
        <p:spPr bwMode="auto">
          <a:xfrm>
            <a:off x="4403140" y="3249001"/>
            <a:ext cx="1401680" cy="888362"/>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1" name="Line 29"/>
          <p:cNvSpPr>
            <a:spLocks noChangeShapeType="1"/>
          </p:cNvSpPr>
          <p:nvPr/>
        </p:nvSpPr>
        <p:spPr bwMode="auto">
          <a:xfrm flipV="1">
            <a:off x="278154" y="4357338"/>
            <a:ext cx="1717358" cy="0"/>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 name="Line 29"/>
          <p:cNvSpPr>
            <a:spLocks noChangeShapeType="1"/>
          </p:cNvSpPr>
          <p:nvPr/>
        </p:nvSpPr>
        <p:spPr bwMode="auto">
          <a:xfrm flipV="1">
            <a:off x="6299891" y="4343623"/>
            <a:ext cx="2346238" cy="13714"/>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 name="TextBox 46"/>
          <p:cNvSpPr txBox="1"/>
          <p:nvPr/>
        </p:nvSpPr>
        <p:spPr>
          <a:xfrm>
            <a:off x="5804820" y="4002300"/>
            <a:ext cx="523208" cy="584775"/>
          </a:xfrm>
          <a:prstGeom prst="rect">
            <a:avLst/>
          </a:prstGeom>
          <a:noFill/>
        </p:spPr>
        <p:txBody>
          <a:bodyPr wrap="square">
            <a:spAutoFit/>
          </a:bodyPr>
          <a:lstStyle/>
          <a:p>
            <a:pPr>
              <a:defRPr/>
            </a:pPr>
            <a:r>
              <a:rPr lang="en-GB" sz="2400" b="1" i="1" dirty="0">
                <a:latin typeface="+mn-lt"/>
              </a:rPr>
              <a:t>P</a:t>
            </a:r>
            <a:r>
              <a:rPr lang="en-GB" sz="3200" b="1" i="1" baseline="-25000" dirty="0">
                <a:latin typeface="+mn-lt"/>
              </a:rPr>
              <a:t>J</a:t>
            </a:r>
            <a:endParaRPr lang="en-GB" sz="3200" b="1" i="1" dirty="0">
              <a:latin typeface="+mn-lt"/>
            </a:endParaRPr>
          </a:p>
        </p:txBody>
      </p:sp>
      <p:sp>
        <p:nvSpPr>
          <p:cNvPr id="51" name="TextBox 50"/>
          <p:cNvSpPr txBox="1"/>
          <p:nvPr/>
        </p:nvSpPr>
        <p:spPr>
          <a:xfrm>
            <a:off x="3878554" y="2797857"/>
            <a:ext cx="936105" cy="400110"/>
          </a:xfrm>
          <a:prstGeom prst="rect">
            <a:avLst/>
          </a:prstGeom>
          <a:noFill/>
        </p:spPr>
        <p:txBody>
          <a:bodyPr wrap="square">
            <a:spAutoFit/>
          </a:bodyPr>
          <a:lstStyle/>
          <a:p>
            <a:pPr algn="ctr">
              <a:defRPr/>
            </a:pPr>
            <a:r>
              <a:rPr lang="en-GB" sz="2000" b="1" i="1" dirty="0">
                <a:latin typeface="+mn-lt"/>
              </a:rPr>
              <a:t>P</a:t>
            </a:r>
            <a:r>
              <a:rPr lang="en-GB" sz="2800" b="1" i="1" baseline="-25000" dirty="0">
                <a:latin typeface="+mn-lt"/>
              </a:rPr>
              <a:t>F</a:t>
            </a:r>
            <a:r>
              <a:rPr lang="en-GB" sz="2800" b="1" i="1" baseline="-25000" dirty="0">
                <a:latin typeface="+mn-lt"/>
                <a:sym typeface="Wingdings" panose="05000000000000000000" pitchFamily="2" charset="2"/>
              </a:rPr>
              <a:t>J</a:t>
            </a:r>
            <a:r>
              <a:rPr lang="en-GB" sz="2000" i="1" baseline="-25000" dirty="0">
                <a:latin typeface="+mn-lt"/>
              </a:rPr>
              <a:t>  </a:t>
            </a:r>
            <a:endParaRPr lang="en-GB" sz="2000" dirty="0">
              <a:latin typeface="+mn-lt"/>
            </a:endParaRPr>
          </a:p>
        </p:txBody>
      </p:sp>
      <p:sp>
        <p:nvSpPr>
          <p:cNvPr id="53" name="TextBox 52"/>
          <p:cNvSpPr txBox="1"/>
          <p:nvPr/>
        </p:nvSpPr>
        <p:spPr>
          <a:xfrm>
            <a:off x="6493259" y="3934981"/>
            <a:ext cx="1512169" cy="830997"/>
          </a:xfrm>
          <a:prstGeom prst="rect">
            <a:avLst/>
          </a:prstGeom>
          <a:noFill/>
        </p:spPr>
        <p:txBody>
          <a:bodyPr wrap="square">
            <a:spAutoFit/>
          </a:bodyPr>
          <a:lstStyle/>
          <a:p>
            <a:pPr algn="ctr">
              <a:defRPr/>
            </a:pPr>
            <a:r>
              <a:rPr lang="en-GB" sz="2000" b="1" dirty="0">
                <a:latin typeface="+mn-lt"/>
              </a:rPr>
              <a:t>TAIL</a:t>
            </a:r>
          </a:p>
          <a:p>
            <a:pPr algn="ctr">
              <a:defRPr/>
            </a:pPr>
            <a:r>
              <a:rPr lang="en-GB" sz="2000" b="1" dirty="0">
                <a:latin typeface="+mn-lt"/>
              </a:rPr>
              <a:t>  </a:t>
            </a:r>
            <a:r>
              <a:rPr lang="en-GB" sz="2000" b="1" i="1" dirty="0">
                <a:latin typeface="+mn-lt"/>
              </a:rPr>
              <a:t>P</a:t>
            </a:r>
            <a:r>
              <a:rPr lang="en-GB" sz="2800" b="1" i="1" baseline="-25000" dirty="0">
                <a:latin typeface="+mn-lt"/>
              </a:rPr>
              <a:t>J</a:t>
            </a:r>
            <a:r>
              <a:rPr lang="en-GB" sz="2400" b="1" i="1" baseline="-25000" dirty="0">
                <a:latin typeface="+mn-lt"/>
                <a:sym typeface="Wingdings" panose="05000000000000000000" pitchFamily="2" charset="2"/>
              </a:rPr>
              <a:t></a:t>
            </a:r>
            <a:r>
              <a:rPr lang="en-GB" sz="2800" b="1" i="1" baseline="-25000" dirty="0">
                <a:latin typeface="+mn-lt"/>
              </a:rPr>
              <a:t> </a:t>
            </a:r>
            <a:endParaRPr lang="en-GB" sz="2000" b="1" dirty="0">
              <a:latin typeface="+mn-lt"/>
            </a:endParaRPr>
          </a:p>
        </p:txBody>
      </p:sp>
      <p:sp>
        <p:nvSpPr>
          <p:cNvPr id="56" name="TextBox 55"/>
          <p:cNvSpPr txBox="1"/>
          <p:nvPr/>
        </p:nvSpPr>
        <p:spPr>
          <a:xfrm>
            <a:off x="4958675" y="2969029"/>
            <a:ext cx="3412563" cy="400110"/>
          </a:xfrm>
          <a:prstGeom prst="rect">
            <a:avLst/>
          </a:prstGeom>
          <a:noFill/>
        </p:spPr>
        <p:txBody>
          <a:bodyPr wrap="square">
            <a:spAutoFit/>
          </a:bodyPr>
          <a:lstStyle/>
          <a:p>
            <a:pPr algn="ctr">
              <a:defRPr/>
            </a:pPr>
            <a:r>
              <a:rPr lang="en-GB" sz="2000" b="1" dirty="0">
                <a:latin typeface="+mn-lt"/>
              </a:rPr>
              <a:t>[ </a:t>
            </a:r>
            <a:r>
              <a:rPr lang="en-GB" sz="2000" b="1" i="1" dirty="0">
                <a:solidFill>
                  <a:srgbClr val="FF0000"/>
                </a:solidFill>
                <a:latin typeface="+mn-lt"/>
              </a:rPr>
              <a:t>time J  (for “Join”)</a:t>
            </a:r>
            <a:r>
              <a:rPr lang="en-GB" sz="2000" b="1" dirty="0">
                <a:latin typeface="+mn-lt"/>
              </a:rPr>
              <a:t>]</a:t>
            </a:r>
          </a:p>
        </p:txBody>
      </p:sp>
      <p:sp>
        <p:nvSpPr>
          <p:cNvPr id="57" name="TextBox 56"/>
          <p:cNvSpPr txBox="1"/>
          <p:nvPr/>
        </p:nvSpPr>
        <p:spPr>
          <a:xfrm>
            <a:off x="900598" y="2963198"/>
            <a:ext cx="2790977" cy="400110"/>
          </a:xfrm>
          <a:prstGeom prst="rect">
            <a:avLst/>
          </a:prstGeom>
          <a:noFill/>
        </p:spPr>
        <p:txBody>
          <a:bodyPr wrap="square">
            <a:spAutoFit/>
          </a:bodyPr>
          <a:lstStyle/>
          <a:p>
            <a:pPr algn="ctr">
              <a:defRPr/>
            </a:pPr>
            <a:r>
              <a:rPr lang="en-GB" sz="2000" b="1" dirty="0">
                <a:latin typeface="+mn-lt"/>
              </a:rPr>
              <a:t>[ </a:t>
            </a:r>
            <a:r>
              <a:rPr lang="en-GB" sz="2000" b="1" i="1" dirty="0">
                <a:solidFill>
                  <a:srgbClr val="FF0000"/>
                </a:solidFill>
                <a:latin typeface="+mn-lt"/>
              </a:rPr>
              <a:t>time F  (for “Fork”) </a:t>
            </a:r>
            <a:r>
              <a:rPr lang="en-GB" sz="2000" b="1" dirty="0">
                <a:latin typeface="+mn-lt"/>
              </a:rPr>
              <a:t>]</a:t>
            </a:r>
          </a:p>
        </p:txBody>
      </p:sp>
      <p:sp>
        <p:nvSpPr>
          <p:cNvPr id="58" name="Line 29"/>
          <p:cNvSpPr>
            <a:spLocks noChangeShapeType="1"/>
          </p:cNvSpPr>
          <p:nvPr/>
        </p:nvSpPr>
        <p:spPr bwMode="auto">
          <a:xfrm>
            <a:off x="6038286" y="3363309"/>
            <a:ext cx="0" cy="687907"/>
          </a:xfrm>
          <a:prstGeom prst="line">
            <a:avLst/>
          </a:prstGeom>
          <a:noFill/>
          <a:ln w="50800">
            <a:solidFill>
              <a:srgbClr val="FF0000"/>
            </a:solidFill>
            <a:prstDash val="sysDot"/>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 name="Line 29"/>
          <p:cNvSpPr>
            <a:spLocks noChangeShapeType="1"/>
          </p:cNvSpPr>
          <p:nvPr/>
        </p:nvSpPr>
        <p:spPr bwMode="auto">
          <a:xfrm>
            <a:off x="2321973" y="3363309"/>
            <a:ext cx="0" cy="663770"/>
          </a:xfrm>
          <a:prstGeom prst="line">
            <a:avLst/>
          </a:prstGeom>
          <a:noFill/>
          <a:ln w="50800">
            <a:solidFill>
              <a:srgbClr val="FF0000"/>
            </a:solidFill>
            <a:prstDash val="sysDot"/>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 name="Rectangle 2"/>
          <p:cNvSpPr txBox="1">
            <a:spLocks noChangeArrowheads="1"/>
          </p:cNvSpPr>
          <p:nvPr/>
        </p:nvSpPr>
        <p:spPr>
          <a:xfrm>
            <a:off x="117122" y="699592"/>
            <a:ext cx="8352928" cy="43204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GB" altLang="en-US" sz="2400" b="1" i="1" dirty="0">
                <a:solidFill>
                  <a:srgbClr val="00B050"/>
                </a:solidFill>
              </a:rPr>
              <a:t> </a:t>
            </a:r>
          </a:p>
        </p:txBody>
      </p:sp>
      <p:sp>
        <p:nvSpPr>
          <p:cNvPr id="32" name="TextBox 31"/>
          <p:cNvSpPr txBox="1"/>
          <p:nvPr/>
        </p:nvSpPr>
        <p:spPr>
          <a:xfrm>
            <a:off x="262123" y="82179"/>
            <a:ext cx="8518069" cy="1384995"/>
          </a:xfrm>
          <a:prstGeom prst="rect">
            <a:avLst/>
          </a:prstGeom>
          <a:solidFill>
            <a:schemeClr val="accent6">
              <a:lumMod val="40000"/>
              <a:lumOff val="60000"/>
            </a:schemeClr>
          </a:solidFill>
        </p:spPr>
        <p:txBody>
          <a:bodyPr wrap="square">
            <a:spAutoFit/>
          </a:bodyPr>
          <a:lstStyle/>
          <a:p>
            <a:pPr>
              <a:defRPr/>
            </a:pPr>
            <a:r>
              <a:rPr lang="en-GB" altLang="en-US" sz="2800" dirty="0"/>
              <a:t>From Differential Auto-Sensitivity to</a:t>
            </a:r>
          </a:p>
          <a:p>
            <a:pPr>
              <a:defRPr/>
            </a:pPr>
            <a:r>
              <a:rPr lang="en-GB" sz="2800" dirty="0">
                <a:solidFill>
                  <a:srgbClr val="C106F4"/>
                </a:solidFill>
                <a:latin typeface="+mn-lt"/>
              </a:rPr>
              <a:t>a </a:t>
            </a:r>
            <a:r>
              <a:rPr lang="en-GB" sz="2800" dirty="0" err="1">
                <a:solidFill>
                  <a:srgbClr val="C106F4"/>
                </a:solidFill>
                <a:latin typeface="+mn-lt"/>
              </a:rPr>
              <a:t>Reductio</a:t>
            </a:r>
            <a:r>
              <a:rPr lang="en-GB" sz="2800" dirty="0">
                <a:solidFill>
                  <a:srgbClr val="C106F4"/>
                </a:solidFill>
                <a:latin typeface="+mn-lt"/>
              </a:rPr>
              <a:t> ad Absurdum </a:t>
            </a:r>
          </a:p>
          <a:p>
            <a:pPr>
              <a:defRPr/>
            </a:pPr>
            <a:r>
              <a:rPr lang="en-GB" sz="2800" dirty="0">
                <a:solidFill>
                  <a:srgbClr val="C106F4"/>
                </a:solidFill>
                <a:latin typeface="+mn-lt"/>
              </a:rPr>
              <a:t>of relying on familiar states and causation</a:t>
            </a:r>
          </a:p>
        </p:txBody>
      </p:sp>
      <p:sp>
        <p:nvSpPr>
          <p:cNvPr id="29" name="TextBox 28"/>
          <p:cNvSpPr txBox="1"/>
          <p:nvPr/>
        </p:nvSpPr>
        <p:spPr>
          <a:xfrm>
            <a:off x="278154" y="3921812"/>
            <a:ext cx="1512169" cy="892552"/>
          </a:xfrm>
          <a:prstGeom prst="rect">
            <a:avLst/>
          </a:prstGeom>
          <a:noFill/>
        </p:spPr>
        <p:txBody>
          <a:bodyPr wrap="square">
            <a:spAutoFit/>
          </a:bodyPr>
          <a:lstStyle/>
          <a:p>
            <a:pPr algn="ctr">
              <a:defRPr/>
            </a:pPr>
            <a:r>
              <a:rPr lang="en-GB" sz="2000" b="1" dirty="0">
                <a:latin typeface="+mn-lt"/>
              </a:rPr>
              <a:t>SNOUT</a:t>
            </a:r>
          </a:p>
          <a:p>
            <a:pPr algn="ctr">
              <a:defRPr/>
            </a:pPr>
            <a:r>
              <a:rPr lang="en-GB" sz="2000" b="1" dirty="0">
                <a:latin typeface="+mn-lt"/>
              </a:rPr>
              <a:t>  </a:t>
            </a:r>
            <a:r>
              <a:rPr lang="en-GB" sz="2000" b="1" i="1" dirty="0">
                <a:latin typeface="+mn-lt"/>
              </a:rPr>
              <a:t>P</a:t>
            </a:r>
            <a:r>
              <a:rPr lang="en-GB" sz="2400" b="1" i="1" baseline="-25000" dirty="0">
                <a:latin typeface="+mn-lt"/>
                <a:sym typeface="Wingdings" panose="05000000000000000000" pitchFamily="2" charset="2"/>
              </a:rPr>
              <a:t></a:t>
            </a:r>
            <a:r>
              <a:rPr lang="en-GB" sz="2800" b="1" i="1" baseline="-25000" dirty="0">
                <a:latin typeface="+mn-lt"/>
                <a:sym typeface="Wingdings" panose="05000000000000000000" pitchFamily="2" charset="2"/>
              </a:rPr>
              <a:t>F</a:t>
            </a:r>
            <a:r>
              <a:rPr lang="en-GB" sz="3200" b="1" i="1" baseline="-25000" dirty="0">
                <a:latin typeface="+mn-lt"/>
              </a:rPr>
              <a:t> </a:t>
            </a:r>
            <a:endParaRPr lang="en-GB" sz="2400" b="1" dirty="0">
              <a:latin typeface="+mn-lt"/>
            </a:endParaRPr>
          </a:p>
        </p:txBody>
      </p:sp>
      <p:sp>
        <p:nvSpPr>
          <p:cNvPr id="22" name="TextBox 21"/>
          <p:cNvSpPr txBox="1"/>
          <p:nvPr/>
        </p:nvSpPr>
        <p:spPr>
          <a:xfrm>
            <a:off x="1252" y="2169922"/>
            <a:ext cx="9188536" cy="400110"/>
          </a:xfrm>
          <a:prstGeom prst="rect">
            <a:avLst/>
          </a:prstGeom>
          <a:noFill/>
        </p:spPr>
        <p:txBody>
          <a:bodyPr wrap="square">
            <a:spAutoFit/>
          </a:bodyPr>
          <a:lstStyle/>
          <a:p>
            <a:pPr>
              <a:defRPr/>
            </a:pPr>
            <a:r>
              <a:rPr lang="en-GB" sz="2000" b="1" dirty="0">
                <a:solidFill>
                  <a:srgbClr val="00B050"/>
                </a:solidFill>
                <a:latin typeface="+mn-lt"/>
              </a:rPr>
              <a:t>↓_________________________conscious process </a:t>
            </a:r>
            <a:r>
              <a:rPr lang="en-GB" sz="2000" b="1" i="1" dirty="0">
                <a:solidFill>
                  <a:srgbClr val="00B050"/>
                </a:solidFill>
                <a:latin typeface="+mn-lt"/>
              </a:rPr>
              <a:t>P ________________________</a:t>
            </a:r>
            <a:r>
              <a:rPr lang="en-GB" sz="2000" b="1" dirty="0">
                <a:solidFill>
                  <a:srgbClr val="00B050"/>
                </a:solidFill>
                <a:latin typeface="+mn-lt"/>
              </a:rPr>
              <a:t>↓</a:t>
            </a:r>
          </a:p>
        </p:txBody>
      </p:sp>
    </p:spTree>
    <p:extLst>
      <p:ext uri="{BB962C8B-B14F-4D97-AF65-F5344CB8AC3E}">
        <p14:creationId xmlns:p14="http://schemas.microsoft.com/office/powerpoint/2010/main" val="280534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1696123" y="3226260"/>
            <a:ext cx="761046" cy="12015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0" name="Line 29"/>
          <p:cNvSpPr>
            <a:spLocks noChangeShapeType="1"/>
          </p:cNvSpPr>
          <p:nvPr/>
        </p:nvSpPr>
        <p:spPr bwMode="auto">
          <a:xfrm flipV="1">
            <a:off x="2309735" y="2383877"/>
            <a:ext cx="1964746" cy="888364"/>
          </a:xfrm>
          <a:prstGeom prst="line">
            <a:avLst/>
          </a:prstGeom>
          <a:noFill/>
          <a:ln w="50800">
            <a:solidFill>
              <a:srgbClr val="00B05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 name="TextBox 35"/>
          <p:cNvSpPr txBox="1"/>
          <p:nvPr/>
        </p:nvSpPr>
        <p:spPr>
          <a:xfrm>
            <a:off x="1768720" y="3287939"/>
            <a:ext cx="812571" cy="892552"/>
          </a:xfrm>
          <a:prstGeom prst="rect">
            <a:avLst/>
          </a:prstGeom>
          <a:noFill/>
        </p:spPr>
        <p:txBody>
          <a:bodyPr wrap="square">
            <a:spAutoFit/>
          </a:bodyPr>
          <a:lstStyle/>
          <a:p>
            <a:pPr>
              <a:defRPr/>
            </a:pPr>
            <a:r>
              <a:rPr lang="en-GB" sz="2000" b="1" i="1" dirty="0"/>
              <a:t>P</a:t>
            </a:r>
            <a:r>
              <a:rPr lang="en-GB" sz="2400" b="1" i="1" baseline="-25000" dirty="0"/>
              <a:t>F</a:t>
            </a:r>
            <a:endParaRPr lang="en-GB" sz="2400" b="1" i="1" dirty="0"/>
          </a:p>
          <a:p>
            <a:pPr>
              <a:defRPr/>
            </a:pPr>
            <a:r>
              <a:rPr lang="en-GB" sz="2400" b="1" i="1" dirty="0">
                <a:latin typeface="+mn-lt"/>
              </a:rPr>
              <a:t>= </a:t>
            </a:r>
            <a:r>
              <a:rPr lang="en-GB" sz="2000" b="1" i="1" dirty="0">
                <a:latin typeface="+mn-lt"/>
              </a:rPr>
              <a:t>Q</a:t>
            </a:r>
            <a:r>
              <a:rPr lang="en-GB" sz="2800" b="1" i="1" baseline="-25000" dirty="0">
                <a:latin typeface="+mn-lt"/>
              </a:rPr>
              <a:t>F</a:t>
            </a:r>
            <a:endParaRPr lang="en-GB" sz="2800" b="1" i="1" dirty="0">
              <a:latin typeface="+mn-lt"/>
            </a:endParaRPr>
          </a:p>
        </p:txBody>
      </p:sp>
      <p:sp>
        <p:nvSpPr>
          <p:cNvPr id="39" name="Line 29"/>
          <p:cNvSpPr>
            <a:spLocks noChangeShapeType="1"/>
          </p:cNvSpPr>
          <p:nvPr/>
        </p:nvSpPr>
        <p:spPr bwMode="auto">
          <a:xfrm>
            <a:off x="4211208" y="2408565"/>
            <a:ext cx="1356284" cy="1141608"/>
          </a:xfrm>
          <a:prstGeom prst="line">
            <a:avLst/>
          </a:prstGeom>
          <a:noFill/>
          <a:ln w="50800">
            <a:solidFill>
              <a:srgbClr val="00B05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1" name="Line 29"/>
          <p:cNvSpPr>
            <a:spLocks noChangeShapeType="1"/>
          </p:cNvSpPr>
          <p:nvPr/>
        </p:nvSpPr>
        <p:spPr bwMode="auto">
          <a:xfrm flipV="1">
            <a:off x="149494" y="3847150"/>
            <a:ext cx="1549546" cy="15327"/>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 name="TextBox 46"/>
          <p:cNvSpPr txBox="1"/>
          <p:nvPr/>
        </p:nvSpPr>
        <p:spPr>
          <a:xfrm>
            <a:off x="5567492" y="3254799"/>
            <a:ext cx="700934" cy="1077218"/>
          </a:xfrm>
          <a:prstGeom prst="rect">
            <a:avLst/>
          </a:prstGeom>
          <a:noFill/>
        </p:spPr>
        <p:txBody>
          <a:bodyPr wrap="square">
            <a:spAutoFit/>
          </a:bodyPr>
          <a:lstStyle/>
          <a:p>
            <a:pPr lvl="0">
              <a:defRPr/>
            </a:pPr>
            <a:r>
              <a:rPr lang="en-GB" sz="2400" b="1" i="1" dirty="0">
                <a:solidFill>
                  <a:srgbClr val="00B050"/>
                </a:solidFill>
                <a:latin typeface="Calibri"/>
              </a:rPr>
              <a:t>P</a:t>
            </a:r>
            <a:r>
              <a:rPr lang="en-GB" sz="3200" b="1" i="1" baseline="-25000" dirty="0">
                <a:solidFill>
                  <a:srgbClr val="00B050"/>
                </a:solidFill>
                <a:latin typeface="Calibri"/>
              </a:rPr>
              <a:t>J</a:t>
            </a:r>
            <a:r>
              <a:rPr lang="en-GB" sz="3200" b="1" i="1" dirty="0">
                <a:solidFill>
                  <a:srgbClr val="FF00FF"/>
                </a:solidFill>
                <a:latin typeface="Calibri"/>
              </a:rPr>
              <a:t> </a:t>
            </a:r>
          </a:p>
          <a:p>
            <a:pPr lvl="0">
              <a:defRPr/>
            </a:pPr>
            <a:r>
              <a:rPr lang="en-GB" sz="2400" b="1" i="1" dirty="0">
                <a:latin typeface="+mn-lt"/>
              </a:rPr>
              <a:t>=</a:t>
            </a:r>
            <a:r>
              <a:rPr lang="en-GB" sz="2400" b="1" i="1" dirty="0">
                <a:solidFill>
                  <a:srgbClr val="FF00FF"/>
                </a:solidFill>
                <a:latin typeface="+mn-lt"/>
              </a:rPr>
              <a:t> Q</a:t>
            </a:r>
            <a:r>
              <a:rPr lang="en-GB" sz="3200" b="1" i="1" baseline="-25000" dirty="0">
                <a:solidFill>
                  <a:srgbClr val="FF00FF"/>
                </a:solidFill>
                <a:latin typeface="+mn-lt"/>
              </a:rPr>
              <a:t>J</a:t>
            </a:r>
            <a:endParaRPr lang="en-GB" sz="3200" b="1" i="1" dirty="0">
              <a:solidFill>
                <a:srgbClr val="FF00FF"/>
              </a:solidFill>
              <a:latin typeface="+mn-lt"/>
            </a:endParaRPr>
          </a:p>
        </p:txBody>
      </p:sp>
      <p:sp>
        <p:nvSpPr>
          <p:cNvPr id="30" name="Line 29"/>
          <p:cNvSpPr>
            <a:spLocks noChangeShapeType="1"/>
          </p:cNvSpPr>
          <p:nvPr/>
        </p:nvSpPr>
        <p:spPr bwMode="auto">
          <a:xfrm>
            <a:off x="2309735" y="4268780"/>
            <a:ext cx="1752256" cy="534038"/>
          </a:xfrm>
          <a:prstGeom prst="line">
            <a:avLst/>
          </a:prstGeom>
          <a:noFill/>
          <a:ln w="50800">
            <a:solidFill>
              <a:srgbClr val="FF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 name="Line 29"/>
          <p:cNvSpPr>
            <a:spLocks noChangeShapeType="1"/>
          </p:cNvSpPr>
          <p:nvPr/>
        </p:nvSpPr>
        <p:spPr bwMode="auto">
          <a:xfrm flipV="1">
            <a:off x="4061992" y="4130210"/>
            <a:ext cx="1423384" cy="642796"/>
          </a:xfrm>
          <a:prstGeom prst="line">
            <a:avLst/>
          </a:prstGeom>
          <a:noFill/>
          <a:ln w="50800">
            <a:solidFill>
              <a:srgbClr val="FF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 name="Line 29"/>
          <p:cNvSpPr>
            <a:spLocks noChangeShapeType="1"/>
          </p:cNvSpPr>
          <p:nvPr/>
        </p:nvSpPr>
        <p:spPr bwMode="auto">
          <a:xfrm flipH="1">
            <a:off x="3424315" y="2828059"/>
            <a:ext cx="0" cy="1768130"/>
          </a:xfrm>
          <a:prstGeom prst="line">
            <a:avLst/>
          </a:prstGeom>
          <a:noFill/>
          <a:ln w="762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0" name="Line 29"/>
          <p:cNvSpPr>
            <a:spLocks noChangeShapeType="1"/>
          </p:cNvSpPr>
          <p:nvPr/>
        </p:nvSpPr>
        <p:spPr bwMode="auto">
          <a:xfrm>
            <a:off x="4662871" y="2672549"/>
            <a:ext cx="0" cy="1755248"/>
          </a:xfrm>
          <a:prstGeom prst="line">
            <a:avLst/>
          </a:prstGeom>
          <a:noFill/>
          <a:ln w="762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 name="TextBox 61"/>
          <p:cNvSpPr txBox="1"/>
          <p:nvPr/>
        </p:nvSpPr>
        <p:spPr>
          <a:xfrm>
            <a:off x="3593940" y="2580529"/>
            <a:ext cx="936105" cy="400110"/>
          </a:xfrm>
          <a:prstGeom prst="rect">
            <a:avLst/>
          </a:prstGeom>
          <a:noFill/>
        </p:spPr>
        <p:txBody>
          <a:bodyPr wrap="square">
            <a:spAutoFit/>
          </a:bodyPr>
          <a:lstStyle/>
          <a:p>
            <a:pPr algn="ctr">
              <a:defRPr/>
            </a:pPr>
            <a:r>
              <a:rPr lang="en-GB" sz="2000" b="1" i="1" dirty="0">
                <a:solidFill>
                  <a:srgbClr val="00B050"/>
                </a:solidFill>
                <a:latin typeface="+mn-lt"/>
              </a:rPr>
              <a:t>P</a:t>
            </a:r>
            <a:r>
              <a:rPr lang="en-GB" sz="2800" b="1" i="1" baseline="-25000" dirty="0">
                <a:solidFill>
                  <a:srgbClr val="00B050"/>
                </a:solidFill>
                <a:latin typeface="+mn-lt"/>
              </a:rPr>
              <a:t>F</a:t>
            </a:r>
            <a:r>
              <a:rPr lang="en-GB" sz="2800" b="1" i="1" baseline="-25000" dirty="0">
                <a:solidFill>
                  <a:srgbClr val="00B050"/>
                </a:solidFill>
                <a:latin typeface="+mn-lt"/>
                <a:sym typeface="Wingdings" panose="05000000000000000000" pitchFamily="2" charset="2"/>
              </a:rPr>
              <a:t>J</a:t>
            </a:r>
            <a:r>
              <a:rPr lang="en-GB" sz="2000" i="1" baseline="-25000" dirty="0">
                <a:solidFill>
                  <a:srgbClr val="00B050"/>
                </a:solidFill>
                <a:latin typeface="+mn-lt"/>
              </a:rPr>
              <a:t>  </a:t>
            </a:r>
            <a:endParaRPr lang="en-GB" sz="2000" dirty="0">
              <a:solidFill>
                <a:srgbClr val="00B050"/>
              </a:solidFill>
              <a:latin typeface="+mn-lt"/>
            </a:endParaRPr>
          </a:p>
        </p:txBody>
      </p:sp>
      <p:sp>
        <p:nvSpPr>
          <p:cNvPr id="63" name="TextBox 62"/>
          <p:cNvSpPr txBox="1"/>
          <p:nvPr/>
        </p:nvSpPr>
        <p:spPr>
          <a:xfrm>
            <a:off x="3641882" y="4196079"/>
            <a:ext cx="936105" cy="400110"/>
          </a:xfrm>
          <a:prstGeom prst="rect">
            <a:avLst/>
          </a:prstGeom>
          <a:noFill/>
        </p:spPr>
        <p:txBody>
          <a:bodyPr wrap="square">
            <a:spAutoFit/>
          </a:bodyPr>
          <a:lstStyle/>
          <a:p>
            <a:pPr algn="ctr">
              <a:defRPr/>
            </a:pPr>
            <a:r>
              <a:rPr lang="en-GB" sz="2000" b="1" i="1" dirty="0">
                <a:solidFill>
                  <a:srgbClr val="FF00FF"/>
                </a:solidFill>
                <a:latin typeface="+mn-lt"/>
              </a:rPr>
              <a:t>Q</a:t>
            </a:r>
            <a:r>
              <a:rPr lang="en-GB" sz="2800" b="1" i="1" baseline="-25000" dirty="0">
                <a:solidFill>
                  <a:srgbClr val="FF00FF"/>
                </a:solidFill>
                <a:latin typeface="+mn-lt"/>
              </a:rPr>
              <a:t>F</a:t>
            </a:r>
            <a:r>
              <a:rPr lang="en-GB" sz="2800" b="1" i="1" baseline="-25000" dirty="0">
                <a:solidFill>
                  <a:srgbClr val="FF00FF"/>
                </a:solidFill>
                <a:latin typeface="+mn-lt"/>
                <a:sym typeface="Wingdings" panose="05000000000000000000" pitchFamily="2" charset="2"/>
              </a:rPr>
              <a:t>J</a:t>
            </a:r>
            <a:r>
              <a:rPr lang="en-GB" sz="2000" i="1" baseline="-25000" dirty="0">
                <a:solidFill>
                  <a:srgbClr val="FF00FF"/>
                </a:solidFill>
                <a:latin typeface="+mn-lt"/>
              </a:rPr>
              <a:t>  </a:t>
            </a:r>
            <a:endParaRPr lang="en-GB" sz="2000" dirty="0">
              <a:solidFill>
                <a:srgbClr val="FF00FF"/>
              </a:solidFill>
              <a:latin typeface="+mn-lt"/>
            </a:endParaRPr>
          </a:p>
        </p:txBody>
      </p:sp>
      <p:sp>
        <p:nvSpPr>
          <p:cNvPr id="64" name="TextBox 63"/>
          <p:cNvSpPr txBox="1"/>
          <p:nvPr/>
        </p:nvSpPr>
        <p:spPr>
          <a:xfrm>
            <a:off x="3016200" y="3186102"/>
            <a:ext cx="1560918" cy="523220"/>
          </a:xfrm>
          <a:prstGeom prst="rect">
            <a:avLst/>
          </a:prstGeom>
          <a:noFill/>
        </p:spPr>
        <p:txBody>
          <a:bodyPr wrap="square">
            <a:spAutoFit/>
          </a:bodyPr>
          <a:lstStyle/>
          <a:p>
            <a:pPr>
              <a:defRPr/>
            </a:pPr>
            <a:r>
              <a:rPr lang="en-GB" sz="2800" b="1" dirty="0">
                <a:solidFill>
                  <a:srgbClr val="FF00FF"/>
                </a:solidFill>
              </a:rPr>
              <a:t>replicate</a:t>
            </a:r>
            <a:endParaRPr lang="en-GB" sz="2800" b="1" dirty="0">
              <a:solidFill>
                <a:srgbClr val="FF00FF"/>
              </a:solidFill>
              <a:latin typeface="+mn-lt"/>
            </a:endParaRPr>
          </a:p>
        </p:txBody>
      </p:sp>
      <p:sp>
        <p:nvSpPr>
          <p:cNvPr id="65" name="Line 29"/>
          <p:cNvSpPr>
            <a:spLocks noChangeShapeType="1"/>
          </p:cNvSpPr>
          <p:nvPr/>
        </p:nvSpPr>
        <p:spPr bwMode="auto">
          <a:xfrm flipH="1">
            <a:off x="4061990" y="2997919"/>
            <a:ext cx="2" cy="1198160"/>
          </a:xfrm>
          <a:prstGeom prst="line">
            <a:avLst/>
          </a:prstGeom>
          <a:noFill/>
          <a:ln w="762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 name="Oval 56"/>
          <p:cNvSpPr/>
          <p:nvPr/>
        </p:nvSpPr>
        <p:spPr>
          <a:xfrm flipH="1">
            <a:off x="5485376" y="3327035"/>
            <a:ext cx="830145" cy="11533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67" name="TextBox 66"/>
          <p:cNvSpPr txBox="1"/>
          <p:nvPr/>
        </p:nvSpPr>
        <p:spPr>
          <a:xfrm>
            <a:off x="5686504" y="1955037"/>
            <a:ext cx="2418332" cy="400110"/>
          </a:xfrm>
          <a:prstGeom prst="rect">
            <a:avLst/>
          </a:prstGeom>
          <a:noFill/>
        </p:spPr>
        <p:txBody>
          <a:bodyPr wrap="square">
            <a:spAutoFit/>
          </a:bodyPr>
          <a:lstStyle/>
          <a:p>
            <a:pPr algn="ctr">
              <a:defRPr/>
            </a:pPr>
            <a:r>
              <a:rPr lang="en-GB" sz="2000" b="1" dirty="0">
                <a:solidFill>
                  <a:srgbClr val="FF6600"/>
                </a:solidFill>
                <a:latin typeface="+mn-lt"/>
              </a:rPr>
              <a:t>[ </a:t>
            </a:r>
            <a:r>
              <a:rPr lang="en-GB" sz="2000" b="1" i="1" dirty="0">
                <a:solidFill>
                  <a:srgbClr val="FF6600"/>
                </a:solidFill>
                <a:latin typeface="+mn-lt"/>
              </a:rPr>
              <a:t>time J  (for “Join”)</a:t>
            </a:r>
            <a:r>
              <a:rPr lang="en-GB" sz="2000" b="1" dirty="0">
                <a:solidFill>
                  <a:srgbClr val="FF6600"/>
                </a:solidFill>
                <a:latin typeface="+mn-lt"/>
              </a:rPr>
              <a:t>]</a:t>
            </a:r>
          </a:p>
        </p:txBody>
      </p:sp>
      <p:sp>
        <p:nvSpPr>
          <p:cNvPr id="68" name="Line 29"/>
          <p:cNvSpPr>
            <a:spLocks noChangeShapeType="1"/>
          </p:cNvSpPr>
          <p:nvPr/>
        </p:nvSpPr>
        <p:spPr bwMode="auto">
          <a:xfrm>
            <a:off x="5900449" y="2383877"/>
            <a:ext cx="0" cy="884559"/>
          </a:xfrm>
          <a:prstGeom prst="line">
            <a:avLst/>
          </a:prstGeom>
          <a:noFill/>
          <a:ln w="50800">
            <a:solidFill>
              <a:srgbClr val="FF0000"/>
            </a:solidFill>
            <a:prstDash val="sysDot"/>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4" name="TextBox 43"/>
          <p:cNvSpPr txBox="1"/>
          <p:nvPr/>
        </p:nvSpPr>
        <p:spPr>
          <a:xfrm>
            <a:off x="7117965" y="3226260"/>
            <a:ext cx="1706950" cy="1077218"/>
          </a:xfrm>
          <a:prstGeom prst="rect">
            <a:avLst/>
          </a:prstGeom>
          <a:noFill/>
        </p:spPr>
        <p:txBody>
          <a:bodyPr wrap="square">
            <a:spAutoFit/>
          </a:bodyPr>
          <a:lstStyle/>
          <a:p>
            <a:pPr algn="ctr">
              <a:defRPr/>
            </a:pPr>
            <a:r>
              <a:rPr lang="en-GB" sz="2000" b="1" dirty="0">
                <a:latin typeface="+mn-lt"/>
              </a:rPr>
              <a:t>shared </a:t>
            </a:r>
          </a:p>
          <a:p>
            <a:pPr algn="ctr">
              <a:defRPr/>
            </a:pPr>
            <a:r>
              <a:rPr lang="en-GB" sz="2000" b="1" dirty="0">
                <a:latin typeface="+mn-lt"/>
              </a:rPr>
              <a:t>LOCATED TAIL </a:t>
            </a:r>
          </a:p>
          <a:p>
            <a:pPr algn="ctr">
              <a:defRPr/>
            </a:pPr>
            <a:r>
              <a:rPr lang="en-GB" sz="2000" b="1" dirty="0">
                <a:latin typeface="+mn-lt"/>
              </a:rPr>
              <a:t> </a:t>
            </a:r>
            <a:r>
              <a:rPr lang="en-GB" sz="2000" b="1" i="1" dirty="0">
                <a:latin typeface="+mn-lt"/>
              </a:rPr>
              <a:t>P</a:t>
            </a:r>
            <a:r>
              <a:rPr lang="en-GB" sz="2800" b="1" i="1" baseline="-25000" dirty="0">
                <a:latin typeface="+mn-lt"/>
              </a:rPr>
              <a:t>J</a:t>
            </a:r>
            <a:r>
              <a:rPr lang="en-GB" sz="2400" b="1" i="1" baseline="-25000" dirty="0">
                <a:latin typeface="+mn-lt"/>
                <a:sym typeface="Wingdings" panose="05000000000000000000" pitchFamily="2" charset="2"/>
              </a:rPr>
              <a:t></a:t>
            </a:r>
            <a:r>
              <a:rPr lang="en-GB" sz="2800" b="1" i="1" baseline="-25000" dirty="0">
                <a:latin typeface="+mn-lt"/>
              </a:rPr>
              <a:t> </a:t>
            </a:r>
            <a:r>
              <a:rPr lang="en-GB" sz="2000" b="1" dirty="0">
                <a:latin typeface="+mn-lt"/>
              </a:rPr>
              <a:t> =  </a:t>
            </a:r>
            <a:r>
              <a:rPr lang="en-GB" sz="2000" b="1" i="1" dirty="0">
                <a:latin typeface="+mn-lt"/>
              </a:rPr>
              <a:t>Q</a:t>
            </a:r>
            <a:r>
              <a:rPr lang="en-GB" sz="2800" b="1" i="1" baseline="-25000" dirty="0">
                <a:latin typeface="+mn-lt"/>
              </a:rPr>
              <a:t>J</a:t>
            </a:r>
            <a:r>
              <a:rPr lang="en-GB" sz="2400" b="1" i="1" baseline="-25000" dirty="0">
                <a:latin typeface="+mn-lt"/>
                <a:sym typeface="Wingdings" panose="05000000000000000000" pitchFamily="2" charset="2"/>
              </a:rPr>
              <a:t></a:t>
            </a:r>
            <a:endParaRPr lang="en-GB" sz="2000" b="1" dirty="0">
              <a:latin typeface="+mn-lt"/>
            </a:endParaRPr>
          </a:p>
        </p:txBody>
      </p:sp>
      <p:sp>
        <p:nvSpPr>
          <p:cNvPr id="40" name="TextBox 39"/>
          <p:cNvSpPr txBox="1"/>
          <p:nvPr/>
        </p:nvSpPr>
        <p:spPr>
          <a:xfrm>
            <a:off x="51117" y="188640"/>
            <a:ext cx="7088163" cy="830997"/>
          </a:xfrm>
          <a:prstGeom prst="rect">
            <a:avLst/>
          </a:prstGeom>
          <a:solidFill>
            <a:schemeClr val="accent6">
              <a:lumMod val="60000"/>
              <a:lumOff val="40000"/>
            </a:schemeClr>
          </a:solidFill>
        </p:spPr>
        <p:txBody>
          <a:bodyPr wrap="square">
            <a:spAutoFit/>
          </a:bodyPr>
          <a:lstStyle/>
          <a:p>
            <a:pPr>
              <a:defRPr/>
            </a:pPr>
            <a:r>
              <a:rPr lang="en-GB" altLang="en-US" sz="2400" dirty="0"/>
              <a:t>With a Replicated Mechanism Added, </a:t>
            </a:r>
          </a:p>
          <a:p>
            <a:pPr>
              <a:defRPr/>
            </a:pPr>
            <a:r>
              <a:rPr lang="en-GB" altLang="en-US" sz="2400" b="1" dirty="0">
                <a:solidFill>
                  <a:srgbClr val="C106F4"/>
                </a:solidFill>
              </a:rPr>
              <a:t>assuming familiar sorts of state and causation</a:t>
            </a:r>
          </a:p>
        </p:txBody>
      </p:sp>
      <p:sp>
        <p:nvSpPr>
          <p:cNvPr id="48" name="TextBox 47"/>
          <p:cNvSpPr txBox="1"/>
          <p:nvPr/>
        </p:nvSpPr>
        <p:spPr>
          <a:xfrm>
            <a:off x="4830016" y="3487869"/>
            <a:ext cx="877696" cy="646331"/>
          </a:xfrm>
          <a:prstGeom prst="rect">
            <a:avLst/>
          </a:prstGeom>
          <a:noFill/>
        </p:spPr>
        <p:txBody>
          <a:bodyPr wrap="square">
            <a:spAutoFit/>
          </a:bodyPr>
          <a:lstStyle/>
          <a:p>
            <a:pPr>
              <a:defRPr/>
            </a:pPr>
            <a:r>
              <a:rPr lang="en-GB" sz="1800" b="1" i="1" dirty="0">
                <a:solidFill>
                  <a:schemeClr val="accent6">
                    <a:lumMod val="75000"/>
                  </a:schemeClr>
                </a:solidFill>
                <a:latin typeface="+mn-lt"/>
              </a:rPr>
              <a:t>same</a:t>
            </a:r>
          </a:p>
          <a:p>
            <a:pPr>
              <a:defRPr/>
            </a:pPr>
            <a:r>
              <a:rPr lang="en-GB" sz="1800" b="1" i="1" dirty="0">
                <a:solidFill>
                  <a:schemeClr val="accent6">
                    <a:lumMod val="75000"/>
                  </a:schemeClr>
                </a:solidFill>
                <a:latin typeface="+mn-lt"/>
              </a:rPr>
              <a:t>place</a:t>
            </a:r>
            <a:endParaRPr lang="en-GB" sz="2800" b="1" i="1" dirty="0">
              <a:solidFill>
                <a:schemeClr val="accent6">
                  <a:lumMod val="75000"/>
                </a:schemeClr>
              </a:solidFill>
              <a:latin typeface="+mn-lt"/>
            </a:endParaRPr>
          </a:p>
        </p:txBody>
      </p:sp>
      <p:sp>
        <p:nvSpPr>
          <p:cNvPr id="35" name="Line 29"/>
          <p:cNvSpPr>
            <a:spLocks noChangeShapeType="1"/>
          </p:cNvSpPr>
          <p:nvPr/>
        </p:nvSpPr>
        <p:spPr bwMode="auto">
          <a:xfrm flipV="1">
            <a:off x="6268426" y="3903694"/>
            <a:ext cx="2556489" cy="0"/>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3" name="TextBox 42"/>
          <p:cNvSpPr txBox="1"/>
          <p:nvPr/>
        </p:nvSpPr>
        <p:spPr>
          <a:xfrm>
            <a:off x="-149376" y="3186102"/>
            <a:ext cx="1927152" cy="1077218"/>
          </a:xfrm>
          <a:prstGeom prst="rect">
            <a:avLst/>
          </a:prstGeom>
          <a:noFill/>
        </p:spPr>
        <p:txBody>
          <a:bodyPr wrap="square">
            <a:spAutoFit/>
          </a:bodyPr>
          <a:lstStyle/>
          <a:p>
            <a:pPr algn="ctr">
              <a:defRPr/>
            </a:pPr>
            <a:r>
              <a:rPr lang="en-GB" sz="2000" b="1" dirty="0">
                <a:latin typeface="+mn-lt"/>
              </a:rPr>
              <a:t>shared  </a:t>
            </a:r>
          </a:p>
          <a:p>
            <a:pPr algn="ctr">
              <a:defRPr/>
            </a:pPr>
            <a:r>
              <a:rPr lang="en-GB" sz="2000" b="1" dirty="0">
                <a:latin typeface="+mn-lt"/>
              </a:rPr>
              <a:t>located SNOUT</a:t>
            </a:r>
          </a:p>
          <a:p>
            <a:pPr algn="ctr">
              <a:defRPr/>
            </a:pPr>
            <a:r>
              <a:rPr lang="en-GB" sz="2000" b="1" dirty="0">
                <a:latin typeface="+mn-lt"/>
              </a:rPr>
              <a:t> </a:t>
            </a:r>
            <a:r>
              <a:rPr lang="en-GB" sz="2000" b="1" i="1" dirty="0">
                <a:latin typeface="+mn-lt"/>
              </a:rPr>
              <a:t>P</a:t>
            </a:r>
            <a:r>
              <a:rPr lang="en-GB" sz="2800" b="1" i="1" baseline="-25000" dirty="0">
                <a:latin typeface="+mn-lt"/>
                <a:sym typeface="Wingdings" panose="05000000000000000000" pitchFamily="2" charset="2"/>
              </a:rPr>
              <a:t>F</a:t>
            </a:r>
            <a:r>
              <a:rPr lang="en-GB" sz="2800" b="1" i="1" baseline="-25000" dirty="0">
                <a:latin typeface="+mn-lt"/>
              </a:rPr>
              <a:t> </a:t>
            </a:r>
            <a:r>
              <a:rPr lang="en-GB" sz="2000" b="1" dirty="0">
                <a:latin typeface="+mn-lt"/>
              </a:rPr>
              <a:t> =  </a:t>
            </a:r>
            <a:r>
              <a:rPr lang="en-GB" sz="2000" b="1" i="1" dirty="0">
                <a:latin typeface="+mn-lt"/>
              </a:rPr>
              <a:t>Q</a:t>
            </a:r>
            <a:r>
              <a:rPr lang="en-GB" sz="2400" b="1" i="1" baseline="-25000" dirty="0">
                <a:sym typeface="Wingdings" panose="05000000000000000000" pitchFamily="2" charset="2"/>
              </a:rPr>
              <a:t>F</a:t>
            </a:r>
            <a:endParaRPr lang="en-GB" sz="2000" b="1" dirty="0">
              <a:latin typeface="+mn-lt"/>
            </a:endParaRPr>
          </a:p>
        </p:txBody>
      </p:sp>
      <p:sp>
        <p:nvSpPr>
          <p:cNvPr id="45" name="TextBox 44"/>
          <p:cNvSpPr txBox="1"/>
          <p:nvPr/>
        </p:nvSpPr>
        <p:spPr>
          <a:xfrm>
            <a:off x="2355636" y="3483879"/>
            <a:ext cx="877696" cy="646331"/>
          </a:xfrm>
          <a:prstGeom prst="rect">
            <a:avLst/>
          </a:prstGeom>
          <a:noFill/>
        </p:spPr>
        <p:txBody>
          <a:bodyPr wrap="square">
            <a:spAutoFit/>
          </a:bodyPr>
          <a:lstStyle/>
          <a:p>
            <a:pPr>
              <a:defRPr/>
            </a:pPr>
            <a:r>
              <a:rPr lang="en-GB" sz="1800" b="1" i="1" dirty="0">
                <a:solidFill>
                  <a:schemeClr val="accent6">
                    <a:lumMod val="75000"/>
                  </a:schemeClr>
                </a:solidFill>
                <a:latin typeface="+mn-lt"/>
              </a:rPr>
              <a:t>same</a:t>
            </a:r>
          </a:p>
          <a:p>
            <a:pPr>
              <a:defRPr/>
            </a:pPr>
            <a:r>
              <a:rPr lang="en-GB" sz="1800" b="1" i="1" dirty="0">
                <a:solidFill>
                  <a:schemeClr val="accent6">
                    <a:lumMod val="75000"/>
                  </a:schemeClr>
                </a:solidFill>
                <a:latin typeface="+mn-lt"/>
              </a:rPr>
              <a:t>place</a:t>
            </a:r>
            <a:endParaRPr lang="en-GB" sz="2800" b="1" i="1" dirty="0">
              <a:solidFill>
                <a:schemeClr val="accent6">
                  <a:lumMod val="75000"/>
                </a:schemeClr>
              </a:solidFill>
              <a:latin typeface="+mn-lt"/>
            </a:endParaRPr>
          </a:p>
        </p:txBody>
      </p:sp>
      <p:sp>
        <p:nvSpPr>
          <p:cNvPr id="49" name="TextBox 48"/>
          <p:cNvSpPr txBox="1"/>
          <p:nvPr/>
        </p:nvSpPr>
        <p:spPr>
          <a:xfrm rot="975601">
            <a:off x="6197821" y="4283383"/>
            <a:ext cx="2112708" cy="420628"/>
          </a:xfrm>
          <a:prstGeom prst="rect">
            <a:avLst/>
          </a:prstGeom>
          <a:solidFill>
            <a:schemeClr val="accent6">
              <a:lumMod val="60000"/>
              <a:lumOff val="40000"/>
            </a:schemeClr>
          </a:solidFill>
        </p:spPr>
        <p:txBody>
          <a:bodyPr wrap="square">
            <a:spAutoFit/>
          </a:bodyPr>
          <a:lstStyle/>
          <a:p>
            <a:pPr>
              <a:defRPr/>
            </a:pPr>
            <a:r>
              <a:rPr lang="en-GB" sz="2000" b="1" i="1" dirty="0">
                <a:solidFill>
                  <a:srgbClr val="FF00FF"/>
                </a:solidFill>
                <a:latin typeface="+mn-lt"/>
              </a:rPr>
              <a:t>Q</a:t>
            </a:r>
            <a:r>
              <a:rPr lang="en-GB" sz="3200" b="1" i="1" baseline="-25000" dirty="0">
                <a:solidFill>
                  <a:srgbClr val="FF00FF"/>
                </a:solidFill>
                <a:latin typeface="+mn-lt"/>
              </a:rPr>
              <a:t>J</a:t>
            </a:r>
            <a:r>
              <a:rPr lang="en-GB" sz="2000" b="1" i="1" dirty="0">
                <a:solidFill>
                  <a:srgbClr val="FF00FF"/>
                </a:solidFill>
                <a:latin typeface="+mn-lt"/>
              </a:rPr>
              <a:t> </a:t>
            </a:r>
            <a:r>
              <a:rPr lang="en-GB" sz="2000" b="1" dirty="0">
                <a:solidFill>
                  <a:srgbClr val="FF00FF"/>
                </a:solidFill>
                <a:latin typeface="+mn-lt"/>
              </a:rPr>
              <a:t>“confirms” </a:t>
            </a:r>
            <a:r>
              <a:rPr lang="en-GB" sz="2000" b="1" i="1" dirty="0">
                <a:solidFill>
                  <a:srgbClr val="00B050"/>
                </a:solidFill>
                <a:latin typeface="+mn-lt"/>
              </a:rPr>
              <a:t>P</a:t>
            </a:r>
            <a:r>
              <a:rPr lang="en-GB" sz="3200" b="1" i="1" baseline="-25000" dirty="0">
                <a:solidFill>
                  <a:srgbClr val="00B050"/>
                </a:solidFill>
                <a:latin typeface="+mn-lt"/>
              </a:rPr>
              <a:t>J</a:t>
            </a:r>
            <a:r>
              <a:rPr lang="en-GB" sz="2000" b="1" dirty="0">
                <a:solidFill>
                  <a:srgbClr val="FF00FF"/>
                </a:solidFill>
                <a:latin typeface="+mn-lt"/>
              </a:rPr>
              <a:t>  </a:t>
            </a:r>
          </a:p>
        </p:txBody>
      </p:sp>
      <p:sp>
        <p:nvSpPr>
          <p:cNvPr id="28" name="TextBox 27"/>
          <p:cNvSpPr txBox="1"/>
          <p:nvPr/>
        </p:nvSpPr>
        <p:spPr>
          <a:xfrm>
            <a:off x="0" y="1568468"/>
            <a:ext cx="9066043" cy="400110"/>
          </a:xfrm>
          <a:prstGeom prst="rect">
            <a:avLst/>
          </a:prstGeom>
          <a:noFill/>
        </p:spPr>
        <p:txBody>
          <a:bodyPr wrap="square">
            <a:spAutoFit/>
          </a:bodyPr>
          <a:lstStyle/>
          <a:p>
            <a:pPr>
              <a:defRPr/>
            </a:pPr>
            <a:r>
              <a:rPr lang="en-GB" sz="2000" b="1" dirty="0">
                <a:solidFill>
                  <a:srgbClr val="00B050"/>
                </a:solidFill>
                <a:latin typeface="+mn-lt"/>
              </a:rPr>
              <a:t>↓_____________________ conscious process </a:t>
            </a:r>
            <a:r>
              <a:rPr lang="en-GB" sz="2000" b="1" i="1" dirty="0">
                <a:solidFill>
                  <a:srgbClr val="00B050"/>
                </a:solidFill>
                <a:latin typeface="+mn-lt"/>
              </a:rPr>
              <a:t>P ____________________________</a:t>
            </a:r>
            <a:r>
              <a:rPr lang="en-GB" sz="2000" b="1" dirty="0">
                <a:solidFill>
                  <a:srgbClr val="00B050"/>
                </a:solidFill>
                <a:latin typeface="+mn-lt"/>
              </a:rPr>
              <a:t>↓</a:t>
            </a:r>
          </a:p>
        </p:txBody>
      </p:sp>
      <p:sp>
        <p:nvSpPr>
          <p:cNvPr id="29" name="TextBox 28"/>
          <p:cNvSpPr txBox="1"/>
          <p:nvPr/>
        </p:nvSpPr>
        <p:spPr>
          <a:xfrm>
            <a:off x="6038" y="4989093"/>
            <a:ext cx="9188536" cy="400110"/>
          </a:xfrm>
          <a:prstGeom prst="rect">
            <a:avLst/>
          </a:prstGeom>
          <a:noFill/>
        </p:spPr>
        <p:txBody>
          <a:bodyPr wrap="square">
            <a:spAutoFit/>
          </a:bodyPr>
          <a:lstStyle/>
          <a:p>
            <a:pPr>
              <a:defRPr/>
            </a:pPr>
            <a:r>
              <a:rPr lang="en-GB" sz="2000" b="1" dirty="0">
                <a:solidFill>
                  <a:srgbClr val="FF00FF"/>
                </a:solidFill>
                <a:latin typeface="+mn-lt"/>
              </a:rPr>
              <a:t>↑</a:t>
            </a:r>
            <a:r>
              <a:rPr lang="en-GB" sz="2000" b="1" dirty="0">
                <a:solidFill>
                  <a:srgbClr val="FF00FF"/>
                </a:solidFill>
              </a:rPr>
              <a:t> _____________________ conscious process </a:t>
            </a:r>
            <a:r>
              <a:rPr lang="en-GB" sz="2000" b="1" i="1" dirty="0">
                <a:solidFill>
                  <a:srgbClr val="FF00FF"/>
                </a:solidFill>
              </a:rPr>
              <a:t>Q __________________________ </a:t>
            </a:r>
            <a:r>
              <a:rPr lang="en-GB" sz="2000" b="1" dirty="0">
                <a:solidFill>
                  <a:srgbClr val="FF00FF"/>
                </a:solidFill>
                <a:latin typeface="+mn-lt"/>
              </a:rPr>
              <a:t>↑</a:t>
            </a:r>
          </a:p>
        </p:txBody>
      </p:sp>
      <p:sp>
        <p:nvSpPr>
          <p:cNvPr id="31" name="TextBox 30"/>
          <p:cNvSpPr txBox="1"/>
          <p:nvPr/>
        </p:nvSpPr>
        <p:spPr>
          <a:xfrm>
            <a:off x="101933" y="5747748"/>
            <a:ext cx="8964110" cy="774571"/>
          </a:xfrm>
          <a:prstGeom prst="rect">
            <a:avLst/>
          </a:prstGeom>
          <a:noFill/>
        </p:spPr>
        <p:txBody>
          <a:bodyPr wrap="square">
            <a:spAutoFit/>
          </a:bodyPr>
          <a:lstStyle/>
          <a:p>
            <a:pPr lvl="1">
              <a:spcBef>
                <a:spcPts val="0"/>
              </a:spcBef>
              <a:spcAft>
                <a:spcPts val="1000"/>
              </a:spcAft>
              <a:buFont typeface="Calibri" panose="020F0502020204030204" pitchFamily="34" charset="0"/>
              <a:buChar char=" "/>
            </a:pPr>
            <a:r>
              <a:rPr lang="en-GB" sz="1800" b="1" i="1" dirty="0">
                <a:solidFill>
                  <a:srgbClr val="00B050"/>
                </a:solidFill>
              </a:rPr>
              <a:t>P</a:t>
            </a:r>
            <a:r>
              <a:rPr lang="en-GB" sz="1800" b="1" dirty="0">
                <a:solidFill>
                  <a:srgbClr val="00B050"/>
                </a:solidFill>
              </a:rPr>
              <a:t>  is still conscious, because of </a:t>
            </a:r>
            <a:r>
              <a:rPr lang="en-GB" sz="1800" b="1" i="1" dirty="0">
                <a:solidFill>
                  <a:srgbClr val="00B050"/>
                </a:solidFill>
              </a:rPr>
              <a:t>State-Confirmation Insensitivity </a:t>
            </a:r>
            <a:r>
              <a:rPr lang="en-GB" sz="1800" b="1" dirty="0">
                <a:solidFill>
                  <a:srgbClr val="00B050"/>
                </a:solidFill>
              </a:rPr>
              <a:t>(SCI)</a:t>
            </a:r>
            <a:r>
              <a:rPr lang="en-GB" sz="1800" b="1" i="1" dirty="0">
                <a:solidFill>
                  <a:srgbClr val="00B050"/>
                </a:solidFill>
              </a:rPr>
              <a:t>.</a:t>
            </a:r>
          </a:p>
          <a:p>
            <a:pPr lvl="1">
              <a:spcBef>
                <a:spcPts val="0"/>
              </a:spcBef>
              <a:spcAft>
                <a:spcPts val="1000"/>
              </a:spcAft>
              <a:buFont typeface="Calibri" panose="020F0502020204030204" pitchFamily="34" charset="0"/>
              <a:buChar char=" "/>
            </a:pPr>
            <a:r>
              <a:rPr lang="en-GB" sz="1800" b="1" i="1" dirty="0">
                <a:solidFill>
                  <a:srgbClr val="FF00FF"/>
                </a:solidFill>
              </a:rPr>
              <a:t>Q</a:t>
            </a:r>
            <a:r>
              <a:rPr lang="en-GB" sz="1800" b="1" dirty="0">
                <a:solidFill>
                  <a:srgbClr val="FF00FF"/>
                </a:solidFill>
              </a:rPr>
              <a:t>  is also conscious, via </a:t>
            </a:r>
            <a:r>
              <a:rPr lang="en-GB" sz="1800" b="1" i="1" dirty="0">
                <a:solidFill>
                  <a:srgbClr val="FF00FF"/>
                </a:solidFill>
              </a:rPr>
              <a:t>Mechanism-Replication Insensitivity </a:t>
            </a:r>
            <a:r>
              <a:rPr lang="en-GB" sz="1800" b="1" dirty="0">
                <a:solidFill>
                  <a:srgbClr val="FF00FF"/>
                </a:solidFill>
              </a:rPr>
              <a:t>together with SCI. </a:t>
            </a:r>
          </a:p>
        </p:txBody>
      </p:sp>
    </p:spTree>
    <p:extLst>
      <p:ext uri="{BB962C8B-B14F-4D97-AF65-F5344CB8AC3E}">
        <p14:creationId xmlns:p14="http://schemas.microsoft.com/office/powerpoint/2010/main" val="2885032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1907704" y="2895580"/>
            <a:ext cx="579482" cy="5015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0" name="Line 29"/>
          <p:cNvSpPr>
            <a:spLocks noChangeShapeType="1"/>
          </p:cNvSpPr>
          <p:nvPr/>
        </p:nvSpPr>
        <p:spPr bwMode="auto">
          <a:xfrm flipV="1">
            <a:off x="2339753" y="2053193"/>
            <a:ext cx="1964746" cy="888367"/>
          </a:xfrm>
          <a:prstGeom prst="line">
            <a:avLst/>
          </a:prstGeom>
          <a:noFill/>
          <a:ln w="50800">
            <a:solidFill>
              <a:srgbClr val="00B05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 name="TextBox 35"/>
          <p:cNvSpPr txBox="1"/>
          <p:nvPr/>
        </p:nvSpPr>
        <p:spPr>
          <a:xfrm>
            <a:off x="1935841" y="2879898"/>
            <a:ext cx="523208" cy="523220"/>
          </a:xfrm>
          <a:prstGeom prst="rect">
            <a:avLst/>
          </a:prstGeom>
          <a:noFill/>
        </p:spPr>
        <p:txBody>
          <a:bodyPr wrap="square">
            <a:spAutoFit/>
          </a:bodyPr>
          <a:lstStyle/>
          <a:p>
            <a:pPr>
              <a:defRPr/>
            </a:pPr>
            <a:r>
              <a:rPr lang="en-GB" sz="2400" b="1" i="1" dirty="0">
                <a:latin typeface="+mn-lt"/>
              </a:rPr>
              <a:t>P</a:t>
            </a:r>
            <a:r>
              <a:rPr lang="en-GB" sz="2800" b="1" i="1" baseline="-25000" dirty="0">
                <a:latin typeface="+mn-lt"/>
              </a:rPr>
              <a:t>F</a:t>
            </a:r>
            <a:endParaRPr lang="en-GB" sz="2800" b="1" i="1" dirty="0">
              <a:latin typeface="+mn-lt"/>
            </a:endParaRPr>
          </a:p>
        </p:txBody>
      </p:sp>
      <p:sp>
        <p:nvSpPr>
          <p:cNvPr id="31" name="Oval 30"/>
          <p:cNvSpPr/>
          <p:nvPr/>
        </p:nvSpPr>
        <p:spPr>
          <a:xfrm>
            <a:off x="5649904" y="2895579"/>
            <a:ext cx="579482" cy="5075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9" name="Line 29"/>
          <p:cNvSpPr>
            <a:spLocks noChangeShapeType="1"/>
          </p:cNvSpPr>
          <p:nvPr/>
        </p:nvSpPr>
        <p:spPr bwMode="auto">
          <a:xfrm>
            <a:off x="4304498" y="2053199"/>
            <a:ext cx="671128" cy="444762"/>
          </a:xfrm>
          <a:prstGeom prst="line">
            <a:avLst/>
          </a:prstGeom>
          <a:noFill/>
          <a:ln w="50800">
            <a:solidFill>
              <a:srgbClr val="00B05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1" name="Line 29"/>
          <p:cNvSpPr>
            <a:spLocks noChangeShapeType="1"/>
          </p:cNvSpPr>
          <p:nvPr/>
        </p:nvSpPr>
        <p:spPr bwMode="auto">
          <a:xfrm flipV="1">
            <a:off x="179512" y="3161535"/>
            <a:ext cx="1717358" cy="0"/>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 name="Line 29"/>
          <p:cNvSpPr>
            <a:spLocks noChangeShapeType="1"/>
          </p:cNvSpPr>
          <p:nvPr/>
        </p:nvSpPr>
        <p:spPr bwMode="auto">
          <a:xfrm flipV="1">
            <a:off x="6201249" y="3147820"/>
            <a:ext cx="2346238" cy="13714"/>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 name="TextBox 46"/>
          <p:cNvSpPr txBox="1"/>
          <p:nvPr/>
        </p:nvSpPr>
        <p:spPr>
          <a:xfrm>
            <a:off x="5706178" y="2806497"/>
            <a:ext cx="523208" cy="584775"/>
          </a:xfrm>
          <a:prstGeom prst="rect">
            <a:avLst/>
          </a:prstGeom>
          <a:noFill/>
        </p:spPr>
        <p:txBody>
          <a:bodyPr wrap="square">
            <a:spAutoFit/>
          </a:bodyPr>
          <a:lstStyle/>
          <a:p>
            <a:pPr>
              <a:defRPr/>
            </a:pPr>
            <a:r>
              <a:rPr lang="en-GB" sz="2400" b="1" i="1" dirty="0">
                <a:solidFill>
                  <a:srgbClr val="00B050"/>
                </a:solidFill>
                <a:latin typeface="+mn-lt"/>
              </a:rPr>
              <a:t>P</a:t>
            </a:r>
            <a:r>
              <a:rPr lang="en-GB" sz="3200" b="1" i="1" baseline="-25000" dirty="0">
                <a:solidFill>
                  <a:srgbClr val="00B050"/>
                </a:solidFill>
                <a:latin typeface="+mn-lt"/>
              </a:rPr>
              <a:t>J</a:t>
            </a:r>
            <a:endParaRPr lang="en-GB" sz="3200" b="1" i="1" dirty="0">
              <a:solidFill>
                <a:srgbClr val="00B050"/>
              </a:solidFill>
              <a:latin typeface="+mn-lt"/>
            </a:endParaRPr>
          </a:p>
        </p:txBody>
      </p:sp>
      <p:sp>
        <p:nvSpPr>
          <p:cNvPr id="51" name="TextBox 50"/>
          <p:cNvSpPr txBox="1"/>
          <p:nvPr/>
        </p:nvSpPr>
        <p:spPr>
          <a:xfrm>
            <a:off x="3779912" y="1602054"/>
            <a:ext cx="936105" cy="400110"/>
          </a:xfrm>
          <a:prstGeom prst="rect">
            <a:avLst/>
          </a:prstGeom>
          <a:noFill/>
        </p:spPr>
        <p:txBody>
          <a:bodyPr wrap="square">
            <a:spAutoFit/>
          </a:bodyPr>
          <a:lstStyle/>
          <a:p>
            <a:pPr algn="ctr">
              <a:defRPr/>
            </a:pPr>
            <a:r>
              <a:rPr lang="en-GB" sz="2000" b="1" i="1" dirty="0">
                <a:solidFill>
                  <a:srgbClr val="00B050"/>
                </a:solidFill>
                <a:latin typeface="+mn-lt"/>
              </a:rPr>
              <a:t>P</a:t>
            </a:r>
            <a:r>
              <a:rPr lang="en-GB" sz="2800" b="1" i="1" baseline="-25000" dirty="0">
                <a:solidFill>
                  <a:srgbClr val="00B050"/>
                </a:solidFill>
                <a:latin typeface="+mn-lt"/>
              </a:rPr>
              <a:t>F</a:t>
            </a:r>
            <a:r>
              <a:rPr lang="en-GB" sz="2800" b="1" i="1" baseline="-25000" dirty="0">
                <a:solidFill>
                  <a:srgbClr val="00B050"/>
                </a:solidFill>
                <a:latin typeface="+mn-lt"/>
                <a:sym typeface="Wingdings" panose="05000000000000000000" pitchFamily="2" charset="2"/>
              </a:rPr>
              <a:t>J</a:t>
            </a:r>
            <a:r>
              <a:rPr lang="en-GB" sz="2000" i="1" baseline="-25000" dirty="0">
                <a:solidFill>
                  <a:srgbClr val="00B050"/>
                </a:solidFill>
                <a:latin typeface="+mn-lt"/>
              </a:rPr>
              <a:t>  </a:t>
            </a:r>
            <a:endParaRPr lang="en-GB" sz="2000" dirty="0">
              <a:solidFill>
                <a:srgbClr val="00B050"/>
              </a:solidFill>
              <a:latin typeface="+mn-lt"/>
            </a:endParaRPr>
          </a:p>
        </p:txBody>
      </p:sp>
      <p:sp>
        <p:nvSpPr>
          <p:cNvPr id="53" name="TextBox 52"/>
          <p:cNvSpPr txBox="1"/>
          <p:nvPr/>
        </p:nvSpPr>
        <p:spPr>
          <a:xfrm>
            <a:off x="6394617" y="2739178"/>
            <a:ext cx="1512169" cy="830997"/>
          </a:xfrm>
          <a:prstGeom prst="rect">
            <a:avLst/>
          </a:prstGeom>
          <a:noFill/>
        </p:spPr>
        <p:txBody>
          <a:bodyPr wrap="square">
            <a:spAutoFit/>
          </a:bodyPr>
          <a:lstStyle/>
          <a:p>
            <a:pPr algn="ctr">
              <a:defRPr/>
            </a:pPr>
            <a:r>
              <a:rPr lang="en-GB" sz="2000" b="1" dirty="0">
                <a:latin typeface="+mn-lt"/>
              </a:rPr>
              <a:t>TAIL</a:t>
            </a:r>
          </a:p>
          <a:p>
            <a:pPr algn="ctr">
              <a:defRPr/>
            </a:pPr>
            <a:r>
              <a:rPr lang="en-GB" sz="2000" b="1" dirty="0">
                <a:latin typeface="+mn-lt"/>
              </a:rPr>
              <a:t>  </a:t>
            </a:r>
            <a:r>
              <a:rPr lang="en-GB" sz="2000" b="1" i="1" dirty="0">
                <a:latin typeface="+mn-lt"/>
              </a:rPr>
              <a:t>P</a:t>
            </a:r>
            <a:r>
              <a:rPr lang="en-GB" sz="2800" b="1" i="1" baseline="-25000" dirty="0">
                <a:latin typeface="+mn-lt"/>
              </a:rPr>
              <a:t>J</a:t>
            </a:r>
            <a:r>
              <a:rPr lang="en-GB" sz="2400" b="1" i="1" baseline="-25000" dirty="0">
                <a:latin typeface="+mn-lt"/>
                <a:sym typeface="Wingdings" panose="05000000000000000000" pitchFamily="2" charset="2"/>
              </a:rPr>
              <a:t></a:t>
            </a:r>
            <a:r>
              <a:rPr lang="en-GB" sz="2800" b="1" i="1" baseline="-25000" dirty="0">
                <a:latin typeface="+mn-lt"/>
              </a:rPr>
              <a:t> </a:t>
            </a:r>
            <a:endParaRPr lang="en-GB" sz="2000" b="1" dirty="0">
              <a:latin typeface="+mn-lt"/>
            </a:endParaRPr>
          </a:p>
        </p:txBody>
      </p:sp>
      <p:sp>
        <p:nvSpPr>
          <p:cNvPr id="56" name="TextBox 55"/>
          <p:cNvSpPr txBox="1"/>
          <p:nvPr/>
        </p:nvSpPr>
        <p:spPr>
          <a:xfrm>
            <a:off x="4860033" y="1773226"/>
            <a:ext cx="3412563" cy="400110"/>
          </a:xfrm>
          <a:prstGeom prst="rect">
            <a:avLst/>
          </a:prstGeom>
          <a:noFill/>
        </p:spPr>
        <p:txBody>
          <a:bodyPr wrap="square">
            <a:spAutoFit/>
          </a:bodyPr>
          <a:lstStyle/>
          <a:p>
            <a:pPr algn="ctr">
              <a:defRPr/>
            </a:pPr>
            <a:r>
              <a:rPr lang="en-GB" sz="2000" b="1" dirty="0">
                <a:latin typeface="+mn-lt"/>
              </a:rPr>
              <a:t>[ </a:t>
            </a:r>
            <a:r>
              <a:rPr lang="en-GB" sz="2000" b="1" i="1" dirty="0">
                <a:solidFill>
                  <a:srgbClr val="FF0000"/>
                </a:solidFill>
                <a:latin typeface="+mn-lt"/>
              </a:rPr>
              <a:t>time J  (for “Join”)</a:t>
            </a:r>
            <a:r>
              <a:rPr lang="en-GB" sz="2000" b="1" dirty="0">
                <a:latin typeface="+mn-lt"/>
              </a:rPr>
              <a:t>]</a:t>
            </a:r>
          </a:p>
        </p:txBody>
      </p:sp>
      <p:sp>
        <p:nvSpPr>
          <p:cNvPr id="57" name="TextBox 56"/>
          <p:cNvSpPr txBox="1"/>
          <p:nvPr/>
        </p:nvSpPr>
        <p:spPr>
          <a:xfrm>
            <a:off x="801956" y="1767395"/>
            <a:ext cx="2790977" cy="400110"/>
          </a:xfrm>
          <a:prstGeom prst="rect">
            <a:avLst/>
          </a:prstGeom>
          <a:noFill/>
        </p:spPr>
        <p:txBody>
          <a:bodyPr wrap="square">
            <a:spAutoFit/>
          </a:bodyPr>
          <a:lstStyle/>
          <a:p>
            <a:pPr algn="ctr">
              <a:defRPr/>
            </a:pPr>
            <a:r>
              <a:rPr lang="en-GB" sz="2000" b="1" dirty="0">
                <a:latin typeface="+mn-lt"/>
              </a:rPr>
              <a:t>[ </a:t>
            </a:r>
            <a:r>
              <a:rPr lang="en-GB" sz="2000" b="1" i="1" dirty="0">
                <a:solidFill>
                  <a:srgbClr val="FF0000"/>
                </a:solidFill>
                <a:latin typeface="+mn-lt"/>
              </a:rPr>
              <a:t>time F  (for “Fork”) </a:t>
            </a:r>
            <a:r>
              <a:rPr lang="en-GB" sz="2000" b="1" dirty="0">
                <a:latin typeface="+mn-lt"/>
              </a:rPr>
              <a:t>]</a:t>
            </a:r>
          </a:p>
        </p:txBody>
      </p:sp>
      <p:sp>
        <p:nvSpPr>
          <p:cNvPr id="58" name="Line 29"/>
          <p:cNvSpPr>
            <a:spLocks noChangeShapeType="1"/>
          </p:cNvSpPr>
          <p:nvPr/>
        </p:nvSpPr>
        <p:spPr bwMode="auto">
          <a:xfrm>
            <a:off x="5939644" y="2167506"/>
            <a:ext cx="0" cy="687907"/>
          </a:xfrm>
          <a:prstGeom prst="line">
            <a:avLst/>
          </a:prstGeom>
          <a:noFill/>
          <a:ln w="50800">
            <a:solidFill>
              <a:srgbClr val="FF0000"/>
            </a:solidFill>
            <a:prstDash val="sysDot"/>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 name="Line 29"/>
          <p:cNvSpPr>
            <a:spLocks noChangeShapeType="1"/>
          </p:cNvSpPr>
          <p:nvPr/>
        </p:nvSpPr>
        <p:spPr bwMode="auto">
          <a:xfrm>
            <a:off x="2223331" y="2167506"/>
            <a:ext cx="0" cy="663770"/>
          </a:xfrm>
          <a:prstGeom prst="line">
            <a:avLst/>
          </a:prstGeom>
          <a:noFill/>
          <a:ln w="50800">
            <a:solidFill>
              <a:srgbClr val="FF0000"/>
            </a:solidFill>
            <a:prstDash val="sysDot"/>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3" name="Line 29"/>
          <p:cNvSpPr>
            <a:spLocks noChangeShapeType="1"/>
          </p:cNvSpPr>
          <p:nvPr/>
        </p:nvSpPr>
        <p:spPr bwMode="auto">
          <a:xfrm>
            <a:off x="4860033" y="2420888"/>
            <a:ext cx="818007" cy="648072"/>
          </a:xfrm>
          <a:prstGeom prst="line">
            <a:avLst/>
          </a:prstGeom>
          <a:noFill/>
          <a:ln w="101600">
            <a:solidFill>
              <a:srgbClr val="00B0F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 name="TextBox 54"/>
          <p:cNvSpPr txBox="1"/>
          <p:nvPr/>
        </p:nvSpPr>
        <p:spPr>
          <a:xfrm>
            <a:off x="3059832" y="2719754"/>
            <a:ext cx="2294735" cy="1077218"/>
          </a:xfrm>
          <a:prstGeom prst="rect">
            <a:avLst/>
          </a:prstGeom>
          <a:noFill/>
        </p:spPr>
        <p:txBody>
          <a:bodyPr wrap="square">
            <a:spAutoFit/>
          </a:bodyPr>
          <a:lstStyle/>
          <a:p>
            <a:pPr algn="r">
              <a:defRPr/>
            </a:pPr>
            <a:r>
              <a:rPr lang="en-GB" sz="2000" b="1" dirty="0">
                <a:solidFill>
                  <a:srgbClr val="00B0F0"/>
                </a:solidFill>
                <a:latin typeface="+mn-lt"/>
              </a:rPr>
              <a:t>W-auto-sensitivity</a:t>
            </a:r>
          </a:p>
          <a:p>
            <a:pPr algn="r">
              <a:defRPr/>
            </a:pPr>
            <a:r>
              <a:rPr lang="en-GB" sz="2000" b="1" dirty="0">
                <a:solidFill>
                  <a:srgbClr val="00B0F0"/>
                </a:solidFill>
                <a:latin typeface="+mn-lt"/>
              </a:rPr>
              <a:t>“platform” for </a:t>
            </a:r>
            <a:r>
              <a:rPr lang="en-GB" sz="2000" b="1" i="1" dirty="0">
                <a:solidFill>
                  <a:srgbClr val="00B0F0"/>
                </a:solidFill>
              </a:rPr>
              <a:t>P</a:t>
            </a:r>
            <a:r>
              <a:rPr lang="en-GB" sz="2400" b="1" i="1" baseline="-25000" dirty="0">
                <a:solidFill>
                  <a:srgbClr val="00B0F0"/>
                </a:solidFill>
              </a:rPr>
              <a:t>J</a:t>
            </a:r>
            <a:endParaRPr lang="en-GB" sz="2400" b="1" i="1" dirty="0">
              <a:solidFill>
                <a:srgbClr val="00B0F0"/>
              </a:solidFill>
            </a:endParaRPr>
          </a:p>
          <a:p>
            <a:pPr algn="r">
              <a:defRPr/>
            </a:pPr>
            <a:r>
              <a:rPr lang="en-GB" sz="2000" b="1" dirty="0">
                <a:solidFill>
                  <a:srgbClr val="00B0F0"/>
                </a:solidFill>
                <a:latin typeface="+mn-lt"/>
              </a:rPr>
              <a:t> </a:t>
            </a:r>
            <a:endParaRPr lang="en-GB" sz="2000" dirty="0">
              <a:solidFill>
                <a:srgbClr val="00B0F0"/>
              </a:solidFill>
              <a:latin typeface="+mn-lt"/>
            </a:endParaRPr>
          </a:p>
        </p:txBody>
      </p:sp>
      <p:sp>
        <p:nvSpPr>
          <p:cNvPr id="21" name="Rectangle 2"/>
          <p:cNvSpPr txBox="1">
            <a:spLocks noChangeArrowheads="1"/>
          </p:cNvSpPr>
          <p:nvPr/>
        </p:nvSpPr>
        <p:spPr>
          <a:xfrm>
            <a:off x="117122" y="699592"/>
            <a:ext cx="8352928" cy="43204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GB" altLang="en-US" sz="2400" b="1" i="1" dirty="0">
                <a:solidFill>
                  <a:srgbClr val="00B050"/>
                </a:solidFill>
              </a:rPr>
              <a:t> </a:t>
            </a:r>
          </a:p>
        </p:txBody>
      </p:sp>
      <p:sp>
        <p:nvSpPr>
          <p:cNvPr id="26" name="Rounded Rectangle 25"/>
          <p:cNvSpPr/>
          <p:nvPr/>
        </p:nvSpPr>
        <p:spPr>
          <a:xfrm>
            <a:off x="4293586" y="4218295"/>
            <a:ext cx="4068884" cy="1396680"/>
          </a:xfrm>
          <a:prstGeom prst="roundRect">
            <a:avLst/>
          </a:prstGeom>
          <a:solidFill>
            <a:srgbClr val="8AFE9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4193729" y="4218295"/>
            <a:ext cx="4268596" cy="1138773"/>
          </a:xfrm>
          <a:prstGeom prst="rect">
            <a:avLst/>
          </a:prstGeom>
          <a:noFill/>
        </p:spPr>
        <p:txBody>
          <a:bodyPr wrap="square">
            <a:spAutoFit/>
          </a:bodyPr>
          <a:lstStyle/>
          <a:p>
            <a:pPr algn="ctr">
              <a:defRPr/>
            </a:pPr>
            <a:r>
              <a:rPr lang="en-GB" sz="2200" b="1" i="1" dirty="0"/>
              <a:t>state </a:t>
            </a:r>
            <a:r>
              <a:rPr lang="en-GB" sz="2400" b="1" i="1" dirty="0"/>
              <a:t>P</a:t>
            </a:r>
            <a:r>
              <a:rPr lang="en-GB" sz="2400" b="1" i="1" baseline="-25000" dirty="0"/>
              <a:t>J</a:t>
            </a:r>
            <a:r>
              <a:rPr lang="en-GB" sz="2200" b="1" i="1" baseline="-25000" dirty="0"/>
              <a:t>  </a:t>
            </a:r>
            <a:r>
              <a:rPr lang="en-GB" sz="2200" b="1" i="1" dirty="0"/>
              <a:t>is </a:t>
            </a:r>
            <a:r>
              <a:rPr lang="en-GB" sz="2200" b="1" i="1" dirty="0">
                <a:solidFill>
                  <a:srgbClr val="0070C0"/>
                </a:solidFill>
              </a:rPr>
              <a:t>W-sensitive</a:t>
            </a:r>
            <a:r>
              <a:rPr lang="en-GB" sz="2200" b="1" i="1" dirty="0"/>
              <a:t> to </a:t>
            </a:r>
            <a:r>
              <a:rPr lang="en-GB" sz="2200" b="1" i="1" dirty="0">
                <a:solidFill>
                  <a:srgbClr val="0070C0"/>
                </a:solidFill>
              </a:rPr>
              <a:t>the causation in the “platform”,</a:t>
            </a:r>
          </a:p>
          <a:p>
            <a:pPr algn="ctr">
              <a:defRPr/>
            </a:pPr>
            <a:r>
              <a:rPr lang="en-GB" sz="2200" b="1" i="1" dirty="0"/>
              <a:t>but NOT to any outside it</a:t>
            </a:r>
          </a:p>
        </p:txBody>
      </p:sp>
      <p:sp>
        <p:nvSpPr>
          <p:cNvPr id="32" name="TextBox 31"/>
          <p:cNvSpPr txBox="1"/>
          <p:nvPr/>
        </p:nvSpPr>
        <p:spPr>
          <a:xfrm>
            <a:off x="117122" y="230505"/>
            <a:ext cx="8518069" cy="523220"/>
          </a:xfrm>
          <a:prstGeom prst="rect">
            <a:avLst/>
          </a:prstGeom>
          <a:solidFill>
            <a:schemeClr val="accent6">
              <a:lumMod val="40000"/>
              <a:lumOff val="60000"/>
            </a:schemeClr>
          </a:solidFill>
        </p:spPr>
        <p:txBody>
          <a:bodyPr wrap="square">
            <a:spAutoFit/>
          </a:bodyPr>
          <a:lstStyle/>
          <a:p>
            <a:pPr>
              <a:defRPr/>
            </a:pPr>
            <a:r>
              <a:rPr lang="en-GB" altLang="en-US" sz="2800" dirty="0"/>
              <a:t>The </a:t>
            </a:r>
            <a:r>
              <a:rPr lang="en-GB" altLang="en-US" sz="2800" dirty="0">
                <a:solidFill>
                  <a:srgbClr val="00B050"/>
                </a:solidFill>
              </a:rPr>
              <a:t>Original Process,  </a:t>
            </a:r>
            <a:r>
              <a:rPr lang="en-GB" altLang="en-US" sz="2800" b="1" i="1" dirty="0">
                <a:solidFill>
                  <a:srgbClr val="00B050"/>
                </a:solidFill>
              </a:rPr>
              <a:t>P,  </a:t>
            </a:r>
            <a:r>
              <a:rPr lang="en-GB" altLang="en-US" sz="2800" dirty="0" err="1"/>
              <a:t>contd</a:t>
            </a:r>
            <a:endParaRPr lang="en-GB" sz="2800" dirty="0">
              <a:solidFill>
                <a:srgbClr val="C106F4"/>
              </a:solidFill>
              <a:latin typeface="+mn-lt"/>
            </a:endParaRPr>
          </a:p>
        </p:txBody>
      </p:sp>
      <p:sp>
        <p:nvSpPr>
          <p:cNvPr id="34" name="Oval 33"/>
          <p:cNvSpPr/>
          <p:nvPr/>
        </p:nvSpPr>
        <p:spPr>
          <a:xfrm>
            <a:off x="5758907" y="5417898"/>
            <a:ext cx="3179122" cy="767310"/>
          </a:xfrm>
          <a:prstGeom prst="ellipse">
            <a:avLst/>
          </a:prstGeom>
          <a:solidFill>
            <a:srgbClr val="00EE6C"/>
          </a:solidFill>
          <a:ln w="889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5" name="TextBox 34"/>
          <p:cNvSpPr txBox="1"/>
          <p:nvPr/>
        </p:nvSpPr>
        <p:spPr>
          <a:xfrm>
            <a:off x="5912376" y="5409811"/>
            <a:ext cx="2867816" cy="646331"/>
          </a:xfrm>
          <a:prstGeom prst="rect">
            <a:avLst/>
          </a:prstGeom>
          <a:noFill/>
        </p:spPr>
        <p:txBody>
          <a:bodyPr wrap="square">
            <a:spAutoFit/>
          </a:bodyPr>
          <a:lstStyle/>
          <a:p>
            <a:pPr algn="ctr">
              <a:defRPr/>
            </a:pPr>
            <a:r>
              <a:rPr lang="en-GB" sz="1800" b="1" dirty="0">
                <a:latin typeface="+mn-lt"/>
              </a:rPr>
              <a:t>by the </a:t>
            </a:r>
          </a:p>
          <a:p>
            <a:pPr algn="ctr">
              <a:defRPr/>
            </a:pPr>
            <a:r>
              <a:rPr lang="en-GB" sz="1800" b="1" dirty="0">
                <a:latin typeface="+mn-lt"/>
              </a:rPr>
              <a:t>AUTO-SENSITIVITY PREMISE</a:t>
            </a:r>
            <a:endParaRPr lang="en-GB" sz="1800" dirty="0">
              <a:latin typeface="+mn-lt"/>
            </a:endParaRPr>
          </a:p>
        </p:txBody>
      </p:sp>
      <p:sp>
        <p:nvSpPr>
          <p:cNvPr id="29" name="TextBox 28"/>
          <p:cNvSpPr txBox="1"/>
          <p:nvPr/>
        </p:nvSpPr>
        <p:spPr>
          <a:xfrm>
            <a:off x="179512" y="2726009"/>
            <a:ext cx="1512169" cy="830997"/>
          </a:xfrm>
          <a:prstGeom prst="rect">
            <a:avLst/>
          </a:prstGeom>
          <a:noFill/>
        </p:spPr>
        <p:txBody>
          <a:bodyPr wrap="square">
            <a:spAutoFit/>
          </a:bodyPr>
          <a:lstStyle/>
          <a:p>
            <a:pPr algn="ctr">
              <a:defRPr/>
            </a:pPr>
            <a:r>
              <a:rPr lang="en-GB" sz="2000" b="1" dirty="0">
                <a:latin typeface="+mn-lt"/>
              </a:rPr>
              <a:t>SNOUT</a:t>
            </a:r>
          </a:p>
          <a:p>
            <a:pPr algn="ctr">
              <a:defRPr/>
            </a:pPr>
            <a:r>
              <a:rPr lang="en-GB" sz="2000" b="1" dirty="0">
                <a:latin typeface="+mn-lt"/>
              </a:rPr>
              <a:t>  </a:t>
            </a:r>
            <a:r>
              <a:rPr lang="en-GB" sz="2000" b="1" i="1" dirty="0">
                <a:latin typeface="+mn-lt"/>
              </a:rPr>
              <a:t>P</a:t>
            </a:r>
            <a:r>
              <a:rPr lang="en-GB" sz="2800" b="1" i="1" baseline="-25000" dirty="0">
                <a:latin typeface="+mn-lt"/>
              </a:rPr>
              <a:t>J</a:t>
            </a:r>
            <a:r>
              <a:rPr lang="en-GB" sz="2400" b="1" i="1" baseline="-25000" dirty="0">
                <a:latin typeface="+mn-lt"/>
                <a:sym typeface="Wingdings" panose="05000000000000000000" pitchFamily="2" charset="2"/>
              </a:rPr>
              <a:t></a:t>
            </a:r>
            <a:r>
              <a:rPr lang="en-GB" sz="2800" b="1" i="1" baseline="-25000" dirty="0">
                <a:latin typeface="+mn-lt"/>
              </a:rPr>
              <a:t> </a:t>
            </a:r>
            <a:endParaRPr lang="en-GB" sz="2000" b="1" dirty="0">
              <a:latin typeface="+mn-lt"/>
            </a:endParaRPr>
          </a:p>
        </p:txBody>
      </p:sp>
      <p:sp>
        <p:nvSpPr>
          <p:cNvPr id="30" name="TextBox 29"/>
          <p:cNvSpPr txBox="1"/>
          <p:nvPr/>
        </p:nvSpPr>
        <p:spPr>
          <a:xfrm>
            <a:off x="2943412" y="6309320"/>
            <a:ext cx="3545210" cy="430887"/>
          </a:xfrm>
          <a:prstGeom prst="rect">
            <a:avLst/>
          </a:prstGeom>
          <a:solidFill>
            <a:srgbClr val="DAD500"/>
          </a:solidFill>
        </p:spPr>
        <p:txBody>
          <a:bodyPr wrap="square">
            <a:spAutoFit/>
          </a:bodyPr>
          <a:lstStyle/>
          <a:p>
            <a:pPr algn="ctr">
              <a:defRPr/>
            </a:pPr>
            <a:r>
              <a:rPr lang="en-GB" sz="2200" b="1" i="1" dirty="0">
                <a:solidFill>
                  <a:srgbClr val="0070C0"/>
                </a:solidFill>
              </a:rPr>
              <a:t>W </a:t>
            </a:r>
            <a:r>
              <a:rPr lang="en-GB" sz="2200" b="1" i="1" dirty="0"/>
              <a:t> is the “differential” way</a:t>
            </a:r>
          </a:p>
        </p:txBody>
      </p:sp>
      <p:sp>
        <p:nvSpPr>
          <p:cNvPr id="37" name="Line 29"/>
          <p:cNvSpPr>
            <a:spLocks noChangeShapeType="1"/>
          </p:cNvSpPr>
          <p:nvPr/>
        </p:nvSpPr>
        <p:spPr bwMode="auto">
          <a:xfrm flipH="1">
            <a:off x="4860029" y="5949280"/>
            <a:ext cx="2088233" cy="360040"/>
          </a:xfrm>
          <a:prstGeom prst="line">
            <a:avLst/>
          </a:prstGeom>
          <a:noFill/>
          <a:ln w="50800">
            <a:solidFill>
              <a:srgbClr val="F2EC00"/>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 name="Line 29"/>
          <p:cNvSpPr>
            <a:spLocks noChangeShapeType="1"/>
          </p:cNvSpPr>
          <p:nvPr/>
        </p:nvSpPr>
        <p:spPr bwMode="auto">
          <a:xfrm>
            <a:off x="3322124" y="3068960"/>
            <a:ext cx="925839" cy="3240360"/>
          </a:xfrm>
          <a:prstGeom prst="line">
            <a:avLst/>
          </a:prstGeom>
          <a:noFill/>
          <a:ln w="50800">
            <a:solidFill>
              <a:srgbClr val="F2EC00"/>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0" name="TextBox 39"/>
          <p:cNvSpPr txBox="1"/>
          <p:nvPr/>
        </p:nvSpPr>
        <p:spPr>
          <a:xfrm>
            <a:off x="0" y="1131640"/>
            <a:ext cx="9188536" cy="400110"/>
          </a:xfrm>
          <a:prstGeom prst="rect">
            <a:avLst/>
          </a:prstGeom>
          <a:noFill/>
        </p:spPr>
        <p:txBody>
          <a:bodyPr wrap="square">
            <a:spAutoFit/>
          </a:bodyPr>
          <a:lstStyle/>
          <a:p>
            <a:pPr>
              <a:defRPr/>
            </a:pPr>
            <a:r>
              <a:rPr lang="en-GB" sz="2000" b="1" dirty="0">
                <a:solidFill>
                  <a:srgbClr val="00B050"/>
                </a:solidFill>
                <a:latin typeface="+mn-lt"/>
              </a:rPr>
              <a:t>↓_______________________conscious process </a:t>
            </a:r>
            <a:r>
              <a:rPr lang="en-GB" sz="2000" b="1" i="1" dirty="0">
                <a:solidFill>
                  <a:srgbClr val="00B050"/>
                </a:solidFill>
                <a:latin typeface="+mn-lt"/>
              </a:rPr>
              <a:t>P _________________________</a:t>
            </a:r>
            <a:r>
              <a:rPr lang="en-GB" sz="2000" b="1" dirty="0">
                <a:solidFill>
                  <a:srgbClr val="00B050"/>
                </a:solidFill>
                <a:latin typeface="+mn-lt"/>
              </a:rPr>
              <a:t>↓</a:t>
            </a:r>
          </a:p>
        </p:txBody>
      </p:sp>
    </p:spTree>
    <p:extLst>
      <p:ext uri="{BB962C8B-B14F-4D97-AF65-F5344CB8AC3E}">
        <p14:creationId xmlns:p14="http://schemas.microsoft.com/office/powerpoint/2010/main" val="1613827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1691680" y="1936608"/>
            <a:ext cx="761046" cy="12015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0" name="Line 29"/>
          <p:cNvSpPr>
            <a:spLocks noChangeShapeType="1"/>
          </p:cNvSpPr>
          <p:nvPr/>
        </p:nvSpPr>
        <p:spPr bwMode="auto">
          <a:xfrm flipV="1">
            <a:off x="2305292" y="1094225"/>
            <a:ext cx="1964746" cy="888364"/>
          </a:xfrm>
          <a:prstGeom prst="line">
            <a:avLst/>
          </a:prstGeom>
          <a:noFill/>
          <a:ln w="50800">
            <a:solidFill>
              <a:srgbClr val="00B05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 name="TextBox 35"/>
          <p:cNvSpPr txBox="1"/>
          <p:nvPr/>
        </p:nvSpPr>
        <p:spPr>
          <a:xfrm>
            <a:off x="1764277" y="1998287"/>
            <a:ext cx="812571" cy="892552"/>
          </a:xfrm>
          <a:prstGeom prst="rect">
            <a:avLst/>
          </a:prstGeom>
          <a:noFill/>
        </p:spPr>
        <p:txBody>
          <a:bodyPr wrap="square">
            <a:spAutoFit/>
          </a:bodyPr>
          <a:lstStyle/>
          <a:p>
            <a:pPr>
              <a:defRPr/>
            </a:pPr>
            <a:r>
              <a:rPr lang="en-GB" sz="2000" b="1" i="1" dirty="0"/>
              <a:t>P</a:t>
            </a:r>
            <a:r>
              <a:rPr lang="en-GB" sz="2400" b="1" i="1" baseline="-25000" dirty="0"/>
              <a:t>F</a:t>
            </a:r>
            <a:endParaRPr lang="en-GB" sz="2400" b="1" i="1" dirty="0"/>
          </a:p>
          <a:p>
            <a:pPr>
              <a:defRPr/>
            </a:pPr>
            <a:r>
              <a:rPr lang="en-GB" sz="2400" b="1" i="1" dirty="0">
                <a:latin typeface="+mn-lt"/>
              </a:rPr>
              <a:t>= </a:t>
            </a:r>
            <a:r>
              <a:rPr lang="en-GB" sz="2000" b="1" i="1" dirty="0">
                <a:latin typeface="+mn-lt"/>
              </a:rPr>
              <a:t>Q</a:t>
            </a:r>
            <a:r>
              <a:rPr lang="en-GB" sz="2800" b="1" i="1" baseline="-25000" dirty="0">
                <a:latin typeface="+mn-lt"/>
              </a:rPr>
              <a:t>F</a:t>
            </a:r>
            <a:endParaRPr lang="en-GB" sz="2800" b="1" i="1" dirty="0">
              <a:latin typeface="+mn-lt"/>
            </a:endParaRPr>
          </a:p>
        </p:txBody>
      </p:sp>
      <p:sp>
        <p:nvSpPr>
          <p:cNvPr id="39" name="Line 29"/>
          <p:cNvSpPr>
            <a:spLocks noChangeShapeType="1"/>
          </p:cNvSpPr>
          <p:nvPr/>
        </p:nvSpPr>
        <p:spPr bwMode="auto">
          <a:xfrm>
            <a:off x="4270038" y="1094227"/>
            <a:ext cx="671128" cy="444762"/>
          </a:xfrm>
          <a:prstGeom prst="line">
            <a:avLst/>
          </a:prstGeom>
          <a:noFill/>
          <a:ln w="50800">
            <a:solidFill>
              <a:srgbClr val="00B05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1" name="Line 29"/>
          <p:cNvSpPr>
            <a:spLocks noChangeShapeType="1"/>
          </p:cNvSpPr>
          <p:nvPr/>
        </p:nvSpPr>
        <p:spPr bwMode="auto">
          <a:xfrm flipV="1">
            <a:off x="145051" y="2557498"/>
            <a:ext cx="1549546" cy="15327"/>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 name="TextBox 46"/>
          <p:cNvSpPr txBox="1"/>
          <p:nvPr/>
        </p:nvSpPr>
        <p:spPr>
          <a:xfrm>
            <a:off x="5475809" y="1978784"/>
            <a:ext cx="700934" cy="1077218"/>
          </a:xfrm>
          <a:prstGeom prst="rect">
            <a:avLst/>
          </a:prstGeom>
          <a:noFill/>
        </p:spPr>
        <p:txBody>
          <a:bodyPr wrap="square">
            <a:spAutoFit/>
          </a:bodyPr>
          <a:lstStyle/>
          <a:p>
            <a:pPr lvl="0">
              <a:defRPr/>
            </a:pPr>
            <a:r>
              <a:rPr lang="en-GB" sz="2400" b="1" i="1" dirty="0">
                <a:solidFill>
                  <a:srgbClr val="00B050"/>
                </a:solidFill>
                <a:latin typeface="Calibri"/>
              </a:rPr>
              <a:t>P</a:t>
            </a:r>
            <a:r>
              <a:rPr lang="en-GB" sz="3200" b="1" i="1" baseline="-25000" dirty="0">
                <a:solidFill>
                  <a:srgbClr val="00B050"/>
                </a:solidFill>
                <a:latin typeface="Calibri"/>
              </a:rPr>
              <a:t>J</a:t>
            </a:r>
            <a:r>
              <a:rPr lang="en-GB" sz="3200" b="1" i="1" dirty="0">
                <a:solidFill>
                  <a:srgbClr val="FF00FF"/>
                </a:solidFill>
                <a:latin typeface="Calibri"/>
              </a:rPr>
              <a:t> </a:t>
            </a:r>
          </a:p>
          <a:p>
            <a:pPr lvl="0">
              <a:defRPr/>
            </a:pPr>
            <a:r>
              <a:rPr lang="en-GB" sz="2400" b="1" i="1" dirty="0">
                <a:solidFill>
                  <a:srgbClr val="FF00FF"/>
                </a:solidFill>
                <a:latin typeface="+mn-lt"/>
              </a:rPr>
              <a:t>= Q</a:t>
            </a:r>
            <a:r>
              <a:rPr lang="en-GB" sz="3200" b="1" i="1" baseline="-25000" dirty="0">
                <a:solidFill>
                  <a:srgbClr val="FF00FF"/>
                </a:solidFill>
                <a:latin typeface="+mn-lt"/>
              </a:rPr>
              <a:t>J</a:t>
            </a:r>
            <a:endParaRPr lang="en-GB" sz="3200" b="1" i="1" dirty="0">
              <a:solidFill>
                <a:srgbClr val="FF00FF"/>
              </a:solidFill>
              <a:latin typeface="+mn-lt"/>
            </a:endParaRPr>
          </a:p>
        </p:txBody>
      </p:sp>
      <p:sp>
        <p:nvSpPr>
          <p:cNvPr id="33" name="Line 29"/>
          <p:cNvSpPr>
            <a:spLocks noChangeShapeType="1"/>
          </p:cNvSpPr>
          <p:nvPr/>
        </p:nvSpPr>
        <p:spPr bwMode="auto">
          <a:xfrm>
            <a:off x="4825573" y="1461916"/>
            <a:ext cx="926925" cy="648072"/>
          </a:xfrm>
          <a:prstGeom prst="line">
            <a:avLst/>
          </a:prstGeom>
          <a:noFill/>
          <a:ln w="101600">
            <a:solidFill>
              <a:srgbClr val="00B0F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 name="Line 29"/>
          <p:cNvSpPr>
            <a:spLocks noChangeShapeType="1"/>
          </p:cNvSpPr>
          <p:nvPr/>
        </p:nvSpPr>
        <p:spPr bwMode="auto">
          <a:xfrm>
            <a:off x="2305292" y="2979128"/>
            <a:ext cx="1752256" cy="534038"/>
          </a:xfrm>
          <a:prstGeom prst="line">
            <a:avLst/>
          </a:prstGeom>
          <a:noFill/>
          <a:ln w="50800">
            <a:solidFill>
              <a:srgbClr val="FF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 name="Line 29"/>
          <p:cNvSpPr>
            <a:spLocks noChangeShapeType="1"/>
          </p:cNvSpPr>
          <p:nvPr/>
        </p:nvSpPr>
        <p:spPr bwMode="auto">
          <a:xfrm flipV="1">
            <a:off x="4057549" y="3244344"/>
            <a:ext cx="600879" cy="239011"/>
          </a:xfrm>
          <a:prstGeom prst="line">
            <a:avLst/>
          </a:prstGeom>
          <a:noFill/>
          <a:ln w="50800">
            <a:solidFill>
              <a:srgbClr val="FF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 name="Line 29"/>
          <p:cNvSpPr>
            <a:spLocks noChangeShapeType="1"/>
          </p:cNvSpPr>
          <p:nvPr/>
        </p:nvSpPr>
        <p:spPr bwMode="auto">
          <a:xfrm flipV="1">
            <a:off x="4658428" y="2906427"/>
            <a:ext cx="928879" cy="337917"/>
          </a:xfrm>
          <a:prstGeom prst="line">
            <a:avLst/>
          </a:prstGeom>
          <a:noFill/>
          <a:ln w="101600">
            <a:solidFill>
              <a:srgbClr val="00B0F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 name="Line 29"/>
          <p:cNvSpPr>
            <a:spLocks noChangeShapeType="1"/>
          </p:cNvSpPr>
          <p:nvPr/>
        </p:nvSpPr>
        <p:spPr bwMode="auto">
          <a:xfrm flipH="1">
            <a:off x="3419872" y="1538407"/>
            <a:ext cx="0" cy="1768130"/>
          </a:xfrm>
          <a:prstGeom prst="line">
            <a:avLst/>
          </a:prstGeom>
          <a:noFill/>
          <a:ln w="762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0" name="Line 29"/>
          <p:cNvSpPr>
            <a:spLocks noChangeShapeType="1"/>
          </p:cNvSpPr>
          <p:nvPr/>
        </p:nvSpPr>
        <p:spPr bwMode="auto">
          <a:xfrm>
            <a:off x="4658428" y="1382897"/>
            <a:ext cx="0" cy="1755248"/>
          </a:xfrm>
          <a:prstGeom prst="line">
            <a:avLst/>
          </a:prstGeom>
          <a:noFill/>
          <a:ln w="762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 name="TextBox 61"/>
          <p:cNvSpPr txBox="1"/>
          <p:nvPr/>
        </p:nvSpPr>
        <p:spPr>
          <a:xfrm>
            <a:off x="3589497" y="1290877"/>
            <a:ext cx="936105" cy="400110"/>
          </a:xfrm>
          <a:prstGeom prst="rect">
            <a:avLst/>
          </a:prstGeom>
          <a:noFill/>
        </p:spPr>
        <p:txBody>
          <a:bodyPr wrap="square">
            <a:spAutoFit/>
          </a:bodyPr>
          <a:lstStyle/>
          <a:p>
            <a:pPr algn="ctr">
              <a:defRPr/>
            </a:pPr>
            <a:r>
              <a:rPr lang="en-GB" sz="2000" b="1" i="1" dirty="0">
                <a:solidFill>
                  <a:srgbClr val="00B050"/>
                </a:solidFill>
                <a:latin typeface="+mn-lt"/>
              </a:rPr>
              <a:t>P</a:t>
            </a:r>
            <a:r>
              <a:rPr lang="en-GB" sz="2800" b="1" i="1" baseline="-25000" dirty="0">
                <a:solidFill>
                  <a:srgbClr val="00B050"/>
                </a:solidFill>
                <a:latin typeface="+mn-lt"/>
              </a:rPr>
              <a:t>F</a:t>
            </a:r>
            <a:r>
              <a:rPr lang="en-GB" sz="2800" b="1" i="1" baseline="-25000" dirty="0">
                <a:solidFill>
                  <a:srgbClr val="00B050"/>
                </a:solidFill>
                <a:latin typeface="+mn-lt"/>
                <a:sym typeface="Wingdings" panose="05000000000000000000" pitchFamily="2" charset="2"/>
              </a:rPr>
              <a:t>J</a:t>
            </a:r>
            <a:r>
              <a:rPr lang="en-GB" sz="2000" i="1" baseline="-25000" dirty="0">
                <a:solidFill>
                  <a:srgbClr val="00B050"/>
                </a:solidFill>
                <a:latin typeface="+mn-lt"/>
              </a:rPr>
              <a:t>  </a:t>
            </a:r>
            <a:endParaRPr lang="en-GB" sz="2000" dirty="0">
              <a:solidFill>
                <a:srgbClr val="00B050"/>
              </a:solidFill>
              <a:latin typeface="+mn-lt"/>
            </a:endParaRPr>
          </a:p>
        </p:txBody>
      </p:sp>
      <p:sp>
        <p:nvSpPr>
          <p:cNvPr id="63" name="TextBox 62"/>
          <p:cNvSpPr txBox="1"/>
          <p:nvPr/>
        </p:nvSpPr>
        <p:spPr>
          <a:xfrm>
            <a:off x="3637439" y="2906427"/>
            <a:ext cx="936105" cy="400110"/>
          </a:xfrm>
          <a:prstGeom prst="rect">
            <a:avLst/>
          </a:prstGeom>
          <a:noFill/>
        </p:spPr>
        <p:txBody>
          <a:bodyPr wrap="square">
            <a:spAutoFit/>
          </a:bodyPr>
          <a:lstStyle/>
          <a:p>
            <a:pPr algn="ctr">
              <a:defRPr/>
            </a:pPr>
            <a:r>
              <a:rPr lang="en-GB" sz="2000" b="1" i="1" dirty="0">
                <a:solidFill>
                  <a:srgbClr val="FF00FF"/>
                </a:solidFill>
                <a:latin typeface="+mn-lt"/>
              </a:rPr>
              <a:t>Q</a:t>
            </a:r>
            <a:r>
              <a:rPr lang="en-GB" sz="2800" b="1" i="1" baseline="-25000" dirty="0">
                <a:solidFill>
                  <a:srgbClr val="FF00FF"/>
                </a:solidFill>
                <a:latin typeface="+mn-lt"/>
              </a:rPr>
              <a:t>F</a:t>
            </a:r>
            <a:r>
              <a:rPr lang="en-GB" sz="2800" b="1" i="1" baseline="-25000" dirty="0">
                <a:solidFill>
                  <a:srgbClr val="FF00FF"/>
                </a:solidFill>
                <a:latin typeface="+mn-lt"/>
                <a:sym typeface="Wingdings" panose="05000000000000000000" pitchFamily="2" charset="2"/>
              </a:rPr>
              <a:t>J</a:t>
            </a:r>
            <a:r>
              <a:rPr lang="en-GB" sz="2000" i="1" baseline="-25000" dirty="0">
                <a:solidFill>
                  <a:srgbClr val="FF00FF"/>
                </a:solidFill>
                <a:latin typeface="+mn-lt"/>
              </a:rPr>
              <a:t>  </a:t>
            </a:r>
            <a:endParaRPr lang="en-GB" sz="2000" dirty="0">
              <a:solidFill>
                <a:srgbClr val="FF00FF"/>
              </a:solidFill>
              <a:latin typeface="+mn-lt"/>
            </a:endParaRPr>
          </a:p>
        </p:txBody>
      </p:sp>
      <p:sp>
        <p:nvSpPr>
          <p:cNvPr id="64" name="TextBox 63"/>
          <p:cNvSpPr txBox="1"/>
          <p:nvPr/>
        </p:nvSpPr>
        <p:spPr>
          <a:xfrm>
            <a:off x="3011757" y="1896450"/>
            <a:ext cx="1560918" cy="523220"/>
          </a:xfrm>
          <a:prstGeom prst="rect">
            <a:avLst/>
          </a:prstGeom>
          <a:noFill/>
        </p:spPr>
        <p:txBody>
          <a:bodyPr wrap="square">
            <a:spAutoFit/>
          </a:bodyPr>
          <a:lstStyle/>
          <a:p>
            <a:pPr>
              <a:defRPr/>
            </a:pPr>
            <a:r>
              <a:rPr lang="en-GB" sz="2800" b="1" dirty="0">
                <a:solidFill>
                  <a:srgbClr val="FF00FF"/>
                </a:solidFill>
              </a:rPr>
              <a:t>replicate</a:t>
            </a:r>
            <a:endParaRPr lang="en-GB" sz="2800" b="1" dirty="0">
              <a:solidFill>
                <a:srgbClr val="FF00FF"/>
              </a:solidFill>
              <a:latin typeface="+mn-lt"/>
            </a:endParaRPr>
          </a:p>
        </p:txBody>
      </p:sp>
      <p:sp>
        <p:nvSpPr>
          <p:cNvPr id="65" name="Line 29"/>
          <p:cNvSpPr>
            <a:spLocks noChangeShapeType="1"/>
          </p:cNvSpPr>
          <p:nvPr/>
        </p:nvSpPr>
        <p:spPr bwMode="auto">
          <a:xfrm flipH="1">
            <a:off x="4057547" y="1708267"/>
            <a:ext cx="2" cy="1198160"/>
          </a:xfrm>
          <a:prstGeom prst="line">
            <a:avLst/>
          </a:prstGeom>
          <a:noFill/>
          <a:ln w="762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6" name="TextBox 65"/>
          <p:cNvSpPr txBox="1"/>
          <p:nvPr/>
        </p:nvSpPr>
        <p:spPr>
          <a:xfrm>
            <a:off x="297910" y="4191108"/>
            <a:ext cx="8393515" cy="2257028"/>
          </a:xfrm>
          <a:prstGeom prst="rect">
            <a:avLst/>
          </a:prstGeom>
          <a:noFill/>
          <a:ln w="50800">
            <a:solidFill>
              <a:srgbClr val="FF0000"/>
            </a:solidFill>
          </a:ln>
        </p:spPr>
        <p:txBody>
          <a:bodyPr wrap="square">
            <a:spAutoFit/>
          </a:bodyPr>
          <a:lstStyle/>
          <a:p>
            <a:pPr>
              <a:defRPr/>
            </a:pPr>
            <a:r>
              <a:rPr lang="en-GB" sz="2000" b="1" i="1" dirty="0">
                <a:solidFill>
                  <a:srgbClr val="00B050"/>
                </a:solidFill>
                <a:latin typeface="Calibri"/>
              </a:rPr>
              <a:t>P</a:t>
            </a:r>
            <a:r>
              <a:rPr lang="en-GB" sz="2800" b="1" i="1" baseline="-25000" dirty="0">
                <a:solidFill>
                  <a:srgbClr val="00B050"/>
                </a:solidFill>
                <a:latin typeface="Calibri"/>
              </a:rPr>
              <a:t>J</a:t>
            </a:r>
            <a:r>
              <a:rPr lang="en-GB" sz="2800" b="1" i="1" dirty="0">
                <a:solidFill>
                  <a:prstClr val="black"/>
                </a:solidFill>
                <a:latin typeface="Calibri"/>
              </a:rPr>
              <a:t> </a:t>
            </a:r>
            <a:r>
              <a:rPr lang="en-GB" sz="2000" b="1" dirty="0">
                <a:solidFill>
                  <a:prstClr val="black"/>
                </a:solidFill>
                <a:latin typeface="Calibri"/>
              </a:rPr>
              <a:t>as a state in </a:t>
            </a:r>
            <a:r>
              <a:rPr lang="en-GB" sz="2000" b="1" i="1" dirty="0">
                <a:solidFill>
                  <a:srgbClr val="00B050"/>
                </a:solidFill>
                <a:latin typeface="Calibri"/>
              </a:rPr>
              <a:t>P</a:t>
            </a:r>
            <a:r>
              <a:rPr lang="en-GB" sz="2000" b="1" i="1" dirty="0">
                <a:solidFill>
                  <a:prstClr val="black"/>
                </a:solidFill>
                <a:latin typeface="Calibri"/>
              </a:rPr>
              <a:t> </a:t>
            </a:r>
            <a:r>
              <a:rPr lang="en-GB" sz="2000" b="1" dirty="0">
                <a:solidFill>
                  <a:prstClr val="black"/>
                </a:solidFill>
                <a:latin typeface="Calibri"/>
              </a:rPr>
              <a:t>is W-sensitive to causation </a:t>
            </a:r>
            <a:r>
              <a:rPr lang="en-GB" sz="2000" b="1" dirty="0">
                <a:solidFill>
                  <a:srgbClr val="00B0F0"/>
                </a:solidFill>
                <a:latin typeface="Calibri"/>
              </a:rPr>
              <a:t>throughout</a:t>
            </a:r>
            <a:r>
              <a:rPr lang="en-GB" sz="2000" b="1" dirty="0">
                <a:solidFill>
                  <a:prstClr val="black"/>
                </a:solidFill>
                <a:latin typeface="Calibri"/>
              </a:rPr>
              <a:t> </a:t>
            </a:r>
            <a:r>
              <a:rPr lang="en-GB" sz="2000" b="1" dirty="0">
                <a:solidFill>
                  <a:srgbClr val="00B0F0"/>
                </a:solidFill>
                <a:latin typeface="Calibri"/>
              </a:rPr>
              <a:t>the </a:t>
            </a:r>
            <a:r>
              <a:rPr lang="en-GB" sz="2000" b="1" i="1" dirty="0">
                <a:solidFill>
                  <a:srgbClr val="00B050"/>
                </a:solidFill>
                <a:latin typeface="Calibri"/>
              </a:rPr>
              <a:t>P</a:t>
            </a:r>
            <a:r>
              <a:rPr lang="en-GB" sz="2800" b="1" i="1" baseline="-25000" dirty="0">
                <a:solidFill>
                  <a:srgbClr val="00B050"/>
                </a:solidFill>
                <a:latin typeface="Calibri"/>
              </a:rPr>
              <a:t>J</a:t>
            </a:r>
            <a:r>
              <a:rPr lang="en-GB" sz="2800" b="1" baseline="-25000" dirty="0">
                <a:solidFill>
                  <a:srgbClr val="00B050"/>
                </a:solidFill>
                <a:latin typeface="Calibri"/>
              </a:rPr>
              <a:t> </a:t>
            </a:r>
            <a:r>
              <a:rPr lang="en-GB" sz="2800" b="1" baseline="-25000" dirty="0">
                <a:solidFill>
                  <a:srgbClr val="FF00FF"/>
                </a:solidFill>
                <a:latin typeface="Calibri"/>
              </a:rPr>
              <a:t> </a:t>
            </a:r>
            <a:r>
              <a:rPr lang="en-GB" sz="2000" b="1" dirty="0">
                <a:solidFill>
                  <a:srgbClr val="00B0F0"/>
                </a:solidFill>
                <a:latin typeface="Calibri"/>
              </a:rPr>
              <a:t>platform</a:t>
            </a:r>
          </a:p>
          <a:p>
            <a:pPr>
              <a:spcAft>
                <a:spcPts val="1000"/>
              </a:spcAft>
              <a:defRPr/>
            </a:pPr>
            <a:r>
              <a:rPr lang="en-GB" sz="2000" b="1" dirty="0">
                <a:solidFill>
                  <a:prstClr val="black"/>
                </a:solidFill>
                <a:latin typeface="Calibri"/>
              </a:rPr>
              <a:t>but </a:t>
            </a:r>
            <a:r>
              <a:rPr lang="en-GB" sz="2000" b="1" dirty="0">
                <a:solidFill>
                  <a:srgbClr val="FF0000"/>
                </a:solidFill>
                <a:latin typeface="Calibri"/>
              </a:rPr>
              <a:t>NOT</a:t>
            </a:r>
            <a:r>
              <a:rPr lang="en-GB" sz="2000" b="1" dirty="0">
                <a:solidFill>
                  <a:prstClr val="black"/>
                </a:solidFill>
                <a:latin typeface="Calibri"/>
              </a:rPr>
              <a:t> to that in </a:t>
            </a:r>
            <a:r>
              <a:rPr lang="en-GB" sz="2000" b="1" i="1" dirty="0">
                <a:solidFill>
                  <a:prstClr val="black"/>
                </a:solidFill>
                <a:latin typeface="Calibri"/>
              </a:rPr>
              <a:t> </a:t>
            </a:r>
            <a:r>
              <a:rPr lang="en-GB" sz="2000" b="1" dirty="0">
                <a:solidFill>
                  <a:srgbClr val="00B0F0"/>
                </a:solidFill>
                <a:latin typeface="Calibri"/>
              </a:rPr>
              <a:t>the </a:t>
            </a:r>
            <a:r>
              <a:rPr lang="en-GB" sz="2000" b="1" i="1" dirty="0">
                <a:solidFill>
                  <a:srgbClr val="FF00FF"/>
                </a:solidFill>
                <a:latin typeface="Calibri"/>
              </a:rPr>
              <a:t>Q</a:t>
            </a:r>
            <a:r>
              <a:rPr lang="en-GB" sz="2800" b="1" i="1" baseline="-25000" dirty="0">
                <a:solidFill>
                  <a:srgbClr val="FF00FF"/>
                </a:solidFill>
                <a:latin typeface="Calibri"/>
              </a:rPr>
              <a:t>J</a:t>
            </a:r>
            <a:r>
              <a:rPr lang="en-GB" sz="2000" b="1" dirty="0">
                <a:solidFill>
                  <a:srgbClr val="00B0F0"/>
                </a:solidFill>
                <a:latin typeface="Calibri"/>
              </a:rPr>
              <a:t>  platform  </a:t>
            </a:r>
            <a:r>
              <a:rPr lang="en-GB" sz="2000" dirty="0">
                <a:latin typeface="Calibri"/>
              </a:rPr>
              <a:t>(after </a:t>
            </a:r>
            <a:r>
              <a:rPr lang="en-GB" sz="2000" b="1" i="1" dirty="0">
                <a:latin typeface="Calibri"/>
              </a:rPr>
              <a:t>F</a:t>
            </a:r>
            <a:r>
              <a:rPr lang="en-GB" sz="2000" dirty="0">
                <a:latin typeface="Calibri"/>
              </a:rPr>
              <a:t>, and going far enough back in it).</a:t>
            </a:r>
          </a:p>
          <a:p>
            <a:pPr>
              <a:defRPr/>
            </a:pPr>
            <a:r>
              <a:rPr lang="en-GB" sz="2000" b="1" i="1" dirty="0">
                <a:solidFill>
                  <a:srgbClr val="FF00FF"/>
                </a:solidFill>
                <a:latin typeface="Calibri"/>
              </a:rPr>
              <a:t>Q</a:t>
            </a:r>
            <a:r>
              <a:rPr lang="en-GB" sz="2800" b="1" i="1" baseline="-25000" dirty="0">
                <a:solidFill>
                  <a:srgbClr val="FF00FF"/>
                </a:solidFill>
                <a:latin typeface="Calibri"/>
              </a:rPr>
              <a:t>J</a:t>
            </a:r>
            <a:r>
              <a:rPr lang="en-GB" sz="2800" b="1" i="1" dirty="0">
                <a:solidFill>
                  <a:prstClr val="black"/>
                </a:solidFill>
                <a:latin typeface="Calibri"/>
              </a:rPr>
              <a:t> </a:t>
            </a:r>
            <a:r>
              <a:rPr lang="en-GB" sz="2000" b="1" dirty="0">
                <a:solidFill>
                  <a:prstClr val="black"/>
                </a:solidFill>
                <a:latin typeface="Calibri"/>
              </a:rPr>
              <a:t>as a state in </a:t>
            </a:r>
            <a:r>
              <a:rPr lang="en-GB" sz="2000" b="1" i="1" dirty="0">
                <a:solidFill>
                  <a:srgbClr val="FF00FF"/>
                </a:solidFill>
                <a:latin typeface="Calibri"/>
              </a:rPr>
              <a:t>Q</a:t>
            </a:r>
            <a:r>
              <a:rPr lang="en-GB" sz="2000" b="1" i="1" dirty="0">
                <a:solidFill>
                  <a:prstClr val="black"/>
                </a:solidFill>
                <a:latin typeface="Calibri"/>
              </a:rPr>
              <a:t> </a:t>
            </a:r>
            <a:r>
              <a:rPr lang="en-GB" sz="2000" b="1" dirty="0">
                <a:solidFill>
                  <a:prstClr val="black"/>
                </a:solidFill>
                <a:latin typeface="Calibri"/>
              </a:rPr>
              <a:t>is</a:t>
            </a:r>
            <a:r>
              <a:rPr lang="en-GB" sz="2000" b="1" i="1" dirty="0">
                <a:solidFill>
                  <a:prstClr val="black"/>
                </a:solidFill>
                <a:latin typeface="Calibri"/>
              </a:rPr>
              <a:t> </a:t>
            </a:r>
            <a:r>
              <a:rPr lang="en-GB" sz="2000" b="1" dirty="0">
                <a:solidFill>
                  <a:prstClr val="black"/>
                </a:solidFill>
                <a:latin typeface="Calibri"/>
              </a:rPr>
              <a:t>W-sensitive to causation </a:t>
            </a:r>
            <a:r>
              <a:rPr lang="en-GB" sz="2000" b="1" dirty="0">
                <a:solidFill>
                  <a:srgbClr val="00B0F0"/>
                </a:solidFill>
                <a:latin typeface="Calibri"/>
              </a:rPr>
              <a:t>throughout the </a:t>
            </a:r>
            <a:r>
              <a:rPr lang="en-GB" sz="2000" b="1" i="1" dirty="0">
                <a:solidFill>
                  <a:srgbClr val="FF00FF"/>
                </a:solidFill>
                <a:latin typeface="Calibri"/>
              </a:rPr>
              <a:t>Q</a:t>
            </a:r>
            <a:r>
              <a:rPr lang="en-GB" sz="2800" b="1" i="1" baseline="-25000" dirty="0">
                <a:solidFill>
                  <a:srgbClr val="FF00FF"/>
                </a:solidFill>
                <a:latin typeface="Calibri"/>
              </a:rPr>
              <a:t>J</a:t>
            </a:r>
            <a:r>
              <a:rPr lang="en-GB" sz="2000" b="1" dirty="0">
                <a:solidFill>
                  <a:srgbClr val="FF00FF"/>
                </a:solidFill>
                <a:latin typeface="Calibri"/>
              </a:rPr>
              <a:t> </a:t>
            </a:r>
            <a:r>
              <a:rPr lang="en-GB" sz="2000" b="1" dirty="0">
                <a:solidFill>
                  <a:srgbClr val="00B0F0"/>
                </a:solidFill>
                <a:latin typeface="Calibri"/>
              </a:rPr>
              <a:t> platform</a:t>
            </a:r>
          </a:p>
          <a:p>
            <a:pPr>
              <a:spcAft>
                <a:spcPts val="1000"/>
              </a:spcAft>
              <a:defRPr/>
            </a:pPr>
            <a:r>
              <a:rPr lang="en-GB" sz="2000" b="1" dirty="0">
                <a:solidFill>
                  <a:prstClr val="black"/>
                </a:solidFill>
                <a:latin typeface="Calibri"/>
              </a:rPr>
              <a:t>but </a:t>
            </a:r>
            <a:r>
              <a:rPr lang="en-GB" sz="2000" b="1" dirty="0">
                <a:solidFill>
                  <a:srgbClr val="FF0000"/>
                </a:solidFill>
                <a:latin typeface="Calibri"/>
              </a:rPr>
              <a:t>NOT</a:t>
            </a:r>
            <a:r>
              <a:rPr lang="en-GB" sz="2000" b="1" dirty="0">
                <a:solidFill>
                  <a:prstClr val="black"/>
                </a:solidFill>
                <a:latin typeface="Calibri"/>
              </a:rPr>
              <a:t> to that in </a:t>
            </a:r>
            <a:r>
              <a:rPr lang="en-GB" sz="2000" b="1" i="1" dirty="0">
                <a:solidFill>
                  <a:prstClr val="black"/>
                </a:solidFill>
                <a:latin typeface="Calibri"/>
              </a:rPr>
              <a:t> </a:t>
            </a:r>
            <a:r>
              <a:rPr lang="en-GB" sz="2000" b="1" dirty="0">
                <a:solidFill>
                  <a:srgbClr val="00B0F0"/>
                </a:solidFill>
                <a:latin typeface="Calibri"/>
              </a:rPr>
              <a:t>the </a:t>
            </a:r>
            <a:r>
              <a:rPr lang="en-GB" sz="2000" b="1" i="1" dirty="0">
                <a:solidFill>
                  <a:srgbClr val="00B050"/>
                </a:solidFill>
                <a:latin typeface="Calibri"/>
              </a:rPr>
              <a:t>P</a:t>
            </a:r>
            <a:r>
              <a:rPr lang="en-GB" sz="2800" b="1" i="1" baseline="-25000" dirty="0">
                <a:solidFill>
                  <a:srgbClr val="00B050"/>
                </a:solidFill>
                <a:latin typeface="Calibri"/>
              </a:rPr>
              <a:t>J</a:t>
            </a:r>
            <a:r>
              <a:rPr lang="en-GB" sz="2000" b="1" dirty="0">
                <a:solidFill>
                  <a:srgbClr val="00B0F0"/>
                </a:solidFill>
                <a:latin typeface="Calibri"/>
              </a:rPr>
              <a:t>  platform </a:t>
            </a:r>
            <a:r>
              <a:rPr lang="en-GB" sz="2000" dirty="0">
                <a:latin typeface="Calibri"/>
              </a:rPr>
              <a:t>(after </a:t>
            </a:r>
            <a:r>
              <a:rPr lang="en-GB" sz="2000" b="1" i="1" dirty="0">
                <a:latin typeface="Calibri"/>
              </a:rPr>
              <a:t>F</a:t>
            </a:r>
            <a:r>
              <a:rPr lang="en-GB" sz="2000" dirty="0">
                <a:latin typeface="Calibri"/>
              </a:rPr>
              <a:t>, and going far enough back in it).</a:t>
            </a:r>
            <a:endParaRPr lang="en-GB" sz="2000" b="1" dirty="0">
              <a:solidFill>
                <a:srgbClr val="00B0F0"/>
              </a:solidFill>
              <a:latin typeface="Calibri"/>
            </a:endParaRPr>
          </a:p>
          <a:p>
            <a:pPr>
              <a:defRPr/>
            </a:pPr>
            <a:r>
              <a:rPr lang="en-GB" sz="2000" b="1" dirty="0">
                <a:solidFill>
                  <a:srgbClr val="FF0000"/>
                </a:solidFill>
                <a:latin typeface="Calibri"/>
              </a:rPr>
              <a:t>But</a:t>
            </a:r>
            <a:r>
              <a:rPr lang="en-GB" sz="2000" b="1" dirty="0">
                <a:solidFill>
                  <a:srgbClr val="FF00FF"/>
                </a:solidFill>
                <a:latin typeface="Calibri"/>
              </a:rPr>
              <a:t>    </a:t>
            </a:r>
            <a:r>
              <a:rPr lang="en-GB" sz="2000" b="1" i="1" dirty="0">
                <a:solidFill>
                  <a:srgbClr val="00B050"/>
                </a:solidFill>
                <a:latin typeface="Calibri"/>
              </a:rPr>
              <a:t>P</a:t>
            </a:r>
            <a:r>
              <a:rPr lang="en-GB" sz="2800" b="1" i="1" baseline="-25000" dirty="0">
                <a:solidFill>
                  <a:srgbClr val="00B050"/>
                </a:solidFill>
                <a:latin typeface="Calibri"/>
              </a:rPr>
              <a:t>J</a:t>
            </a:r>
            <a:r>
              <a:rPr lang="en-GB" sz="2800" b="1" i="1" dirty="0">
                <a:solidFill>
                  <a:srgbClr val="FF00FF"/>
                </a:solidFill>
                <a:latin typeface="Calibri"/>
              </a:rPr>
              <a:t> </a:t>
            </a:r>
            <a:r>
              <a:rPr lang="en-GB" sz="2400" b="1" i="1" dirty="0">
                <a:latin typeface="Calibri"/>
              </a:rPr>
              <a:t>=</a:t>
            </a:r>
            <a:r>
              <a:rPr lang="en-GB" sz="2800" b="1" i="1" dirty="0">
                <a:solidFill>
                  <a:srgbClr val="FF00FF"/>
                </a:solidFill>
                <a:latin typeface="Calibri"/>
              </a:rPr>
              <a:t> </a:t>
            </a:r>
            <a:r>
              <a:rPr lang="en-GB" sz="2000" b="1" i="1" dirty="0">
                <a:solidFill>
                  <a:srgbClr val="FF00FF"/>
                </a:solidFill>
                <a:latin typeface="Calibri"/>
              </a:rPr>
              <a:t>Q</a:t>
            </a:r>
            <a:r>
              <a:rPr lang="en-GB" sz="2800" b="1" i="1" baseline="-25000" dirty="0">
                <a:solidFill>
                  <a:srgbClr val="FF00FF"/>
                </a:solidFill>
                <a:latin typeface="Calibri"/>
              </a:rPr>
              <a:t>J    </a:t>
            </a:r>
            <a:r>
              <a:rPr lang="en-GB" sz="2800" b="1" i="1" dirty="0">
                <a:solidFill>
                  <a:srgbClr val="FF00FF"/>
                </a:solidFill>
                <a:latin typeface="Calibri"/>
              </a:rPr>
              <a:t> </a:t>
            </a:r>
            <a:r>
              <a:rPr lang="en-GB" sz="2000" b="1" dirty="0">
                <a:solidFill>
                  <a:srgbClr val="FF0000"/>
                </a:solidFill>
                <a:latin typeface="Calibri"/>
              </a:rPr>
              <a:t>Hence CONTRADICTION</a:t>
            </a:r>
            <a:r>
              <a:rPr lang="en-GB" sz="2000" b="1" dirty="0">
                <a:solidFill>
                  <a:prstClr val="black"/>
                </a:solidFill>
                <a:latin typeface="Calibri"/>
              </a:rPr>
              <a:t>.</a:t>
            </a:r>
            <a:endParaRPr lang="en-GB" sz="2000" b="1" dirty="0">
              <a:solidFill>
                <a:srgbClr val="FF0000"/>
              </a:solidFill>
              <a:latin typeface="+mn-lt"/>
            </a:endParaRPr>
          </a:p>
        </p:txBody>
      </p:sp>
      <p:sp>
        <p:nvSpPr>
          <p:cNvPr id="57" name="Oval 56"/>
          <p:cNvSpPr/>
          <p:nvPr/>
        </p:nvSpPr>
        <p:spPr>
          <a:xfrm flipH="1">
            <a:off x="5433838" y="2037383"/>
            <a:ext cx="830145" cy="11533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42" name="Line 29"/>
          <p:cNvSpPr>
            <a:spLocks noChangeShapeType="1"/>
          </p:cNvSpPr>
          <p:nvPr/>
        </p:nvSpPr>
        <p:spPr bwMode="auto">
          <a:xfrm>
            <a:off x="1056525" y="4911187"/>
            <a:ext cx="5263429" cy="1188959"/>
          </a:xfrm>
          <a:prstGeom prst="line">
            <a:avLst/>
          </a:prstGeom>
          <a:noFill/>
          <a:ln w="19050">
            <a:solidFill>
              <a:srgbClr val="00B050"/>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4" name="TextBox 43"/>
          <p:cNvSpPr txBox="1"/>
          <p:nvPr/>
        </p:nvSpPr>
        <p:spPr>
          <a:xfrm>
            <a:off x="7113522" y="1936608"/>
            <a:ext cx="1706950" cy="1077218"/>
          </a:xfrm>
          <a:prstGeom prst="rect">
            <a:avLst/>
          </a:prstGeom>
          <a:noFill/>
        </p:spPr>
        <p:txBody>
          <a:bodyPr wrap="square">
            <a:spAutoFit/>
          </a:bodyPr>
          <a:lstStyle/>
          <a:p>
            <a:pPr algn="ctr">
              <a:defRPr/>
            </a:pPr>
            <a:r>
              <a:rPr lang="en-GB" sz="2000" b="1" dirty="0">
                <a:latin typeface="+mn-lt"/>
              </a:rPr>
              <a:t>shared </a:t>
            </a:r>
          </a:p>
          <a:p>
            <a:pPr algn="ctr">
              <a:defRPr/>
            </a:pPr>
            <a:r>
              <a:rPr lang="en-GB" sz="2000" b="1" dirty="0">
                <a:latin typeface="+mn-lt"/>
              </a:rPr>
              <a:t>LOCATED TAIL </a:t>
            </a:r>
          </a:p>
          <a:p>
            <a:pPr algn="ctr">
              <a:defRPr/>
            </a:pPr>
            <a:r>
              <a:rPr lang="en-GB" sz="2000" b="1" dirty="0">
                <a:latin typeface="+mn-lt"/>
              </a:rPr>
              <a:t> </a:t>
            </a:r>
            <a:r>
              <a:rPr lang="en-GB" sz="2000" b="1" i="1" dirty="0">
                <a:latin typeface="+mn-lt"/>
              </a:rPr>
              <a:t>P</a:t>
            </a:r>
            <a:r>
              <a:rPr lang="en-GB" sz="2800" b="1" i="1" baseline="-25000" dirty="0">
                <a:latin typeface="+mn-lt"/>
              </a:rPr>
              <a:t>J</a:t>
            </a:r>
            <a:r>
              <a:rPr lang="en-GB" sz="2400" b="1" i="1" baseline="-25000" dirty="0">
                <a:latin typeface="+mn-lt"/>
                <a:sym typeface="Wingdings" panose="05000000000000000000" pitchFamily="2" charset="2"/>
              </a:rPr>
              <a:t></a:t>
            </a:r>
            <a:r>
              <a:rPr lang="en-GB" sz="2800" b="1" i="1" baseline="-25000" dirty="0">
                <a:latin typeface="+mn-lt"/>
              </a:rPr>
              <a:t> </a:t>
            </a:r>
            <a:r>
              <a:rPr lang="en-GB" sz="2000" b="1" dirty="0">
                <a:latin typeface="+mn-lt"/>
              </a:rPr>
              <a:t> =  </a:t>
            </a:r>
            <a:r>
              <a:rPr lang="en-GB" sz="2000" b="1" i="1" dirty="0">
                <a:latin typeface="+mn-lt"/>
              </a:rPr>
              <a:t>Q</a:t>
            </a:r>
            <a:r>
              <a:rPr lang="en-GB" sz="2800" b="1" i="1" baseline="-25000" dirty="0">
                <a:latin typeface="+mn-lt"/>
              </a:rPr>
              <a:t>J</a:t>
            </a:r>
            <a:r>
              <a:rPr lang="en-GB" sz="2400" b="1" i="1" baseline="-25000" dirty="0">
                <a:latin typeface="+mn-lt"/>
                <a:sym typeface="Wingdings" panose="05000000000000000000" pitchFamily="2" charset="2"/>
              </a:rPr>
              <a:t></a:t>
            </a:r>
            <a:endParaRPr lang="en-GB" sz="2000" b="1" dirty="0">
              <a:latin typeface="+mn-lt"/>
            </a:endParaRPr>
          </a:p>
        </p:txBody>
      </p:sp>
      <p:sp>
        <p:nvSpPr>
          <p:cNvPr id="40" name="TextBox 39"/>
          <p:cNvSpPr txBox="1"/>
          <p:nvPr/>
        </p:nvSpPr>
        <p:spPr>
          <a:xfrm>
            <a:off x="19888" y="82179"/>
            <a:ext cx="8512551" cy="461665"/>
          </a:xfrm>
          <a:prstGeom prst="rect">
            <a:avLst/>
          </a:prstGeom>
          <a:solidFill>
            <a:schemeClr val="accent6">
              <a:lumMod val="60000"/>
              <a:lumOff val="40000"/>
            </a:schemeClr>
          </a:solidFill>
        </p:spPr>
        <p:txBody>
          <a:bodyPr wrap="square">
            <a:spAutoFit/>
          </a:bodyPr>
          <a:lstStyle/>
          <a:p>
            <a:pPr>
              <a:defRPr/>
            </a:pPr>
            <a:r>
              <a:rPr lang="en-GB" altLang="en-US" sz="2400" dirty="0"/>
              <a:t>With the Replication Added, </a:t>
            </a:r>
            <a:r>
              <a:rPr lang="en-GB" altLang="en-US" sz="2400" b="1" dirty="0">
                <a:solidFill>
                  <a:srgbClr val="C106F4"/>
                </a:solidFill>
              </a:rPr>
              <a:t>given familiar states and causation</a:t>
            </a:r>
          </a:p>
        </p:txBody>
      </p:sp>
      <p:sp>
        <p:nvSpPr>
          <p:cNvPr id="46" name="TextBox 45"/>
          <p:cNvSpPr txBox="1"/>
          <p:nvPr/>
        </p:nvSpPr>
        <p:spPr>
          <a:xfrm>
            <a:off x="-44536" y="3537596"/>
            <a:ext cx="9188536" cy="400110"/>
          </a:xfrm>
          <a:prstGeom prst="rect">
            <a:avLst/>
          </a:prstGeom>
          <a:noFill/>
        </p:spPr>
        <p:txBody>
          <a:bodyPr wrap="square">
            <a:spAutoFit/>
          </a:bodyPr>
          <a:lstStyle/>
          <a:p>
            <a:pPr>
              <a:defRPr/>
            </a:pPr>
            <a:r>
              <a:rPr lang="en-GB" sz="2000" b="1" dirty="0">
                <a:solidFill>
                  <a:srgbClr val="FF00FF"/>
                </a:solidFill>
                <a:latin typeface="+mn-lt"/>
              </a:rPr>
              <a:t>↑______________________conscious process </a:t>
            </a:r>
            <a:r>
              <a:rPr lang="en-GB" sz="2000" b="1" i="1" dirty="0">
                <a:solidFill>
                  <a:srgbClr val="FF00FF"/>
                </a:solidFill>
                <a:latin typeface="+mn-lt"/>
              </a:rPr>
              <a:t>Q ____________________________</a:t>
            </a:r>
            <a:r>
              <a:rPr lang="en-GB" sz="2000" b="1" dirty="0">
                <a:solidFill>
                  <a:srgbClr val="FF00FF"/>
                </a:solidFill>
                <a:latin typeface="+mn-lt"/>
              </a:rPr>
              <a:t>↑</a:t>
            </a:r>
          </a:p>
        </p:txBody>
      </p:sp>
      <p:sp>
        <p:nvSpPr>
          <p:cNvPr id="48" name="TextBox 47"/>
          <p:cNvSpPr txBox="1"/>
          <p:nvPr/>
        </p:nvSpPr>
        <p:spPr>
          <a:xfrm>
            <a:off x="4825573" y="2198217"/>
            <a:ext cx="877696" cy="646331"/>
          </a:xfrm>
          <a:prstGeom prst="rect">
            <a:avLst/>
          </a:prstGeom>
          <a:noFill/>
        </p:spPr>
        <p:txBody>
          <a:bodyPr wrap="square">
            <a:spAutoFit/>
          </a:bodyPr>
          <a:lstStyle/>
          <a:p>
            <a:pPr>
              <a:defRPr/>
            </a:pPr>
            <a:r>
              <a:rPr lang="en-GB" sz="1800" b="1" i="1" dirty="0">
                <a:solidFill>
                  <a:schemeClr val="accent6">
                    <a:lumMod val="75000"/>
                  </a:schemeClr>
                </a:solidFill>
                <a:latin typeface="+mn-lt"/>
              </a:rPr>
              <a:t>same</a:t>
            </a:r>
          </a:p>
          <a:p>
            <a:pPr>
              <a:defRPr/>
            </a:pPr>
            <a:r>
              <a:rPr lang="en-GB" sz="1800" b="1" i="1" dirty="0">
                <a:solidFill>
                  <a:schemeClr val="accent6">
                    <a:lumMod val="75000"/>
                  </a:schemeClr>
                </a:solidFill>
                <a:latin typeface="+mn-lt"/>
              </a:rPr>
              <a:t>place</a:t>
            </a:r>
            <a:endParaRPr lang="en-GB" sz="2800" b="1" i="1" dirty="0">
              <a:solidFill>
                <a:schemeClr val="accent6">
                  <a:lumMod val="75000"/>
                </a:schemeClr>
              </a:solidFill>
              <a:latin typeface="+mn-lt"/>
            </a:endParaRPr>
          </a:p>
        </p:txBody>
      </p:sp>
      <p:sp>
        <p:nvSpPr>
          <p:cNvPr id="53" name="TextBox 52"/>
          <p:cNvSpPr txBox="1"/>
          <p:nvPr/>
        </p:nvSpPr>
        <p:spPr>
          <a:xfrm>
            <a:off x="4825573" y="3106482"/>
            <a:ext cx="1494383" cy="400110"/>
          </a:xfrm>
          <a:prstGeom prst="rect">
            <a:avLst/>
          </a:prstGeom>
          <a:noFill/>
        </p:spPr>
        <p:txBody>
          <a:bodyPr wrap="square">
            <a:spAutoFit/>
          </a:bodyPr>
          <a:lstStyle/>
          <a:p>
            <a:pPr>
              <a:defRPr/>
            </a:pPr>
            <a:r>
              <a:rPr lang="en-GB" sz="2000" b="1" i="1" dirty="0">
                <a:solidFill>
                  <a:srgbClr val="FF00FF"/>
                </a:solidFill>
                <a:latin typeface="Calibri"/>
              </a:rPr>
              <a:t>Q</a:t>
            </a:r>
            <a:r>
              <a:rPr lang="en-GB" sz="2800" b="1" i="1" baseline="-25000" dirty="0">
                <a:solidFill>
                  <a:srgbClr val="FF00FF"/>
                </a:solidFill>
                <a:latin typeface="Calibri"/>
              </a:rPr>
              <a:t>J</a:t>
            </a:r>
            <a:r>
              <a:rPr lang="en-GB" sz="2400" b="1" i="1" baseline="-25000" dirty="0">
                <a:solidFill>
                  <a:srgbClr val="00B0F0"/>
                </a:solidFill>
                <a:latin typeface="Calibri"/>
              </a:rPr>
              <a:t>  </a:t>
            </a:r>
            <a:r>
              <a:rPr lang="en-GB" sz="2000" b="1" dirty="0">
                <a:solidFill>
                  <a:srgbClr val="00B0F0"/>
                </a:solidFill>
              </a:rPr>
              <a:t>platform</a:t>
            </a:r>
            <a:endParaRPr lang="en-GB" sz="2000" b="1" dirty="0">
              <a:solidFill>
                <a:srgbClr val="00B0F0"/>
              </a:solidFill>
              <a:latin typeface="+mn-lt"/>
            </a:endParaRPr>
          </a:p>
        </p:txBody>
      </p:sp>
      <p:sp>
        <p:nvSpPr>
          <p:cNvPr id="54" name="Oval 53"/>
          <p:cNvSpPr/>
          <p:nvPr/>
        </p:nvSpPr>
        <p:spPr>
          <a:xfrm>
            <a:off x="5752497" y="5843752"/>
            <a:ext cx="3391502" cy="1008112"/>
          </a:xfrm>
          <a:prstGeom prst="ellipse">
            <a:avLst/>
          </a:prstGeom>
          <a:solidFill>
            <a:srgbClr val="00EE6C"/>
          </a:solidFill>
          <a:ln w="889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55" name="TextBox 54"/>
          <p:cNvSpPr txBox="1"/>
          <p:nvPr/>
        </p:nvSpPr>
        <p:spPr>
          <a:xfrm>
            <a:off x="6071782" y="5994155"/>
            <a:ext cx="2867816" cy="646331"/>
          </a:xfrm>
          <a:prstGeom prst="rect">
            <a:avLst/>
          </a:prstGeom>
          <a:noFill/>
        </p:spPr>
        <p:txBody>
          <a:bodyPr wrap="square">
            <a:spAutoFit/>
          </a:bodyPr>
          <a:lstStyle/>
          <a:p>
            <a:pPr algn="ctr">
              <a:defRPr/>
            </a:pPr>
            <a:r>
              <a:rPr lang="en-GB" sz="1800" b="1" dirty="0">
                <a:latin typeface="+mn-lt"/>
              </a:rPr>
              <a:t>by “differential” aspect of</a:t>
            </a:r>
          </a:p>
          <a:p>
            <a:pPr algn="ctr">
              <a:defRPr/>
            </a:pPr>
            <a:r>
              <a:rPr lang="en-GB" sz="1800" b="1" dirty="0">
                <a:latin typeface="+mn-lt"/>
              </a:rPr>
              <a:t>AUTO-SENSITIVITY PREMISE</a:t>
            </a:r>
            <a:endParaRPr lang="en-GB" sz="1800" dirty="0">
              <a:latin typeface="+mn-lt"/>
            </a:endParaRPr>
          </a:p>
        </p:txBody>
      </p:sp>
      <p:sp>
        <p:nvSpPr>
          <p:cNvPr id="31" name="Line 29"/>
          <p:cNvSpPr>
            <a:spLocks noChangeShapeType="1"/>
          </p:cNvSpPr>
          <p:nvPr/>
        </p:nvSpPr>
        <p:spPr bwMode="auto">
          <a:xfrm>
            <a:off x="1056525" y="5703276"/>
            <a:ext cx="5120217" cy="504057"/>
          </a:xfrm>
          <a:prstGeom prst="line">
            <a:avLst/>
          </a:prstGeom>
          <a:noFill/>
          <a:ln w="19050">
            <a:solidFill>
              <a:srgbClr val="00B050"/>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 name="TextBox 33"/>
          <p:cNvSpPr txBox="1"/>
          <p:nvPr/>
        </p:nvSpPr>
        <p:spPr>
          <a:xfrm>
            <a:off x="5079084" y="1316608"/>
            <a:ext cx="1494383" cy="400110"/>
          </a:xfrm>
          <a:prstGeom prst="rect">
            <a:avLst/>
          </a:prstGeom>
          <a:noFill/>
        </p:spPr>
        <p:txBody>
          <a:bodyPr wrap="square">
            <a:spAutoFit/>
          </a:bodyPr>
          <a:lstStyle/>
          <a:p>
            <a:pPr>
              <a:defRPr/>
            </a:pPr>
            <a:r>
              <a:rPr lang="en-GB" sz="2000" b="1" i="1" dirty="0">
                <a:solidFill>
                  <a:srgbClr val="00B050"/>
                </a:solidFill>
                <a:latin typeface="Calibri"/>
              </a:rPr>
              <a:t>P</a:t>
            </a:r>
            <a:r>
              <a:rPr lang="en-GB" sz="2800" b="1" i="1" baseline="-25000" dirty="0">
                <a:solidFill>
                  <a:srgbClr val="00B050"/>
                </a:solidFill>
                <a:latin typeface="Calibri"/>
              </a:rPr>
              <a:t>J</a:t>
            </a:r>
            <a:r>
              <a:rPr lang="en-GB" sz="2400" b="1" i="1" baseline="-25000" dirty="0">
                <a:solidFill>
                  <a:srgbClr val="00B0F0"/>
                </a:solidFill>
                <a:latin typeface="Calibri"/>
              </a:rPr>
              <a:t>  </a:t>
            </a:r>
            <a:r>
              <a:rPr lang="en-GB" sz="2000" b="1" dirty="0">
                <a:solidFill>
                  <a:srgbClr val="00B0F0"/>
                </a:solidFill>
              </a:rPr>
              <a:t>platform</a:t>
            </a:r>
            <a:endParaRPr lang="en-GB" sz="2000" b="1" dirty="0">
              <a:solidFill>
                <a:srgbClr val="00B0F0"/>
              </a:solidFill>
              <a:latin typeface="+mn-lt"/>
            </a:endParaRPr>
          </a:p>
        </p:txBody>
      </p:sp>
      <p:sp>
        <p:nvSpPr>
          <p:cNvPr id="35" name="Line 29"/>
          <p:cNvSpPr>
            <a:spLocks noChangeShapeType="1"/>
          </p:cNvSpPr>
          <p:nvPr/>
        </p:nvSpPr>
        <p:spPr bwMode="auto">
          <a:xfrm flipV="1">
            <a:off x="6263983" y="2614042"/>
            <a:ext cx="2556489" cy="0"/>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3" name="TextBox 42"/>
          <p:cNvSpPr txBox="1"/>
          <p:nvPr/>
        </p:nvSpPr>
        <p:spPr>
          <a:xfrm>
            <a:off x="-153819" y="1896450"/>
            <a:ext cx="1927152" cy="1077218"/>
          </a:xfrm>
          <a:prstGeom prst="rect">
            <a:avLst/>
          </a:prstGeom>
          <a:noFill/>
        </p:spPr>
        <p:txBody>
          <a:bodyPr wrap="square">
            <a:spAutoFit/>
          </a:bodyPr>
          <a:lstStyle/>
          <a:p>
            <a:pPr algn="ctr">
              <a:defRPr/>
            </a:pPr>
            <a:r>
              <a:rPr lang="en-GB" sz="2000" b="1" dirty="0">
                <a:latin typeface="+mn-lt"/>
              </a:rPr>
              <a:t>shared  </a:t>
            </a:r>
          </a:p>
          <a:p>
            <a:pPr algn="ctr">
              <a:defRPr/>
            </a:pPr>
            <a:r>
              <a:rPr lang="en-GB" sz="2000" b="1" dirty="0">
                <a:latin typeface="+mn-lt"/>
              </a:rPr>
              <a:t>located SNOUT</a:t>
            </a:r>
          </a:p>
          <a:p>
            <a:pPr algn="ctr">
              <a:defRPr/>
            </a:pPr>
            <a:r>
              <a:rPr lang="en-GB" sz="2000" b="1" dirty="0">
                <a:latin typeface="+mn-lt"/>
              </a:rPr>
              <a:t> </a:t>
            </a:r>
            <a:r>
              <a:rPr lang="en-GB" sz="2000" b="1" i="1" dirty="0">
                <a:latin typeface="+mn-lt"/>
              </a:rPr>
              <a:t>P</a:t>
            </a:r>
            <a:r>
              <a:rPr lang="en-GB" sz="2800" b="1" i="1" baseline="-25000" dirty="0">
                <a:latin typeface="+mn-lt"/>
                <a:sym typeface="Wingdings" panose="05000000000000000000" pitchFamily="2" charset="2"/>
              </a:rPr>
              <a:t>F</a:t>
            </a:r>
            <a:r>
              <a:rPr lang="en-GB" sz="2800" b="1" i="1" baseline="-25000" dirty="0">
                <a:latin typeface="+mn-lt"/>
              </a:rPr>
              <a:t> </a:t>
            </a:r>
            <a:r>
              <a:rPr lang="en-GB" sz="2000" b="1" dirty="0">
                <a:latin typeface="+mn-lt"/>
              </a:rPr>
              <a:t> =  </a:t>
            </a:r>
            <a:r>
              <a:rPr lang="en-GB" sz="2000" b="1" i="1" dirty="0">
                <a:latin typeface="+mn-lt"/>
              </a:rPr>
              <a:t>Q</a:t>
            </a:r>
            <a:r>
              <a:rPr lang="en-GB" sz="2400" b="1" i="1" baseline="-25000" dirty="0">
                <a:sym typeface="Wingdings" panose="05000000000000000000" pitchFamily="2" charset="2"/>
              </a:rPr>
              <a:t>F</a:t>
            </a:r>
            <a:endParaRPr lang="en-GB" sz="2000" b="1" dirty="0">
              <a:latin typeface="+mn-lt"/>
            </a:endParaRPr>
          </a:p>
        </p:txBody>
      </p:sp>
      <p:sp>
        <p:nvSpPr>
          <p:cNvPr id="45" name="TextBox 44"/>
          <p:cNvSpPr txBox="1"/>
          <p:nvPr/>
        </p:nvSpPr>
        <p:spPr>
          <a:xfrm>
            <a:off x="2351193" y="2194227"/>
            <a:ext cx="877696" cy="646331"/>
          </a:xfrm>
          <a:prstGeom prst="rect">
            <a:avLst/>
          </a:prstGeom>
          <a:noFill/>
        </p:spPr>
        <p:txBody>
          <a:bodyPr wrap="square">
            <a:spAutoFit/>
          </a:bodyPr>
          <a:lstStyle/>
          <a:p>
            <a:pPr>
              <a:defRPr/>
            </a:pPr>
            <a:r>
              <a:rPr lang="en-GB" sz="1800" b="1" i="1" dirty="0">
                <a:solidFill>
                  <a:schemeClr val="accent6">
                    <a:lumMod val="75000"/>
                  </a:schemeClr>
                </a:solidFill>
                <a:latin typeface="+mn-lt"/>
              </a:rPr>
              <a:t>same</a:t>
            </a:r>
          </a:p>
          <a:p>
            <a:pPr>
              <a:defRPr/>
            </a:pPr>
            <a:r>
              <a:rPr lang="en-GB" sz="1800" b="1" i="1" dirty="0">
                <a:solidFill>
                  <a:schemeClr val="accent6">
                    <a:lumMod val="75000"/>
                  </a:schemeClr>
                </a:solidFill>
                <a:latin typeface="+mn-lt"/>
              </a:rPr>
              <a:t>place</a:t>
            </a:r>
            <a:endParaRPr lang="en-GB" sz="2800" b="1" i="1" dirty="0">
              <a:solidFill>
                <a:schemeClr val="accent6">
                  <a:lumMod val="75000"/>
                </a:schemeClr>
              </a:solidFill>
              <a:latin typeface="+mn-lt"/>
            </a:endParaRPr>
          </a:p>
        </p:txBody>
      </p:sp>
      <p:sp>
        <p:nvSpPr>
          <p:cNvPr id="49" name="TextBox 48"/>
          <p:cNvSpPr txBox="1"/>
          <p:nvPr/>
        </p:nvSpPr>
        <p:spPr>
          <a:xfrm rot="975601">
            <a:off x="6193378" y="2993731"/>
            <a:ext cx="2112708" cy="420628"/>
          </a:xfrm>
          <a:prstGeom prst="rect">
            <a:avLst/>
          </a:prstGeom>
          <a:solidFill>
            <a:schemeClr val="accent6">
              <a:lumMod val="60000"/>
              <a:lumOff val="40000"/>
            </a:schemeClr>
          </a:solidFill>
        </p:spPr>
        <p:txBody>
          <a:bodyPr wrap="square">
            <a:spAutoFit/>
          </a:bodyPr>
          <a:lstStyle/>
          <a:p>
            <a:pPr>
              <a:defRPr/>
            </a:pPr>
            <a:r>
              <a:rPr lang="en-GB" sz="2000" b="1" i="1" dirty="0">
                <a:solidFill>
                  <a:srgbClr val="FF00FF"/>
                </a:solidFill>
                <a:latin typeface="+mn-lt"/>
              </a:rPr>
              <a:t>Q</a:t>
            </a:r>
            <a:r>
              <a:rPr lang="en-GB" sz="3200" b="1" i="1" baseline="-25000" dirty="0">
                <a:solidFill>
                  <a:srgbClr val="FF00FF"/>
                </a:solidFill>
                <a:latin typeface="+mn-lt"/>
              </a:rPr>
              <a:t>J</a:t>
            </a:r>
            <a:r>
              <a:rPr lang="en-GB" sz="2000" b="1" i="1" dirty="0">
                <a:solidFill>
                  <a:srgbClr val="FF00FF"/>
                </a:solidFill>
                <a:latin typeface="+mn-lt"/>
              </a:rPr>
              <a:t> </a:t>
            </a:r>
            <a:r>
              <a:rPr lang="en-GB" sz="2000" b="1" dirty="0">
                <a:solidFill>
                  <a:srgbClr val="FF00FF"/>
                </a:solidFill>
                <a:latin typeface="+mn-lt"/>
              </a:rPr>
              <a:t>“confirms” </a:t>
            </a:r>
            <a:r>
              <a:rPr lang="en-GB" sz="2000" b="1" i="1" dirty="0">
                <a:solidFill>
                  <a:srgbClr val="00B050"/>
                </a:solidFill>
                <a:latin typeface="+mn-lt"/>
              </a:rPr>
              <a:t>P</a:t>
            </a:r>
            <a:r>
              <a:rPr lang="en-GB" sz="3200" b="1" i="1" baseline="-25000" dirty="0">
                <a:solidFill>
                  <a:srgbClr val="00B050"/>
                </a:solidFill>
                <a:latin typeface="+mn-lt"/>
              </a:rPr>
              <a:t>J</a:t>
            </a:r>
            <a:r>
              <a:rPr lang="en-GB" sz="2000" b="1" dirty="0">
                <a:solidFill>
                  <a:srgbClr val="00B050"/>
                </a:solidFill>
                <a:latin typeface="+mn-lt"/>
              </a:rPr>
              <a:t> </a:t>
            </a:r>
            <a:r>
              <a:rPr lang="en-GB" sz="2000" b="1" dirty="0">
                <a:solidFill>
                  <a:srgbClr val="FF00FF"/>
                </a:solidFill>
                <a:latin typeface="+mn-lt"/>
              </a:rPr>
              <a:t> </a:t>
            </a:r>
          </a:p>
        </p:txBody>
      </p:sp>
      <p:sp>
        <p:nvSpPr>
          <p:cNvPr id="51" name="TextBox 50"/>
          <p:cNvSpPr txBox="1"/>
          <p:nvPr/>
        </p:nvSpPr>
        <p:spPr>
          <a:xfrm>
            <a:off x="-44536" y="672541"/>
            <a:ext cx="9188536" cy="400110"/>
          </a:xfrm>
          <a:prstGeom prst="rect">
            <a:avLst/>
          </a:prstGeom>
          <a:noFill/>
        </p:spPr>
        <p:txBody>
          <a:bodyPr wrap="square">
            <a:spAutoFit/>
          </a:bodyPr>
          <a:lstStyle/>
          <a:p>
            <a:pPr>
              <a:defRPr/>
            </a:pPr>
            <a:r>
              <a:rPr lang="en-GB" sz="2000" b="1" dirty="0">
                <a:solidFill>
                  <a:srgbClr val="00B050"/>
                </a:solidFill>
                <a:latin typeface="+mn-lt"/>
              </a:rPr>
              <a:t>↓______________________conscious process </a:t>
            </a:r>
            <a:r>
              <a:rPr lang="en-GB" sz="2000" b="1" i="1" dirty="0">
                <a:solidFill>
                  <a:srgbClr val="00B050"/>
                </a:solidFill>
                <a:latin typeface="+mn-lt"/>
              </a:rPr>
              <a:t>P ____________________________</a:t>
            </a:r>
            <a:r>
              <a:rPr lang="en-GB" sz="2000" b="1" dirty="0">
                <a:solidFill>
                  <a:srgbClr val="00B050"/>
                </a:solidFill>
                <a:latin typeface="+mn-lt"/>
              </a:rPr>
              <a:t>↓</a:t>
            </a:r>
          </a:p>
        </p:txBody>
      </p:sp>
    </p:spTree>
    <p:extLst>
      <p:ext uri="{BB962C8B-B14F-4D97-AF65-F5344CB8AC3E}">
        <p14:creationId xmlns:p14="http://schemas.microsoft.com/office/powerpoint/2010/main" val="4235655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1829689" y="1637647"/>
            <a:ext cx="579482" cy="5015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0" name="Line 29"/>
          <p:cNvSpPr>
            <a:spLocks noChangeShapeType="1"/>
          </p:cNvSpPr>
          <p:nvPr/>
        </p:nvSpPr>
        <p:spPr bwMode="auto">
          <a:xfrm flipV="1">
            <a:off x="2261737" y="795264"/>
            <a:ext cx="1964746" cy="888364"/>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 name="TextBox 35"/>
          <p:cNvSpPr txBox="1"/>
          <p:nvPr/>
        </p:nvSpPr>
        <p:spPr>
          <a:xfrm>
            <a:off x="1846130" y="1607196"/>
            <a:ext cx="523208" cy="523220"/>
          </a:xfrm>
          <a:prstGeom prst="rect">
            <a:avLst/>
          </a:prstGeom>
          <a:noFill/>
        </p:spPr>
        <p:txBody>
          <a:bodyPr wrap="square">
            <a:spAutoFit/>
          </a:bodyPr>
          <a:lstStyle/>
          <a:p>
            <a:pPr>
              <a:defRPr/>
            </a:pPr>
            <a:r>
              <a:rPr lang="en-GB" sz="2400" b="1" i="1" dirty="0">
                <a:latin typeface="+mn-lt"/>
              </a:rPr>
              <a:t>P</a:t>
            </a:r>
            <a:r>
              <a:rPr lang="en-GB" sz="2800" b="1" i="1" baseline="-25000" dirty="0">
                <a:latin typeface="+mn-lt"/>
              </a:rPr>
              <a:t>F</a:t>
            </a:r>
            <a:endParaRPr lang="en-GB" sz="2800" b="1" i="1" dirty="0">
              <a:latin typeface="+mn-lt"/>
            </a:endParaRPr>
          </a:p>
        </p:txBody>
      </p:sp>
      <p:sp>
        <p:nvSpPr>
          <p:cNvPr id="39" name="Line 29"/>
          <p:cNvSpPr>
            <a:spLocks noChangeShapeType="1"/>
          </p:cNvSpPr>
          <p:nvPr/>
        </p:nvSpPr>
        <p:spPr bwMode="auto">
          <a:xfrm>
            <a:off x="4226483" y="795266"/>
            <a:ext cx="555499" cy="367688"/>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1" name="Line 29"/>
          <p:cNvSpPr>
            <a:spLocks noChangeShapeType="1"/>
          </p:cNvSpPr>
          <p:nvPr/>
        </p:nvSpPr>
        <p:spPr bwMode="auto">
          <a:xfrm flipV="1">
            <a:off x="254357" y="1903602"/>
            <a:ext cx="1564497" cy="0"/>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 name="TextBox 46"/>
          <p:cNvSpPr txBox="1"/>
          <p:nvPr/>
        </p:nvSpPr>
        <p:spPr>
          <a:xfrm>
            <a:off x="6005062" y="2858529"/>
            <a:ext cx="974983" cy="461665"/>
          </a:xfrm>
          <a:prstGeom prst="rect">
            <a:avLst/>
          </a:prstGeom>
          <a:noFill/>
        </p:spPr>
        <p:txBody>
          <a:bodyPr wrap="square">
            <a:spAutoFit/>
          </a:bodyPr>
          <a:lstStyle/>
          <a:p>
            <a:pPr lvl="0">
              <a:defRPr/>
            </a:pPr>
            <a:r>
              <a:rPr lang="en-GB" sz="1800" b="1" i="1" dirty="0">
                <a:solidFill>
                  <a:srgbClr val="FF6600"/>
                </a:solidFill>
                <a:latin typeface="Calibri"/>
              </a:rPr>
              <a:t>P</a:t>
            </a:r>
            <a:r>
              <a:rPr lang="en-GB" sz="2400" b="1" i="1" baseline="-25000" dirty="0">
                <a:solidFill>
                  <a:srgbClr val="FF6600"/>
                </a:solidFill>
                <a:latin typeface="Calibri"/>
              </a:rPr>
              <a:t>J</a:t>
            </a:r>
            <a:r>
              <a:rPr lang="en-GB" sz="2400" b="1" i="1" dirty="0">
                <a:solidFill>
                  <a:srgbClr val="FF6600"/>
                </a:solidFill>
                <a:latin typeface="Calibri"/>
              </a:rPr>
              <a:t> </a:t>
            </a:r>
            <a:r>
              <a:rPr lang="en-GB" sz="1800" b="1" i="1" dirty="0">
                <a:solidFill>
                  <a:srgbClr val="FF6600"/>
                </a:solidFill>
                <a:latin typeface="+mn-lt"/>
              </a:rPr>
              <a:t>= Q</a:t>
            </a:r>
            <a:r>
              <a:rPr lang="en-GB" sz="2400" b="1" i="1" baseline="-25000" dirty="0">
                <a:solidFill>
                  <a:srgbClr val="FF6600"/>
                </a:solidFill>
                <a:latin typeface="+mn-lt"/>
              </a:rPr>
              <a:t>J</a:t>
            </a:r>
            <a:endParaRPr lang="en-GB" sz="2400" b="1" i="1" dirty="0">
              <a:solidFill>
                <a:srgbClr val="FF6600"/>
              </a:solidFill>
              <a:latin typeface="+mn-lt"/>
            </a:endParaRPr>
          </a:p>
        </p:txBody>
      </p:sp>
      <p:sp>
        <p:nvSpPr>
          <p:cNvPr id="33" name="Line 29"/>
          <p:cNvSpPr>
            <a:spLocks noChangeShapeType="1"/>
          </p:cNvSpPr>
          <p:nvPr/>
        </p:nvSpPr>
        <p:spPr bwMode="auto">
          <a:xfrm>
            <a:off x="4782018" y="1162954"/>
            <a:ext cx="1095756" cy="1152127"/>
          </a:xfrm>
          <a:prstGeom prst="line">
            <a:avLst/>
          </a:prstGeom>
          <a:noFill/>
          <a:ln w="101600">
            <a:solidFill>
              <a:srgbClr val="00B0F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 name="Line 29"/>
          <p:cNvSpPr>
            <a:spLocks noChangeShapeType="1"/>
          </p:cNvSpPr>
          <p:nvPr/>
        </p:nvSpPr>
        <p:spPr bwMode="auto">
          <a:xfrm>
            <a:off x="2261736" y="2076672"/>
            <a:ext cx="1752257" cy="1137533"/>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 name="Line 29"/>
          <p:cNvSpPr>
            <a:spLocks noChangeShapeType="1"/>
          </p:cNvSpPr>
          <p:nvPr/>
        </p:nvSpPr>
        <p:spPr bwMode="auto">
          <a:xfrm flipV="1">
            <a:off x="4013994" y="2945383"/>
            <a:ext cx="600879" cy="239011"/>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 name="Line 29"/>
          <p:cNvSpPr>
            <a:spLocks noChangeShapeType="1"/>
          </p:cNvSpPr>
          <p:nvPr/>
        </p:nvSpPr>
        <p:spPr bwMode="auto">
          <a:xfrm flipV="1">
            <a:off x="4614873" y="2315081"/>
            <a:ext cx="1190481" cy="630302"/>
          </a:xfrm>
          <a:prstGeom prst="line">
            <a:avLst/>
          </a:prstGeom>
          <a:noFill/>
          <a:ln w="101600">
            <a:solidFill>
              <a:srgbClr val="00B0F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 name="Line 29"/>
          <p:cNvSpPr>
            <a:spLocks noChangeShapeType="1"/>
          </p:cNvSpPr>
          <p:nvPr/>
        </p:nvSpPr>
        <p:spPr bwMode="auto">
          <a:xfrm flipH="1">
            <a:off x="3004514" y="1360670"/>
            <a:ext cx="0" cy="1184918"/>
          </a:xfrm>
          <a:prstGeom prst="line">
            <a:avLst/>
          </a:prstGeom>
          <a:noFill/>
          <a:ln w="762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0" name="Line 29"/>
          <p:cNvSpPr>
            <a:spLocks noChangeShapeType="1"/>
          </p:cNvSpPr>
          <p:nvPr/>
        </p:nvSpPr>
        <p:spPr bwMode="auto">
          <a:xfrm>
            <a:off x="4614873" y="1083936"/>
            <a:ext cx="0" cy="1755248"/>
          </a:xfrm>
          <a:prstGeom prst="line">
            <a:avLst/>
          </a:prstGeom>
          <a:noFill/>
          <a:ln w="762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 name="TextBox 61"/>
          <p:cNvSpPr txBox="1"/>
          <p:nvPr/>
        </p:nvSpPr>
        <p:spPr>
          <a:xfrm>
            <a:off x="3545942" y="991916"/>
            <a:ext cx="936105" cy="400110"/>
          </a:xfrm>
          <a:prstGeom prst="rect">
            <a:avLst/>
          </a:prstGeom>
          <a:noFill/>
        </p:spPr>
        <p:txBody>
          <a:bodyPr wrap="square">
            <a:spAutoFit/>
          </a:bodyPr>
          <a:lstStyle/>
          <a:p>
            <a:pPr algn="ctr">
              <a:defRPr/>
            </a:pPr>
            <a:r>
              <a:rPr lang="en-GB" sz="2000" b="1" i="1" dirty="0">
                <a:latin typeface="+mn-lt"/>
              </a:rPr>
              <a:t>P</a:t>
            </a:r>
            <a:r>
              <a:rPr lang="en-GB" sz="2800" b="1" i="1" baseline="-25000" dirty="0">
                <a:latin typeface="+mn-lt"/>
              </a:rPr>
              <a:t>F</a:t>
            </a:r>
            <a:r>
              <a:rPr lang="en-GB" sz="2800" b="1" i="1" baseline="-25000" dirty="0">
                <a:latin typeface="+mn-lt"/>
                <a:sym typeface="Wingdings" panose="05000000000000000000" pitchFamily="2" charset="2"/>
              </a:rPr>
              <a:t>J</a:t>
            </a:r>
            <a:r>
              <a:rPr lang="en-GB" sz="2000" i="1" baseline="-25000" dirty="0">
                <a:latin typeface="+mn-lt"/>
              </a:rPr>
              <a:t>  </a:t>
            </a:r>
            <a:endParaRPr lang="en-GB" sz="2000" dirty="0">
              <a:latin typeface="+mn-lt"/>
            </a:endParaRPr>
          </a:p>
        </p:txBody>
      </p:sp>
      <p:sp>
        <p:nvSpPr>
          <p:cNvPr id="63" name="TextBox 62"/>
          <p:cNvSpPr txBox="1"/>
          <p:nvPr/>
        </p:nvSpPr>
        <p:spPr>
          <a:xfrm>
            <a:off x="3593884" y="2607466"/>
            <a:ext cx="936105" cy="400110"/>
          </a:xfrm>
          <a:prstGeom prst="rect">
            <a:avLst/>
          </a:prstGeom>
          <a:noFill/>
        </p:spPr>
        <p:txBody>
          <a:bodyPr wrap="square">
            <a:spAutoFit/>
          </a:bodyPr>
          <a:lstStyle/>
          <a:p>
            <a:pPr algn="ctr">
              <a:defRPr/>
            </a:pPr>
            <a:r>
              <a:rPr lang="en-GB" sz="2000" b="1" i="1" dirty="0">
                <a:solidFill>
                  <a:srgbClr val="7030A0"/>
                </a:solidFill>
                <a:latin typeface="+mn-lt"/>
              </a:rPr>
              <a:t>Q</a:t>
            </a:r>
            <a:r>
              <a:rPr lang="en-GB" sz="2800" b="1" i="1" baseline="-25000" dirty="0">
                <a:solidFill>
                  <a:srgbClr val="7030A0"/>
                </a:solidFill>
                <a:latin typeface="+mn-lt"/>
              </a:rPr>
              <a:t>F</a:t>
            </a:r>
            <a:r>
              <a:rPr lang="en-GB" sz="2800" b="1" i="1" baseline="-25000" dirty="0">
                <a:solidFill>
                  <a:srgbClr val="7030A0"/>
                </a:solidFill>
                <a:latin typeface="+mn-lt"/>
                <a:sym typeface="Wingdings" panose="05000000000000000000" pitchFamily="2" charset="2"/>
              </a:rPr>
              <a:t>J</a:t>
            </a:r>
            <a:r>
              <a:rPr lang="en-GB" sz="2000" i="1" baseline="-25000" dirty="0">
                <a:solidFill>
                  <a:srgbClr val="7030A0"/>
                </a:solidFill>
                <a:latin typeface="+mn-lt"/>
              </a:rPr>
              <a:t>  </a:t>
            </a:r>
            <a:endParaRPr lang="en-GB" sz="2000" dirty="0">
              <a:solidFill>
                <a:srgbClr val="7030A0"/>
              </a:solidFill>
              <a:latin typeface="+mn-lt"/>
            </a:endParaRPr>
          </a:p>
        </p:txBody>
      </p:sp>
      <p:sp>
        <p:nvSpPr>
          <p:cNvPr id="64" name="TextBox 63"/>
          <p:cNvSpPr txBox="1"/>
          <p:nvPr/>
        </p:nvSpPr>
        <p:spPr>
          <a:xfrm>
            <a:off x="3053955" y="1607196"/>
            <a:ext cx="1172528" cy="400110"/>
          </a:xfrm>
          <a:prstGeom prst="rect">
            <a:avLst/>
          </a:prstGeom>
          <a:noFill/>
        </p:spPr>
        <p:txBody>
          <a:bodyPr wrap="square">
            <a:spAutoFit/>
          </a:bodyPr>
          <a:lstStyle/>
          <a:p>
            <a:pPr>
              <a:defRPr/>
            </a:pPr>
            <a:r>
              <a:rPr lang="en-GB" sz="2000" b="1" dirty="0">
                <a:solidFill>
                  <a:srgbClr val="FF00FF"/>
                </a:solidFill>
              </a:rPr>
              <a:t>replicate</a:t>
            </a:r>
            <a:endParaRPr lang="en-GB" sz="2000" b="1" dirty="0">
              <a:solidFill>
                <a:srgbClr val="FF00FF"/>
              </a:solidFill>
              <a:latin typeface="+mn-lt"/>
            </a:endParaRPr>
          </a:p>
        </p:txBody>
      </p:sp>
      <p:sp>
        <p:nvSpPr>
          <p:cNvPr id="65" name="Line 29"/>
          <p:cNvSpPr>
            <a:spLocks noChangeShapeType="1"/>
          </p:cNvSpPr>
          <p:nvPr/>
        </p:nvSpPr>
        <p:spPr bwMode="auto">
          <a:xfrm flipH="1">
            <a:off x="4013992" y="1409306"/>
            <a:ext cx="2" cy="1198160"/>
          </a:xfrm>
          <a:prstGeom prst="line">
            <a:avLst/>
          </a:prstGeom>
          <a:noFill/>
          <a:ln w="762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6" name="TextBox 65"/>
          <p:cNvSpPr txBox="1"/>
          <p:nvPr/>
        </p:nvSpPr>
        <p:spPr>
          <a:xfrm>
            <a:off x="254357" y="3706103"/>
            <a:ext cx="8028098" cy="2862322"/>
          </a:xfrm>
          <a:prstGeom prst="rect">
            <a:avLst/>
          </a:prstGeom>
          <a:noFill/>
          <a:ln w="50800">
            <a:solidFill>
              <a:srgbClr val="FF0000"/>
            </a:solidFill>
          </a:ln>
        </p:spPr>
        <p:txBody>
          <a:bodyPr wrap="square">
            <a:spAutoFit/>
          </a:bodyPr>
          <a:lstStyle/>
          <a:p>
            <a:pPr>
              <a:defRPr/>
            </a:pPr>
            <a:r>
              <a:rPr lang="en-GB" sz="2000" b="1" dirty="0">
                <a:latin typeface="Calibri"/>
              </a:rPr>
              <a:t>Get similar</a:t>
            </a:r>
            <a:r>
              <a:rPr lang="en-GB" sz="2000" b="1" i="1" dirty="0">
                <a:latin typeface="Calibri"/>
              </a:rPr>
              <a:t> </a:t>
            </a:r>
            <a:r>
              <a:rPr lang="en-GB" sz="2000" b="1" dirty="0">
                <a:solidFill>
                  <a:srgbClr val="FF0000"/>
                </a:solidFill>
                <a:latin typeface="Calibri"/>
              </a:rPr>
              <a:t>CONTRADICTION</a:t>
            </a:r>
            <a:r>
              <a:rPr lang="en-GB" sz="2000" b="1" i="1" dirty="0">
                <a:solidFill>
                  <a:srgbClr val="00B050"/>
                </a:solidFill>
                <a:latin typeface="Calibri"/>
              </a:rPr>
              <a:t> </a:t>
            </a:r>
            <a:r>
              <a:rPr lang="en-GB" sz="2000" b="1" dirty="0">
                <a:latin typeface="Calibri"/>
              </a:rPr>
              <a:t>concerning the auto-sensitivity at states </a:t>
            </a:r>
            <a:r>
              <a:rPr lang="en-GB" sz="2000" b="1" i="1" dirty="0">
                <a:solidFill>
                  <a:srgbClr val="FF00FF"/>
                </a:solidFill>
              </a:rPr>
              <a:t>T</a:t>
            </a:r>
            <a:r>
              <a:rPr lang="en-GB" sz="2400" b="1" i="1" baseline="-25000" dirty="0">
                <a:solidFill>
                  <a:srgbClr val="FF00FF"/>
                </a:solidFill>
              </a:rPr>
              <a:t>A</a:t>
            </a:r>
            <a:r>
              <a:rPr lang="en-GB" sz="2000" b="1" dirty="0"/>
              <a:t> </a:t>
            </a:r>
            <a:r>
              <a:rPr lang="en-GB" sz="2000" b="1" dirty="0">
                <a:latin typeface="Calibri"/>
              </a:rPr>
              <a:t> in the tail soon enough after time</a:t>
            </a:r>
            <a:r>
              <a:rPr lang="en-GB" sz="2000" b="1" i="1" dirty="0">
                <a:latin typeface="Calibri"/>
              </a:rPr>
              <a:t> </a:t>
            </a:r>
            <a:r>
              <a:rPr lang="en-GB" sz="2000" b="1" i="1" dirty="0">
                <a:solidFill>
                  <a:srgbClr val="FF0000"/>
                </a:solidFill>
                <a:latin typeface="Calibri"/>
              </a:rPr>
              <a:t>J</a:t>
            </a:r>
            <a:r>
              <a:rPr lang="en-GB" sz="2000" b="1" i="1" dirty="0">
                <a:latin typeface="Calibri"/>
              </a:rPr>
              <a:t>,</a:t>
            </a:r>
          </a:p>
          <a:p>
            <a:pPr>
              <a:defRPr/>
            </a:pPr>
            <a:endParaRPr lang="en-GB" sz="2000" b="1" i="1" dirty="0">
              <a:latin typeface="Calibri"/>
            </a:endParaRPr>
          </a:p>
          <a:p>
            <a:pPr>
              <a:defRPr/>
            </a:pPr>
            <a:r>
              <a:rPr lang="en-GB" sz="2000" b="1" dirty="0">
                <a:latin typeface="Calibri"/>
              </a:rPr>
              <a:t>((subject to natural assumptions about the temporal extent of platforms, e.g. (simplest):   </a:t>
            </a:r>
          </a:p>
          <a:p>
            <a:pPr>
              <a:defRPr/>
            </a:pPr>
            <a:endParaRPr lang="en-GB" sz="2000" b="1" i="1" dirty="0">
              <a:solidFill>
                <a:srgbClr val="00B0F0"/>
              </a:solidFill>
              <a:latin typeface="+mn-lt"/>
            </a:endParaRPr>
          </a:p>
          <a:p>
            <a:pPr>
              <a:defRPr/>
            </a:pPr>
            <a:r>
              <a:rPr lang="en-GB" sz="2000" b="1" i="1" dirty="0">
                <a:solidFill>
                  <a:srgbClr val="00B0F0"/>
                </a:solidFill>
                <a:latin typeface="+mn-lt"/>
              </a:rPr>
              <a:t>Far enough after the start of any given conscious process, platforms have a minimum temporal extent. </a:t>
            </a:r>
            <a:r>
              <a:rPr lang="en-GB" sz="2000" b="1" dirty="0">
                <a:latin typeface="+mn-lt"/>
              </a:rPr>
              <a:t>))</a:t>
            </a:r>
          </a:p>
          <a:p>
            <a:pPr>
              <a:defRPr/>
            </a:pPr>
            <a:endParaRPr lang="en-GB" sz="2000" b="1" i="1" dirty="0">
              <a:latin typeface="+mn-lt"/>
            </a:endParaRPr>
          </a:p>
        </p:txBody>
      </p:sp>
      <p:sp>
        <p:nvSpPr>
          <p:cNvPr id="57" name="Oval 56"/>
          <p:cNvSpPr/>
          <p:nvPr/>
        </p:nvSpPr>
        <p:spPr>
          <a:xfrm flipH="1">
            <a:off x="5645653" y="2019852"/>
            <a:ext cx="348548" cy="5257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42" name="Line 29"/>
          <p:cNvSpPr>
            <a:spLocks noChangeShapeType="1"/>
          </p:cNvSpPr>
          <p:nvPr/>
        </p:nvSpPr>
        <p:spPr bwMode="auto">
          <a:xfrm>
            <a:off x="7763572" y="2288819"/>
            <a:ext cx="1037767" cy="1"/>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4" name="TextBox 43"/>
          <p:cNvSpPr txBox="1"/>
          <p:nvPr/>
        </p:nvSpPr>
        <p:spPr>
          <a:xfrm>
            <a:off x="6426358" y="1392026"/>
            <a:ext cx="2374981" cy="400110"/>
          </a:xfrm>
          <a:prstGeom prst="rect">
            <a:avLst/>
          </a:prstGeom>
          <a:noFill/>
        </p:spPr>
        <p:txBody>
          <a:bodyPr wrap="square">
            <a:spAutoFit/>
          </a:bodyPr>
          <a:lstStyle/>
          <a:p>
            <a:pPr algn="ctr">
              <a:defRPr/>
            </a:pPr>
            <a:r>
              <a:rPr lang="en-GB" sz="2000" b="1" dirty="0">
                <a:latin typeface="+mn-lt"/>
              </a:rPr>
              <a:t>shared TAIL from </a:t>
            </a:r>
            <a:r>
              <a:rPr lang="en-GB" sz="2000" b="1" i="1" dirty="0">
                <a:solidFill>
                  <a:srgbClr val="FF0000"/>
                </a:solidFill>
                <a:latin typeface="+mn-lt"/>
              </a:rPr>
              <a:t>J</a:t>
            </a:r>
            <a:r>
              <a:rPr lang="en-GB" sz="2000" b="1" dirty="0">
                <a:latin typeface="+mn-lt"/>
              </a:rPr>
              <a:t> </a:t>
            </a:r>
          </a:p>
        </p:txBody>
      </p:sp>
      <p:sp>
        <p:nvSpPr>
          <p:cNvPr id="40" name="TextBox 39"/>
          <p:cNvSpPr txBox="1"/>
          <p:nvPr/>
        </p:nvSpPr>
        <p:spPr>
          <a:xfrm>
            <a:off x="262124" y="82179"/>
            <a:ext cx="4860744" cy="523220"/>
          </a:xfrm>
          <a:prstGeom prst="rect">
            <a:avLst/>
          </a:prstGeom>
          <a:solidFill>
            <a:schemeClr val="accent6">
              <a:lumMod val="60000"/>
              <a:lumOff val="40000"/>
            </a:schemeClr>
          </a:solidFill>
        </p:spPr>
        <p:txBody>
          <a:bodyPr wrap="square">
            <a:spAutoFit/>
          </a:bodyPr>
          <a:lstStyle/>
          <a:p>
            <a:pPr>
              <a:defRPr/>
            </a:pPr>
            <a:r>
              <a:rPr lang="en-GB" altLang="en-US" sz="2800" dirty="0"/>
              <a:t>The Tail Wags Two Ways Too</a:t>
            </a:r>
            <a:endParaRPr lang="en-GB" sz="2800" dirty="0">
              <a:latin typeface="+mn-lt"/>
            </a:endParaRPr>
          </a:p>
        </p:txBody>
      </p:sp>
      <p:sp>
        <p:nvSpPr>
          <p:cNvPr id="48" name="TextBox 47"/>
          <p:cNvSpPr txBox="1"/>
          <p:nvPr/>
        </p:nvSpPr>
        <p:spPr>
          <a:xfrm>
            <a:off x="4891048" y="1868806"/>
            <a:ext cx="877696" cy="646331"/>
          </a:xfrm>
          <a:prstGeom prst="rect">
            <a:avLst/>
          </a:prstGeom>
          <a:noFill/>
        </p:spPr>
        <p:txBody>
          <a:bodyPr wrap="square">
            <a:spAutoFit/>
          </a:bodyPr>
          <a:lstStyle/>
          <a:p>
            <a:pPr>
              <a:defRPr/>
            </a:pPr>
            <a:r>
              <a:rPr lang="en-GB" sz="1800" b="1" i="1" dirty="0">
                <a:solidFill>
                  <a:schemeClr val="accent6">
                    <a:lumMod val="75000"/>
                  </a:schemeClr>
                </a:solidFill>
                <a:latin typeface="+mn-lt"/>
              </a:rPr>
              <a:t>same</a:t>
            </a:r>
          </a:p>
          <a:p>
            <a:pPr>
              <a:defRPr/>
            </a:pPr>
            <a:r>
              <a:rPr lang="en-GB" sz="1800" b="1" i="1" dirty="0">
                <a:solidFill>
                  <a:schemeClr val="accent6">
                    <a:lumMod val="75000"/>
                  </a:schemeClr>
                </a:solidFill>
                <a:latin typeface="+mn-lt"/>
              </a:rPr>
              <a:t>place</a:t>
            </a:r>
            <a:endParaRPr lang="en-GB" sz="2800" b="1" i="1" dirty="0">
              <a:solidFill>
                <a:schemeClr val="accent6">
                  <a:lumMod val="75000"/>
                </a:schemeClr>
              </a:solidFill>
              <a:latin typeface="+mn-lt"/>
            </a:endParaRPr>
          </a:p>
        </p:txBody>
      </p:sp>
      <p:sp>
        <p:nvSpPr>
          <p:cNvPr id="52" name="TextBox 51"/>
          <p:cNvSpPr txBox="1"/>
          <p:nvPr/>
        </p:nvSpPr>
        <p:spPr>
          <a:xfrm rot="1702010">
            <a:off x="4985597" y="1450118"/>
            <a:ext cx="1988062" cy="400110"/>
          </a:xfrm>
          <a:prstGeom prst="rect">
            <a:avLst/>
          </a:prstGeom>
          <a:noFill/>
        </p:spPr>
        <p:txBody>
          <a:bodyPr wrap="square">
            <a:spAutoFit/>
          </a:bodyPr>
          <a:lstStyle/>
          <a:p>
            <a:pPr algn="ctr">
              <a:defRPr/>
            </a:pPr>
            <a:r>
              <a:rPr lang="en-GB" sz="2000" b="1" i="1" dirty="0">
                <a:solidFill>
                  <a:srgbClr val="00B0F0"/>
                </a:solidFill>
                <a:latin typeface="+mn-lt"/>
              </a:rPr>
              <a:t>P</a:t>
            </a:r>
            <a:r>
              <a:rPr lang="en-GB" sz="2000" b="1" dirty="0">
                <a:solidFill>
                  <a:srgbClr val="00B0F0"/>
                </a:solidFill>
                <a:latin typeface="+mn-lt"/>
              </a:rPr>
              <a:t> platform for </a:t>
            </a:r>
            <a:r>
              <a:rPr lang="en-GB" sz="1800" b="1" i="1" dirty="0">
                <a:solidFill>
                  <a:srgbClr val="FF00FF"/>
                </a:solidFill>
              </a:rPr>
              <a:t>T</a:t>
            </a:r>
            <a:r>
              <a:rPr lang="en-GB" sz="2000" b="1" i="1" baseline="-25000" dirty="0">
                <a:solidFill>
                  <a:srgbClr val="FF00FF"/>
                </a:solidFill>
              </a:rPr>
              <a:t>A</a:t>
            </a:r>
            <a:endParaRPr lang="en-GB" sz="2000" b="1" dirty="0">
              <a:solidFill>
                <a:srgbClr val="FF00FF"/>
              </a:solidFill>
              <a:latin typeface="+mn-lt"/>
            </a:endParaRPr>
          </a:p>
        </p:txBody>
      </p:sp>
      <p:sp>
        <p:nvSpPr>
          <p:cNvPr id="53" name="TextBox 52"/>
          <p:cNvSpPr txBox="1"/>
          <p:nvPr/>
        </p:nvSpPr>
        <p:spPr>
          <a:xfrm rot="20882840">
            <a:off x="4800048" y="2536344"/>
            <a:ext cx="2155454" cy="400110"/>
          </a:xfrm>
          <a:prstGeom prst="rect">
            <a:avLst/>
          </a:prstGeom>
          <a:noFill/>
        </p:spPr>
        <p:txBody>
          <a:bodyPr wrap="square">
            <a:spAutoFit/>
          </a:bodyPr>
          <a:lstStyle/>
          <a:p>
            <a:pPr algn="ctr">
              <a:defRPr/>
            </a:pPr>
            <a:r>
              <a:rPr lang="en-GB" sz="2000" b="1" i="1" dirty="0">
                <a:solidFill>
                  <a:srgbClr val="00B0F0"/>
                </a:solidFill>
              </a:rPr>
              <a:t>Q</a:t>
            </a:r>
            <a:r>
              <a:rPr lang="en-GB" sz="2000" b="1" dirty="0">
                <a:solidFill>
                  <a:srgbClr val="00B0F0"/>
                </a:solidFill>
              </a:rPr>
              <a:t> platform for </a:t>
            </a:r>
            <a:r>
              <a:rPr lang="en-GB" sz="1800" b="1" i="1" dirty="0">
                <a:solidFill>
                  <a:srgbClr val="FF00FF"/>
                </a:solidFill>
              </a:rPr>
              <a:t>T</a:t>
            </a:r>
            <a:r>
              <a:rPr lang="en-GB" sz="2000" b="1" i="1" baseline="-25000" dirty="0">
                <a:solidFill>
                  <a:srgbClr val="FF00FF"/>
                </a:solidFill>
              </a:rPr>
              <a:t>A</a:t>
            </a:r>
            <a:endParaRPr lang="en-GB" sz="2000" b="1" dirty="0">
              <a:solidFill>
                <a:srgbClr val="FF00FF"/>
              </a:solidFill>
            </a:endParaRPr>
          </a:p>
        </p:txBody>
      </p:sp>
      <p:sp>
        <p:nvSpPr>
          <p:cNvPr id="31" name="Oval 30"/>
          <p:cNvSpPr/>
          <p:nvPr/>
        </p:nvSpPr>
        <p:spPr>
          <a:xfrm>
            <a:off x="7184091" y="2038837"/>
            <a:ext cx="579482" cy="5015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4" name="TextBox 33"/>
          <p:cNvSpPr txBox="1"/>
          <p:nvPr/>
        </p:nvSpPr>
        <p:spPr>
          <a:xfrm>
            <a:off x="7200532" y="2008386"/>
            <a:ext cx="523208" cy="523220"/>
          </a:xfrm>
          <a:prstGeom prst="rect">
            <a:avLst/>
          </a:prstGeom>
          <a:noFill/>
        </p:spPr>
        <p:txBody>
          <a:bodyPr wrap="square">
            <a:spAutoFit/>
          </a:bodyPr>
          <a:lstStyle/>
          <a:p>
            <a:pPr>
              <a:defRPr/>
            </a:pPr>
            <a:r>
              <a:rPr lang="en-GB" sz="2400" b="1" i="1" dirty="0">
                <a:solidFill>
                  <a:srgbClr val="FF00FF"/>
                </a:solidFill>
                <a:latin typeface="+mn-lt"/>
              </a:rPr>
              <a:t>T</a:t>
            </a:r>
            <a:r>
              <a:rPr lang="en-GB" sz="2800" b="1" i="1" baseline="-25000" dirty="0">
                <a:solidFill>
                  <a:srgbClr val="FF00FF"/>
                </a:solidFill>
                <a:latin typeface="+mn-lt"/>
              </a:rPr>
              <a:t>A</a:t>
            </a:r>
            <a:endParaRPr lang="en-GB" sz="2800" b="1" i="1" dirty="0">
              <a:solidFill>
                <a:srgbClr val="FF00FF"/>
              </a:solidFill>
              <a:latin typeface="+mn-lt"/>
            </a:endParaRPr>
          </a:p>
        </p:txBody>
      </p:sp>
      <p:sp>
        <p:nvSpPr>
          <p:cNvPr id="35" name="Line 29"/>
          <p:cNvSpPr>
            <a:spLocks noChangeShapeType="1"/>
          </p:cNvSpPr>
          <p:nvPr/>
        </p:nvSpPr>
        <p:spPr bwMode="auto">
          <a:xfrm>
            <a:off x="5877774" y="2315081"/>
            <a:ext cx="1306317" cy="0"/>
          </a:xfrm>
          <a:prstGeom prst="line">
            <a:avLst/>
          </a:prstGeom>
          <a:noFill/>
          <a:ln w="101600">
            <a:solidFill>
              <a:srgbClr val="00B0F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9" name="Line 29"/>
          <p:cNvSpPr>
            <a:spLocks noChangeShapeType="1"/>
          </p:cNvSpPr>
          <p:nvPr/>
        </p:nvSpPr>
        <p:spPr bwMode="auto">
          <a:xfrm>
            <a:off x="5979628" y="2450538"/>
            <a:ext cx="481918" cy="571723"/>
          </a:xfrm>
          <a:prstGeom prst="line">
            <a:avLst/>
          </a:prstGeom>
          <a:noFill/>
          <a:ln w="12700">
            <a:solidFill>
              <a:srgbClr val="FF66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3" name="TextBox 42"/>
          <p:cNvSpPr txBox="1"/>
          <p:nvPr/>
        </p:nvSpPr>
        <p:spPr>
          <a:xfrm>
            <a:off x="5580112" y="649964"/>
            <a:ext cx="1224136" cy="400110"/>
          </a:xfrm>
          <a:prstGeom prst="rect">
            <a:avLst/>
          </a:prstGeom>
          <a:noFill/>
        </p:spPr>
        <p:txBody>
          <a:bodyPr wrap="square">
            <a:spAutoFit/>
          </a:bodyPr>
          <a:lstStyle/>
          <a:p>
            <a:pPr>
              <a:defRPr/>
            </a:pPr>
            <a:r>
              <a:rPr lang="en-GB" sz="2000" b="1" dirty="0">
                <a:solidFill>
                  <a:srgbClr val="FF6600"/>
                </a:solidFill>
                <a:latin typeface="+mn-lt"/>
              </a:rPr>
              <a:t>[ </a:t>
            </a:r>
            <a:r>
              <a:rPr lang="en-GB" sz="2000" b="1" i="1" dirty="0">
                <a:solidFill>
                  <a:srgbClr val="FF6600"/>
                </a:solidFill>
                <a:latin typeface="+mn-lt"/>
              </a:rPr>
              <a:t>time J </a:t>
            </a:r>
            <a:r>
              <a:rPr lang="en-GB" sz="2000" b="1" dirty="0">
                <a:solidFill>
                  <a:srgbClr val="FF6600"/>
                </a:solidFill>
                <a:latin typeface="+mn-lt"/>
              </a:rPr>
              <a:t>]</a:t>
            </a:r>
          </a:p>
        </p:txBody>
      </p:sp>
      <p:sp>
        <p:nvSpPr>
          <p:cNvPr id="45" name="Line 29"/>
          <p:cNvSpPr>
            <a:spLocks noChangeShapeType="1"/>
          </p:cNvSpPr>
          <p:nvPr/>
        </p:nvSpPr>
        <p:spPr bwMode="auto">
          <a:xfrm>
            <a:off x="5794057" y="1078804"/>
            <a:ext cx="0" cy="884559"/>
          </a:xfrm>
          <a:prstGeom prst="line">
            <a:avLst/>
          </a:prstGeom>
          <a:noFill/>
          <a:ln w="50800">
            <a:solidFill>
              <a:srgbClr val="FF0000"/>
            </a:solidFill>
            <a:prstDash val="sysDot"/>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077334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43"/>
          <p:cNvSpPr/>
          <p:nvPr/>
        </p:nvSpPr>
        <p:spPr>
          <a:xfrm>
            <a:off x="251374" y="2130579"/>
            <a:ext cx="6592534" cy="1625738"/>
          </a:xfrm>
          <a:prstGeom prst="ellipse">
            <a:avLst/>
          </a:prstGeom>
          <a:solidFill>
            <a:srgbClr val="8FE2FF">
              <a:alpha val="71765"/>
            </a:srgbClr>
          </a:solidFill>
          <a:ln w="889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45" name="TextBox 44"/>
          <p:cNvSpPr txBox="1"/>
          <p:nvPr/>
        </p:nvSpPr>
        <p:spPr>
          <a:xfrm>
            <a:off x="684954" y="2432878"/>
            <a:ext cx="5853934" cy="1323439"/>
          </a:xfrm>
          <a:prstGeom prst="rect">
            <a:avLst/>
          </a:prstGeom>
          <a:noFill/>
        </p:spPr>
        <p:txBody>
          <a:bodyPr wrap="square">
            <a:spAutoFit/>
          </a:bodyPr>
          <a:lstStyle/>
          <a:p>
            <a:pPr algn="ctr">
              <a:defRPr/>
            </a:pPr>
            <a:r>
              <a:rPr lang="en-GB" sz="2000" dirty="0"/>
              <a:t>[in “typical” system types, allowing above replication]</a:t>
            </a:r>
          </a:p>
          <a:p>
            <a:pPr algn="ctr">
              <a:defRPr/>
            </a:pPr>
            <a:r>
              <a:rPr lang="en-GB" sz="2000" b="1" i="1" dirty="0">
                <a:solidFill>
                  <a:srgbClr val="FF0000"/>
                </a:solidFill>
              </a:rPr>
              <a:t>we cannot achieve the required differential auto-sensitivity using familiar physical states and causation</a:t>
            </a:r>
          </a:p>
        </p:txBody>
      </p:sp>
      <p:sp>
        <p:nvSpPr>
          <p:cNvPr id="35" name="Line 29"/>
          <p:cNvSpPr>
            <a:spLocks noChangeShapeType="1"/>
          </p:cNvSpPr>
          <p:nvPr/>
        </p:nvSpPr>
        <p:spPr bwMode="auto">
          <a:xfrm>
            <a:off x="17846057" y="187420"/>
            <a:ext cx="1368151" cy="427734"/>
          </a:xfrm>
          <a:prstGeom prst="line">
            <a:avLst/>
          </a:prstGeom>
          <a:noFill/>
          <a:ln w="101600">
            <a:solidFill>
              <a:schemeClr val="accent5"/>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 name="Line 29"/>
          <p:cNvSpPr>
            <a:spLocks noChangeShapeType="1"/>
          </p:cNvSpPr>
          <p:nvPr/>
        </p:nvSpPr>
        <p:spPr bwMode="auto">
          <a:xfrm flipV="1">
            <a:off x="17846057" y="-352019"/>
            <a:ext cx="1624717" cy="539438"/>
          </a:xfrm>
          <a:prstGeom prst="line">
            <a:avLst/>
          </a:prstGeom>
          <a:noFill/>
          <a:ln w="101600">
            <a:solidFill>
              <a:schemeClr val="accent5"/>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2" name="Rounded Rectangle 41"/>
          <p:cNvSpPr/>
          <p:nvPr/>
        </p:nvSpPr>
        <p:spPr>
          <a:xfrm>
            <a:off x="5408121" y="3566567"/>
            <a:ext cx="3018231" cy="2765107"/>
          </a:xfrm>
          <a:prstGeom prst="roundRect">
            <a:avLst/>
          </a:prstGeom>
          <a:solidFill>
            <a:srgbClr val="FFFF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5482386" y="3642989"/>
            <a:ext cx="2799949" cy="2585323"/>
          </a:xfrm>
          <a:prstGeom prst="rect">
            <a:avLst/>
          </a:prstGeom>
          <a:noFill/>
        </p:spPr>
        <p:txBody>
          <a:bodyPr wrap="square">
            <a:spAutoFit/>
          </a:bodyPr>
          <a:lstStyle/>
          <a:p>
            <a:pPr>
              <a:defRPr/>
            </a:pPr>
            <a:r>
              <a:rPr lang="en-GB" sz="1800" b="1" i="1" dirty="0">
                <a:solidFill>
                  <a:srgbClr val="FF0000"/>
                </a:solidFill>
                <a:latin typeface="+mn-lt"/>
              </a:rPr>
              <a:t>The root of the problem:</a:t>
            </a:r>
          </a:p>
          <a:p>
            <a:pPr>
              <a:defRPr/>
            </a:pPr>
            <a:endParaRPr lang="en-GB" sz="1800" b="1" i="1" dirty="0">
              <a:solidFill>
                <a:srgbClr val="FF0000"/>
              </a:solidFill>
              <a:latin typeface="+mn-lt"/>
            </a:endParaRPr>
          </a:p>
          <a:p>
            <a:pPr>
              <a:defRPr/>
            </a:pPr>
            <a:r>
              <a:rPr lang="en-GB" sz="1800" b="1" i="1" dirty="0">
                <a:solidFill>
                  <a:srgbClr val="FF0000"/>
                </a:solidFill>
                <a:latin typeface="+mn-lt"/>
              </a:rPr>
              <a:t>A state cannot be differentially sensitive to a particular LOCATED causal route to itself, </a:t>
            </a:r>
          </a:p>
          <a:p>
            <a:pPr>
              <a:defRPr/>
            </a:pPr>
            <a:endParaRPr lang="en-GB" sz="1800" b="1" i="1" dirty="0">
              <a:solidFill>
                <a:srgbClr val="FF0000"/>
              </a:solidFill>
              <a:latin typeface="+mn-lt"/>
            </a:endParaRPr>
          </a:p>
          <a:p>
            <a:pPr>
              <a:defRPr/>
            </a:pPr>
            <a:r>
              <a:rPr lang="en-GB" sz="1800" b="1" i="1" dirty="0">
                <a:solidFill>
                  <a:srgbClr val="FF0000"/>
                </a:solidFill>
                <a:latin typeface="+mn-lt"/>
              </a:rPr>
              <a:t>but at most to its location-invariant aspects</a:t>
            </a:r>
            <a:endParaRPr lang="en-GB" sz="1800" dirty="0">
              <a:solidFill>
                <a:srgbClr val="FF0000"/>
              </a:solidFill>
              <a:latin typeface="+mn-lt"/>
            </a:endParaRPr>
          </a:p>
        </p:txBody>
      </p:sp>
      <p:sp>
        <p:nvSpPr>
          <p:cNvPr id="46" name="TextBox 45"/>
          <p:cNvSpPr txBox="1"/>
          <p:nvPr/>
        </p:nvSpPr>
        <p:spPr>
          <a:xfrm>
            <a:off x="558597" y="1372659"/>
            <a:ext cx="1038873" cy="400110"/>
          </a:xfrm>
          <a:prstGeom prst="rect">
            <a:avLst/>
          </a:prstGeom>
          <a:noFill/>
        </p:spPr>
        <p:txBody>
          <a:bodyPr wrap="square">
            <a:spAutoFit/>
          </a:bodyPr>
          <a:lstStyle/>
          <a:p>
            <a:pPr algn="r">
              <a:defRPr/>
            </a:pPr>
            <a:r>
              <a:rPr lang="en-GB" sz="2000" b="1" i="1" dirty="0">
                <a:solidFill>
                  <a:srgbClr val="00B0F0"/>
                </a:solidFill>
                <a:effectLst>
                  <a:outerShdw blurRad="38100" dist="38100" dir="2700000" algn="tl">
                    <a:srgbClr val="000000">
                      <a:alpha val="43137"/>
                    </a:srgbClr>
                  </a:outerShdw>
                </a:effectLst>
                <a:latin typeface="+mn-lt"/>
              </a:rPr>
              <a:t>TODAY</a:t>
            </a:r>
            <a:endParaRPr lang="en-GB" sz="2000" b="1" i="1" dirty="0">
              <a:solidFill>
                <a:schemeClr val="accent5"/>
              </a:solidFill>
              <a:effectLst>
                <a:outerShdw blurRad="38100" dist="38100" dir="2700000" algn="tl">
                  <a:srgbClr val="000000">
                    <a:alpha val="43137"/>
                  </a:srgbClr>
                </a:outerShdw>
              </a:effectLst>
              <a:latin typeface="+mn-lt"/>
            </a:endParaRPr>
          </a:p>
        </p:txBody>
      </p:sp>
      <p:sp>
        <p:nvSpPr>
          <p:cNvPr id="47" name="Oval 46"/>
          <p:cNvSpPr/>
          <p:nvPr/>
        </p:nvSpPr>
        <p:spPr>
          <a:xfrm>
            <a:off x="251374" y="466181"/>
            <a:ext cx="7945078" cy="799512"/>
          </a:xfrm>
          <a:prstGeom prst="ellipse">
            <a:avLst/>
          </a:prstGeom>
          <a:solidFill>
            <a:srgbClr val="00EE6C">
              <a:alpha val="72000"/>
            </a:srgbClr>
          </a:solidFill>
          <a:ln w="889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48" name="TextBox 47"/>
          <p:cNvSpPr txBox="1"/>
          <p:nvPr/>
        </p:nvSpPr>
        <p:spPr>
          <a:xfrm>
            <a:off x="672093" y="619361"/>
            <a:ext cx="7457598" cy="646331"/>
          </a:xfrm>
          <a:prstGeom prst="rect">
            <a:avLst/>
          </a:prstGeom>
          <a:noFill/>
        </p:spPr>
        <p:txBody>
          <a:bodyPr wrap="square">
            <a:spAutoFit/>
          </a:bodyPr>
          <a:lstStyle/>
          <a:p>
            <a:pPr algn="ctr">
              <a:defRPr/>
            </a:pPr>
            <a:r>
              <a:rPr lang="en-GB" sz="1800" b="1" i="1" dirty="0">
                <a:latin typeface="+mn-lt"/>
              </a:rPr>
              <a:t>P</a:t>
            </a:r>
            <a:r>
              <a:rPr lang="en-GB" sz="1800" dirty="0">
                <a:latin typeface="+mn-lt"/>
              </a:rPr>
              <a:t>, throughout, is </a:t>
            </a:r>
            <a:r>
              <a:rPr lang="en-GB" sz="1800" b="1" i="1" dirty="0">
                <a:solidFill>
                  <a:srgbClr val="A205CD"/>
                </a:solidFill>
                <a:latin typeface="+mn-lt"/>
              </a:rPr>
              <a:t>DIFFERENTIALLY</a:t>
            </a:r>
            <a:r>
              <a:rPr lang="en-GB" sz="1800" b="1" i="1" dirty="0">
                <a:latin typeface="+mn-lt"/>
              </a:rPr>
              <a:t> </a:t>
            </a:r>
            <a:r>
              <a:rPr lang="en-GB" sz="1800" i="1" dirty="0">
                <a:latin typeface="+mn-lt"/>
              </a:rPr>
              <a:t>((&amp; distinctively)</a:t>
            </a:r>
            <a:r>
              <a:rPr lang="en-GB" sz="1800" b="1" i="1" dirty="0">
                <a:latin typeface="+mn-lt"/>
              </a:rPr>
              <a:t>)</a:t>
            </a:r>
            <a:r>
              <a:rPr lang="en-GB" sz="1800" i="1" dirty="0">
                <a:latin typeface="+mn-lt"/>
              </a:rPr>
              <a:t> </a:t>
            </a:r>
            <a:r>
              <a:rPr lang="en-GB" sz="1800" b="1" i="1" dirty="0">
                <a:latin typeface="+mn-lt"/>
              </a:rPr>
              <a:t>physically SENSITIVE</a:t>
            </a:r>
            <a:r>
              <a:rPr lang="en-GB" sz="1800" dirty="0">
                <a:latin typeface="+mn-lt"/>
              </a:rPr>
              <a:t> to</a:t>
            </a:r>
          </a:p>
          <a:p>
            <a:pPr algn="ctr">
              <a:defRPr/>
            </a:pPr>
            <a:r>
              <a:rPr lang="en-GB" sz="1800" b="1" i="1" dirty="0">
                <a:latin typeface="+mn-lt"/>
              </a:rPr>
              <a:t>ITS OWN </a:t>
            </a:r>
            <a:r>
              <a:rPr lang="en-GB" sz="1800" dirty="0">
                <a:latin typeface="+mn-lt"/>
              </a:rPr>
              <a:t>(recent) “abutting” internal causation</a:t>
            </a:r>
          </a:p>
        </p:txBody>
      </p:sp>
      <p:sp>
        <p:nvSpPr>
          <p:cNvPr id="49" name="Line 29"/>
          <p:cNvSpPr>
            <a:spLocks noChangeShapeType="1"/>
          </p:cNvSpPr>
          <p:nvPr/>
        </p:nvSpPr>
        <p:spPr bwMode="auto">
          <a:xfrm>
            <a:off x="1479089" y="1210920"/>
            <a:ext cx="535049" cy="910613"/>
          </a:xfrm>
          <a:prstGeom prst="line">
            <a:avLst/>
          </a:prstGeom>
          <a:noFill/>
          <a:ln w="101600">
            <a:solidFill>
              <a:schemeClr val="accent5"/>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 name="Smiley Face 1"/>
          <p:cNvSpPr/>
          <p:nvPr/>
        </p:nvSpPr>
        <p:spPr>
          <a:xfrm>
            <a:off x="251374" y="1437626"/>
            <a:ext cx="576064" cy="457200"/>
          </a:xfrm>
          <a:prstGeom prst="smileyFac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0145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2369328" y="3614270"/>
            <a:ext cx="2544461" cy="2137354"/>
          </a:xfrm>
          <a:prstGeom prst="roundRect">
            <a:avLst/>
          </a:prstGeom>
          <a:solidFill>
            <a:srgbClr val="B6DF89">
              <a:alpha val="71765"/>
            </a:srgbClr>
          </a:solidFill>
          <a:ln w="76200" cmpd="dbl">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67698" y="128066"/>
            <a:ext cx="6592534" cy="1625738"/>
          </a:xfrm>
          <a:prstGeom prst="ellipse">
            <a:avLst/>
          </a:prstGeom>
          <a:solidFill>
            <a:srgbClr val="8FE2FF">
              <a:alpha val="71765"/>
            </a:srgbClr>
          </a:solidFill>
          <a:ln w="889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45" name="TextBox 44"/>
          <p:cNvSpPr txBox="1"/>
          <p:nvPr/>
        </p:nvSpPr>
        <p:spPr>
          <a:xfrm>
            <a:off x="501278" y="430365"/>
            <a:ext cx="5853934" cy="1323439"/>
          </a:xfrm>
          <a:prstGeom prst="rect">
            <a:avLst/>
          </a:prstGeom>
          <a:noFill/>
        </p:spPr>
        <p:txBody>
          <a:bodyPr wrap="square">
            <a:spAutoFit/>
          </a:bodyPr>
          <a:lstStyle/>
          <a:p>
            <a:pPr algn="ctr">
              <a:defRPr/>
            </a:pPr>
            <a:r>
              <a:rPr lang="en-GB" sz="2000" dirty="0"/>
              <a:t>[in “typical” system types, allowing above replication]</a:t>
            </a:r>
          </a:p>
          <a:p>
            <a:pPr algn="ctr">
              <a:defRPr/>
            </a:pPr>
            <a:r>
              <a:rPr lang="en-GB" sz="2000" b="1" i="1" dirty="0">
                <a:solidFill>
                  <a:srgbClr val="FF0000"/>
                </a:solidFill>
              </a:rPr>
              <a:t>we cannot achieve the required differential auto-sensitivity using familiar physical states and causation</a:t>
            </a:r>
          </a:p>
        </p:txBody>
      </p:sp>
      <p:sp>
        <p:nvSpPr>
          <p:cNvPr id="39" name="TextBox 38"/>
          <p:cNvSpPr txBox="1"/>
          <p:nvPr/>
        </p:nvSpPr>
        <p:spPr>
          <a:xfrm>
            <a:off x="4633706" y="2155777"/>
            <a:ext cx="2081614" cy="400110"/>
          </a:xfrm>
          <a:prstGeom prst="rect">
            <a:avLst/>
          </a:prstGeom>
          <a:noFill/>
        </p:spPr>
        <p:txBody>
          <a:bodyPr wrap="square">
            <a:spAutoFit/>
          </a:bodyPr>
          <a:lstStyle/>
          <a:p>
            <a:pPr>
              <a:defRPr/>
            </a:pPr>
            <a:r>
              <a:rPr lang="en-GB" sz="2000" b="1" i="1" dirty="0">
                <a:solidFill>
                  <a:schemeClr val="accent6">
                    <a:lumMod val="75000"/>
                  </a:schemeClr>
                </a:solidFill>
                <a:effectLst>
                  <a:outerShdw blurRad="38100" dist="38100" dir="2700000" algn="tl">
                    <a:srgbClr val="000000">
                      <a:alpha val="43137"/>
                    </a:srgbClr>
                  </a:outerShdw>
                </a:effectLst>
                <a:latin typeface="+mn-lt"/>
              </a:rPr>
              <a:t>HOW ACHIEVE IT?</a:t>
            </a:r>
          </a:p>
        </p:txBody>
      </p:sp>
      <p:sp>
        <p:nvSpPr>
          <p:cNvPr id="41" name="Line 29"/>
          <p:cNvSpPr>
            <a:spLocks noChangeShapeType="1"/>
          </p:cNvSpPr>
          <p:nvPr/>
        </p:nvSpPr>
        <p:spPr bwMode="auto">
          <a:xfrm flipH="1">
            <a:off x="5552979" y="1092085"/>
            <a:ext cx="1107251" cy="1061698"/>
          </a:xfrm>
          <a:prstGeom prst="line">
            <a:avLst/>
          </a:prstGeom>
          <a:noFill/>
          <a:ln w="1016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 name="TextBox 60"/>
          <p:cNvSpPr txBox="1"/>
          <p:nvPr/>
        </p:nvSpPr>
        <p:spPr>
          <a:xfrm>
            <a:off x="2571385" y="3720299"/>
            <a:ext cx="2342404" cy="2031325"/>
          </a:xfrm>
          <a:prstGeom prst="rect">
            <a:avLst/>
          </a:prstGeom>
          <a:noFill/>
        </p:spPr>
        <p:txBody>
          <a:bodyPr wrap="square">
            <a:spAutoFit/>
          </a:bodyPr>
          <a:lstStyle/>
          <a:p>
            <a:pPr>
              <a:defRPr/>
            </a:pPr>
            <a:r>
              <a:rPr lang="en-GB" sz="1800" b="1" i="1" dirty="0">
                <a:latin typeface="+mn-lt"/>
              </a:rPr>
              <a:t>Radical new aspect of fundamental physical state: </a:t>
            </a:r>
          </a:p>
          <a:p>
            <a:pPr>
              <a:defRPr/>
            </a:pPr>
            <a:r>
              <a:rPr lang="en-GB" sz="1800" dirty="0">
                <a:latin typeface="+mn-lt"/>
              </a:rPr>
              <a:t>located causation giving rise to a state can also  be </a:t>
            </a:r>
            <a:r>
              <a:rPr lang="en-GB" sz="1800" b="1" i="1" dirty="0">
                <a:latin typeface="+mn-lt"/>
              </a:rPr>
              <a:t>A PART OF</a:t>
            </a:r>
            <a:r>
              <a:rPr lang="en-GB" sz="1800" dirty="0">
                <a:latin typeface="+mn-lt"/>
              </a:rPr>
              <a:t> the state</a:t>
            </a:r>
          </a:p>
        </p:txBody>
      </p:sp>
      <p:sp>
        <p:nvSpPr>
          <p:cNvPr id="66" name="Rounded Rectangle 65"/>
          <p:cNvSpPr/>
          <p:nvPr/>
        </p:nvSpPr>
        <p:spPr>
          <a:xfrm>
            <a:off x="5724128" y="4063504"/>
            <a:ext cx="2327917" cy="1524877"/>
          </a:xfrm>
          <a:prstGeom prst="roundRect">
            <a:avLst/>
          </a:prstGeom>
          <a:solidFill>
            <a:srgbClr val="B6DF89">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Line 29"/>
          <p:cNvSpPr>
            <a:spLocks noChangeShapeType="1"/>
          </p:cNvSpPr>
          <p:nvPr/>
        </p:nvSpPr>
        <p:spPr bwMode="auto">
          <a:xfrm flipH="1">
            <a:off x="4211960" y="2517512"/>
            <a:ext cx="933898" cy="1096757"/>
          </a:xfrm>
          <a:prstGeom prst="line">
            <a:avLst/>
          </a:prstGeom>
          <a:noFill/>
          <a:ln w="1016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 name="TextBox 22"/>
          <p:cNvSpPr txBox="1"/>
          <p:nvPr/>
        </p:nvSpPr>
        <p:spPr>
          <a:xfrm>
            <a:off x="7396165" y="2524320"/>
            <a:ext cx="513131" cy="461665"/>
          </a:xfrm>
          <a:prstGeom prst="rect">
            <a:avLst/>
          </a:prstGeom>
          <a:noFill/>
        </p:spPr>
        <p:txBody>
          <a:bodyPr wrap="square">
            <a:spAutoFit/>
          </a:bodyPr>
          <a:lstStyle/>
          <a:p>
            <a:pPr>
              <a:defRPr/>
            </a:pPr>
            <a:r>
              <a:rPr lang="en-GB" sz="2400" b="1" i="1" dirty="0">
                <a:solidFill>
                  <a:srgbClr val="FFC000"/>
                </a:solidFill>
                <a:effectLst>
                  <a:outerShdw blurRad="38100" dist="38100" dir="2700000" algn="tl">
                    <a:srgbClr val="000000">
                      <a:alpha val="43137"/>
                    </a:srgbClr>
                  </a:outerShdw>
                </a:effectLst>
                <a:latin typeface="+mn-lt"/>
              </a:rPr>
              <a:t>??</a:t>
            </a:r>
          </a:p>
        </p:txBody>
      </p:sp>
      <p:sp>
        <p:nvSpPr>
          <p:cNvPr id="25" name="Rounded Rectangle 24"/>
          <p:cNvSpPr/>
          <p:nvPr/>
        </p:nvSpPr>
        <p:spPr>
          <a:xfrm>
            <a:off x="41411" y="2047753"/>
            <a:ext cx="2327917" cy="1583357"/>
          </a:xfrm>
          <a:prstGeom prst="roundRect">
            <a:avLst/>
          </a:prstGeom>
          <a:solidFill>
            <a:srgbClr val="FF4B4B">
              <a:alpha val="71765"/>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26924" y="2153782"/>
            <a:ext cx="2342404" cy="1477328"/>
          </a:xfrm>
          <a:prstGeom prst="rect">
            <a:avLst/>
          </a:prstGeom>
          <a:noFill/>
        </p:spPr>
        <p:txBody>
          <a:bodyPr wrap="square">
            <a:spAutoFit/>
          </a:bodyPr>
          <a:lstStyle/>
          <a:p>
            <a:pPr>
              <a:defRPr/>
            </a:pPr>
            <a:r>
              <a:rPr lang="en-GB" sz="1800" b="1" dirty="0">
                <a:latin typeface="+mn-lt"/>
              </a:rPr>
              <a:t>(( </a:t>
            </a:r>
            <a:r>
              <a:rPr lang="en-GB" sz="1800" dirty="0">
                <a:latin typeface="+mn-lt"/>
              </a:rPr>
              <a:t>Allow values in a state to directly represent times and places occupied by prior causation?? </a:t>
            </a:r>
            <a:r>
              <a:rPr lang="en-GB" sz="1800" b="1" dirty="0">
                <a:latin typeface="+mn-lt"/>
              </a:rPr>
              <a:t>))</a:t>
            </a:r>
          </a:p>
        </p:txBody>
      </p:sp>
      <p:sp>
        <p:nvSpPr>
          <p:cNvPr id="28" name="Line 29"/>
          <p:cNvSpPr>
            <a:spLocks noChangeShapeType="1"/>
          </p:cNvSpPr>
          <p:nvPr/>
        </p:nvSpPr>
        <p:spPr bwMode="auto">
          <a:xfrm flipH="1">
            <a:off x="2356499" y="2402097"/>
            <a:ext cx="2143493" cy="230833"/>
          </a:xfrm>
          <a:prstGeom prst="line">
            <a:avLst/>
          </a:prstGeom>
          <a:noFill/>
          <a:ln w="101600">
            <a:solidFill>
              <a:srgbClr val="FF4B4B"/>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9" name="TextBox 28"/>
          <p:cNvSpPr txBox="1"/>
          <p:nvPr/>
        </p:nvSpPr>
        <p:spPr>
          <a:xfrm>
            <a:off x="3150037" y="2166886"/>
            <a:ext cx="648072" cy="707886"/>
          </a:xfrm>
          <a:prstGeom prst="rect">
            <a:avLst/>
          </a:prstGeom>
          <a:noFill/>
        </p:spPr>
        <p:txBody>
          <a:bodyPr wrap="square">
            <a:spAutoFit/>
          </a:bodyPr>
          <a:lstStyle/>
          <a:p>
            <a:pPr algn="ctr">
              <a:defRPr/>
            </a:pPr>
            <a:r>
              <a:rPr lang="en-GB" sz="4000" b="1" i="1" dirty="0">
                <a:solidFill>
                  <a:srgbClr val="FF0000"/>
                </a:solidFill>
                <a:latin typeface="+mn-lt"/>
              </a:rPr>
              <a:t>X</a:t>
            </a:r>
          </a:p>
        </p:txBody>
      </p:sp>
      <p:sp>
        <p:nvSpPr>
          <p:cNvPr id="30" name="TextBox 29"/>
          <p:cNvSpPr txBox="1"/>
          <p:nvPr/>
        </p:nvSpPr>
        <p:spPr>
          <a:xfrm>
            <a:off x="1007604" y="3631110"/>
            <a:ext cx="648072" cy="461665"/>
          </a:xfrm>
          <a:prstGeom prst="rect">
            <a:avLst/>
          </a:prstGeom>
          <a:noFill/>
        </p:spPr>
        <p:txBody>
          <a:bodyPr wrap="square">
            <a:spAutoFit/>
          </a:bodyPr>
          <a:lstStyle/>
          <a:p>
            <a:pPr algn="ctr">
              <a:defRPr/>
            </a:pPr>
            <a:r>
              <a:rPr lang="en-GB" sz="2400" b="1" i="1" dirty="0">
                <a:solidFill>
                  <a:srgbClr val="FF0000"/>
                </a:solidFill>
                <a:latin typeface="+mn-lt"/>
              </a:rPr>
              <a:t>NO</a:t>
            </a:r>
            <a:endParaRPr lang="en-GB" sz="2800" b="1" i="1" dirty="0">
              <a:solidFill>
                <a:srgbClr val="FF0000"/>
              </a:solidFill>
              <a:latin typeface="+mn-lt"/>
            </a:endParaRPr>
          </a:p>
        </p:txBody>
      </p:sp>
      <p:sp>
        <p:nvSpPr>
          <p:cNvPr id="32" name="TextBox 31"/>
          <p:cNvSpPr txBox="1"/>
          <p:nvPr/>
        </p:nvSpPr>
        <p:spPr>
          <a:xfrm>
            <a:off x="5724127" y="4189250"/>
            <a:ext cx="2254968" cy="1200329"/>
          </a:xfrm>
          <a:prstGeom prst="rect">
            <a:avLst/>
          </a:prstGeom>
          <a:noFill/>
        </p:spPr>
        <p:txBody>
          <a:bodyPr wrap="square">
            <a:spAutoFit/>
          </a:bodyPr>
          <a:lstStyle/>
          <a:p>
            <a:pPr>
              <a:defRPr/>
            </a:pPr>
            <a:r>
              <a:rPr lang="en-GB" sz="1800" b="1" i="1" dirty="0">
                <a:latin typeface="+mn-lt"/>
              </a:rPr>
              <a:t>Causation between fundamental physical states can include META-CAUSATION</a:t>
            </a:r>
            <a:endParaRPr lang="en-GB" sz="1800" dirty="0">
              <a:latin typeface="+mn-lt"/>
            </a:endParaRPr>
          </a:p>
        </p:txBody>
      </p:sp>
      <p:sp>
        <p:nvSpPr>
          <p:cNvPr id="33" name="Line 29"/>
          <p:cNvSpPr>
            <a:spLocks noChangeShapeType="1"/>
          </p:cNvSpPr>
          <p:nvPr/>
        </p:nvSpPr>
        <p:spPr bwMode="auto">
          <a:xfrm>
            <a:off x="4908694" y="4537693"/>
            <a:ext cx="815434" cy="145254"/>
          </a:xfrm>
          <a:prstGeom prst="line">
            <a:avLst/>
          </a:prstGeom>
          <a:noFill/>
          <a:ln w="1016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 name="Line 29"/>
          <p:cNvSpPr>
            <a:spLocks noChangeShapeType="1"/>
          </p:cNvSpPr>
          <p:nvPr/>
        </p:nvSpPr>
        <p:spPr bwMode="auto">
          <a:xfrm>
            <a:off x="6730030" y="2380434"/>
            <a:ext cx="814807" cy="115415"/>
          </a:xfrm>
          <a:prstGeom prst="line">
            <a:avLst/>
          </a:prstGeom>
          <a:noFill/>
          <a:ln w="101600">
            <a:solidFill>
              <a:srgbClr val="FFC000"/>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5" name="Line 29"/>
          <p:cNvSpPr>
            <a:spLocks noChangeShapeType="1"/>
          </p:cNvSpPr>
          <p:nvPr/>
        </p:nvSpPr>
        <p:spPr bwMode="auto">
          <a:xfrm>
            <a:off x="17846057" y="187420"/>
            <a:ext cx="1368151" cy="427734"/>
          </a:xfrm>
          <a:prstGeom prst="line">
            <a:avLst/>
          </a:prstGeom>
          <a:noFill/>
          <a:ln w="101600">
            <a:solidFill>
              <a:schemeClr val="accent5"/>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 name="Line 29"/>
          <p:cNvSpPr>
            <a:spLocks noChangeShapeType="1"/>
          </p:cNvSpPr>
          <p:nvPr/>
        </p:nvSpPr>
        <p:spPr bwMode="auto">
          <a:xfrm flipV="1">
            <a:off x="17846057" y="-352019"/>
            <a:ext cx="1624717" cy="539438"/>
          </a:xfrm>
          <a:prstGeom prst="line">
            <a:avLst/>
          </a:prstGeom>
          <a:noFill/>
          <a:ln w="101600">
            <a:solidFill>
              <a:schemeClr val="accent5"/>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 name="Line 29"/>
          <p:cNvSpPr>
            <a:spLocks noChangeShapeType="1"/>
          </p:cNvSpPr>
          <p:nvPr/>
        </p:nvSpPr>
        <p:spPr bwMode="auto">
          <a:xfrm>
            <a:off x="6730030" y="2429774"/>
            <a:ext cx="647274" cy="614453"/>
          </a:xfrm>
          <a:prstGeom prst="line">
            <a:avLst/>
          </a:prstGeom>
          <a:noFill/>
          <a:ln w="101600">
            <a:solidFill>
              <a:srgbClr val="FFC000"/>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 name="TextBox 37"/>
          <p:cNvSpPr txBox="1"/>
          <p:nvPr/>
        </p:nvSpPr>
        <p:spPr>
          <a:xfrm>
            <a:off x="4949785" y="2651321"/>
            <a:ext cx="1206391" cy="400110"/>
          </a:xfrm>
          <a:prstGeom prst="rect">
            <a:avLst/>
          </a:prstGeom>
          <a:noFill/>
        </p:spPr>
        <p:txBody>
          <a:bodyPr wrap="square">
            <a:spAutoFit/>
          </a:bodyPr>
          <a:lstStyle/>
          <a:p>
            <a:pPr>
              <a:defRPr/>
            </a:pPr>
            <a:r>
              <a:rPr lang="en-GB" sz="2000" b="1" i="1" dirty="0">
                <a:solidFill>
                  <a:srgbClr val="00B0F0"/>
                </a:solidFill>
                <a:latin typeface="+mn-lt"/>
              </a:rPr>
              <a:t>suggest</a:t>
            </a:r>
            <a:endParaRPr lang="en-GB" sz="2400" b="1" i="1" dirty="0">
              <a:solidFill>
                <a:srgbClr val="00B0F0"/>
              </a:solidFill>
              <a:latin typeface="+mn-lt"/>
            </a:endParaRPr>
          </a:p>
        </p:txBody>
      </p:sp>
      <p:sp>
        <p:nvSpPr>
          <p:cNvPr id="24" name="Rounded Rectangle 23"/>
          <p:cNvSpPr/>
          <p:nvPr/>
        </p:nvSpPr>
        <p:spPr>
          <a:xfrm>
            <a:off x="69668" y="5776136"/>
            <a:ext cx="5843236" cy="965232"/>
          </a:xfrm>
          <a:prstGeom prst="roundRect">
            <a:avLst/>
          </a:prstGeom>
          <a:solidFill>
            <a:srgbClr val="FFFC81">
              <a:alpha val="71765"/>
            </a:srgb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146913" y="5843253"/>
            <a:ext cx="5765991" cy="830997"/>
          </a:xfrm>
          <a:prstGeom prst="rect">
            <a:avLst/>
          </a:prstGeom>
          <a:noFill/>
        </p:spPr>
        <p:txBody>
          <a:bodyPr wrap="square">
            <a:spAutoFit/>
          </a:bodyPr>
          <a:lstStyle/>
          <a:p>
            <a:pPr>
              <a:defRPr/>
            </a:pPr>
            <a:r>
              <a:rPr lang="en-GB" sz="1600" dirty="0">
                <a:latin typeface="+mn-lt"/>
              </a:rPr>
              <a:t>(( and physical state as a whole is NOT fundamentally defined at </a:t>
            </a:r>
            <a:r>
              <a:rPr lang="en-GB" sz="1600" dirty="0" err="1">
                <a:latin typeface="+mn-lt"/>
              </a:rPr>
              <a:t>spacetime</a:t>
            </a:r>
            <a:r>
              <a:rPr lang="en-GB" sz="1600" dirty="0">
                <a:latin typeface="+mn-lt"/>
              </a:rPr>
              <a:t> POINTS </a:t>
            </a:r>
            <a:r>
              <a:rPr lang="en-GB" sz="1600" dirty="0">
                <a:effectLst>
                  <a:outerShdw blurRad="38100" dist="38100" dir="2700000" algn="tl">
                    <a:srgbClr val="000000">
                      <a:alpha val="43137"/>
                    </a:srgbClr>
                  </a:outerShdw>
                </a:effectLst>
                <a:latin typeface="+mn-lt"/>
              </a:rPr>
              <a:t>??</a:t>
            </a:r>
            <a:r>
              <a:rPr lang="en-GB" sz="1600" b="1" dirty="0">
                <a:solidFill>
                  <a:srgbClr val="00B0F0"/>
                </a:solidFill>
                <a:effectLst>
                  <a:outerShdw blurRad="38100" dist="38100" dir="2700000" algn="tl">
                    <a:srgbClr val="000000">
                      <a:alpha val="43137"/>
                    </a:srgbClr>
                  </a:outerShdw>
                </a:effectLst>
                <a:latin typeface="+mn-lt"/>
              </a:rPr>
              <a:t> </a:t>
            </a:r>
            <a:r>
              <a:rPr lang="en-GB" sz="1600" dirty="0">
                <a:latin typeface="+mn-lt"/>
              </a:rPr>
              <a:t> [</a:t>
            </a:r>
            <a:r>
              <a:rPr lang="en-GB" sz="1600" i="1" dirty="0">
                <a:latin typeface="+mn-lt"/>
              </a:rPr>
              <a:t>cf. </a:t>
            </a:r>
            <a:r>
              <a:rPr lang="en-GB" sz="1600" dirty="0" err="1">
                <a:latin typeface="+mn-lt"/>
              </a:rPr>
              <a:t>Arntzenius</a:t>
            </a:r>
            <a:r>
              <a:rPr lang="en-GB" sz="1600" dirty="0">
                <a:latin typeface="+mn-lt"/>
              </a:rPr>
              <a:t>  2014: Ch.4, Bohm &amp; </a:t>
            </a:r>
            <a:r>
              <a:rPr lang="en-GB" sz="1600" dirty="0" err="1">
                <a:latin typeface="+mn-lt"/>
              </a:rPr>
              <a:t>Hiley</a:t>
            </a:r>
            <a:r>
              <a:rPr lang="en-GB" sz="1600" dirty="0">
                <a:latin typeface="+mn-lt"/>
              </a:rPr>
              <a:t> 1993: 374ff), Weinstein &amp; </a:t>
            </a:r>
            <a:r>
              <a:rPr lang="en-GB" sz="1600" dirty="0" err="1">
                <a:latin typeface="+mn-lt"/>
              </a:rPr>
              <a:t>Rickles</a:t>
            </a:r>
            <a:r>
              <a:rPr lang="en-GB" sz="1600" dirty="0">
                <a:latin typeface="+mn-lt"/>
              </a:rPr>
              <a:t>  2019.] ))</a:t>
            </a:r>
          </a:p>
        </p:txBody>
      </p:sp>
      <p:sp>
        <p:nvSpPr>
          <p:cNvPr id="40" name="Line 29"/>
          <p:cNvSpPr>
            <a:spLocks noChangeShapeType="1"/>
          </p:cNvSpPr>
          <p:nvPr/>
        </p:nvSpPr>
        <p:spPr bwMode="auto">
          <a:xfrm flipV="1">
            <a:off x="8023339" y="4363465"/>
            <a:ext cx="755114" cy="397912"/>
          </a:xfrm>
          <a:prstGeom prst="line">
            <a:avLst/>
          </a:prstGeom>
          <a:noFill/>
          <a:ln w="1016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 name="TextBox 46"/>
          <p:cNvSpPr txBox="1"/>
          <p:nvPr/>
        </p:nvSpPr>
        <p:spPr>
          <a:xfrm>
            <a:off x="8086989" y="4610320"/>
            <a:ext cx="1206391" cy="400110"/>
          </a:xfrm>
          <a:prstGeom prst="rect">
            <a:avLst/>
          </a:prstGeom>
          <a:noFill/>
        </p:spPr>
        <p:txBody>
          <a:bodyPr wrap="square">
            <a:spAutoFit/>
          </a:bodyPr>
          <a:lstStyle/>
          <a:p>
            <a:pPr>
              <a:defRPr/>
            </a:pPr>
            <a:r>
              <a:rPr lang="en-GB" sz="2000" b="1" i="1" dirty="0">
                <a:solidFill>
                  <a:srgbClr val="00B0F0"/>
                </a:solidFill>
                <a:latin typeface="+mn-lt"/>
              </a:rPr>
              <a:t>suggest</a:t>
            </a:r>
            <a:endParaRPr lang="en-GB" sz="2400" b="1" i="1" dirty="0">
              <a:solidFill>
                <a:srgbClr val="00B0F0"/>
              </a:solidFill>
              <a:latin typeface="+mn-lt"/>
            </a:endParaRPr>
          </a:p>
        </p:txBody>
      </p:sp>
      <p:sp>
        <p:nvSpPr>
          <p:cNvPr id="48" name="Rounded Rectangle 47"/>
          <p:cNvSpPr/>
          <p:nvPr/>
        </p:nvSpPr>
        <p:spPr>
          <a:xfrm>
            <a:off x="6715319" y="110998"/>
            <a:ext cx="2118222" cy="1648647"/>
          </a:xfrm>
          <a:prstGeom prst="roundRect">
            <a:avLst/>
          </a:prstGeom>
          <a:solidFill>
            <a:srgbClr val="FFFF00">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a:off x="6789584" y="187420"/>
            <a:ext cx="2043956" cy="1572225"/>
          </a:xfrm>
          <a:prstGeom prst="rect">
            <a:avLst/>
          </a:prstGeom>
          <a:noFill/>
        </p:spPr>
        <p:txBody>
          <a:bodyPr wrap="square">
            <a:spAutoFit/>
          </a:bodyPr>
          <a:lstStyle/>
          <a:p>
            <a:pPr>
              <a:spcAft>
                <a:spcPts val="500"/>
              </a:spcAft>
              <a:defRPr/>
            </a:pPr>
            <a:r>
              <a:rPr lang="en-GB" sz="1800" b="1" i="1" dirty="0">
                <a:solidFill>
                  <a:srgbClr val="FF0000"/>
                </a:solidFill>
                <a:latin typeface="+mn-lt"/>
              </a:rPr>
              <a:t>The root of the problem:</a:t>
            </a:r>
          </a:p>
          <a:p>
            <a:pPr>
              <a:spcAft>
                <a:spcPts val="500"/>
              </a:spcAft>
              <a:defRPr/>
            </a:pPr>
            <a:r>
              <a:rPr lang="en-GB" sz="1400" b="1" i="1" dirty="0">
                <a:solidFill>
                  <a:srgbClr val="FF0000"/>
                </a:solidFill>
                <a:latin typeface="+mn-lt"/>
              </a:rPr>
              <a:t>A state cannot be differentially sensitive to a  particular LOCATED causal route to itself.</a:t>
            </a:r>
            <a:endParaRPr lang="en-GB" sz="1400" dirty="0">
              <a:solidFill>
                <a:srgbClr val="FF0000"/>
              </a:solidFill>
              <a:latin typeface="+mn-lt"/>
            </a:endParaRPr>
          </a:p>
        </p:txBody>
      </p:sp>
      <p:sp>
        <p:nvSpPr>
          <p:cNvPr id="50" name="TextBox 49"/>
          <p:cNvSpPr txBox="1"/>
          <p:nvPr/>
        </p:nvSpPr>
        <p:spPr>
          <a:xfrm>
            <a:off x="5895665" y="1667825"/>
            <a:ext cx="779019" cy="400110"/>
          </a:xfrm>
          <a:prstGeom prst="rect">
            <a:avLst/>
          </a:prstGeom>
          <a:noFill/>
        </p:spPr>
        <p:txBody>
          <a:bodyPr wrap="square">
            <a:spAutoFit/>
          </a:bodyPr>
          <a:lstStyle/>
          <a:p>
            <a:pPr>
              <a:defRPr/>
            </a:pPr>
            <a:r>
              <a:rPr lang="en-GB" sz="2000" b="1" i="1" dirty="0">
                <a:solidFill>
                  <a:schemeClr val="accent6">
                    <a:lumMod val="75000"/>
                  </a:schemeClr>
                </a:solidFill>
                <a:effectLst>
                  <a:outerShdw blurRad="38100" dist="38100" dir="2700000" algn="tl">
                    <a:srgbClr val="000000">
                      <a:alpha val="43137"/>
                    </a:srgbClr>
                  </a:outerShdw>
                </a:effectLst>
                <a:latin typeface="+mn-lt"/>
              </a:rPr>
              <a:t>SO…</a:t>
            </a:r>
          </a:p>
        </p:txBody>
      </p:sp>
    </p:spTree>
    <p:extLst>
      <p:ext uri="{BB962C8B-B14F-4D97-AF65-F5344CB8AC3E}">
        <p14:creationId xmlns:p14="http://schemas.microsoft.com/office/powerpoint/2010/main" val="313432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3568" y="0"/>
            <a:ext cx="7772400" cy="576064"/>
          </a:xfrm>
        </p:spPr>
        <p:txBody>
          <a:bodyPr/>
          <a:lstStyle/>
          <a:p>
            <a:pPr eaLnBrk="1" hangingPunct="1"/>
            <a:r>
              <a:rPr lang="en-GB" altLang="en-US" sz="3200" dirty="0"/>
              <a:t>Aim and Context</a:t>
            </a:r>
          </a:p>
        </p:txBody>
      </p:sp>
      <p:sp>
        <p:nvSpPr>
          <p:cNvPr id="19459" name="Rectangle 3"/>
          <p:cNvSpPr>
            <a:spLocks noGrp="1" noChangeArrowheads="1"/>
          </p:cNvSpPr>
          <p:nvPr>
            <p:ph idx="1"/>
          </p:nvPr>
        </p:nvSpPr>
        <p:spPr>
          <a:xfrm>
            <a:off x="107504" y="692696"/>
            <a:ext cx="8928992" cy="5904656"/>
          </a:xfrm>
        </p:spPr>
        <p:txBody>
          <a:bodyPr/>
          <a:lstStyle/>
          <a:p>
            <a:pPr eaLnBrk="1" hangingPunct="1">
              <a:spcBef>
                <a:spcPts val="0"/>
              </a:spcBef>
              <a:spcAft>
                <a:spcPts val="500"/>
              </a:spcAft>
              <a:buFont typeface="Calibri" pitchFamily="34" charset="0"/>
              <a:buChar char="•"/>
              <a:defRPr/>
            </a:pPr>
            <a:r>
              <a:rPr lang="en-GB" altLang="en-US" sz="2000" b="1" dirty="0">
                <a:solidFill>
                  <a:srgbClr val="7030A0"/>
                </a:solidFill>
              </a:rPr>
              <a:t>Main Aim today: </a:t>
            </a:r>
          </a:p>
          <a:p>
            <a:pPr eaLnBrk="1" hangingPunct="1">
              <a:spcBef>
                <a:spcPts val="0"/>
              </a:spcBef>
              <a:spcAft>
                <a:spcPts val="3000"/>
              </a:spcAft>
              <a:buFont typeface="Calibri" panose="020F0502020204030204" pitchFamily="34" charset="0"/>
              <a:buChar char=" "/>
              <a:defRPr/>
            </a:pPr>
            <a:r>
              <a:rPr lang="en-GB" altLang="en-US" sz="2000" b="1" dirty="0">
                <a:solidFill>
                  <a:srgbClr val="00B050"/>
                </a:solidFill>
              </a:rPr>
              <a:t>Outline an argument contributing to a novel physicalist theory of [phenomenal] consciousness – </a:t>
            </a:r>
            <a:r>
              <a:rPr lang="en-GB" altLang="en-US" sz="2000" b="1" dirty="0" err="1">
                <a:solidFill>
                  <a:schemeClr val="accent6">
                    <a:lumMod val="50000"/>
                  </a:schemeClr>
                </a:solidFill>
              </a:rPr>
              <a:t>MDyn</a:t>
            </a:r>
            <a:r>
              <a:rPr lang="en-GB" altLang="en-US" sz="2000" b="1" dirty="0">
                <a:solidFill>
                  <a:srgbClr val="00B050"/>
                </a:solidFill>
              </a:rPr>
              <a:t>.                                   </a:t>
            </a:r>
            <a:r>
              <a:rPr lang="en-GB" altLang="en-US" sz="2000" b="1" dirty="0">
                <a:solidFill>
                  <a:srgbClr val="FF0000"/>
                </a:solidFill>
              </a:rPr>
              <a:t>Work in Progress.</a:t>
            </a:r>
          </a:p>
          <a:p>
            <a:pPr lvl="1">
              <a:spcBef>
                <a:spcPts val="0"/>
              </a:spcBef>
              <a:spcAft>
                <a:spcPts val="500"/>
              </a:spcAft>
            </a:pPr>
            <a:r>
              <a:rPr lang="en-GB" sz="1800" b="1" dirty="0">
                <a:solidFill>
                  <a:srgbClr val="0070C0"/>
                </a:solidFill>
              </a:rPr>
              <a:t>(( </a:t>
            </a:r>
            <a:r>
              <a:rPr lang="en-GB" sz="1800" b="1" dirty="0" err="1">
                <a:solidFill>
                  <a:srgbClr val="0070C0"/>
                </a:solidFill>
              </a:rPr>
              <a:t>Barnden</a:t>
            </a:r>
            <a:r>
              <a:rPr lang="en-GB" sz="1800" b="1" dirty="0">
                <a:solidFill>
                  <a:srgbClr val="0070C0"/>
                </a:solidFill>
              </a:rPr>
              <a:t> (2020)</a:t>
            </a:r>
            <a:r>
              <a:rPr lang="en-GB" sz="1800" dirty="0">
                <a:solidFill>
                  <a:srgbClr val="0070C0"/>
                </a:solidFill>
              </a:rPr>
              <a:t> </a:t>
            </a:r>
            <a:r>
              <a:rPr lang="en-GB" sz="1800" dirty="0"/>
              <a:t>gives </a:t>
            </a:r>
            <a:r>
              <a:rPr lang="en-GB" sz="1800" dirty="0" err="1"/>
              <a:t>MDyn</a:t>
            </a:r>
            <a:r>
              <a:rPr lang="en-GB" sz="1800" dirty="0"/>
              <a:t> a preliminary, simplified mathematical-physical form, but this talk won’t go into that …</a:t>
            </a:r>
          </a:p>
          <a:p>
            <a:pPr lvl="1" algn="r">
              <a:spcBef>
                <a:spcPts val="0"/>
              </a:spcBef>
              <a:spcAft>
                <a:spcPts val="3000"/>
              </a:spcAft>
              <a:buFont typeface="Calibri" panose="020F0502020204030204" pitchFamily="34" charset="0"/>
              <a:buChar char=" "/>
            </a:pPr>
            <a:r>
              <a:rPr lang="en-GB" sz="1800" dirty="0"/>
              <a:t>… and the talk implies adjusting that treatment </a:t>
            </a:r>
            <a:r>
              <a:rPr lang="en-GB" sz="1800" b="1" dirty="0">
                <a:solidFill>
                  <a:srgbClr val="0070C0"/>
                </a:solidFill>
              </a:rPr>
              <a:t>))</a:t>
            </a:r>
          </a:p>
          <a:p>
            <a:pPr lvl="1">
              <a:spcBef>
                <a:spcPts val="0"/>
              </a:spcBef>
              <a:spcAft>
                <a:spcPts val="0"/>
              </a:spcAft>
              <a:buFont typeface="Calibri" panose="020F0502020204030204" pitchFamily="34" charset="0"/>
              <a:buChar char="–"/>
            </a:pPr>
            <a:r>
              <a:rPr lang="en-GB" sz="1800" dirty="0">
                <a:solidFill>
                  <a:srgbClr val="C00000"/>
                </a:solidFill>
              </a:rPr>
              <a:t>(( Current simplifications/limitations include: </a:t>
            </a:r>
          </a:p>
          <a:p>
            <a:pPr lvl="2">
              <a:spcBef>
                <a:spcPts val="0"/>
              </a:spcBef>
              <a:spcAft>
                <a:spcPts val="0"/>
              </a:spcAft>
              <a:buFont typeface="Calibri" panose="020F0502020204030204" pitchFamily="34" charset="0"/>
              <a:buChar char="–"/>
            </a:pPr>
            <a:r>
              <a:rPr lang="en-GB" sz="1600" dirty="0"/>
              <a:t>Not yet accounting for quantum or relativistic effects.</a:t>
            </a:r>
          </a:p>
          <a:p>
            <a:pPr lvl="2">
              <a:spcBef>
                <a:spcPts val="0"/>
              </a:spcBef>
              <a:spcAft>
                <a:spcPts val="1000"/>
              </a:spcAft>
              <a:buFont typeface="Calibri" panose="020F0502020204030204" pitchFamily="34" charset="0"/>
              <a:buChar char="–"/>
            </a:pPr>
            <a:r>
              <a:rPr lang="en-GB" sz="1600" dirty="0"/>
              <a:t>Assuming full physical determinism. </a:t>
            </a:r>
            <a:r>
              <a:rPr lang="en-GB" sz="1600" dirty="0">
                <a:solidFill>
                  <a:srgbClr val="C00000"/>
                </a:solidFill>
              </a:rPr>
              <a:t>))</a:t>
            </a:r>
            <a:endParaRPr lang="en-GB" sz="1800" dirty="0"/>
          </a:p>
          <a:p>
            <a:pPr marL="0" indent="0">
              <a:spcBef>
                <a:spcPts val="0"/>
              </a:spcBef>
              <a:spcAft>
                <a:spcPts val="500"/>
              </a:spcAft>
              <a:buNone/>
            </a:pPr>
            <a:r>
              <a:rPr lang="en-GB" sz="2000" dirty="0"/>
              <a:t>----------------------------------------------------------------------------------------------------====---</a:t>
            </a:r>
          </a:p>
          <a:p>
            <a:pPr marL="0" indent="0">
              <a:spcBef>
                <a:spcPts val="0"/>
              </a:spcBef>
              <a:spcAft>
                <a:spcPts val="1000"/>
              </a:spcAft>
              <a:buNone/>
            </a:pPr>
            <a:r>
              <a:rPr lang="en-GB" sz="1800" dirty="0" err="1">
                <a:solidFill>
                  <a:srgbClr val="0070C0"/>
                </a:solidFill>
              </a:rPr>
              <a:t>Barnden</a:t>
            </a:r>
            <a:r>
              <a:rPr lang="en-GB" sz="1800" dirty="0">
                <a:solidFill>
                  <a:srgbClr val="0070C0"/>
                </a:solidFill>
              </a:rPr>
              <a:t>, J.A. (2022). Pre-reflective self-consciousness: a meta-causal approach. </a:t>
            </a:r>
            <a:r>
              <a:rPr lang="en-GB" sz="1800" i="1" dirty="0">
                <a:solidFill>
                  <a:srgbClr val="7030A0"/>
                </a:solidFill>
              </a:rPr>
              <a:t>[“MCA” there]</a:t>
            </a:r>
            <a:r>
              <a:rPr lang="en-GB" sz="1800" dirty="0">
                <a:solidFill>
                  <a:srgbClr val="0070C0"/>
                </a:solidFill>
              </a:rPr>
              <a:t/>
            </a:r>
            <a:br>
              <a:rPr lang="en-GB" sz="1800" dirty="0">
                <a:solidFill>
                  <a:srgbClr val="0070C0"/>
                </a:solidFill>
              </a:rPr>
            </a:br>
            <a:r>
              <a:rPr lang="en-GB" sz="1800" dirty="0">
                <a:solidFill>
                  <a:srgbClr val="0070C0"/>
                </a:solidFill>
              </a:rPr>
              <a:t>       </a:t>
            </a:r>
            <a:r>
              <a:rPr lang="en-GB" sz="1800" b="1" i="1" dirty="0">
                <a:solidFill>
                  <a:srgbClr val="0070C0"/>
                </a:solidFill>
              </a:rPr>
              <a:t>Review of Philosophy and Psychology</a:t>
            </a:r>
            <a:r>
              <a:rPr lang="en-GB" sz="1800" b="1" dirty="0">
                <a:solidFill>
                  <a:srgbClr val="0070C0"/>
                </a:solidFill>
              </a:rPr>
              <a:t>,</a:t>
            </a:r>
            <a:r>
              <a:rPr lang="en-GB" sz="1800" dirty="0">
                <a:solidFill>
                  <a:srgbClr val="0070C0"/>
                </a:solidFill>
              </a:rPr>
              <a:t> online 22/1/22; DOI 10.1007/s13164-021-00603-z </a:t>
            </a:r>
          </a:p>
          <a:p>
            <a:pPr marL="0" indent="0">
              <a:spcBef>
                <a:spcPts val="0"/>
              </a:spcBef>
              <a:spcAft>
                <a:spcPts val="1000"/>
              </a:spcAft>
              <a:buNone/>
            </a:pPr>
            <a:r>
              <a:rPr lang="en-GB" sz="1800" dirty="0" err="1">
                <a:solidFill>
                  <a:srgbClr val="0070C0"/>
                </a:solidFill>
              </a:rPr>
              <a:t>Barnden</a:t>
            </a:r>
            <a:r>
              <a:rPr lang="en-GB" sz="1800" dirty="0">
                <a:solidFill>
                  <a:srgbClr val="0070C0"/>
                </a:solidFill>
              </a:rPr>
              <a:t>, J.A. (2020). The meta-dynamic nature of consciousness.</a:t>
            </a:r>
            <a:r>
              <a:rPr lang="en-GB" sz="1800" i="1" dirty="0">
                <a:solidFill>
                  <a:srgbClr val="7030A0"/>
                </a:solidFill>
              </a:rPr>
              <a:t> </a:t>
            </a:r>
            <a:r>
              <a:rPr lang="en-GB" sz="1800" dirty="0">
                <a:solidFill>
                  <a:srgbClr val="0070C0"/>
                </a:solidFill>
              </a:rPr>
              <a:t/>
            </a:r>
            <a:br>
              <a:rPr lang="en-GB" sz="1800" dirty="0">
                <a:solidFill>
                  <a:srgbClr val="0070C0"/>
                </a:solidFill>
              </a:rPr>
            </a:br>
            <a:r>
              <a:rPr lang="en-GB" sz="1800" dirty="0">
                <a:solidFill>
                  <a:srgbClr val="0070C0"/>
                </a:solidFill>
              </a:rPr>
              <a:t>       </a:t>
            </a:r>
            <a:r>
              <a:rPr lang="en-GB" sz="1800" b="1" i="1" dirty="0">
                <a:solidFill>
                  <a:srgbClr val="0070C0"/>
                </a:solidFill>
              </a:rPr>
              <a:t>Entropy,</a:t>
            </a:r>
            <a:r>
              <a:rPr lang="en-GB" sz="1800" i="1" dirty="0">
                <a:solidFill>
                  <a:srgbClr val="0070C0"/>
                </a:solidFill>
              </a:rPr>
              <a:t> </a:t>
            </a:r>
            <a:r>
              <a:rPr lang="en-GB" sz="1800" b="1" i="1" dirty="0">
                <a:solidFill>
                  <a:srgbClr val="0070C0"/>
                </a:solidFill>
              </a:rPr>
              <a:t>22</a:t>
            </a:r>
            <a:r>
              <a:rPr lang="en-GB" sz="1800" dirty="0">
                <a:solidFill>
                  <a:srgbClr val="0070C0"/>
                </a:solidFill>
              </a:rPr>
              <a:t>(12), 1433; DOI 10.3390/e22121433 (in </a:t>
            </a:r>
            <a:r>
              <a:rPr lang="en-GB" sz="1800" i="1" dirty="0">
                <a:solidFill>
                  <a:srgbClr val="0070C0"/>
                </a:solidFill>
              </a:rPr>
              <a:t>Spec. </a:t>
            </a:r>
            <a:r>
              <a:rPr lang="en-GB" sz="1800" i="1" dirty="0" err="1">
                <a:solidFill>
                  <a:srgbClr val="0070C0"/>
                </a:solidFill>
              </a:rPr>
              <a:t>Iss</a:t>
            </a:r>
            <a:r>
              <a:rPr lang="en-GB" sz="1800" i="1" dirty="0">
                <a:solidFill>
                  <a:srgbClr val="0070C0"/>
                </a:solidFill>
              </a:rPr>
              <a:t>. on Models of Consciousness</a:t>
            </a:r>
            <a:r>
              <a:rPr lang="en-GB" sz="1800" dirty="0">
                <a:solidFill>
                  <a:srgbClr val="0070C0"/>
                </a:solidFill>
              </a:rPr>
              <a:t>).</a:t>
            </a:r>
          </a:p>
          <a:p>
            <a:pPr marL="0" indent="0">
              <a:spcBef>
                <a:spcPts val="0"/>
              </a:spcBef>
              <a:spcAft>
                <a:spcPts val="0"/>
              </a:spcAft>
              <a:buNone/>
            </a:pPr>
            <a:r>
              <a:rPr lang="en-GB" sz="1800" dirty="0" err="1">
                <a:solidFill>
                  <a:srgbClr val="0070C0"/>
                </a:solidFill>
              </a:rPr>
              <a:t>Barnden</a:t>
            </a:r>
            <a:r>
              <a:rPr lang="en-GB" sz="1800" dirty="0">
                <a:solidFill>
                  <a:srgbClr val="0070C0"/>
                </a:solidFill>
              </a:rPr>
              <a:t>, J.A. (2014). Running into consciousness. </a:t>
            </a:r>
          </a:p>
          <a:p>
            <a:pPr marL="0" indent="0">
              <a:spcBef>
                <a:spcPts val="0"/>
              </a:spcBef>
              <a:spcAft>
                <a:spcPts val="0"/>
              </a:spcAft>
              <a:buNone/>
            </a:pPr>
            <a:r>
              <a:rPr lang="en-GB" sz="1800" b="1" i="1" dirty="0">
                <a:solidFill>
                  <a:srgbClr val="0070C0"/>
                </a:solidFill>
              </a:rPr>
              <a:t>       J. Consciousness Studies</a:t>
            </a:r>
            <a:r>
              <a:rPr lang="en-GB" sz="1800" i="1" dirty="0">
                <a:solidFill>
                  <a:srgbClr val="0070C0"/>
                </a:solidFill>
              </a:rPr>
              <a:t>, 21</a:t>
            </a:r>
            <a:r>
              <a:rPr lang="en-GB" sz="1800" dirty="0">
                <a:solidFill>
                  <a:srgbClr val="0070C0"/>
                </a:solidFill>
              </a:rPr>
              <a:t> (5-6), 33–56. </a:t>
            </a:r>
          </a:p>
          <a:p>
            <a:pPr eaLnBrk="1" hangingPunct="1">
              <a:lnSpc>
                <a:spcPct val="120000"/>
              </a:lnSpc>
              <a:spcBef>
                <a:spcPts val="0"/>
              </a:spcBef>
              <a:spcAft>
                <a:spcPts val="500"/>
              </a:spcAft>
              <a:buFont typeface="Calibri" pitchFamily="34" charset="0"/>
              <a:buChar char="•"/>
              <a:defRPr/>
            </a:pPr>
            <a:endParaRPr lang="en-GB" sz="1800" dirty="0"/>
          </a:p>
        </p:txBody>
      </p:sp>
    </p:spTree>
    <p:extLst>
      <p:ext uri="{BB962C8B-B14F-4D97-AF65-F5344CB8AC3E}">
        <p14:creationId xmlns:p14="http://schemas.microsoft.com/office/powerpoint/2010/main" val="404851648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75608" y="3068960"/>
            <a:ext cx="3975689" cy="324704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Line 29"/>
          <p:cNvSpPr>
            <a:spLocks noChangeShapeType="1"/>
          </p:cNvSpPr>
          <p:nvPr/>
        </p:nvSpPr>
        <p:spPr bwMode="auto">
          <a:xfrm>
            <a:off x="4231153" y="1402115"/>
            <a:ext cx="929057" cy="802750"/>
          </a:xfrm>
          <a:prstGeom prst="line">
            <a:avLst/>
          </a:prstGeom>
          <a:noFill/>
          <a:ln w="1016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 name="Oval 31"/>
          <p:cNvSpPr/>
          <p:nvPr/>
        </p:nvSpPr>
        <p:spPr>
          <a:xfrm>
            <a:off x="4270142" y="1941744"/>
            <a:ext cx="4680520" cy="3059445"/>
          </a:xfrm>
          <a:prstGeom prst="ellipse">
            <a:avLst/>
          </a:prstGeom>
          <a:solidFill>
            <a:srgbClr val="00EE6C">
              <a:alpha val="71765"/>
            </a:srgbClr>
          </a:solidFill>
          <a:ln w="889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3" name="TextBox 32"/>
          <p:cNvSpPr txBox="1"/>
          <p:nvPr/>
        </p:nvSpPr>
        <p:spPr>
          <a:xfrm>
            <a:off x="4322190" y="2040305"/>
            <a:ext cx="4465983" cy="2862322"/>
          </a:xfrm>
          <a:prstGeom prst="rect">
            <a:avLst/>
          </a:prstGeom>
          <a:noFill/>
        </p:spPr>
        <p:txBody>
          <a:bodyPr wrap="square">
            <a:spAutoFit/>
          </a:bodyPr>
          <a:lstStyle/>
          <a:p>
            <a:pPr algn="ctr">
              <a:defRPr/>
            </a:pPr>
            <a:r>
              <a:rPr lang="en-GB" sz="2000" b="1" dirty="0" err="1">
                <a:latin typeface="+mn-lt"/>
              </a:rPr>
              <a:t>MDyn’s</a:t>
            </a:r>
            <a:r>
              <a:rPr lang="en-GB" sz="2000" b="1" dirty="0">
                <a:latin typeface="+mn-lt"/>
              </a:rPr>
              <a:t> proposal:</a:t>
            </a:r>
          </a:p>
          <a:p>
            <a:pPr algn="ctr">
              <a:defRPr/>
            </a:pPr>
            <a:endParaRPr lang="en-GB" sz="2000" b="1" dirty="0">
              <a:latin typeface="+mn-lt"/>
            </a:endParaRPr>
          </a:p>
          <a:p>
            <a:pPr algn="ctr">
              <a:defRPr/>
            </a:pPr>
            <a:r>
              <a:rPr lang="en-GB" sz="2000" b="1" dirty="0">
                <a:latin typeface="+mn-lt"/>
              </a:rPr>
              <a:t>causation within a state’s platform in a conscious process meta-causally affects causation (etc.) at that state,</a:t>
            </a:r>
          </a:p>
          <a:p>
            <a:pPr algn="ctr">
              <a:defRPr/>
            </a:pPr>
            <a:endParaRPr lang="en-GB" sz="2000" b="1" dirty="0">
              <a:latin typeface="+mn-lt"/>
            </a:endParaRPr>
          </a:p>
          <a:p>
            <a:pPr algn="ctr">
              <a:defRPr/>
            </a:pPr>
            <a:r>
              <a:rPr lang="en-GB" sz="2000" b="1" dirty="0">
                <a:latin typeface="+mn-lt"/>
              </a:rPr>
              <a:t>and this meta-causation is part of the state</a:t>
            </a:r>
          </a:p>
          <a:p>
            <a:pPr algn="ctr">
              <a:defRPr/>
            </a:pPr>
            <a:endParaRPr lang="en-GB" sz="2000" b="1" dirty="0">
              <a:latin typeface="+mn-lt"/>
            </a:endParaRPr>
          </a:p>
        </p:txBody>
      </p:sp>
      <p:sp>
        <p:nvSpPr>
          <p:cNvPr id="20" name="Rounded Rectangle 19"/>
          <p:cNvSpPr/>
          <p:nvPr/>
        </p:nvSpPr>
        <p:spPr>
          <a:xfrm>
            <a:off x="2123571" y="409004"/>
            <a:ext cx="2630436" cy="993109"/>
          </a:xfrm>
          <a:prstGeom prst="roundRect">
            <a:avLst/>
          </a:prstGeom>
          <a:solidFill>
            <a:srgbClr val="B6DF89">
              <a:alpha val="71765"/>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2123571" y="409004"/>
            <a:ext cx="2473635" cy="923330"/>
          </a:xfrm>
          <a:prstGeom prst="rect">
            <a:avLst/>
          </a:prstGeom>
          <a:noFill/>
        </p:spPr>
        <p:txBody>
          <a:bodyPr wrap="square">
            <a:spAutoFit/>
          </a:bodyPr>
          <a:lstStyle/>
          <a:p>
            <a:pPr>
              <a:defRPr/>
            </a:pPr>
            <a:r>
              <a:rPr lang="en-GB" sz="1800" b="1" i="1" dirty="0">
                <a:latin typeface="+mn-lt"/>
              </a:rPr>
              <a:t>Exploit meta-causation for purposes of consciousness</a:t>
            </a:r>
            <a:endParaRPr lang="en-GB" sz="1800" dirty="0">
              <a:latin typeface="+mn-lt"/>
            </a:endParaRPr>
          </a:p>
        </p:txBody>
      </p:sp>
      <p:sp>
        <p:nvSpPr>
          <p:cNvPr id="22" name="Line 29"/>
          <p:cNvSpPr>
            <a:spLocks noChangeShapeType="1"/>
          </p:cNvSpPr>
          <p:nvPr/>
        </p:nvSpPr>
        <p:spPr bwMode="auto">
          <a:xfrm flipV="1">
            <a:off x="107505" y="716662"/>
            <a:ext cx="2016066" cy="339386"/>
          </a:xfrm>
          <a:prstGeom prst="line">
            <a:avLst/>
          </a:prstGeom>
          <a:noFill/>
          <a:ln w="1016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 name="Line 29"/>
          <p:cNvSpPr>
            <a:spLocks noChangeShapeType="1"/>
          </p:cNvSpPr>
          <p:nvPr/>
        </p:nvSpPr>
        <p:spPr bwMode="auto">
          <a:xfrm>
            <a:off x="4789086" y="838823"/>
            <a:ext cx="1643497" cy="66735"/>
          </a:xfrm>
          <a:prstGeom prst="line">
            <a:avLst/>
          </a:prstGeom>
          <a:noFill/>
          <a:ln w="101600">
            <a:solidFill>
              <a:srgbClr val="FFC000"/>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 name="TextBox 23"/>
          <p:cNvSpPr txBox="1"/>
          <p:nvPr/>
        </p:nvSpPr>
        <p:spPr>
          <a:xfrm>
            <a:off x="5244134" y="443893"/>
            <a:ext cx="513131" cy="461665"/>
          </a:xfrm>
          <a:prstGeom prst="rect">
            <a:avLst/>
          </a:prstGeom>
          <a:noFill/>
        </p:spPr>
        <p:txBody>
          <a:bodyPr wrap="square">
            <a:spAutoFit/>
          </a:bodyPr>
          <a:lstStyle/>
          <a:p>
            <a:pPr>
              <a:defRPr/>
            </a:pPr>
            <a:r>
              <a:rPr lang="en-GB" sz="2400" b="1" i="1" dirty="0">
                <a:solidFill>
                  <a:srgbClr val="FFC000"/>
                </a:solidFill>
                <a:effectLst>
                  <a:outerShdw blurRad="38100" dist="38100" dir="2700000" algn="tl">
                    <a:srgbClr val="000000">
                      <a:alpha val="43137"/>
                    </a:srgbClr>
                  </a:outerShdw>
                </a:effectLst>
                <a:latin typeface="+mn-lt"/>
              </a:rPr>
              <a:t>??</a:t>
            </a:r>
          </a:p>
        </p:txBody>
      </p:sp>
      <p:sp>
        <p:nvSpPr>
          <p:cNvPr id="25" name="TextBox 24"/>
          <p:cNvSpPr txBox="1"/>
          <p:nvPr/>
        </p:nvSpPr>
        <p:spPr>
          <a:xfrm>
            <a:off x="394535" y="479721"/>
            <a:ext cx="1206391" cy="400110"/>
          </a:xfrm>
          <a:prstGeom prst="rect">
            <a:avLst/>
          </a:prstGeom>
          <a:noFill/>
        </p:spPr>
        <p:txBody>
          <a:bodyPr wrap="square">
            <a:spAutoFit/>
          </a:bodyPr>
          <a:lstStyle/>
          <a:p>
            <a:pPr algn="r">
              <a:defRPr/>
            </a:pPr>
            <a:r>
              <a:rPr lang="en-GB" sz="2000" b="1" i="1" dirty="0">
                <a:solidFill>
                  <a:srgbClr val="00B0F0"/>
                </a:solidFill>
                <a:latin typeface="+mn-lt"/>
              </a:rPr>
              <a:t>suggest</a:t>
            </a:r>
            <a:endParaRPr lang="en-GB" sz="2400" b="1" i="1" dirty="0">
              <a:solidFill>
                <a:srgbClr val="00B0F0"/>
              </a:solidFill>
              <a:latin typeface="+mn-lt"/>
            </a:endParaRPr>
          </a:p>
        </p:txBody>
      </p:sp>
      <p:sp>
        <p:nvSpPr>
          <p:cNvPr id="35" name="TextBox 34"/>
          <p:cNvSpPr txBox="1"/>
          <p:nvPr/>
        </p:nvSpPr>
        <p:spPr>
          <a:xfrm>
            <a:off x="4531330" y="1402114"/>
            <a:ext cx="1206391" cy="400110"/>
          </a:xfrm>
          <a:prstGeom prst="rect">
            <a:avLst/>
          </a:prstGeom>
          <a:noFill/>
        </p:spPr>
        <p:txBody>
          <a:bodyPr wrap="square">
            <a:spAutoFit/>
          </a:bodyPr>
          <a:lstStyle/>
          <a:p>
            <a:pPr algn="r">
              <a:defRPr/>
            </a:pPr>
            <a:r>
              <a:rPr lang="en-GB" sz="2000" b="1" i="1" dirty="0">
                <a:solidFill>
                  <a:srgbClr val="00B0F0"/>
                </a:solidFill>
                <a:latin typeface="+mn-lt"/>
              </a:rPr>
              <a:t>suggest</a:t>
            </a:r>
            <a:endParaRPr lang="en-GB" sz="2400" b="1" i="1" dirty="0">
              <a:solidFill>
                <a:srgbClr val="00B0F0"/>
              </a:solidFill>
              <a:latin typeface="+mn-lt"/>
            </a:endParaRPr>
          </a:p>
        </p:txBody>
      </p:sp>
      <p:sp>
        <p:nvSpPr>
          <p:cNvPr id="16" name="TextBox 15"/>
          <p:cNvSpPr txBox="1"/>
          <p:nvPr/>
        </p:nvSpPr>
        <p:spPr>
          <a:xfrm>
            <a:off x="487688" y="3068960"/>
            <a:ext cx="3600400" cy="3247043"/>
          </a:xfrm>
          <a:prstGeom prst="rect">
            <a:avLst/>
          </a:prstGeom>
          <a:noFill/>
        </p:spPr>
        <p:txBody>
          <a:bodyPr wrap="square">
            <a:spAutoFit/>
          </a:bodyPr>
          <a:lstStyle/>
          <a:p>
            <a:pPr algn="ctr">
              <a:defRPr/>
            </a:pPr>
            <a:r>
              <a:rPr lang="en-GB" sz="2000" b="1" dirty="0" err="1"/>
              <a:t>MDyn</a:t>
            </a:r>
            <a:r>
              <a:rPr lang="en-GB" sz="2000" b="1" dirty="0"/>
              <a:t> escapes </a:t>
            </a:r>
          </a:p>
          <a:p>
            <a:pPr algn="ctr">
              <a:spcAft>
                <a:spcPts val="1000"/>
              </a:spcAft>
              <a:defRPr/>
            </a:pPr>
            <a:r>
              <a:rPr lang="en-GB" sz="2000" b="1" dirty="0"/>
              <a:t>the above contradiction:</a:t>
            </a:r>
          </a:p>
          <a:p>
            <a:pPr algn="ctr">
              <a:defRPr/>
            </a:pPr>
            <a:r>
              <a:rPr lang="en-GB" sz="2000" b="1" dirty="0">
                <a:solidFill>
                  <a:srgbClr val="A205CD"/>
                </a:solidFill>
              </a:rPr>
              <a:t>a conscious process cannot just “confirm” another one </a:t>
            </a:r>
          </a:p>
          <a:p>
            <a:pPr algn="ctr">
              <a:spcAft>
                <a:spcPts val="2000"/>
              </a:spcAft>
              <a:defRPr/>
            </a:pPr>
            <a:r>
              <a:rPr lang="en-GB" sz="2000" b="1" dirty="0">
                <a:solidFill>
                  <a:srgbClr val="A205CD"/>
                </a:solidFill>
              </a:rPr>
              <a:t>at a join as above:</a:t>
            </a:r>
          </a:p>
          <a:p>
            <a:pPr algn="ctr">
              <a:spcAft>
                <a:spcPts val="2000"/>
              </a:spcAft>
              <a:defRPr/>
            </a:pPr>
            <a:r>
              <a:rPr lang="en-GB" sz="2000" b="1" dirty="0"/>
              <a:t>Values in its states </a:t>
            </a:r>
            <a:r>
              <a:rPr lang="en-GB" sz="2000" b="1" dirty="0">
                <a:solidFill>
                  <a:srgbClr val="A205CD"/>
                </a:solidFill>
              </a:rPr>
              <a:t>DO NOW</a:t>
            </a:r>
            <a:r>
              <a:rPr lang="en-GB" sz="2000" b="1" dirty="0"/>
              <a:t> depend on the particular </a:t>
            </a:r>
            <a:r>
              <a:rPr lang="en-GB" sz="2000" b="1" i="1" dirty="0">
                <a:solidFill>
                  <a:srgbClr val="A205CD"/>
                </a:solidFill>
              </a:rPr>
              <a:t>located</a:t>
            </a:r>
            <a:r>
              <a:rPr lang="en-GB" sz="2000" b="1" dirty="0">
                <a:solidFill>
                  <a:srgbClr val="C00000"/>
                </a:solidFill>
              </a:rPr>
              <a:t> </a:t>
            </a:r>
            <a:r>
              <a:rPr lang="en-GB" sz="2000" b="1" dirty="0"/>
              <a:t>causal routes taken to the states.</a:t>
            </a:r>
          </a:p>
        </p:txBody>
      </p:sp>
      <p:sp>
        <p:nvSpPr>
          <p:cNvPr id="15" name="Rounded Rectangle 14"/>
          <p:cNvSpPr/>
          <p:nvPr/>
        </p:nvSpPr>
        <p:spPr>
          <a:xfrm>
            <a:off x="4251297" y="5033635"/>
            <a:ext cx="2914106" cy="172488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4363015" y="5118091"/>
            <a:ext cx="2802388" cy="1631216"/>
          </a:xfrm>
          <a:prstGeom prst="rect">
            <a:avLst/>
          </a:prstGeom>
          <a:noFill/>
        </p:spPr>
        <p:txBody>
          <a:bodyPr wrap="square">
            <a:spAutoFit/>
          </a:bodyPr>
          <a:lstStyle/>
          <a:p>
            <a:pPr algn="ctr">
              <a:spcAft>
                <a:spcPts val="2000"/>
              </a:spcAft>
              <a:defRPr/>
            </a:pPr>
            <a:r>
              <a:rPr lang="en-GB" sz="2000" b="1" dirty="0"/>
              <a:t>The differential auto-sensitivity and hence consciousness of a process </a:t>
            </a:r>
            <a:r>
              <a:rPr lang="en-GB" sz="2000" b="1" dirty="0">
                <a:solidFill>
                  <a:srgbClr val="A205CD"/>
                </a:solidFill>
              </a:rPr>
              <a:t>is determined by its inner nature</a:t>
            </a:r>
            <a:r>
              <a:rPr lang="en-GB" sz="2000" b="1" dirty="0"/>
              <a:t>.</a:t>
            </a:r>
          </a:p>
        </p:txBody>
      </p:sp>
      <p:sp>
        <p:nvSpPr>
          <p:cNvPr id="3" name="Rounded Rectangle 19">
            <a:extLst>
              <a:ext uri="{FF2B5EF4-FFF2-40B4-BE49-F238E27FC236}">
                <a16:creationId xmlns:a16="http://schemas.microsoft.com/office/drawing/2014/main" xmlns="" id="{8BA9E572-8B5C-DBE6-ECD8-D46188A094FF}"/>
              </a:ext>
            </a:extLst>
          </p:cNvPr>
          <p:cNvSpPr/>
          <p:nvPr/>
        </p:nvSpPr>
        <p:spPr>
          <a:xfrm>
            <a:off x="394535" y="1608102"/>
            <a:ext cx="2473635" cy="802750"/>
          </a:xfrm>
          <a:prstGeom prst="roundRect">
            <a:avLst/>
          </a:prstGeom>
          <a:solidFill>
            <a:srgbClr val="00E266">
              <a:alpha val="71765"/>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xmlns="" id="{B3D80A82-A74A-0D90-69AA-4940995F2E58}"/>
              </a:ext>
            </a:extLst>
          </p:cNvPr>
          <p:cNvSpPr txBox="1"/>
          <p:nvPr/>
        </p:nvSpPr>
        <p:spPr>
          <a:xfrm>
            <a:off x="441820" y="1626721"/>
            <a:ext cx="2473635" cy="646331"/>
          </a:xfrm>
          <a:prstGeom prst="rect">
            <a:avLst/>
          </a:prstGeom>
          <a:noFill/>
        </p:spPr>
        <p:txBody>
          <a:bodyPr wrap="square">
            <a:spAutoFit/>
          </a:bodyPr>
          <a:lstStyle/>
          <a:p>
            <a:pPr>
              <a:defRPr/>
            </a:pPr>
            <a:r>
              <a:rPr lang="en-GB" sz="1800" b="1" i="1" dirty="0">
                <a:latin typeface="+mn-lt"/>
              </a:rPr>
              <a:t>Need for consciousness to have causal effects</a:t>
            </a:r>
            <a:endParaRPr lang="en-GB" sz="1800" dirty="0">
              <a:latin typeface="+mn-lt"/>
            </a:endParaRPr>
          </a:p>
        </p:txBody>
      </p:sp>
      <p:sp>
        <p:nvSpPr>
          <p:cNvPr id="5" name="Line 29">
            <a:extLst>
              <a:ext uri="{FF2B5EF4-FFF2-40B4-BE49-F238E27FC236}">
                <a16:creationId xmlns:a16="http://schemas.microsoft.com/office/drawing/2014/main" xmlns="" id="{FAFEE802-0B39-BB1D-5B05-930E2902E6EF}"/>
              </a:ext>
            </a:extLst>
          </p:cNvPr>
          <p:cNvSpPr>
            <a:spLocks noChangeShapeType="1"/>
          </p:cNvSpPr>
          <p:nvPr/>
        </p:nvSpPr>
        <p:spPr bwMode="auto">
          <a:xfrm flipV="1">
            <a:off x="934719" y="800221"/>
            <a:ext cx="1206391" cy="769053"/>
          </a:xfrm>
          <a:prstGeom prst="line">
            <a:avLst/>
          </a:prstGeom>
          <a:noFill/>
          <a:ln w="1016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979033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116632"/>
            <a:ext cx="9036496" cy="576064"/>
          </a:xfrm>
        </p:spPr>
        <p:txBody>
          <a:bodyPr/>
          <a:lstStyle/>
          <a:p>
            <a:pPr eaLnBrk="1" hangingPunct="1"/>
            <a:r>
              <a:rPr lang="en-GB" altLang="en-US" sz="2400" dirty="0"/>
              <a:t>((But…d</a:t>
            </a:r>
            <a:r>
              <a:rPr lang="en-GB" sz="2400" dirty="0"/>
              <a:t>espite banning “confirmatory joining” of conscious processes</a:t>
            </a:r>
            <a:r>
              <a:rPr lang="en-GB" altLang="en-US" sz="2400" dirty="0"/>
              <a:t>))</a:t>
            </a:r>
          </a:p>
        </p:txBody>
      </p:sp>
      <p:sp>
        <p:nvSpPr>
          <p:cNvPr id="19459" name="Rectangle 3"/>
          <p:cNvSpPr>
            <a:spLocks noGrp="1" noChangeArrowheads="1"/>
          </p:cNvSpPr>
          <p:nvPr>
            <p:ph idx="1"/>
          </p:nvPr>
        </p:nvSpPr>
        <p:spPr>
          <a:xfrm>
            <a:off x="251520" y="1052736"/>
            <a:ext cx="8712968" cy="5328592"/>
          </a:xfrm>
        </p:spPr>
        <p:txBody>
          <a:bodyPr/>
          <a:lstStyle/>
          <a:p>
            <a:pPr>
              <a:spcBef>
                <a:spcPts val="0"/>
              </a:spcBef>
              <a:spcAft>
                <a:spcPts val="1000"/>
              </a:spcAft>
              <a:buFont typeface="Calibri" panose="020F0502020204030204" pitchFamily="34" charset="0"/>
              <a:buChar char="•"/>
            </a:pPr>
            <a:r>
              <a:rPr lang="en-GB" sz="2000" b="1" dirty="0">
                <a:solidFill>
                  <a:srgbClr val="00B050"/>
                </a:solidFill>
              </a:rPr>
              <a:t>A conscious process </a:t>
            </a:r>
            <a:r>
              <a:rPr lang="en-GB" sz="2000" b="1" i="1" dirty="0">
                <a:solidFill>
                  <a:schemeClr val="accent6">
                    <a:lumMod val="50000"/>
                  </a:schemeClr>
                </a:solidFill>
              </a:rPr>
              <a:t>can have separate stretches, and they can join </a:t>
            </a:r>
            <a:r>
              <a:rPr lang="en-GB" sz="2000" b="1" i="1" dirty="0">
                <a:solidFill>
                  <a:srgbClr val="00B050"/>
                </a:solidFill>
              </a:rPr>
              <a:t>at a </a:t>
            </a:r>
            <a:r>
              <a:rPr lang="en-GB" sz="2000" b="1" i="1" dirty="0">
                <a:solidFill>
                  <a:srgbClr val="00B0F0"/>
                </a:solidFill>
              </a:rPr>
              <a:t>shared state</a:t>
            </a:r>
            <a:r>
              <a:rPr lang="en-GB" sz="2000" b="1" dirty="0">
                <a:solidFill>
                  <a:srgbClr val="00B0F0"/>
                </a:solidFill>
              </a:rPr>
              <a:t>:</a:t>
            </a:r>
          </a:p>
          <a:p>
            <a:pPr>
              <a:spcBef>
                <a:spcPts val="0"/>
              </a:spcBef>
              <a:spcAft>
                <a:spcPts val="1000"/>
              </a:spcAft>
              <a:buFont typeface="Calibri" panose="020F0502020204030204" pitchFamily="34" charset="0"/>
              <a:buChar char=" "/>
            </a:pPr>
            <a:r>
              <a:rPr lang="en-GB" sz="2000" b="1" dirty="0">
                <a:solidFill>
                  <a:srgbClr val="00B050"/>
                </a:solidFill>
              </a:rPr>
              <a:t>It’s just that that state treats the stretches as a </a:t>
            </a:r>
            <a:r>
              <a:rPr lang="en-GB" sz="2000" b="1" i="1" dirty="0">
                <a:solidFill>
                  <a:schemeClr val="accent6">
                    <a:lumMod val="50000"/>
                  </a:schemeClr>
                </a:solidFill>
              </a:rPr>
              <a:t>unitary, joint history</a:t>
            </a:r>
            <a:r>
              <a:rPr lang="en-GB" sz="2000" b="1" dirty="0">
                <a:solidFill>
                  <a:schemeClr val="accent6">
                    <a:lumMod val="50000"/>
                  </a:schemeClr>
                </a:solidFill>
              </a:rPr>
              <a:t>:</a:t>
            </a:r>
          </a:p>
          <a:p>
            <a:pPr>
              <a:spcBef>
                <a:spcPts val="0"/>
              </a:spcBef>
              <a:spcAft>
                <a:spcPts val="4000"/>
              </a:spcAft>
              <a:buFont typeface="Calibri" panose="020F0502020204030204" pitchFamily="34" charset="0"/>
              <a:buChar char=" "/>
            </a:pPr>
            <a:r>
              <a:rPr lang="en-GB" sz="2000" b="1" dirty="0">
                <a:solidFill>
                  <a:schemeClr val="accent6">
                    <a:lumMod val="50000"/>
                  </a:schemeClr>
                </a:solidFill>
              </a:rPr>
              <a:t>The meta-causation from both stretches taken together is part of the state</a:t>
            </a:r>
          </a:p>
          <a:p>
            <a:pPr>
              <a:spcBef>
                <a:spcPts val="0"/>
              </a:spcBef>
              <a:spcAft>
                <a:spcPts val="2000"/>
              </a:spcAft>
              <a:buFont typeface="Calibri" panose="020F0502020204030204" pitchFamily="34" charset="0"/>
              <a:buChar char="•"/>
            </a:pPr>
            <a:r>
              <a:rPr lang="en-GB" sz="2000" b="1" dirty="0" err="1">
                <a:solidFill>
                  <a:srgbClr val="00B050"/>
                </a:solidFill>
              </a:rPr>
              <a:t>MDyn</a:t>
            </a:r>
            <a:r>
              <a:rPr lang="en-GB" sz="2000" b="1" dirty="0">
                <a:solidFill>
                  <a:srgbClr val="00B050"/>
                </a:solidFill>
              </a:rPr>
              <a:t>  allows </a:t>
            </a:r>
            <a:r>
              <a:rPr lang="en-GB" sz="2000" b="1" i="1" dirty="0">
                <a:solidFill>
                  <a:schemeClr val="accent6">
                    <a:lumMod val="50000"/>
                  </a:schemeClr>
                </a:solidFill>
              </a:rPr>
              <a:t>complex, non-confirmatory </a:t>
            </a:r>
            <a:r>
              <a:rPr lang="en-GB" sz="2000" b="1" dirty="0">
                <a:solidFill>
                  <a:srgbClr val="00B050"/>
                </a:solidFill>
              </a:rPr>
              <a:t>merging of conscious processes </a:t>
            </a:r>
            <a:r>
              <a:rPr lang="en-GB" sz="2000" b="1" i="1" dirty="0">
                <a:solidFill>
                  <a:srgbClr val="00B050"/>
                </a:solidFill>
              </a:rPr>
              <a:t>P </a:t>
            </a:r>
            <a:r>
              <a:rPr lang="en-GB" sz="2000" b="1" dirty="0">
                <a:solidFill>
                  <a:srgbClr val="00B050"/>
                </a:solidFill>
              </a:rPr>
              <a:t>and</a:t>
            </a:r>
            <a:r>
              <a:rPr lang="en-GB" sz="2000" b="1" i="1" dirty="0">
                <a:solidFill>
                  <a:srgbClr val="00B050"/>
                </a:solidFill>
              </a:rPr>
              <a:t> Q </a:t>
            </a:r>
            <a:r>
              <a:rPr lang="en-GB" sz="2000" b="1" dirty="0">
                <a:solidFill>
                  <a:srgbClr val="00B050"/>
                </a:solidFill>
              </a:rPr>
              <a:t>(whether a copy of </a:t>
            </a:r>
            <a:r>
              <a:rPr lang="en-GB" sz="2000" b="1" i="1" dirty="0">
                <a:solidFill>
                  <a:srgbClr val="00B050"/>
                </a:solidFill>
              </a:rPr>
              <a:t>P</a:t>
            </a:r>
            <a:r>
              <a:rPr lang="en-GB" sz="2000" b="1" dirty="0">
                <a:solidFill>
                  <a:srgbClr val="00B050"/>
                </a:solidFill>
              </a:rPr>
              <a:t> or not) at a given place. </a:t>
            </a:r>
            <a:r>
              <a:rPr lang="en-GB" sz="2000" b="1" dirty="0">
                <a:solidFill>
                  <a:srgbClr val="00B0F0"/>
                </a:solidFill>
              </a:rPr>
              <a:t> </a:t>
            </a:r>
            <a:r>
              <a:rPr lang="en-GB" sz="2000" i="1" dirty="0"/>
              <a:t>For example:</a:t>
            </a:r>
          </a:p>
          <a:p>
            <a:pPr lvl="1">
              <a:spcBef>
                <a:spcPts val="0"/>
              </a:spcBef>
              <a:spcAft>
                <a:spcPts val="500"/>
              </a:spcAft>
              <a:buFont typeface="Calibri" panose="020F0502020204030204" pitchFamily="34" charset="0"/>
              <a:buChar char="–"/>
            </a:pPr>
            <a:r>
              <a:rPr lang="en-GB" sz="1800" dirty="0"/>
              <a:t>the overall combined process being conscious, </a:t>
            </a:r>
            <a:r>
              <a:rPr lang="en-GB" sz="1800" i="1" dirty="0">
                <a:solidFill>
                  <a:schemeClr val="accent6">
                    <a:lumMod val="50000"/>
                  </a:schemeClr>
                </a:solidFill>
              </a:rPr>
              <a:t>with also</a:t>
            </a:r>
          </a:p>
          <a:p>
            <a:pPr lvl="1">
              <a:spcBef>
                <a:spcPts val="0"/>
              </a:spcBef>
              <a:spcAft>
                <a:spcPts val="500"/>
              </a:spcAft>
              <a:buFont typeface="Calibri" panose="020F0502020204030204" pitchFamily="34" charset="0"/>
              <a:buChar char=" "/>
            </a:pPr>
            <a:r>
              <a:rPr lang="en-GB" sz="1800" b="1" i="1" dirty="0">
                <a:solidFill>
                  <a:srgbClr val="00B050"/>
                </a:solidFill>
              </a:rPr>
              <a:t>P</a:t>
            </a:r>
            <a:r>
              <a:rPr lang="en-GB" sz="1800" dirty="0"/>
              <a:t> and </a:t>
            </a:r>
            <a:r>
              <a:rPr lang="en-GB" sz="1800" b="1" i="1" dirty="0">
                <a:solidFill>
                  <a:srgbClr val="00B050"/>
                </a:solidFill>
              </a:rPr>
              <a:t>Q </a:t>
            </a:r>
            <a:r>
              <a:rPr lang="en-GB" sz="1800" dirty="0"/>
              <a:t>themselves being conscious, </a:t>
            </a:r>
            <a:r>
              <a:rPr lang="en-GB" sz="1800" i="1" dirty="0">
                <a:solidFill>
                  <a:schemeClr val="accent6">
                    <a:lumMod val="50000"/>
                  </a:schemeClr>
                </a:solidFill>
              </a:rPr>
              <a:t>but</a:t>
            </a:r>
          </a:p>
          <a:p>
            <a:pPr lvl="1">
              <a:spcBef>
                <a:spcPts val="0"/>
              </a:spcBef>
              <a:spcAft>
                <a:spcPts val="2000"/>
              </a:spcAft>
              <a:buFont typeface="Calibri" panose="020F0502020204030204" pitchFamily="34" charset="0"/>
              <a:buChar char=" "/>
            </a:pPr>
            <a:r>
              <a:rPr lang="en-GB" sz="1800" b="1" dirty="0">
                <a:solidFill>
                  <a:schemeClr val="accent6">
                    <a:lumMod val="50000"/>
                  </a:schemeClr>
                </a:solidFill>
              </a:rPr>
              <a:t>complexly combined by ordinary causation for while </a:t>
            </a:r>
            <a:r>
              <a:rPr lang="en-GB" sz="1800" dirty="0"/>
              <a:t>after </a:t>
            </a:r>
            <a:r>
              <a:rPr lang="en-GB" sz="1800" b="1" i="1" dirty="0">
                <a:solidFill>
                  <a:schemeClr val="accent6">
                    <a:lumMod val="50000"/>
                  </a:schemeClr>
                </a:solidFill>
              </a:rPr>
              <a:t>J</a:t>
            </a:r>
          </a:p>
          <a:p>
            <a:pPr lvl="1">
              <a:spcBef>
                <a:spcPts val="0"/>
              </a:spcBef>
              <a:spcAft>
                <a:spcPts val="2000"/>
              </a:spcAft>
              <a:buFont typeface="Calibri" panose="020F0502020204030204" pitchFamily="34" charset="0"/>
              <a:buChar char=" "/>
            </a:pPr>
            <a:r>
              <a:rPr lang="en-GB" sz="1800" dirty="0"/>
              <a:t>before possibly losing their separate identity at some time after </a:t>
            </a:r>
            <a:r>
              <a:rPr lang="en-GB" sz="1800" b="1" i="1" dirty="0">
                <a:solidFill>
                  <a:schemeClr val="accent6">
                    <a:lumMod val="50000"/>
                  </a:schemeClr>
                </a:solidFill>
              </a:rPr>
              <a:t>J</a:t>
            </a:r>
            <a:r>
              <a:rPr lang="en-GB" sz="1800" dirty="0"/>
              <a:t>.</a:t>
            </a:r>
            <a:endParaRPr lang="en-GB" sz="2000" dirty="0"/>
          </a:p>
        </p:txBody>
      </p:sp>
    </p:spTree>
    <p:extLst>
      <p:ext uri="{BB962C8B-B14F-4D97-AF65-F5344CB8AC3E}">
        <p14:creationId xmlns:p14="http://schemas.microsoft.com/office/powerpoint/2010/main" val="17509917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323528" y="1988840"/>
            <a:ext cx="8229600" cy="1656184"/>
          </a:xfrm>
        </p:spPr>
        <p:txBody>
          <a:bodyPr/>
          <a:lstStyle/>
          <a:p>
            <a:pPr marL="1800000" indent="0">
              <a:spcBef>
                <a:spcPts val="2000"/>
              </a:spcBef>
              <a:buFont typeface="Arial" charset="0"/>
              <a:buNone/>
            </a:pPr>
            <a:r>
              <a:rPr lang="en-GB" altLang="en-US" sz="3600" dirty="0"/>
              <a:t>Thanks very much.</a:t>
            </a:r>
          </a:p>
          <a:p>
            <a:pPr marL="1800000" indent="0">
              <a:spcBef>
                <a:spcPts val="2000"/>
              </a:spcBef>
              <a:buFont typeface="Arial" charset="0"/>
              <a:buNone/>
            </a:pPr>
            <a:r>
              <a:rPr lang="en-GB" altLang="en-US" sz="3600" dirty="0"/>
              <a:t>Questions, please.</a:t>
            </a:r>
          </a:p>
        </p:txBody>
      </p:sp>
    </p:spTree>
    <p:extLst>
      <p:ext uri="{BB962C8B-B14F-4D97-AF65-F5344CB8AC3E}">
        <p14:creationId xmlns:p14="http://schemas.microsoft.com/office/powerpoint/2010/main" val="1244675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395288" y="0"/>
            <a:ext cx="8229600" cy="536575"/>
          </a:xfrm>
        </p:spPr>
        <p:txBody>
          <a:bodyPr/>
          <a:lstStyle/>
          <a:p>
            <a:r>
              <a:rPr lang="en-GB" altLang="es-PE" sz="3200" dirty="0"/>
              <a:t>References</a:t>
            </a:r>
            <a:endParaRPr lang="en-GB" altLang="es-PE" sz="3200" dirty="0">
              <a:solidFill>
                <a:srgbClr val="FF0000"/>
              </a:solidFill>
            </a:endParaRPr>
          </a:p>
        </p:txBody>
      </p:sp>
      <p:sp>
        <p:nvSpPr>
          <p:cNvPr id="23555" name="Rectangle 3"/>
          <p:cNvSpPr>
            <a:spLocks noGrp="1"/>
          </p:cNvSpPr>
          <p:nvPr>
            <p:ph type="body" idx="4294967295"/>
          </p:nvPr>
        </p:nvSpPr>
        <p:spPr>
          <a:xfrm>
            <a:off x="395536" y="548680"/>
            <a:ext cx="8640960" cy="6120680"/>
          </a:xfrm>
        </p:spPr>
        <p:txBody>
          <a:bodyPr/>
          <a:lstStyle/>
          <a:p>
            <a:pPr>
              <a:spcBef>
                <a:spcPts val="1500"/>
              </a:spcBef>
              <a:buNone/>
            </a:pPr>
            <a:r>
              <a:rPr lang="en-GB" sz="1800" dirty="0" err="1"/>
              <a:t>Arntzenius</a:t>
            </a:r>
            <a:r>
              <a:rPr lang="en-GB" sz="1800" dirty="0"/>
              <a:t>, F. (2014). </a:t>
            </a:r>
            <a:r>
              <a:rPr lang="en-GB" sz="1800" i="1" dirty="0"/>
              <a:t>Space, time, and stuff.  </a:t>
            </a:r>
            <a:r>
              <a:rPr lang="en-GB" sz="1800" dirty="0"/>
              <a:t>Oxford University Press.</a:t>
            </a:r>
          </a:p>
          <a:p>
            <a:pPr>
              <a:spcBef>
                <a:spcPts val="1500"/>
              </a:spcBef>
              <a:buNone/>
            </a:pPr>
            <a:r>
              <a:rPr lang="en-GB" sz="1800" dirty="0" err="1"/>
              <a:t>Barnden</a:t>
            </a:r>
            <a:r>
              <a:rPr lang="en-GB" sz="1800" dirty="0"/>
              <a:t>, J.A. (2014). Running into consciousness. </a:t>
            </a:r>
            <a:r>
              <a:rPr lang="en-GB" sz="1800" i="1" dirty="0"/>
              <a:t>J. Consciousness Studies, 21</a:t>
            </a:r>
            <a:r>
              <a:rPr lang="en-GB" sz="1800" dirty="0"/>
              <a:t> (5–6), pp.33–56. </a:t>
            </a:r>
          </a:p>
          <a:p>
            <a:pPr>
              <a:spcBef>
                <a:spcPts val="1500"/>
              </a:spcBef>
              <a:buNone/>
            </a:pPr>
            <a:r>
              <a:rPr lang="en-GB" sz="1800" dirty="0" err="1"/>
              <a:t>Barnden</a:t>
            </a:r>
            <a:r>
              <a:rPr lang="en-GB" sz="1800" dirty="0"/>
              <a:t>, J.A. (2020). The meta-dynamic nature of consciousness. </a:t>
            </a:r>
            <a:r>
              <a:rPr lang="en-GB" sz="1800" i="1" dirty="0"/>
              <a:t>Entropy 22</a:t>
            </a:r>
            <a:r>
              <a:rPr lang="en-GB" sz="1800" dirty="0"/>
              <a:t>(12), 1433; https://doi.org/10.3390/e22121433 (in special issue on Models of Consciousness). </a:t>
            </a:r>
          </a:p>
          <a:p>
            <a:pPr>
              <a:spcBef>
                <a:spcPts val="1500"/>
              </a:spcBef>
              <a:buNone/>
            </a:pPr>
            <a:r>
              <a:rPr lang="en-GB" sz="1800" dirty="0" err="1"/>
              <a:t>Barnden</a:t>
            </a:r>
            <a:r>
              <a:rPr lang="en-GB" sz="1800" dirty="0"/>
              <a:t>, J.A. (2022). Pre-reflective self-consciousness: a meta-causal approach. </a:t>
            </a:r>
            <a:r>
              <a:rPr lang="en-GB" sz="1800" i="1" dirty="0"/>
              <a:t>Review of Philosophy and Psychology</a:t>
            </a:r>
            <a:r>
              <a:rPr lang="en-GB" sz="1800" b="1" dirty="0"/>
              <a:t>,</a:t>
            </a:r>
            <a:r>
              <a:rPr lang="en-GB" sz="1800" dirty="0"/>
              <a:t> online 22/1/22; DOI: 10.1007/s13164-021-00603-z </a:t>
            </a:r>
          </a:p>
          <a:p>
            <a:pPr>
              <a:spcBef>
                <a:spcPts val="1500"/>
              </a:spcBef>
              <a:buNone/>
            </a:pPr>
            <a:r>
              <a:rPr lang="en-GB" sz="1800" dirty="0"/>
              <a:t>Bohm, D. &amp; </a:t>
            </a:r>
            <a:r>
              <a:rPr lang="en-GB" sz="1800" dirty="0" err="1"/>
              <a:t>Hiley</a:t>
            </a:r>
            <a:r>
              <a:rPr lang="en-GB" sz="1800" dirty="0"/>
              <a:t>, B.J. (1993). </a:t>
            </a:r>
            <a:r>
              <a:rPr lang="en-GB" sz="1800" i="1" dirty="0"/>
              <a:t>The undivided universe: An ontological interpretation of quantum theory. </a:t>
            </a:r>
            <a:r>
              <a:rPr lang="en-GB" sz="1800" dirty="0"/>
              <a:t>London and New York: Routledge.</a:t>
            </a:r>
          </a:p>
          <a:p>
            <a:pPr>
              <a:spcBef>
                <a:spcPts val="1500"/>
              </a:spcBef>
              <a:buNone/>
            </a:pPr>
            <a:r>
              <a:rPr lang="en-GB" sz="1800" dirty="0"/>
              <a:t>Kovacs, D.M. (2021). The question of iterated causation.  </a:t>
            </a:r>
            <a:r>
              <a:rPr lang="en-GB" sz="1800" i="1" dirty="0"/>
              <a:t>Philosophy and Phenomenological Research, 104</a:t>
            </a:r>
            <a:r>
              <a:rPr lang="en-GB" sz="1800" dirty="0"/>
              <a:t> (2), pp.454--473.  DOI: 10.1111/phpr.12782 [</a:t>
            </a:r>
            <a:r>
              <a:rPr lang="en-GB" sz="1800" i="1" dirty="0"/>
              <a:t>iterated causation = meta-causation in my terminology]</a:t>
            </a:r>
          </a:p>
          <a:p>
            <a:pPr>
              <a:spcBef>
                <a:spcPts val="1500"/>
              </a:spcBef>
              <a:buNone/>
            </a:pPr>
            <a:r>
              <a:rPr lang="en-GB" sz="1800" dirty="0" err="1"/>
              <a:t>Kutach</a:t>
            </a:r>
            <a:r>
              <a:rPr lang="en-GB" sz="1800" dirty="0"/>
              <a:t>, D. (2014). </a:t>
            </a:r>
            <a:r>
              <a:rPr lang="en-GB" sz="1800" i="1" dirty="0"/>
              <a:t>Causation.</a:t>
            </a:r>
            <a:r>
              <a:rPr lang="en-GB" sz="1800" dirty="0"/>
              <a:t> Cambridge, UK: Polity Press.</a:t>
            </a:r>
          </a:p>
          <a:p>
            <a:pPr>
              <a:spcBef>
                <a:spcPts val="1500"/>
              </a:spcBef>
              <a:buNone/>
            </a:pPr>
            <a:endParaRPr lang="en-GB" sz="1800" dirty="0">
              <a:solidFill>
                <a:srgbClr val="0070C0"/>
              </a:solidFill>
            </a:endParaRPr>
          </a:p>
          <a:p>
            <a:pPr marL="0" indent="0">
              <a:buNone/>
            </a:pPr>
            <a:endParaRPr lang="en-GB" sz="1800" dirty="0">
              <a:solidFill>
                <a:srgbClr val="0070C0"/>
              </a:solidFill>
            </a:endParaRPr>
          </a:p>
          <a:p>
            <a:pPr marL="0" indent="0">
              <a:buNone/>
            </a:pPr>
            <a:endParaRPr lang="en-GB" sz="1800" dirty="0">
              <a:solidFill>
                <a:srgbClr val="0070C0"/>
              </a:solidFill>
            </a:endParaRPr>
          </a:p>
          <a:p>
            <a:pPr marL="0" indent="0">
              <a:buNone/>
            </a:pPr>
            <a:endParaRPr lang="en-GB" sz="1800" dirty="0"/>
          </a:p>
        </p:txBody>
      </p:sp>
    </p:spTree>
    <p:extLst>
      <p:ext uri="{BB962C8B-B14F-4D97-AF65-F5344CB8AC3E}">
        <p14:creationId xmlns:p14="http://schemas.microsoft.com/office/powerpoint/2010/main" val="4159601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395288" y="115888"/>
            <a:ext cx="8229600" cy="536575"/>
          </a:xfrm>
        </p:spPr>
        <p:txBody>
          <a:bodyPr/>
          <a:lstStyle/>
          <a:p>
            <a:r>
              <a:rPr lang="en-GB" altLang="es-PE" sz="3200"/>
              <a:t>References, contd</a:t>
            </a:r>
          </a:p>
        </p:txBody>
      </p:sp>
      <p:sp>
        <p:nvSpPr>
          <p:cNvPr id="94211" name="Rectangle 3"/>
          <p:cNvSpPr>
            <a:spLocks noGrp="1"/>
          </p:cNvSpPr>
          <p:nvPr>
            <p:ph type="body" idx="4294967295"/>
          </p:nvPr>
        </p:nvSpPr>
        <p:spPr>
          <a:xfrm>
            <a:off x="251520" y="764704"/>
            <a:ext cx="8229600" cy="5545162"/>
          </a:xfrm>
        </p:spPr>
        <p:txBody>
          <a:bodyPr/>
          <a:lstStyle/>
          <a:p>
            <a:pPr>
              <a:spcBef>
                <a:spcPts val="1500"/>
              </a:spcBef>
              <a:buNone/>
            </a:pPr>
            <a:r>
              <a:rPr lang="en-GB" sz="1800" dirty="0"/>
              <a:t>Ludwig, D. (2022). The functional contributions of consciousness. </a:t>
            </a:r>
            <a:r>
              <a:rPr lang="en-GB" sz="1800" i="1" dirty="0"/>
              <a:t>Consciousness and Cognition, 104,</a:t>
            </a:r>
            <a:r>
              <a:rPr lang="en-GB" sz="1800" dirty="0"/>
              <a:t> 103383.   DOI:  https://doi.org/10.1016/j.concog.2022.103383</a:t>
            </a:r>
            <a:endParaRPr lang="en-GB" sz="1800" i="1" dirty="0"/>
          </a:p>
          <a:p>
            <a:pPr>
              <a:spcBef>
                <a:spcPts val="1500"/>
              </a:spcBef>
              <a:buNone/>
            </a:pPr>
            <a:r>
              <a:rPr lang="en-GB" sz="1800" dirty="0" err="1"/>
              <a:t>Mindt</a:t>
            </a:r>
            <a:r>
              <a:rPr lang="en-GB" sz="1800" dirty="0"/>
              <a:t>, G. (2021). Not all structure and dynamics are equal. </a:t>
            </a:r>
            <a:r>
              <a:rPr lang="en-GB" sz="1800" i="1" dirty="0"/>
              <a:t>Entropy, 23</a:t>
            </a:r>
            <a:r>
              <a:rPr lang="en-GB" sz="1800" dirty="0"/>
              <a:t>, 1226. https://doi.org/10.3390/e23091226</a:t>
            </a:r>
            <a:endParaRPr lang="en-GB" sz="1800" dirty="0">
              <a:solidFill>
                <a:srgbClr val="0070C0"/>
              </a:solidFill>
            </a:endParaRPr>
          </a:p>
          <a:p>
            <a:pPr>
              <a:spcBef>
                <a:spcPts val="1500"/>
              </a:spcBef>
              <a:buNone/>
            </a:pPr>
            <a:r>
              <a:rPr lang="en-GB" sz="1800" dirty="0"/>
              <a:t>Weinstein, S. &amp; </a:t>
            </a:r>
            <a:r>
              <a:rPr lang="en-GB" sz="1800" dirty="0" err="1"/>
              <a:t>Rickles</a:t>
            </a:r>
            <a:r>
              <a:rPr lang="en-GB" sz="1800" dirty="0"/>
              <a:t>, D. (2019). Quantum gravity. In </a:t>
            </a:r>
            <a:r>
              <a:rPr lang="en-GB" sz="1800" dirty="0" err="1"/>
              <a:t>Zalta</a:t>
            </a:r>
            <a:r>
              <a:rPr lang="en-GB" sz="1800" dirty="0"/>
              <a:t>, E. (Ed.), </a:t>
            </a:r>
            <a:r>
              <a:rPr lang="en-GB" sz="1800" i="1" dirty="0"/>
              <a:t>Stanford </a:t>
            </a:r>
            <a:r>
              <a:rPr lang="en-GB" sz="1800" i="1" dirty="0" err="1"/>
              <a:t>Encyclopedia</a:t>
            </a:r>
            <a:r>
              <a:rPr lang="en-GB" sz="1800" i="1" dirty="0"/>
              <a:t> of Philosophy</a:t>
            </a:r>
            <a:r>
              <a:rPr lang="en-GB" sz="1800" dirty="0"/>
              <a:t> (Summer 2019 ed.). https://plato.stanford.edu/archives/sum2019/entries/quantum-gravity/</a:t>
            </a:r>
          </a:p>
          <a:p>
            <a:pPr marL="342000" indent="-342000">
              <a:spcBef>
                <a:spcPts val="1000"/>
              </a:spcBef>
              <a:buNone/>
              <a:defRPr/>
            </a:pPr>
            <a:r>
              <a:rPr lang="en-GB" sz="1800" dirty="0"/>
              <a:t> </a:t>
            </a:r>
          </a:p>
        </p:txBody>
      </p:sp>
    </p:spTree>
    <p:extLst>
      <p:ext uri="{BB962C8B-B14F-4D97-AF65-F5344CB8AC3E}">
        <p14:creationId xmlns:p14="http://schemas.microsoft.com/office/powerpoint/2010/main" val="2300501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5536" y="2636912"/>
            <a:ext cx="7772400" cy="576064"/>
          </a:xfrm>
        </p:spPr>
        <p:txBody>
          <a:bodyPr/>
          <a:lstStyle/>
          <a:p>
            <a:pPr eaLnBrk="1" hangingPunct="1"/>
            <a:r>
              <a:rPr lang="en-GB" altLang="en-US" sz="3200" dirty="0"/>
              <a:t>EXTRA</a:t>
            </a:r>
          </a:p>
        </p:txBody>
      </p:sp>
    </p:spTree>
    <p:extLst>
      <p:ext uri="{BB962C8B-B14F-4D97-AF65-F5344CB8AC3E}">
        <p14:creationId xmlns:p14="http://schemas.microsoft.com/office/powerpoint/2010/main" val="342928163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3568" y="116632"/>
            <a:ext cx="7772400" cy="576064"/>
          </a:xfrm>
        </p:spPr>
        <p:txBody>
          <a:bodyPr/>
          <a:lstStyle/>
          <a:p>
            <a:pPr eaLnBrk="1" hangingPunct="1"/>
            <a:r>
              <a:rPr lang="en-GB" altLang="en-US" sz="3200" dirty="0"/>
              <a:t>Type Identity and Massive </a:t>
            </a:r>
            <a:r>
              <a:rPr lang="en-GB" altLang="en-US" sz="3200" dirty="0" err="1"/>
              <a:t>Realizability</a:t>
            </a:r>
            <a:endParaRPr lang="en-GB" altLang="en-US" sz="3200" dirty="0"/>
          </a:p>
        </p:txBody>
      </p:sp>
      <p:sp>
        <p:nvSpPr>
          <p:cNvPr id="19459" name="Rectangle 3"/>
          <p:cNvSpPr>
            <a:spLocks noGrp="1" noChangeArrowheads="1"/>
          </p:cNvSpPr>
          <p:nvPr>
            <p:ph idx="1"/>
          </p:nvPr>
        </p:nvSpPr>
        <p:spPr>
          <a:xfrm>
            <a:off x="251520" y="1124744"/>
            <a:ext cx="8534400" cy="4824536"/>
          </a:xfrm>
        </p:spPr>
        <p:txBody>
          <a:bodyPr/>
          <a:lstStyle/>
          <a:p>
            <a:pPr>
              <a:spcBef>
                <a:spcPts val="0"/>
              </a:spcBef>
              <a:spcAft>
                <a:spcPts val="500"/>
              </a:spcAft>
              <a:buFont typeface="Calibri" panose="020F0502020204030204" pitchFamily="34" charset="0"/>
              <a:buChar char="•"/>
            </a:pPr>
            <a:r>
              <a:rPr lang="en-GB" sz="2000" dirty="0"/>
              <a:t>I really do mean consciousness  </a:t>
            </a:r>
            <a:r>
              <a:rPr lang="en-GB" sz="2000" b="1" i="1" dirty="0">
                <a:solidFill>
                  <a:srgbClr val="7030A0"/>
                </a:solidFill>
              </a:rPr>
              <a:t>IS</a:t>
            </a:r>
            <a:r>
              <a:rPr lang="en-GB" sz="2000" dirty="0"/>
              <a:t>  the suitably-arranged meta-causation, not that consciousness is merely emergent from it in some magical way. </a:t>
            </a:r>
          </a:p>
          <a:p>
            <a:pPr lvl="1">
              <a:spcBef>
                <a:spcPts val="0"/>
              </a:spcBef>
              <a:spcAft>
                <a:spcPts val="500"/>
              </a:spcAft>
            </a:pPr>
            <a:r>
              <a:rPr lang="en-GB" sz="1800" b="1" dirty="0" err="1">
                <a:solidFill>
                  <a:srgbClr val="7030A0"/>
                </a:solidFill>
              </a:rPr>
              <a:t>MDyn</a:t>
            </a:r>
            <a:r>
              <a:rPr lang="en-GB" sz="1800" b="1" dirty="0">
                <a:solidFill>
                  <a:srgbClr val="7030A0"/>
                </a:solidFill>
              </a:rPr>
              <a:t> is a type-identity theory of consciousness, </a:t>
            </a:r>
          </a:p>
          <a:p>
            <a:pPr lvl="1">
              <a:spcBef>
                <a:spcPts val="0"/>
              </a:spcBef>
              <a:spcAft>
                <a:spcPts val="500"/>
              </a:spcAft>
            </a:pPr>
            <a:r>
              <a:rPr lang="en-GB" sz="1800" b="1" dirty="0">
                <a:solidFill>
                  <a:srgbClr val="7030A0"/>
                </a:solidFill>
              </a:rPr>
              <a:t>but the identity is not particularly with brain or biological-body states,</a:t>
            </a:r>
          </a:p>
          <a:p>
            <a:pPr lvl="1">
              <a:spcBef>
                <a:spcPts val="0"/>
              </a:spcBef>
              <a:spcAft>
                <a:spcPts val="2000"/>
              </a:spcAft>
            </a:pPr>
            <a:r>
              <a:rPr lang="en-GB" sz="1800" b="1" dirty="0">
                <a:solidFill>
                  <a:srgbClr val="7030A0"/>
                </a:solidFill>
              </a:rPr>
              <a:t>so </a:t>
            </a:r>
            <a:r>
              <a:rPr lang="en-GB" sz="1800" b="1" dirty="0">
                <a:solidFill>
                  <a:srgbClr val="00B050"/>
                </a:solidFill>
              </a:rPr>
              <a:t>have massive multiple </a:t>
            </a:r>
            <a:r>
              <a:rPr lang="en-GB" sz="1800" b="1" dirty="0" err="1">
                <a:solidFill>
                  <a:srgbClr val="00B050"/>
                </a:solidFill>
              </a:rPr>
              <a:t>realizability</a:t>
            </a:r>
            <a:r>
              <a:rPr lang="en-GB" sz="1800" b="1" dirty="0">
                <a:solidFill>
                  <a:srgbClr val="00B050"/>
                </a:solidFill>
              </a:rPr>
              <a:t> in detail</a:t>
            </a:r>
            <a:r>
              <a:rPr lang="en-GB" sz="1800" b="1" dirty="0">
                <a:solidFill>
                  <a:srgbClr val="7030A0"/>
                </a:solidFill>
              </a:rPr>
              <a:t> despite high-level identity.</a:t>
            </a:r>
            <a:endParaRPr lang="en-GB" sz="1600" b="1" dirty="0">
              <a:solidFill>
                <a:srgbClr val="7030A0"/>
              </a:solidFill>
            </a:endParaRPr>
          </a:p>
        </p:txBody>
      </p:sp>
    </p:spTree>
    <p:extLst>
      <p:ext uri="{BB962C8B-B14F-4D97-AF65-F5344CB8AC3E}">
        <p14:creationId xmlns:p14="http://schemas.microsoft.com/office/powerpoint/2010/main" val="285744666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7544" y="116632"/>
            <a:ext cx="8352928" cy="576064"/>
          </a:xfrm>
          <a:solidFill>
            <a:schemeClr val="accent6">
              <a:lumMod val="60000"/>
              <a:lumOff val="40000"/>
            </a:schemeClr>
          </a:solidFill>
        </p:spPr>
        <p:txBody>
          <a:bodyPr/>
          <a:lstStyle/>
          <a:p>
            <a:pPr eaLnBrk="1" hangingPunct="1"/>
            <a:r>
              <a:rPr lang="en-GB" altLang="en-US" sz="2800" dirty="0"/>
              <a:t>Replicating a “Typical” Mechanism:   Example 1</a:t>
            </a:r>
          </a:p>
        </p:txBody>
      </p:sp>
      <p:sp>
        <p:nvSpPr>
          <p:cNvPr id="19459" name="Rectangle 3"/>
          <p:cNvSpPr>
            <a:spLocks noGrp="1" noChangeArrowheads="1"/>
          </p:cNvSpPr>
          <p:nvPr>
            <p:ph idx="1"/>
          </p:nvPr>
        </p:nvSpPr>
        <p:spPr>
          <a:xfrm>
            <a:off x="107504" y="836712"/>
            <a:ext cx="8928992" cy="5688632"/>
          </a:xfrm>
        </p:spPr>
        <p:txBody>
          <a:bodyPr/>
          <a:lstStyle/>
          <a:p>
            <a:pPr>
              <a:spcBef>
                <a:spcPts val="0"/>
              </a:spcBef>
              <a:spcAft>
                <a:spcPts val="500"/>
              </a:spcAft>
            </a:pPr>
            <a:r>
              <a:rPr lang="en-GB" sz="2000" dirty="0"/>
              <a:t>Conscious process </a:t>
            </a:r>
            <a:r>
              <a:rPr lang="en-GB" sz="2000" b="1" i="1" dirty="0">
                <a:solidFill>
                  <a:srgbClr val="00B050"/>
                </a:solidFill>
              </a:rPr>
              <a:t>P</a:t>
            </a:r>
            <a:r>
              <a:rPr lang="en-GB" sz="2000" b="1" i="1" dirty="0"/>
              <a:t> = </a:t>
            </a:r>
            <a:r>
              <a:rPr lang="en-GB" sz="2000" b="1" dirty="0">
                <a:solidFill>
                  <a:srgbClr val="00B050"/>
                </a:solidFill>
              </a:rPr>
              <a:t>the run of a program on a computer</a:t>
            </a:r>
            <a:r>
              <a:rPr lang="en-GB" sz="2000" dirty="0"/>
              <a:t>, with</a:t>
            </a:r>
          </a:p>
          <a:p>
            <a:pPr>
              <a:spcBef>
                <a:spcPts val="0"/>
              </a:spcBef>
              <a:spcAft>
                <a:spcPts val="2000"/>
              </a:spcAft>
              <a:buFont typeface="Calibri" panose="020F0502020204030204" pitchFamily="34" charset="0"/>
              <a:buChar char=" "/>
            </a:pPr>
            <a:r>
              <a:rPr lang="en-GB" sz="2000" dirty="0"/>
              <a:t>(for simplicity of discussion) no input from outside except at start of operation. </a:t>
            </a:r>
          </a:p>
          <a:p>
            <a:pPr>
              <a:spcBef>
                <a:spcPts val="0"/>
              </a:spcBef>
              <a:spcAft>
                <a:spcPts val="1000"/>
              </a:spcAft>
            </a:pPr>
            <a:r>
              <a:rPr lang="en-GB" sz="2000" dirty="0"/>
              <a:t>Now imagine adding a</a:t>
            </a:r>
            <a:r>
              <a:rPr lang="en-GB" sz="2000" b="1" dirty="0">
                <a:solidFill>
                  <a:schemeClr val="accent2">
                    <a:lumMod val="75000"/>
                  </a:schemeClr>
                </a:solidFill>
              </a:rPr>
              <a:t> replication</a:t>
            </a:r>
            <a:r>
              <a:rPr lang="en-GB" sz="2000" dirty="0">
                <a:solidFill>
                  <a:schemeClr val="accent2">
                    <a:lumMod val="75000"/>
                  </a:schemeClr>
                </a:solidFill>
              </a:rPr>
              <a:t> </a:t>
            </a:r>
            <a:r>
              <a:rPr lang="en-GB" sz="2000" dirty="0"/>
              <a:t>of the computer,</a:t>
            </a:r>
          </a:p>
          <a:p>
            <a:pPr>
              <a:spcBef>
                <a:spcPts val="0"/>
              </a:spcBef>
              <a:spcAft>
                <a:spcPts val="2000"/>
              </a:spcAft>
              <a:buFont typeface="Calibri" panose="020F0502020204030204" pitchFamily="34" charset="0"/>
              <a:buChar char=" "/>
            </a:pPr>
            <a:r>
              <a:rPr lang="en-GB" sz="2000" dirty="0"/>
              <a:t>with intermittently operating connections between the two computers such that</a:t>
            </a:r>
          </a:p>
          <a:p>
            <a:pPr lvl="1">
              <a:spcBef>
                <a:spcPts val="0"/>
              </a:spcBef>
              <a:spcAft>
                <a:spcPts val="1000"/>
              </a:spcAft>
              <a:buFont typeface="Calibri" panose="020F0502020204030204" pitchFamily="34" charset="0"/>
              <a:buChar char=" "/>
            </a:pPr>
            <a:r>
              <a:rPr lang="en-GB" sz="1800" dirty="0"/>
              <a:t>at time </a:t>
            </a:r>
            <a:r>
              <a:rPr lang="en-GB" sz="1800" b="1" i="1" dirty="0">
                <a:solidFill>
                  <a:srgbClr val="00B0F0"/>
                </a:solidFill>
              </a:rPr>
              <a:t>F</a:t>
            </a:r>
            <a:r>
              <a:rPr lang="en-GB" sz="1800" dirty="0"/>
              <a:t> (for </a:t>
            </a:r>
            <a:r>
              <a:rPr lang="en-GB" sz="1800" b="1" dirty="0">
                <a:solidFill>
                  <a:srgbClr val="00B0F0"/>
                </a:solidFill>
              </a:rPr>
              <a:t>“Fork”</a:t>
            </a:r>
            <a:r>
              <a:rPr lang="en-GB" sz="1800" dirty="0">
                <a:solidFill>
                  <a:srgbClr val="00B0F0"/>
                </a:solidFill>
              </a:rPr>
              <a:t>) </a:t>
            </a:r>
            <a:r>
              <a:rPr lang="en-GB" sz="1800" dirty="0"/>
              <a:t>the signals going into the registers of the original computer also go into the corresponding registers in the replication, </a:t>
            </a:r>
          </a:p>
          <a:p>
            <a:pPr lvl="1">
              <a:spcBef>
                <a:spcPts val="0"/>
              </a:spcBef>
              <a:spcAft>
                <a:spcPts val="1000"/>
              </a:spcAft>
              <a:buFont typeface="Calibri" panose="020F0502020204030204" pitchFamily="34" charset="0"/>
              <a:buChar char=" "/>
            </a:pPr>
            <a:r>
              <a:rPr lang="en-GB" sz="1800" dirty="0"/>
              <a:t>         and conversely</a:t>
            </a:r>
          </a:p>
          <a:p>
            <a:pPr lvl="1">
              <a:spcBef>
                <a:spcPts val="0"/>
              </a:spcBef>
              <a:spcAft>
                <a:spcPts val="1000"/>
              </a:spcAft>
              <a:buFont typeface="Calibri" panose="020F0502020204030204" pitchFamily="34" charset="0"/>
              <a:buChar char=" "/>
            </a:pPr>
            <a:r>
              <a:rPr lang="en-GB" sz="1800" dirty="0"/>
              <a:t>at time </a:t>
            </a:r>
            <a:r>
              <a:rPr lang="en-GB" sz="1800" b="1" i="1" dirty="0">
                <a:solidFill>
                  <a:srgbClr val="FF0000"/>
                </a:solidFill>
              </a:rPr>
              <a:t>J</a:t>
            </a:r>
            <a:r>
              <a:rPr lang="en-GB" sz="1800" b="1" i="1" dirty="0"/>
              <a:t> </a:t>
            </a:r>
            <a:r>
              <a:rPr lang="en-GB" sz="1800" dirty="0"/>
              <a:t>(for </a:t>
            </a:r>
            <a:r>
              <a:rPr lang="en-GB" sz="1800" b="1" dirty="0">
                <a:solidFill>
                  <a:srgbClr val="FF0000"/>
                </a:solidFill>
              </a:rPr>
              <a:t>“Join” </a:t>
            </a:r>
            <a:r>
              <a:rPr lang="en-GB" sz="1800" dirty="0"/>
              <a:t>)</a:t>
            </a:r>
            <a:r>
              <a:rPr lang="en-GB" sz="1800" b="1" dirty="0"/>
              <a:t> </a:t>
            </a:r>
            <a:r>
              <a:rPr lang="en-GB" sz="1800" dirty="0"/>
              <a:t> the signals into the registers of the replication also go into  the corresponding registers of the original computer</a:t>
            </a:r>
          </a:p>
          <a:p>
            <a:pPr lvl="1">
              <a:spcBef>
                <a:spcPts val="0"/>
              </a:spcBef>
              <a:spcAft>
                <a:spcPts val="1000"/>
              </a:spcAft>
              <a:buFont typeface="Calibri" panose="020F0502020204030204" pitchFamily="34" charset="0"/>
              <a:buChar char=" "/>
            </a:pPr>
            <a:r>
              <a:rPr lang="en-GB" sz="1800" dirty="0"/>
              <a:t>via a joining mechanism that   </a:t>
            </a:r>
            <a:r>
              <a:rPr lang="en-GB" sz="1800" b="1" dirty="0">
                <a:solidFill>
                  <a:schemeClr val="accent6">
                    <a:lumMod val="50000"/>
                  </a:schemeClr>
                </a:solidFill>
              </a:rPr>
              <a:t>symmetrically</a:t>
            </a:r>
            <a:r>
              <a:rPr lang="en-GB" sz="1800" dirty="0"/>
              <a:t>   and   </a:t>
            </a:r>
            <a:r>
              <a:rPr lang="en-GB" sz="1800" b="1" dirty="0">
                <a:solidFill>
                  <a:srgbClr val="C106F4"/>
                </a:solidFill>
              </a:rPr>
              <a:t>“conservatively”</a:t>
            </a:r>
            <a:r>
              <a:rPr lang="en-GB" sz="1800" b="1" dirty="0">
                <a:solidFill>
                  <a:srgbClr val="FF00FF"/>
                </a:solidFill>
              </a:rPr>
              <a:t>  </a:t>
            </a:r>
            <a:r>
              <a:rPr lang="en-GB" sz="1800" dirty="0"/>
              <a:t>combines the two signals at each register</a:t>
            </a:r>
          </a:p>
          <a:p>
            <a:pPr lvl="2">
              <a:spcBef>
                <a:spcPts val="0"/>
              </a:spcBef>
              <a:spcAft>
                <a:spcPts val="1000"/>
              </a:spcAft>
              <a:buFont typeface="Calibri" panose="020F0502020204030204" pitchFamily="34" charset="0"/>
              <a:buChar char=" "/>
            </a:pPr>
            <a:r>
              <a:rPr lang="en-GB" sz="1800" dirty="0"/>
              <a:t>i.e.              </a:t>
            </a:r>
            <a:r>
              <a:rPr lang="en-GB" sz="1800" b="1" dirty="0" err="1">
                <a:solidFill>
                  <a:schemeClr val="accent6">
                    <a:lumMod val="50000"/>
                  </a:schemeClr>
                </a:solidFill>
              </a:rPr>
              <a:t>combn</a:t>
            </a:r>
            <a:r>
              <a:rPr lang="en-GB" sz="1800" b="1" dirty="0">
                <a:solidFill>
                  <a:schemeClr val="accent6">
                    <a:lumMod val="50000"/>
                  </a:schemeClr>
                </a:solidFill>
              </a:rPr>
              <a:t>(S1, S2) = </a:t>
            </a:r>
            <a:r>
              <a:rPr lang="en-GB" sz="1800" b="1" dirty="0" err="1">
                <a:solidFill>
                  <a:schemeClr val="accent6">
                    <a:lumMod val="50000"/>
                  </a:schemeClr>
                </a:solidFill>
              </a:rPr>
              <a:t>combn</a:t>
            </a:r>
            <a:r>
              <a:rPr lang="en-GB" sz="1800" b="1" dirty="0">
                <a:solidFill>
                  <a:schemeClr val="accent6">
                    <a:lumMod val="50000"/>
                  </a:schemeClr>
                </a:solidFill>
              </a:rPr>
              <a:t>(S2, S1)      </a:t>
            </a:r>
            <a:r>
              <a:rPr lang="en-GB" sz="1800" dirty="0"/>
              <a:t>and       </a:t>
            </a:r>
            <a:r>
              <a:rPr lang="en-GB" sz="1800" b="1" dirty="0" err="1">
                <a:solidFill>
                  <a:srgbClr val="C106F4"/>
                </a:solidFill>
              </a:rPr>
              <a:t>combn</a:t>
            </a:r>
            <a:r>
              <a:rPr lang="en-GB" sz="1800" b="1" dirty="0">
                <a:solidFill>
                  <a:srgbClr val="C106F4"/>
                </a:solidFill>
              </a:rPr>
              <a:t>(S,S) = S</a:t>
            </a:r>
          </a:p>
          <a:p>
            <a:pPr lvl="1">
              <a:spcBef>
                <a:spcPts val="0"/>
              </a:spcBef>
              <a:spcAft>
                <a:spcPts val="1000"/>
              </a:spcAft>
            </a:pPr>
            <a:endParaRPr lang="en-GB" sz="1800" dirty="0"/>
          </a:p>
          <a:p>
            <a:pPr>
              <a:spcBef>
                <a:spcPts val="0"/>
              </a:spcBef>
              <a:spcAft>
                <a:spcPts val="1000"/>
              </a:spcAft>
            </a:pPr>
            <a:r>
              <a:rPr lang="en-GB" sz="2000" b="1" dirty="0">
                <a:solidFill>
                  <a:schemeClr val="accent6">
                    <a:lumMod val="50000"/>
                  </a:schemeClr>
                </a:solidFill>
              </a:rPr>
              <a:t>with the original mechanism being viewable as a replication of the replication.</a:t>
            </a:r>
          </a:p>
          <a:p>
            <a:pPr lvl="1">
              <a:spcBef>
                <a:spcPts val="0"/>
              </a:spcBef>
              <a:spcAft>
                <a:spcPts val="1000"/>
              </a:spcAft>
            </a:pPr>
            <a:endParaRPr lang="en-GB" sz="1800" dirty="0"/>
          </a:p>
        </p:txBody>
      </p:sp>
    </p:spTree>
    <p:extLst>
      <p:ext uri="{BB962C8B-B14F-4D97-AF65-F5344CB8AC3E}">
        <p14:creationId xmlns:p14="http://schemas.microsoft.com/office/powerpoint/2010/main" val="40767345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7544" y="116632"/>
            <a:ext cx="8352928" cy="576064"/>
          </a:xfrm>
          <a:solidFill>
            <a:schemeClr val="accent6">
              <a:lumMod val="60000"/>
              <a:lumOff val="40000"/>
            </a:schemeClr>
          </a:solidFill>
        </p:spPr>
        <p:txBody>
          <a:bodyPr/>
          <a:lstStyle/>
          <a:p>
            <a:pPr eaLnBrk="1" hangingPunct="1"/>
            <a:r>
              <a:rPr lang="en-GB" altLang="en-US" sz="2800" dirty="0"/>
              <a:t>State Replication under Ordinary Physical Assumptions</a:t>
            </a:r>
          </a:p>
        </p:txBody>
      </p:sp>
      <p:sp>
        <p:nvSpPr>
          <p:cNvPr id="19459" name="Rectangle 3"/>
          <p:cNvSpPr>
            <a:spLocks noGrp="1" noChangeArrowheads="1"/>
          </p:cNvSpPr>
          <p:nvPr>
            <p:ph idx="1"/>
          </p:nvPr>
        </p:nvSpPr>
        <p:spPr>
          <a:xfrm>
            <a:off x="29925" y="1124744"/>
            <a:ext cx="8928992" cy="5400600"/>
          </a:xfrm>
        </p:spPr>
        <p:txBody>
          <a:bodyPr/>
          <a:lstStyle/>
          <a:p>
            <a:pPr>
              <a:spcBef>
                <a:spcPts val="0"/>
              </a:spcBef>
              <a:spcAft>
                <a:spcPts val="1000"/>
              </a:spcAft>
            </a:pPr>
            <a:r>
              <a:rPr lang="en-GB" sz="1800" b="1" i="1" dirty="0">
                <a:solidFill>
                  <a:srgbClr val="FF00FF"/>
                </a:solidFill>
              </a:rPr>
              <a:t>On ordinary physical assumptions,</a:t>
            </a:r>
            <a:r>
              <a:rPr lang="en-GB" sz="1800" dirty="0">
                <a:solidFill>
                  <a:srgbClr val="FF00FF"/>
                </a:solidFill>
              </a:rPr>
              <a:t> </a:t>
            </a:r>
            <a:r>
              <a:rPr lang="en-GB" sz="1800" dirty="0"/>
              <a:t>the replicated computer, during its operation between </a:t>
            </a:r>
            <a:r>
              <a:rPr lang="en-GB" sz="1800" b="1" i="1" dirty="0">
                <a:solidFill>
                  <a:srgbClr val="00B0F0"/>
                </a:solidFill>
              </a:rPr>
              <a:t>F</a:t>
            </a:r>
            <a:r>
              <a:rPr lang="en-GB" sz="1800" dirty="0"/>
              <a:t> and </a:t>
            </a:r>
            <a:r>
              <a:rPr lang="en-GB" sz="1800" b="1" i="1" dirty="0">
                <a:solidFill>
                  <a:srgbClr val="FF0000"/>
                </a:solidFill>
              </a:rPr>
              <a:t>J,</a:t>
            </a:r>
            <a:r>
              <a:rPr lang="en-GB" sz="1800" dirty="0"/>
              <a:t>  develops </a:t>
            </a:r>
            <a:r>
              <a:rPr lang="en-GB" sz="1800" b="1" dirty="0"/>
              <a:t>the same register states </a:t>
            </a:r>
            <a:r>
              <a:rPr lang="en-GB" sz="1800" dirty="0"/>
              <a:t>as the original computer does, </a:t>
            </a:r>
          </a:p>
          <a:p>
            <a:pPr>
              <a:spcBef>
                <a:spcPts val="0"/>
              </a:spcBef>
              <a:spcAft>
                <a:spcPts val="1000"/>
              </a:spcAft>
              <a:buFont typeface="Calibri" panose="020F0502020204030204" pitchFamily="34" charset="0"/>
              <a:buChar char=" "/>
            </a:pPr>
            <a:r>
              <a:rPr lang="en-GB" sz="1800" dirty="0"/>
              <a:t>     and hence</a:t>
            </a:r>
          </a:p>
          <a:p>
            <a:pPr>
              <a:spcBef>
                <a:spcPts val="0"/>
              </a:spcBef>
              <a:spcAft>
                <a:spcPts val="3000"/>
              </a:spcAft>
              <a:buFont typeface="Calibri" panose="020F0502020204030204" pitchFamily="34" charset="0"/>
              <a:buChar char=" "/>
            </a:pPr>
            <a:r>
              <a:rPr lang="en-GB" sz="1800" dirty="0"/>
              <a:t>at time </a:t>
            </a:r>
            <a:r>
              <a:rPr lang="en-GB" sz="1800" b="1" i="1" dirty="0">
                <a:solidFill>
                  <a:srgbClr val="FF0000"/>
                </a:solidFill>
              </a:rPr>
              <a:t>J</a:t>
            </a:r>
            <a:r>
              <a:rPr lang="en-GB" sz="1800" i="1" dirty="0"/>
              <a:t>  </a:t>
            </a:r>
            <a:r>
              <a:rPr lang="en-GB" sz="1800" dirty="0"/>
              <a:t>it merely </a:t>
            </a:r>
            <a:r>
              <a:rPr lang="en-GB" sz="1800" dirty="0">
                <a:solidFill>
                  <a:srgbClr val="FF00FF"/>
                </a:solidFill>
              </a:rPr>
              <a:t>“</a:t>
            </a:r>
            <a:r>
              <a:rPr lang="en-GB" sz="1800" b="1" dirty="0">
                <a:solidFill>
                  <a:srgbClr val="FF00FF"/>
                </a:solidFill>
              </a:rPr>
              <a:t>confirms”</a:t>
            </a:r>
            <a:r>
              <a:rPr lang="en-GB" sz="1800" dirty="0"/>
              <a:t> what the original computer would have put in its registers anyway.</a:t>
            </a:r>
            <a:endParaRPr lang="en-GB" sz="1800" b="1" i="1" dirty="0">
              <a:solidFill>
                <a:srgbClr val="FF0000"/>
              </a:solidFill>
            </a:endParaRPr>
          </a:p>
          <a:p>
            <a:pPr>
              <a:spcBef>
                <a:spcPts val="0"/>
              </a:spcBef>
              <a:spcAft>
                <a:spcPts val="1000"/>
              </a:spcAft>
            </a:pPr>
            <a:r>
              <a:rPr lang="en-GB" sz="1800" dirty="0"/>
              <a:t>Then have </a:t>
            </a:r>
            <a:r>
              <a:rPr lang="en-GB" sz="1800" b="1" dirty="0">
                <a:solidFill>
                  <a:srgbClr val="FF00FF"/>
                </a:solidFill>
              </a:rPr>
              <a:t>TWO distinct (though located-tail-sharing) processes:</a:t>
            </a:r>
          </a:p>
          <a:p>
            <a:pPr>
              <a:spcBef>
                <a:spcPts val="0"/>
              </a:spcBef>
              <a:spcAft>
                <a:spcPts val="0"/>
              </a:spcAft>
              <a:buFont typeface="Calibri" panose="020F0502020204030204" pitchFamily="34" charset="0"/>
              <a:buChar char=" "/>
            </a:pPr>
            <a:r>
              <a:rPr lang="en-GB" sz="1800" b="1" dirty="0">
                <a:solidFill>
                  <a:srgbClr val="00B050"/>
                </a:solidFill>
              </a:rPr>
              <a:t>((</a:t>
            </a:r>
            <a:r>
              <a:rPr lang="en-GB" sz="1800" b="1" i="1" dirty="0">
                <a:solidFill>
                  <a:srgbClr val="00B050"/>
                </a:solidFill>
              </a:rPr>
              <a:t> </a:t>
            </a:r>
          </a:p>
          <a:p>
            <a:pPr>
              <a:spcBef>
                <a:spcPts val="0"/>
              </a:spcBef>
              <a:spcAft>
                <a:spcPts val="1000"/>
              </a:spcAft>
              <a:buFont typeface="Calibri" panose="020F0502020204030204" pitchFamily="34" charset="0"/>
              <a:buChar char=" "/>
            </a:pPr>
            <a:r>
              <a:rPr lang="en-GB" sz="1800" b="1" i="1" dirty="0">
                <a:solidFill>
                  <a:srgbClr val="00B050"/>
                </a:solidFill>
              </a:rPr>
              <a:t>P</a:t>
            </a:r>
            <a:r>
              <a:rPr lang="en-GB" sz="1800" dirty="0"/>
              <a:t> = the run in original computer up to </a:t>
            </a:r>
            <a:r>
              <a:rPr lang="en-GB" sz="1800" b="1" i="1" dirty="0">
                <a:solidFill>
                  <a:srgbClr val="00B0F0"/>
                </a:solidFill>
              </a:rPr>
              <a:t>F</a:t>
            </a:r>
            <a:r>
              <a:rPr lang="en-GB" sz="1800" dirty="0"/>
              <a:t>, in </a:t>
            </a:r>
            <a:r>
              <a:rPr lang="en-GB" sz="1800" b="1" dirty="0">
                <a:solidFill>
                  <a:srgbClr val="00B050"/>
                </a:solidFill>
              </a:rPr>
              <a:t>original</a:t>
            </a:r>
            <a:r>
              <a:rPr lang="en-GB" sz="1800" dirty="0"/>
              <a:t> between </a:t>
            </a:r>
            <a:r>
              <a:rPr lang="en-GB" sz="1800" b="1" i="1" dirty="0">
                <a:solidFill>
                  <a:srgbClr val="00B0F0"/>
                </a:solidFill>
              </a:rPr>
              <a:t>F</a:t>
            </a:r>
            <a:r>
              <a:rPr lang="en-GB" sz="1800" dirty="0"/>
              <a:t> and </a:t>
            </a:r>
            <a:r>
              <a:rPr lang="en-GB" sz="1800" b="1" i="1" dirty="0">
                <a:solidFill>
                  <a:srgbClr val="FF0000"/>
                </a:solidFill>
              </a:rPr>
              <a:t>J</a:t>
            </a:r>
            <a:r>
              <a:rPr lang="en-GB" sz="1800" dirty="0"/>
              <a:t>, &amp; in original  from </a:t>
            </a:r>
            <a:r>
              <a:rPr lang="en-GB" sz="1800" b="1" i="1" dirty="0">
                <a:solidFill>
                  <a:srgbClr val="FF0000"/>
                </a:solidFill>
              </a:rPr>
              <a:t>J</a:t>
            </a:r>
            <a:r>
              <a:rPr lang="en-GB" sz="1800" dirty="0"/>
              <a:t>.</a:t>
            </a:r>
          </a:p>
          <a:p>
            <a:pPr>
              <a:spcBef>
                <a:spcPts val="0"/>
              </a:spcBef>
              <a:spcAft>
                <a:spcPts val="0"/>
              </a:spcAft>
              <a:buFont typeface="Calibri" panose="020F0502020204030204" pitchFamily="34" charset="0"/>
              <a:buChar char=" "/>
            </a:pPr>
            <a:r>
              <a:rPr lang="en-GB" sz="1800" b="1" i="1" dirty="0">
                <a:solidFill>
                  <a:srgbClr val="FF00FF"/>
                </a:solidFill>
              </a:rPr>
              <a:t>Q</a:t>
            </a:r>
            <a:r>
              <a:rPr lang="en-GB" sz="1800" dirty="0"/>
              <a:t> = the run in original computer up to </a:t>
            </a:r>
            <a:r>
              <a:rPr lang="en-GB" sz="1800" b="1" i="1" dirty="0">
                <a:solidFill>
                  <a:srgbClr val="00B0F0"/>
                </a:solidFill>
              </a:rPr>
              <a:t>F</a:t>
            </a:r>
            <a:r>
              <a:rPr lang="en-GB" sz="1800" dirty="0"/>
              <a:t>, in </a:t>
            </a:r>
            <a:r>
              <a:rPr lang="en-GB" sz="1800" b="1" dirty="0">
                <a:solidFill>
                  <a:srgbClr val="FF00FF"/>
                </a:solidFill>
              </a:rPr>
              <a:t>replication</a:t>
            </a:r>
            <a:r>
              <a:rPr lang="en-GB" sz="1800" dirty="0"/>
              <a:t> between </a:t>
            </a:r>
            <a:r>
              <a:rPr lang="en-GB" sz="1800" b="1" i="1" dirty="0">
                <a:solidFill>
                  <a:srgbClr val="00B0F0"/>
                </a:solidFill>
              </a:rPr>
              <a:t>F</a:t>
            </a:r>
            <a:r>
              <a:rPr lang="en-GB" sz="1800" dirty="0"/>
              <a:t> and </a:t>
            </a:r>
            <a:r>
              <a:rPr lang="en-GB" sz="1800" b="1" i="1" dirty="0">
                <a:solidFill>
                  <a:srgbClr val="FF0000"/>
                </a:solidFill>
              </a:rPr>
              <a:t>J</a:t>
            </a:r>
            <a:r>
              <a:rPr lang="en-GB" sz="1800" dirty="0"/>
              <a:t>, &amp; in orig.  from </a:t>
            </a:r>
            <a:r>
              <a:rPr lang="en-GB" sz="1800" b="1" i="1" dirty="0">
                <a:solidFill>
                  <a:srgbClr val="FF0000"/>
                </a:solidFill>
              </a:rPr>
              <a:t>J</a:t>
            </a:r>
            <a:r>
              <a:rPr lang="en-GB" sz="1800" dirty="0"/>
              <a:t>.</a:t>
            </a:r>
          </a:p>
          <a:p>
            <a:pPr>
              <a:spcBef>
                <a:spcPts val="0"/>
              </a:spcBef>
              <a:spcAft>
                <a:spcPts val="3000"/>
              </a:spcAft>
              <a:buFont typeface="Calibri" panose="020F0502020204030204" pitchFamily="34" charset="0"/>
              <a:buChar char=" "/>
            </a:pPr>
            <a:r>
              <a:rPr lang="en-GB" sz="1800" b="1" dirty="0">
                <a:solidFill>
                  <a:srgbClr val="00B050"/>
                </a:solidFill>
              </a:rPr>
              <a:t>))</a:t>
            </a:r>
          </a:p>
          <a:p>
            <a:pPr>
              <a:spcBef>
                <a:spcPts val="0"/>
              </a:spcBef>
              <a:spcAft>
                <a:spcPts val="1000"/>
              </a:spcAft>
            </a:pPr>
            <a:r>
              <a:rPr lang="en-GB" sz="1800" dirty="0"/>
              <a:t>In a moment, we’ll argue that</a:t>
            </a:r>
            <a:r>
              <a:rPr lang="en-GB" sz="1800" b="1" dirty="0">
                <a:solidFill>
                  <a:srgbClr val="00B050"/>
                </a:solidFill>
              </a:rPr>
              <a:t>:</a:t>
            </a:r>
          </a:p>
          <a:p>
            <a:pPr lvl="1">
              <a:spcBef>
                <a:spcPts val="0"/>
              </a:spcBef>
              <a:spcAft>
                <a:spcPts val="1000"/>
              </a:spcAft>
              <a:buFont typeface="Calibri" panose="020F0502020204030204" pitchFamily="34" charset="0"/>
              <a:buChar char=" "/>
            </a:pPr>
            <a:r>
              <a:rPr lang="en-GB" sz="1800" b="1" i="1" dirty="0">
                <a:solidFill>
                  <a:srgbClr val="00B050"/>
                </a:solidFill>
              </a:rPr>
              <a:t>P</a:t>
            </a:r>
            <a:r>
              <a:rPr lang="en-GB" sz="1800" dirty="0"/>
              <a:t>  is still conscious because of </a:t>
            </a:r>
            <a:r>
              <a:rPr lang="en-GB" sz="1800" i="1" dirty="0"/>
              <a:t>State-Confirmation Insensitivity.</a:t>
            </a:r>
          </a:p>
          <a:p>
            <a:pPr lvl="1">
              <a:spcBef>
                <a:spcPts val="0"/>
              </a:spcBef>
              <a:spcAft>
                <a:spcPts val="1000"/>
              </a:spcAft>
              <a:buFont typeface="Calibri" panose="020F0502020204030204" pitchFamily="34" charset="0"/>
              <a:buChar char=" "/>
            </a:pPr>
            <a:r>
              <a:rPr lang="en-GB" sz="1800" b="1" i="1" dirty="0">
                <a:solidFill>
                  <a:srgbClr val="FF00FF"/>
                </a:solidFill>
              </a:rPr>
              <a:t>Q</a:t>
            </a:r>
            <a:r>
              <a:rPr lang="en-GB" sz="1800" dirty="0">
                <a:solidFill>
                  <a:srgbClr val="FF00FF"/>
                </a:solidFill>
              </a:rPr>
              <a:t> </a:t>
            </a:r>
            <a:r>
              <a:rPr lang="en-GB" sz="1800" dirty="0"/>
              <a:t> is also conscious, by a symmetry argument.</a:t>
            </a:r>
          </a:p>
          <a:p>
            <a:pPr>
              <a:spcBef>
                <a:spcPts val="0"/>
              </a:spcBef>
              <a:spcAft>
                <a:spcPts val="1000"/>
              </a:spcAft>
            </a:pPr>
            <a:endParaRPr lang="en-GB" sz="1800" dirty="0"/>
          </a:p>
          <a:p>
            <a:pPr lvl="1">
              <a:spcBef>
                <a:spcPts val="0"/>
              </a:spcBef>
              <a:spcAft>
                <a:spcPts val="1000"/>
              </a:spcAft>
            </a:pPr>
            <a:endParaRPr lang="en-GB" sz="1800" dirty="0"/>
          </a:p>
        </p:txBody>
      </p:sp>
    </p:spTree>
    <p:extLst>
      <p:ext uri="{BB962C8B-B14F-4D97-AF65-F5344CB8AC3E}">
        <p14:creationId xmlns:p14="http://schemas.microsoft.com/office/powerpoint/2010/main" val="262204412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0" y="1196752"/>
            <a:ext cx="8928992" cy="2376264"/>
          </a:xfrm>
        </p:spPr>
        <p:txBody>
          <a:bodyPr/>
          <a:lstStyle/>
          <a:p>
            <a:pPr>
              <a:spcBef>
                <a:spcPts val="0"/>
              </a:spcBef>
              <a:spcAft>
                <a:spcPts val="2500"/>
              </a:spcAft>
            </a:pPr>
            <a:r>
              <a:rPr lang="en-GB" sz="2000" dirty="0"/>
              <a:t>Very similarly …</a:t>
            </a:r>
          </a:p>
          <a:p>
            <a:pPr>
              <a:spcBef>
                <a:spcPts val="0"/>
              </a:spcBef>
              <a:spcAft>
                <a:spcPts val="2500"/>
              </a:spcAft>
            </a:pPr>
            <a:r>
              <a:rPr lang="en-GB" sz="2000" dirty="0"/>
              <a:t>Conscious process </a:t>
            </a:r>
            <a:r>
              <a:rPr lang="en-GB" sz="2000" b="1" i="1" dirty="0">
                <a:solidFill>
                  <a:srgbClr val="00B050"/>
                </a:solidFill>
              </a:rPr>
              <a:t>P</a:t>
            </a:r>
            <a:r>
              <a:rPr lang="en-GB" sz="2000" b="1" i="1" dirty="0"/>
              <a:t> = </a:t>
            </a:r>
            <a:r>
              <a:rPr lang="en-GB" sz="2000" b="1" dirty="0">
                <a:solidFill>
                  <a:srgbClr val="00B050"/>
                </a:solidFill>
              </a:rPr>
              <a:t>the activity of a biological neural network</a:t>
            </a:r>
            <a:r>
              <a:rPr lang="en-GB" sz="2000" dirty="0"/>
              <a:t>, with no internal interactions other than along axons and dendrites, and (for simplicity of discussion) no input from outside except at start of operation. </a:t>
            </a:r>
          </a:p>
          <a:p>
            <a:pPr marL="0" indent="0">
              <a:spcBef>
                <a:spcPts val="0"/>
              </a:spcBef>
              <a:spcAft>
                <a:spcPts val="1000"/>
              </a:spcAft>
              <a:buNone/>
            </a:pPr>
            <a:endParaRPr lang="en-GB" sz="1800" dirty="0"/>
          </a:p>
          <a:p>
            <a:pPr lvl="1">
              <a:spcBef>
                <a:spcPts val="0"/>
              </a:spcBef>
              <a:spcAft>
                <a:spcPts val="1000"/>
              </a:spcAft>
            </a:pPr>
            <a:endParaRPr lang="en-GB" sz="1800" dirty="0"/>
          </a:p>
        </p:txBody>
      </p:sp>
      <p:sp>
        <p:nvSpPr>
          <p:cNvPr id="5" name="Rectangle 2"/>
          <p:cNvSpPr txBox="1">
            <a:spLocks noChangeArrowheads="1"/>
          </p:cNvSpPr>
          <p:nvPr/>
        </p:nvSpPr>
        <p:spPr bwMode="auto">
          <a:xfrm>
            <a:off x="467544" y="116632"/>
            <a:ext cx="8352928" cy="576064"/>
          </a:xfrm>
          <a:prstGeom prst="rect">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GB" altLang="en-US" sz="2800" dirty="0"/>
              <a:t>Replicating a “Typical” Mechanism:   Example 2</a:t>
            </a:r>
          </a:p>
        </p:txBody>
      </p:sp>
    </p:spTree>
    <p:extLst>
      <p:ext uri="{BB962C8B-B14F-4D97-AF65-F5344CB8AC3E}">
        <p14:creationId xmlns:p14="http://schemas.microsoft.com/office/powerpoint/2010/main" val="32265020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270643" y="0"/>
            <a:ext cx="3661682" cy="111617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r" eaLnBrk="1" hangingPunct="1"/>
            <a:r>
              <a:rPr lang="en-GB" altLang="en-US" sz="3600" i="1" dirty="0"/>
              <a:t>The Flavour of</a:t>
            </a:r>
          </a:p>
          <a:p>
            <a:pPr algn="r" eaLnBrk="1" hangingPunct="1"/>
            <a:r>
              <a:rPr lang="en-GB" altLang="en-US" sz="3600" i="1" dirty="0"/>
              <a:t> </a:t>
            </a:r>
            <a:r>
              <a:rPr lang="en-GB" altLang="en-US" sz="3600" i="1" dirty="0" err="1"/>
              <a:t>MDyn</a:t>
            </a:r>
            <a:endParaRPr lang="en-GB" altLang="en-US" sz="3600" i="1" dirty="0"/>
          </a:p>
        </p:txBody>
      </p:sp>
      <p:sp>
        <p:nvSpPr>
          <p:cNvPr id="3" name="Rounded Rectangle 2"/>
          <p:cNvSpPr/>
          <p:nvPr/>
        </p:nvSpPr>
        <p:spPr>
          <a:xfrm>
            <a:off x="5353004" y="1503012"/>
            <a:ext cx="3648194" cy="797283"/>
          </a:xfrm>
          <a:prstGeom prst="roundRect">
            <a:avLst/>
          </a:prstGeom>
          <a:solidFill>
            <a:srgbClr val="D6F808">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5379979" y="1503013"/>
            <a:ext cx="3552346" cy="707886"/>
          </a:xfrm>
          <a:prstGeom prst="rect">
            <a:avLst/>
          </a:prstGeom>
          <a:noFill/>
        </p:spPr>
        <p:txBody>
          <a:bodyPr wrap="square">
            <a:spAutoFit/>
          </a:bodyPr>
          <a:lstStyle/>
          <a:p>
            <a:pPr algn="ctr">
              <a:defRPr/>
            </a:pPr>
            <a:r>
              <a:rPr lang="en-GB" sz="2000" dirty="0"/>
              <a:t>((Consciousness is a property of </a:t>
            </a:r>
          </a:p>
          <a:p>
            <a:pPr algn="ctr">
              <a:defRPr/>
            </a:pPr>
            <a:r>
              <a:rPr lang="en-GB" sz="2000" dirty="0"/>
              <a:t> </a:t>
            </a:r>
            <a:r>
              <a:rPr lang="en-GB" sz="2000" b="1" dirty="0">
                <a:solidFill>
                  <a:srgbClr val="00B050"/>
                </a:solidFill>
              </a:rPr>
              <a:t>physical processes</a:t>
            </a:r>
            <a:endParaRPr lang="en-GB" sz="2000" dirty="0">
              <a:solidFill>
                <a:srgbClr val="00B050"/>
              </a:solidFill>
            </a:endParaRPr>
          </a:p>
        </p:txBody>
      </p:sp>
      <p:sp>
        <p:nvSpPr>
          <p:cNvPr id="7" name="TextBox 6"/>
          <p:cNvSpPr txBox="1"/>
          <p:nvPr/>
        </p:nvSpPr>
        <p:spPr>
          <a:xfrm>
            <a:off x="6026001" y="2300295"/>
            <a:ext cx="3024336" cy="707886"/>
          </a:xfrm>
          <a:prstGeom prst="rect">
            <a:avLst/>
          </a:prstGeom>
          <a:solidFill>
            <a:schemeClr val="accent6">
              <a:lumMod val="60000"/>
              <a:lumOff val="40000"/>
            </a:schemeClr>
          </a:solidFill>
        </p:spPr>
        <p:txBody>
          <a:bodyPr wrap="square">
            <a:spAutoFit/>
          </a:bodyPr>
          <a:lstStyle/>
          <a:p>
            <a:pPr algn="ctr">
              <a:defRPr/>
            </a:pPr>
            <a:r>
              <a:rPr lang="en-GB" sz="2000" dirty="0"/>
              <a:t>… and only derivatively of </a:t>
            </a:r>
          </a:p>
          <a:p>
            <a:pPr algn="ctr">
              <a:defRPr/>
            </a:pPr>
            <a:r>
              <a:rPr lang="en-GB" sz="2000" dirty="0"/>
              <a:t>states or of organisms))</a:t>
            </a:r>
            <a:endParaRPr lang="en-GB" sz="2000" b="1" dirty="0">
              <a:solidFill>
                <a:srgbClr val="00B0F0"/>
              </a:solidFill>
              <a:latin typeface="+mn-lt"/>
            </a:endParaRPr>
          </a:p>
        </p:txBody>
      </p:sp>
      <p:sp>
        <p:nvSpPr>
          <p:cNvPr id="8" name="Rounded Rectangle 7"/>
          <p:cNvSpPr/>
          <p:nvPr/>
        </p:nvSpPr>
        <p:spPr>
          <a:xfrm>
            <a:off x="1047465" y="370824"/>
            <a:ext cx="3282443" cy="1075477"/>
          </a:xfrm>
          <a:prstGeom prst="roundRect">
            <a:avLst/>
          </a:prstGeom>
          <a:solidFill>
            <a:srgbClr val="00EE6C">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174932" y="380715"/>
            <a:ext cx="3301642" cy="1015663"/>
          </a:xfrm>
          <a:prstGeom prst="rect">
            <a:avLst/>
          </a:prstGeom>
          <a:noFill/>
        </p:spPr>
        <p:txBody>
          <a:bodyPr wrap="square">
            <a:spAutoFit/>
          </a:bodyPr>
          <a:lstStyle/>
          <a:p>
            <a:pPr algn="ctr">
              <a:defRPr/>
            </a:pPr>
            <a:r>
              <a:rPr lang="en-GB" sz="2000" b="1" dirty="0"/>
              <a:t>CONSCIOUSNESS</a:t>
            </a:r>
            <a:r>
              <a:rPr lang="en-GB" sz="2000" dirty="0"/>
              <a:t> </a:t>
            </a:r>
          </a:p>
          <a:p>
            <a:pPr algn="ctr">
              <a:defRPr/>
            </a:pPr>
            <a:r>
              <a:rPr lang="en-GB" sz="2000" dirty="0"/>
              <a:t>((in a non-</a:t>
            </a:r>
            <a:r>
              <a:rPr lang="en-GB" sz="2000" dirty="0" err="1"/>
              <a:t>egological</a:t>
            </a:r>
            <a:r>
              <a:rPr lang="en-GB" sz="2000" dirty="0"/>
              <a:t>, </a:t>
            </a:r>
          </a:p>
          <a:p>
            <a:pPr algn="ctr">
              <a:defRPr/>
            </a:pPr>
            <a:r>
              <a:rPr lang="en-GB" sz="2000" dirty="0"/>
              <a:t>pre-reflective base form))</a:t>
            </a:r>
            <a:endParaRPr lang="en-GB" sz="2000" b="1" dirty="0">
              <a:solidFill>
                <a:srgbClr val="00B0F0"/>
              </a:solidFill>
              <a:latin typeface="+mn-lt"/>
            </a:endParaRPr>
          </a:p>
        </p:txBody>
      </p:sp>
      <p:sp>
        <p:nvSpPr>
          <p:cNvPr id="10" name="Rounded Rectangle 9"/>
          <p:cNvSpPr/>
          <p:nvPr/>
        </p:nvSpPr>
        <p:spPr>
          <a:xfrm>
            <a:off x="1077390" y="2420731"/>
            <a:ext cx="3252518" cy="1075477"/>
          </a:xfrm>
          <a:prstGeom prst="roundRect">
            <a:avLst/>
          </a:prstGeom>
          <a:solidFill>
            <a:srgbClr val="00EE6C">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1204856" y="2430622"/>
            <a:ext cx="2981036" cy="1015663"/>
          </a:xfrm>
          <a:prstGeom prst="rect">
            <a:avLst/>
          </a:prstGeom>
          <a:noFill/>
        </p:spPr>
        <p:txBody>
          <a:bodyPr wrap="square">
            <a:spAutoFit/>
          </a:bodyPr>
          <a:lstStyle/>
          <a:p>
            <a:pPr algn="ctr">
              <a:defRPr/>
            </a:pPr>
            <a:r>
              <a:rPr lang="en-GB" sz="2000" b="1" dirty="0"/>
              <a:t>META-DYNAMICS </a:t>
            </a:r>
          </a:p>
          <a:p>
            <a:pPr algn="ctr">
              <a:defRPr/>
            </a:pPr>
            <a:r>
              <a:rPr lang="en-GB" sz="2000" b="1" dirty="0"/>
              <a:t>or </a:t>
            </a:r>
          </a:p>
          <a:p>
            <a:pPr algn="ctr">
              <a:defRPr/>
            </a:pPr>
            <a:r>
              <a:rPr lang="en-GB" sz="2000" b="1" dirty="0"/>
              <a:t>“META-CAUSATION”</a:t>
            </a:r>
            <a:endParaRPr lang="en-GB" sz="2000" b="1" dirty="0">
              <a:latin typeface="+mn-lt"/>
            </a:endParaRPr>
          </a:p>
        </p:txBody>
      </p:sp>
      <p:sp>
        <p:nvSpPr>
          <p:cNvPr id="13" name="TextBox 12"/>
          <p:cNvSpPr txBox="1"/>
          <p:nvPr/>
        </p:nvSpPr>
        <p:spPr>
          <a:xfrm>
            <a:off x="814891" y="1559557"/>
            <a:ext cx="4320480" cy="769441"/>
          </a:xfrm>
          <a:prstGeom prst="rect">
            <a:avLst/>
          </a:prstGeom>
          <a:noFill/>
        </p:spPr>
        <p:txBody>
          <a:bodyPr wrap="square">
            <a:spAutoFit/>
          </a:bodyPr>
          <a:lstStyle/>
          <a:p>
            <a:pPr>
              <a:defRPr/>
            </a:pPr>
            <a:r>
              <a:rPr lang="en-GB" sz="2200" b="1" i="1" dirty="0">
                <a:solidFill>
                  <a:srgbClr val="7030A0"/>
                </a:solidFill>
              </a:rPr>
              <a:t>constituted of </a:t>
            </a:r>
            <a:r>
              <a:rPr lang="en-GB" sz="2200" b="1" i="1" dirty="0">
                <a:solidFill>
                  <a:schemeClr val="accent6">
                    <a:lumMod val="50000"/>
                  </a:schemeClr>
                </a:solidFill>
              </a:rPr>
              <a:t>some suitable arrangement ((partly TBD)) </a:t>
            </a:r>
            <a:r>
              <a:rPr lang="en-GB" sz="2200" b="1" i="1" dirty="0">
                <a:solidFill>
                  <a:srgbClr val="7030A0"/>
                </a:solidFill>
              </a:rPr>
              <a:t>of</a:t>
            </a:r>
            <a:r>
              <a:rPr lang="en-GB" sz="2200" b="1" dirty="0">
                <a:solidFill>
                  <a:srgbClr val="7030A0"/>
                </a:solidFill>
              </a:rPr>
              <a:t> </a:t>
            </a:r>
            <a:endParaRPr lang="en-GB" sz="2200" b="1" dirty="0">
              <a:solidFill>
                <a:srgbClr val="7030A0"/>
              </a:solidFill>
              <a:latin typeface="+mn-lt"/>
            </a:endParaRPr>
          </a:p>
        </p:txBody>
      </p:sp>
      <p:sp>
        <p:nvSpPr>
          <p:cNvPr id="15" name="Block Arc 14"/>
          <p:cNvSpPr/>
          <p:nvPr/>
        </p:nvSpPr>
        <p:spPr>
          <a:xfrm rot="16200000">
            <a:off x="22512" y="1445448"/>
            <a:ext cx="2049907" cy="936104"/>
          </a:xfrm>
          <a:prstGeom prst="blockArc">
            <a:avLst>
              <a:gd name="adj1" fmla="val 10776367"/>
              <a:gd name="adj2" fmla="val 0"/>
              <a:gd name="adj3" fmla="val 25000"/>
            </a:avLst>
          </a:prstGeom>
          <a:solidFill>
            <a:srgbClr val="C4B7D3">
              <a:alpha val="72000"/>
            </a:srgb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Equal 15"/>
          <p:cNvSpPr/>
          <p:nvPr/>
        </p:nvSpPr>
        <p:spPr>
          <a:xfrm>
            <a:off x="80910" y="1734226"/>
            <a:ext cx="576064" cy="473298"/>
          </a:xfrm>
          <a:prstGeom prst="mathEqual">
            <a:avLst/>
          </a:prstGeom>
          <a:solidFill>
            <a:srgbClr val="C4B7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ounded Rectangle 16"/>
          <p:cNvSpPr/>
          <p:nvPr/>
        </p:nvSpPr>
        <p:spPr>
          <a:xfrm>
            <a:off x="5091949" y="3583350"/>
            <a:ext cx="3831883" cy="1669619"/>
          </a:xfrm>
          <a:prstGeom prst="roundRect">
            <a:avLst/>
          </a:prstGeom>
          <a:solidFill>
            <a:srgbClr val="D6F808">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5091950" y="3624790"/>
            <a:ext cx="3909248" cy="1631216"/>
          </a:xfrm>
          <a:prstGeom prst="rect">
            <a:avLst/>
          </a:prstGeom>
          <a:noFill/>
        </p:spPr>
        <p:txBody>
          <a:bodyPr wrap="square">
            <a:spAutoFit/>
          </a:bodyPr>
          <a:lstStyle/>
          <a:p>
            <a:pPr algn="ctr">
              <a:defRPr/>
            </a:pPr>
            <a:r>
              <a:rPr lang="en-GB" sz="2000" b="1" dirty="0"/>
              <a:t>HIGHER-ORDER</a:t>
            </a:r>
          </a:p>
          <a:p>
            <a:pPr algn="ctr">
              <a:defRPr/>
            </a:pPr>
            <a:r>
              <a:rPr lang="en-GB" sz="2000" b="1" dirty="0"/>
              <a:t>(or ITERATED) </a:t>
            </a:r>
          </a:p>
          <a:p>
            <a:pPr algn="ctr">
              <a:defRPr/>
            </a:pPr>
            <a:r>
              <a:rPr lang="en-GB" sz="2000" b="1" dirty="0"/>
              <a:t>CAUSATION:</a:t>
            </a:r>
          </a:p>
          <a:p>
            <a:pPr>
              <a:defRPr/>
            </a:pPr>
            <a:r>
              <a:rPr lang="en-GB" sz="2000" b="1" dirty="0"/>
              <a:t> </a:t>
            </a:r>
            <a:r>
              <a:rPr lang="en-GB" sz="2000" b="1" i="1" dirty="0"/>
              <a:t>causing itself</a:t>
            </a:r>
            <a:r>
              <a:rPr lang="en-GB" sz="2000" dirty="0"/>
              <a:t>  can have  </a:t>
            </a:r>
          </a:p>
          <a:p>
            <a:pPr algn="ctr">
              <a:defRPr/>
            </a:pPr>
            <a:r>
              <a:rPr lang="en-GB" sz="2000" dirty="0"/>
              <a:t>casual power and/or sensitivity</a:t>
            </a:r>
            <a:endParaRPr lang="en-GB" sz="2000" b="1" dirty="0">
              <a:solidFill>
                <a:srgbClr val="00B0F0"/>
              </a:solidFill>
              <a:latin typeface="+mn-lt"/>
            </a:endParaRPr>
          </a:p>
        </p:txBody>
      </p:sp>
      <p:sp>
        <p:nvSpPr>
          <p:cNvPr id="19" name="Line 29"/>
          <p:cNvSpPr>
            <a:spLocks noChangeShapeType="1"/>
          </p:cNvSpPr>
          <p:nvPr/>
        </p:nvSpPr>
        <p:spPr bwMode="auto">
          <a:xfrm>
            <a:off x="4041876" y="3200934"/>
            <a:ext cx="1972801" cy="555144"/>
          </a:xfrm>
          <a:prstGeom prst="line">
            <a:avLst/>
          </a:prstGeom>
          <a:noFill/>
          <a:ln w="152400" cmpd="dbl">
            <a:solidFill>
              <a:srgbClr val="7030A0"/>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Line 29"/>
          <p:cNvSpPr>
            <a:spLocks noChangeShapeType="1"/>
          </p:cNvSpPr>
          <p:nvPr/>
        </p:nvSpPr>
        <p:spPr bwMode="auto">
          <a:xfrm flipH="1">
            <a:off x="4329908" y="2207524"/>
            <a:ext cx="1022638" cy="357379"/>
          </a:xfrm>
          <a:prstGeom prst="line">
            <a:avLst/>
          </a:prstGeom>
          <a:noFill/>
          <a:ln w="76200">
            <a:solidFill>
              <a:srgbClr val="A205CD"/>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 name="TextBox 21"/>
          <p:cNvSpPr txBox="1"/>
          <p:nvPr/>
        </p:nvSpPr>
        <p:spPr>
          <a:xfrm>
            <a:off x="5352546" y="5256006"/>
            <a:ext cx="3768370" cy="707886"/>
          </a:xfrm>
          <a:prstGeom prst="rect">
            <a:avLst/>
          </a:prstGeom>
          <a:solidFill>
            <a:schemeClr val="accent6">
              <a:alpha val="72000"/>
            </a:schemeClr>
          </a:solidFill>
        </p:spPr>
        <p:txBody>
          <a:bodyPr wrap="square">
            <a:spAutoFit/>
          </a:bodyPr>
          <a:lstStyle/>
          <a:p>
            <a:pPr algn="ctr">
              <a:defRPr/>
            </a:pPr>
            <a:r>
              <a:rPr lang="en-GB" sz="2000" dirty="0"/>
              <a:t>Only sparsely considered in the literature (Kovacs 2021)</a:t>
            </a:r>
            <a:endParaRPr lang="en-GB" sz="2000" b="1" dirty="0">
              <a:solidFill>
                <a:srgbClr val="00B0F0"/>
              </a:solidFill>
              <a:latin typeface="+mn-lt"/>
            </a:endParaRPr>
          </a:p>
        </p:txBody>
      </p:sp>
    </p:spTree>
    <p:extLst>
      <p:ext uri="{BB962C8B-B14F-4D97-AF65-F5344CB8AC3E}">
        <p14:creationId xmlns:p14="http://schemas.microsoft.com/office/powerpoint/2010/main" val="667961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7544" y="116632"/>
            <a:ext cx="8352928" cy="576064"/>
          </a:xfrm>
          <a:solidFill>
            <a:schemeClr val="accent6">
              <a:lumMod val="60000"/>
              <a:lumOff val="40000"/>
            </a:schemeClr>
          </a:solidFill>
        </p:spPr>
        <p:txBody>
          <a:bodyPr/>
          <a:lstStyle/>
          <a:p>
            <a:pPr eaLnBrk="1" hangingPunct="1"/>
            <a:r>
              <a:rPr lang="en-GB" altLang="en-US" sz="2800" dirty="0"/>
              <a:t>Also, Q in the Thought-Experiment is Conscious</a:t>
            </a:r>
          </a:p>
        </p:txBody>
      </p:sp>
      <p:sp>
        <p:nvSpPr>
          <p:cNvPr id="19459" name="Rectangle 3"/>
          <p:cNvSpPr>
            <a:spLocks noGrp="1" noChangeArrowheads="1"/>
          </p:cNvSpPr>
          <p:nvPr>
            <p:ph idx="1"/>
          </p:nvPr>
        </p:nvSpPr>
        <p:spPr>
          <a:xfrm>
            <a:off x="20379" y="1340768"/>
            <a:ext cx="8928992" cy="4104456"/>
          </a:xfrm>
        </p:spPr>
        <p:txBody>
          <a:bodyPr/>
          <a:lstStyle/>
          <a:p>
            <a:pPr>
              <a:spcBef>
                <a:spcPts val="0"/>
              </a:spcBef>
              <a:spcAft>
                <a:spcPts val="3000"/>
              </a:spcAft>
            </a:pPr>
            <a:r>
              <a:rPr lang="en-GB" sz="2000" dirty="0"/>
              <a:t>If </a:t>
            </a:r>
            <a:r>
              <a:rPr lang="en-GB" sz="2000" b="1" i="1" dirty="0">
                <a:solidFill>
                  <a:srgbClr val="FF00FF"/>
                </a:solidFill>
              </a:rPr>
              <a:t>Q</a:t>
            </a:r>
            <a:r>
              <a:rPr lang="en-GB" sz="2000" dirty="0"/>
              <a:t> had happened without </a:t>
            </a:r>
            <a:r>
              <a:rPr lang="en-GB" sz="2000" b="1" i="1" dirty="0">
                <a:solidFill>
                  <a:srgbClr val="00B050"/>
                </a:solidFill>
              </a:rPr>
              <a:t>P</a:t>
            </a:r>
            <a:r>
              <a:rPr lang="en-GB" sz="2000" dirty="0"/>
              <a:t>, it would merely have been a partially translated version of </a:t>
            </a:r>
            <a:r>
              <a:rPr lang="en-GB" sz="2000" b="1" i="1" dirty="0">
                <a:solidFill>
                  <a:srgbClr val="00B050"/>
                </a:solidFill>
              </a:rPr>
              <a:t>P</a:t>
            </a:r>
            <a:r>
              <a:rPr lang="en-GB" sz="2000" dirty="0"/>
              <a:t>.</a:t>
            </a:r>
          </a:p>
          <a:p>
            <a:pPr>
              <a:spcBef>
                <a:spcPts val="0"/>
              </a:spcBef>
              <a:spcAft>
                <a:spcPts val="3000"/>
              </a:spcAft>
            </a:pPr>
            <a:r>
              <a:rPr lang="en-GB" sz="2000" dirty="0"/>
              <a:t>It would have been conscious.</a:t>
            </a:r>
          </a:p>
          <a:p>
            <a:pPr>
              <a:spcBef>
                <a:spcPts val="0"/>
              </a:spcBef>
              <a:spcAft>
                <a:spcPts val="1000"/>
              </a:spcAft>
            </a:pPr>
            <a:r>
              <a:rPr lang="en-GB" sz="2000" b="1" i="1" dirty="0">
                <a:solidFill>
                  <a:srgbClr val="00B050"/>
                </a:solidFill>
              </a:rPr>
              <a:t>P</a:t>
            </a:r>
            <a:r>
              <a:rPr lang="en-GB" sz="2000" dirty="0"/>
              <a:t> can be regarded as an added partly replicated version of </a:t>
            </a:r>
            <a:r>
              <a:rPr lang="en-GB" sz="2000" b="1" i="1" dirty="0">
                <a:solidFill>
                  <a:srgbClr val="FF00FF"/>
                </a:solidFill>
              </a:rPr>
              <a:t>Q</a:t>
            </a:r>
            <a:r>
              <a:rPr lang="en-GB" sz="2000" dirty="0"/>
              <a:t>,</a:t>
            </a:r>
          </a:p>
          <a:p>
            <a:pPr>
              <a:spcBef>
                <a:spcPts val="0"/>
              </a:spcBef>
              <a:spcAft>
                <a:spcPts val="3000"/>
              </a:spcAft>
              <a:buFont typeface="Calibri" panose="020F0502020204030204" pitchFamily="34" charset="0"/>
              <a:buChar char=" "/>
            </a:pPr>
            <a:r>
              <a:rPr lang="en-GB" sz="2000" dirty="0"/>
              <a:t>merely </a:t>
            </a:r>
            <a:r>
              <a:rPr lang="en-GB" sz="2000" dirty="0">
                <a:solidFill>
                  <a:srgbClr val="FF00FF"/>
                </a:solidFill>
              </a:rPr>
              <a:t>“confirming” state </a:t>
            </a:r>
            <a:r>
              <a:rPr lang="en-GB" sz="2000" b="1" i="1" dirty="0">
                <a:solidFill>
                  <a:srgbClr val="FF00FF"/>
                </a:solidFill>
              </a:rPr>
              <a:t>Q</a:t>
            </a:r>
            <a:r>
              <a:rPr lang="en-GB" b="1" i="1" baseline="-25000" dirty="0">
                <a:solidFill>
                  <a:srgbClr val="FF00FF"/>
                </a:solidFill>
              </a:rPr>
              <a:t>J</a:t>
            </a:r>
            <a:r>
              <a:rPr lang="en-GB" sz="2000" dirty="0"/>
              <a:t> at time </a:t>
            </a:r>
            <a:r>
              <a:rPr lang="en-GB" sz="2000" b="1" i="1" dirty="0">
                <a:solidFill>
                  <a:srgbClr val="FF0000"/>
                </a:solidFill>
              </a:rPr>
              <a:t>J</a:t>
            </a:r>
            <a:r>
              <a:rPr lang="en-GB" sz="2000" dirty="0"/>
              <a:t>.</a:t>
            </a:r>
          </a:p>
          <a:p>
            <a:pPr>
              <a:spcBef>
                <a:spcPts val="0"/>
              </a:spcBef>
              <a:spcAft>
                <a:spcPts val="3000"/>
              </a:spcAft>
            </a:pPr>
            <a:r>
              <a:rPr lang="en-GB" sz="2000" dirty="0"/>
              <a:t>So  </a:t>
            </a:r>
            <a:r>
              <a:rPr lang="en-GB" sz="2000" b="1" i="1" dirty="0">
                <a:solidFill>
                  <a:srgbClr val="FF00FF"/>
                </a:solidFill>
              </a:rPr>
              <a:t>Q</a:t>
            </a:r>
            <a:r>
              <a:rPr lang="en-GB" sz="2000" dirty="0"/>
              <a:t>  is “still” conscious.</a:t>
            </a:r>
            <a:endParaRPr lang="en-GB" sz="1800" dirty="0"/>
          </a:p>
          <a:p>
            <a:pPr>
              <a:spcBef>
                <a:spcPts val="0"/>
              </a:spcBef>
              <a:spcAft>
                <a:spcPts val="1000"/>
              </a:spcAft>
            </a:pPr>
            <a:endParaRPr lang="en-GB" sz="1800" dirty="0"/>
          </a:p>
          <a:p>
            <a:pPr lvl="1">
              <a:spcBef>
                <a:spcPts val="0"/>
              </a:spcBef>
              <a:spcAft>
                <a:spcPts val="1000"/>
              </a:spcAft>
            </a:pPr>
            <a:endParaRPr lang="en-GB" sz="1800" dirty="0"/>
          </a:p>
        </p:txBody>
      </p:sp>
    </p:spTree>
    <p:extLst>
      <p:ext uri="{BB962C8B-B14F-4D97-AF65-F5344CB8AC3E}">
        <p14:creationId xmlns:p14="http://schemas.microsoft.com/office/powerpoint/2010/main" val="373377664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3568" y="188640"/>
            <a:ext cx="7772400" cy="576064"/>
          </a:xfrm>
        </p:spPr>
        <p:txBody>
          <a:bodyPr/>
          <a:lstStyle/>
          <a:p>
            <a:pPr eaLnBrk="1" hangingPunct="1"/>
            <a:r>
              <a:rPr lang="en-GB" altLang="en-US" sz="3200" dirty="0">
                <a:solidFill>
                  <a:srgbClr val="FF0000"/>
                </a:solidFill>
              </a:rPr>
              <a:t>on the Typicality Restriction</a:t>
            </a:r>
          </a:p>
        </p:txBody>
      </p:sp>
      <p:sp>
        <p:nvSpPr>
          <p:cNvPr id="19459" name="Rectangle 3"/>
          <p:cNvSpPr>
            <a:spLocks noGrp="1" noChangeArrowheads="1"/>
          </p:cNvSpPr>
          <p:nvPr>
            <p:ph idx="1"/>
          </p:nvPr>
        </p:nvSpPr>
        <p:spPr>
          <a:xfrm>
            <a:off x="251520" y="1340768"/>
            <a:ext cx="8534400" cy="4392488"/>
          </a:xfrm>
        </p:spPr>
        <p:txBody>
          <a:bodyPr/>
          <a:lstStyle/>
          <a:p>
            <a:pPr>
              <a:spcBef>
                <a:spcPts val="0"/>
              </a:spcBef>
              <a:spcAft>
                <a:spcPts val="1000"/>
              </a:spcAft>
              <a:buFont typeface="Calibri" panose="020F0502020204030204" pitchFamily="34" charset="0"/>
              <a:buChar char="•"/>
            </a:pPr>
            <a:r>
              <a:rPr lang="en-GB" sz="2000" dirty="0"/>
              <a:t>The process-joining thought experiment wouldn’t work as it stands if it were impossible to add the replication mechanism without significantly disturbing the process in the original mechanism.</a:t>
            </a:r>
          </a:p>
          <a:p>
            <a:pPr lvl="1">
              <a:spcBef>
                <a:spcPts val="0"/>
              </a:spcBef>
              <a:spcAft>
                <a:spcPts val="1000"/>
              </a:spcAft>
              <a:buFont typeface="Calibri" panose="020F0502020204030204" pitchFamily="34" charset="0"/>
              <a:buChar char="–"/>
            </a:pPr>
            <a:r>
              <a:rPr lang="en-GB" sz="1800" dirty="0"/>
              <a:t>Cf. neurons communicating by pervasive electric fields or diffuse chemical transmission.))</a:t>
            </a:r>
          </a:p>
          <a:p>
            <a:pPr lvl="1">
              <a:spcBef>
                <a:spcPts val="0"/>
              </a:spcBef>
              <a:spcAft>
                <a:spcPts val="4000"/>
              </a:spcAft>
              <a:buFont typeface="Calibri" panose="020F0502020204030204" pitchFamily="34" charset="0"/>
              <a:buChar char="–"/>
            </a:pPr>
            <a:r>
              <a:rPr lang="en-GB" sz="1800" dirty="0"/>
              <a:t>May be possible to vary the experiment to cope with this.</a:t>
            </a:r>
          </a:p>
          <a:p>
            <a:pPr marL="0" indent="0">
              <a:spcBef>
                <a:spcPts val="0"/>
              </a:spcBef>
              <a:spcAft>
                <a:spcPts val="500"/>
              </a:spcAft>
              <a:buNone/>
            </a:pPr>
            <a:endParaRPr lang="en-GB" sz="2000" dirty="0"/>
          </a:p>
          <a:p>
            <a:pPr marL="0" indent="0">
              <a:spcBef>
                <a:spcPts val="0"/>
              </a:spcBef>
              <a:spcAft>
                <a:spcPts val="500"/>
              </a:spcAft>
              <a:buNone/>
            </a:pPr>
            <a:endParaRPr lang="en-GB" sz="2000" dirty="0"/>
          </a:p>
        </p:txBody>
      </p:sp>
    </p:spTree>
    <p:extLst>
      <p:ext uri="{BB962C8B-B14F-4D97-AF65-F5344CB8AC3E}">
        <p14:creationId xmlns:p14="http://schemas.microsoft.com/office/powerpoint/2010/main" val="336828892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3568" y="0"/>
            <a:ext cx="7772400" cy="576064"/>
          </a:xfrm>
        </p:spPr>
        <p:txBody>
          <a:bodyPr/>
          <a:lstStyle/>
          <a:p>
            <a:pPr eaLnBrk="1" hangingPunct="1"/>
            <a:r>
              <a:rPr lang="en-GB" altLang="en-US" sz="3200" dirty="0"/>
              <a:t>Auto-Sensitivity – Actual, Not Dispositional</a:t>
            </a:r>
          </a:p>
        </p:txBody>
      </p:sp>
      <p:sp>
        <p:nvSpPr>
          <p:cNvPr id="19459" name="Rectangle 3"/>
          <p:cNvSpPr>
            <a:spLocks noGrp="1" noChangeArrowheads="1"/>
          </p:cNvSpPr>
          <p:nvPr>
            <p:ph idx="1"/>
          </p:nvPr>
        </p:nvSpPr>
        <p:spPr>
          <a:xfrm>
            <a:off x="179512" y="764704"/>
            <a:ext cx="8534400" cy="5760640"/>
          </a:xfrm>
        </p:spPr>
        <p:txBody>
          <a:bodyPr/>
          <a:lstStyle/>
          <a:p>
            <a:pPr>
              <a:spcBef>
                <a:spcPts val="0"/>
              </a:spcBef>
              <a:spcAft>
                <a:spcPts val="1000"/>
              </a:spcAft>
              <a:buFont typeface="Calibri" panose="020F0502020204030204" pitchFamily="34" charset="0"/>
              <a:buChar char="•"/>
            </a:pPr>
            <a:r>
              <a:rPr lang="en-GB" sz="2000" dirty="0"/>
              <a:t>The auto-sensitivity needs to </a:t>
            </a:r>
            <a:r>
              <a:rPr lang="en-GB" sz="2000" b="1" i="1" dirty="0"/>
              <a:t>actually happen – </a:t>
            </a:r>
            <a:r>
              <a:rPr lang="en-GB" sz="2000" dirty="0"/>
              <a:t>it’s not enough for recent causation to have had an ability or even a disposition to affect current state.</a:t>
            </a:r>
          </a:p>
          <a:p>
            <a:pPr lvl="1">
              <a:spcBef>
                <a:spcPts val="0"/>
              </a:spcBef>
              <a:spcAft>
                <a:spcPts val="3000"/>
              </a:spcAft>
              <a:buFont typeface="Calibri" panose="020F0502020204030204" pitchFamily="34" charset="0"/>
              <a:buChar char=" "/>
            </a:pPr>
            <a:r>
              <a:rPr lang="en-GB" sz="1800" dirty="0"/>
              <a:t>[cf. a point in Ludlow (2022) about conscious access in GWT needing not to be merely potential]</a:t>
            </a:r>
          </a:p>
          <a:p>
            <a:pPr>
              <a:spcBef>
                <a:spcPts val="0"/>
              </a:spcBef>
              <a:spcAft>
                <a:spcPts val="3000"/>
              </a:spcAft>
              <a:buFont typeface="Calibri" panose="020F0502020204030204" pitchFamily="34" charset="0"/>
              <a:buChar char="•"/>
            </a:pPr>
            <a:r>
              <a:rPr lang="en-GB" sz="2000" dirty="0"/>
              <a:t>But ordinary causation is beset by issues concerning interruption, pre-emption, redundancy, etc. </a:t>
            </a:r>
          </a:p>
          <a:p>
            <a:pPr>
              <a:spcBef>
                <a:spcPts val="0"/>
              </a:spcBef>
              <a:spcAft>
                <a:spcPts val="1000"/>
              </a:spcAft>
              <a:buFont typeface="Calibri" panose="020F0502020204030204" pitchFamily="34" charset="0"/>
              <a:buChar char="•"/>
            </a:pPr>
            <a:r>
              <a:rPr lang="en-GB" sz="2000" dirty="0"/>
              <a:t>By including, in each state of a conscious process, the meta-causation from the causation in an abutting interval, the causation there has an effect on current state even if it can be argued it would not otherwise have led to that state.</a:t>
            </a:r>
          </a:p>
          <a:p>
            <a:pPr marL="0" indent="0">
              <a:spcBef>
                <a:spcPts val="0"/>
              </a:spcBef>
              <a:spcAft>
                <a:spcPts val="500"/>
              </a:spcAft>
              <a:buNone/>
            </a:pPr>
            <a:endParaRPr lang="en-GB" sz="2000" dirty="0"/>
          </a:p>
        </p:txBody>
      </p:sp>
    </p:spTree>
    <p:extLst>
      <p:ext uri="{BB962C8B-B14F-4D97-AF65-F5344CB8AC3E}">
        <p14:creationId xmlns:p14="http://schemas.microsoft.com/office/powerpoint/2010/main" val="66819472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1520" y="116632"/>
            <a:ext cx="8132440" cy="1080120"/>
          </a:xfrm>
        </p:spPr>
        <p:txBody>
          <a:bodyPr/>
          <a:lstStyle/>
          <a:p>
            <a:pPr eaLnBrk="1" hangingPunct="1"/>
            <a:r>
              <a:rPr lang="en-GB" altLang="en-US" sz="3200" dirty="0"/>
              <a:t>Help from Two Different but Linked Aspects of</a:t>
            </a:r>
            <a:br>
              <a:rPr lang="en-GB" altLang="en-US" sz="3200" dirty="0"/>
            </a:br>
            <a:r>
              <a:rPr lang="en-GB" altLang="en-US" sz="3200" dirty="0" err="1"/>
              <a:t>MDyn’s</a:t>
            </a:r>
            <a:r>
              <a:rPr lang="en-GB" altLang="en-US" sz="3200" dirty="0"/>
              <a:t> Meta-Causation</a:t>
            </a:r>
          </a:p>
        </p:txBody>
      </p:sp>
      <p:sp>
        <p:nvSpPr>
          <p:cNvPr id="19459" name="Rectangle 3"/>
          <p:cNvSpPr>
            <a:spLocks noGrp="1" noChangeArrowheads="1"/>
          </p:cNvSpPr>
          <p:nvPr>
            <p:ph idx="1"/>
          </p:nvPr>
        </p:nvSpPr>
        <p:spPr>
          <a:xfrm>
            <a:off x="179512" y="1628800"/>
            <a:ext cx="8534400" cy="3096344"/>
          </a:xfrm>
        </p:spPr>
        <p:txBody>
          <a:bodyPr/>
          <a:lstStyle/>
          <a:p>
            <a:pPr>
              <a:spcBef>
                <a:spcPts val="0"/>
              </a:spcBef>
              <a:spcAft>
                <a:spcPts val="3000"/>
              </a:spcAft>
              <a:buFont typeface="Calibri" panose="020F0502020204030204" pitchFamily="34" charset="0"/>
              <a:buChar char="•"/>
            </a:pPr>
            <a:r>
              <a:rPr lang="en-GB" sz="2000" dirty="0"/>
              <a:t>Having the meta-causation </a:t>
            </a:r>
            <a:r>
              <a:rPr lang="en-GB" sz="2000" i="1" dirty="0"/>
              <a:t>included in the state “at” current time t </a:t>
            </a:r>
            <a:r>
              <a:rPr lang="en-GB" sz="2000" dirty="0"/>
              <a:t>in a conscious process serves to prevent “confirmatory joining” and more broadly to ensure that the differential auto-sensitivity is a process-internal matter.</a:t>
            </a:r>
          </a:p>
          <a:p>
            <a:pPr>
              <a:spcBef>
                <a:spcPts val="0"/>
              </a:spcBef>
              <a:spcAft>
                <a:spcPts val="1000"/>
              </a:spcAft>
              <a:buFont typeface="Calibri" panose="020F0502020204030204" pitchFamily="34" charset="0"/>
              <a:buChar char="•"/>
            </a:pPr>
            <a:r>
              <a:rPr lang="en-GB" sz="2000" dirty="0"/>
              <a:t>Having the meta-causation </a:t>
            </a:r>
            <a:r>
              <a:rPr lang="en-GB" sz="2000" i="1" dirty="0"/>
              <a:t>come from a particular chunk of abutting causation</a:t>
            </a:r>
            <a:r>
              <a:rPr lang="en-GB" sz="2000" dirty="0"/>
              <a:t> serves to identify fully which recent causation is at issue.</a:t>
            </a:r>
          </a:p>
          <a:p>
            <a:pPr>
              <a:spcBef>
                <a:spcPts val="0"/>
              </a:spcBef>
              <a:spcAft>
                <a:spcPts val="1000"/>
              </a:spcAft>
              <a:buFont typeface="Calibri" panose="020F0502020204030204" pitchFamily="34" charset="0"/>
              <a:buChar char="•"/>
            </a:pPr>
            <a:endParaRPr lang="en-GB" sz="2000" dirty="0"/>
          </a:p>
        </p:txBody>
      </p:sp>
    </p:spTree>
    <p:extLst>
      <p:ext uri="{BB962C8B-B14F-4D97-AF65-F5344CB8AC3E}">
        <p14:creationId xmlns:p14="http://schemas.microsoft.com/office/powerpoint/2010/main" val="198802524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7898" y="4141768"/>
            <a:ext cx="4762133" cy="2455584"/>
          </a:xfrm>
          <a:prstGeom prst="roundRect">
            <a:avLst/>
          </a:prstGeom>
          <a:solidFill>
            <a:srgbClr val="8FE2FF">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5802734" y="4108284"/>
            <a:ext cx="3311795" cy="1808884"/>
          </a:xfrm>
          <a:prstGeom prst="ellipse">
            <a:avLst/>
          </a:prstGeom>
          <a:solidFill>
            <a:srgbClr val="00E266">
              <a:alpha val="71765"/>
            </a:srgbClr>
          </a:soli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8" name="Rounded Rectangle 7"/>
          <p:cNvSpPr/>
          <p:nvPr/>
        </p:nvSpPr>
        <p:spPr>
          <a:xfrm>
            <a:off x="1065389" y="604541"/>
            <a:ext cx="3906514" cy="1146189"/>
          </a:xfrm>
          <a:prstGeom prst="roundRect">
            <a:avLst/>
          </a:prstGeom>
          <a:solidFill>
            <a:srgbClr val="8FE2FF">
              <a:alpha val="71765"/>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1097436" y="2605233"/>
            <a:ext cx="3311795" cy="1323439"/>
          </a:xfrm>
          <a:prstGeom prst="ellipse">
            <a:avLst/>
          </a:prstGeom>
          <a:solidFill>
            <a:srgbClr val="8FE2FF">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 name="Rectangle 2"/>
          <p:cNvSpPr txBox="1">
            <a:spLocks noChangeArrowheads="1"/>
          </p:cNvSpPr>
          <p:nvPr/>
        </p:nvSpPr>
        <p:spPr>
          <a:xfrm>
            <a:off x="5270643" y="0"/>
            <a:ext cx="3661682" cy="111617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r" eaLnBrk="1" hangingPunct="1"/>
            <a:r>
              <a:rPr lang="en-GB" altLang="en-US" sz="3600" i="1" dirty="0"/>
              <a:t>The Flavour of</a:t>
            </a:r>
          </a:p>
          <a:p>
            <a:pPr algn="r" eaLnBrk="1" hangingPunct="1"/>
            <a:r>
              <a:rPr lang="en-GB" altLang="en-US" sz="3600" i="1" dirty="0"/>
              <a:t> </a:t>
            </a:r>
            <a:r>
              <a:rPr lang="en-GB" altLang="en-US" sz="3600" i="1" dirty="0" err="1"/>
              <a:t>MDyn</a:t>
            </a:r>
            <a:r>
              <a:rPr lang="en-GB" altLang="en-US" sz="3600" i="1" dirty="0"/>
              <a:t>, </a:t>
            </a:r>
            <a:r>
              <a:rPr lang="en-GB" altLang="en-US" sz="3600" i="1" dirty="0" err="1"/>
              <a:t>contd</a:t>
            </a:r>
            <a:endParaRPr lang="en-GB" altLang="en-US" sz="3600" i="1" dirty="0"/>
          </a:p>
        </p:txBody>
      </p:sp>
      <p:sp>
        <p:nvSpPr>
          <p:cNvPr id="5" name="TextBox 4"/>
          <p:cNvSpPr txBox="1"/>
          <p:nvPr/>
        </p:nvSpPr>
        <p:spPr>
          <a:xfrm>
            <a:off x="6008039" y="4417498"/>
            <a:ext cx="2901183" cy="1200329"/>
          </a:xfrm>
          <a:prstGeom prst="rect">
            <a:avLst/>
          </a:prstGeom>
          <a:noFill/>
        </p:spPr>
        <p:txBody>
          <a:bodyPr wrap="square">
            <a:spAutoFit/>
          </a:bodyPr>
          <a:lstStyle/>
          <a:p>
            <a:pPr marL="0" lvl="1" algn="ctr">
              <a:spcBef>
                <a:spcPts val="0"/>
              </a:spcBef>
              <a:spcAft>
                <a:spcPts val="500"/>
              </a:spcAft>
            </a:pPr>
            <a:r>
              <a:rPr lang="en-GB" sz="1800" b="1" dirty="0"/>
              <a:t>This, radically, being PHYSICALLY REIFIED as PART OF PHYSICAL STATE</a:t>
            </a:r>
          </a:p>
        </p:txBody>
      </p:sp>
      <p:sp>
        <p:nvSpPr>
          <p:cNvPr id="6" name="Rounded Rectangle 5"/>
          <p:cNvSpPr/>
          <p:nvPr/>
        </p:nvSpPr>
        <p:spPr>
          <a:xfrm>
            <a:off x="5199200" y="1709217"/>
            <a:ext cx="3888433" cy="1654731"/>
          </a:xfrm>
          <a:prstGeom prst="roundRect">
            <a:avLst/>
          </a:prstGeom>
          <a:solidFill>
            <a:srgbClr val="FF4B4B">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065388" y="604542"/>
            <a:ext cx="3906515" cy="1015663"/>
          </a:xfrm>
          <a:prstGeom prst="rect">
            <a:avLst/>
          </a:prstGeom>
          <a:noFill/>
        </p:spPr>
        <p:txBody>
          <a:bodyPr wrap="square">
            <a:spAutoFit/>
          </a:bodyPr>
          <a:lstStyle/>
          <a:p>
            <a:pPr algn="ctr">
              <a:defRPr/>
            </a:pPr>
            <a:r>
              <a:rPr lang="en-GB" sz="2000" b="1" dirty="0"/>
              <a:t>Causation/dynamics:</a:t>
            </a:r>
            <a:r>
              <a:rPr lang="en-GB" sz="2000" dirty="0"/>
              <a:t> </a:t>
            </a:r>
          </a:p>
          <a:p>
            <a:pPr algn="ctr">
              <a:defRPr/>
            </a:pPr>
            <a:r>
              <a:rPr lang="en-GB" sz="2000" b="1" dirty="0"/>
              <a:t>considered</a:t>
            </a:r>
          </a:p>
          <a:p>
            <a:pPr algn="ctr">
              <a:defRPr/>
            </a:pPr>
            <a:r>
              <a:rPr lang="en-GB" sz="2000" b="1" dirty="0"/>
              <a:t>AT A BASIC PHYSICAL LEVEL</a:t>
            </a:r>
            <a:endParaRPr lang="en-GB" sz="2000" b="1" dirty="0">
              <a:latin typeface="+mn-lt"/>
            </a:endParaRPr>
          </a:p>
        </p:txBody>
      </p:sp>
      <p:sp>
        <p:nvSpPr>
          <p:cNvPr id="11" name="TextBox 10"/>
          <p:cNvSpPr txBox="1"/>
          <p:nvPr/>
        </p:nvSpPr>
        <p:spPr>
          <a:xfrm>
            <a:off x="1262815" y="2605233"/>
            <a:ext cx="2981036" cy="1323439"/>
          </a:xfrm>
          <a:prstGeom prst="rect">
            <a:avLst/>
          </a:prstGeom>
          <a:noFill/>
        </p:spPr>
        <p:txBody>
          <a:bodyPr wrap="square">
            <a:spAutoFit/>
          </a:bodyPr>
          <a:lstStyle/>
          <a:p>
            <a:pPr algn="ctr">
              <a:defRPr/>
            </a:pPr>
            <a:r>
              <a:rPr lang="en-GB" sz="2000" b="1" dirty="0"/>
              <a:t>the continuous “becoming” or “pushing forward” of state through time</a:t>
            </a:r>
            <a:endParaRPr lang="en-GB" sz="2000" b="1" dirty="0">
              <a:latin typeface="+mn-lt"/>
            </a:endParaRPr>
          </a:p>
        </p:txBody>
      </p:sp>
      <p:sp>
        <p:nvSpPr>
          <p:cNvPr id="15" name="Block Arc 14"/>
          <p:cNvSpPr/>
          <p:nvPr/>
        </p:nvSpPr>
        <p:spPr>
          <a:xfrm rot="16200000">
            <a:off x="-24290" y="1799261"/>
            <a:ext cx="2179358" cy="936105"/>
          </a:xfrm>
          <a:prstGeom prst="blockArc">
            <a:avLst>
              <a:gd name="adj1" fmla="val 10776367"/>
              <a:gd name="adj2" fmla="val 0"/>
              <a:gd name="adj3" fmla="val 25000"/>
            </a:avLst>
          </a:prstGeom>
          <a:solidFill>
            <a:srgbClr val="C4B7D3">
              <a:alpha val="72000"/>
            </a:srgb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Equal 15"/>
          <p:cNvSpPr/>
          <p:nvPr/>
        </p:nvSpPr>
        <p:spPr>
          <a:xfrm>
            <a:off x="97899" y="1985277"/>
            <a:ext cx="576064" cy="473298"/>
          </a:xfrm>
          <a:prstGeom prst="mathEqual">
            <a:avLst/>
          </a:prstGeom>
          <a:solidFill>
            <a:srgbClr val="C4B7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TextBox 17"/>
          <p:cNvSpPr txBox="1"/>
          <p:nvPr/>
        </p:nvSpPr>
        <p:spPr>
          <a:xfrm>
            <a:off x="5112015" y="1732733"/>
            <a:ext cx="3956941" cy="1631216"/>
          </a:xfrm>
          <a:prstGeom prst="rect">
            <a:avLst/>
          </a:prstGeom>
          <a:noFill/>
        </p:spPr>
        <p:txBody>
          <a:bodyPr wrap="square">
            <a:spAutoFit/>
          </a:bodyPr>
          <a:lstStyle/>
          <a:p>
            <a:pPr algn="ctr">
              <a:defRPr/>
            </a:pPr>
            <a:r>
              <a:rPr lang="en-GB" sz="2000" dirty="0"/>
              <a:t>((NOT taking causation to be </a:t>
            </a:r>
          </a:p>
          <a:p>
            <a:pPr algn="ctr">
              <a:defRPr/>
            </a:pPr>
            <a:r>
              <a:rPr lang="en-GB" sz="2000" dirty="0"/>
              <a:t>as typically discussed </a:t>
            </a:r>
          </a:p>
          <a:p>
            <a:pPr algn="ctr">
              <a:defRPr/>
            </a:pPr>
            <a:r>
              <a:rPr lang="en-GB" sz="2000" dirty="0"/>
              <a:t>[</a:t>
            </a:r>
            <a:r>
              <a:rPr lang="en-GB" sz="2000" dirty="0" err="1"/>
              <a:t>Kutach</a:t>
            </a:r>
            <a:r>
              <a:rPr lang="en-GB" sz="2000" dirty="0"/>
              <a:t> 2014] – </a:t>
            </a:r>
          </a:p>
          <a:p>
            <a:pPr algn="ctr">
              <a:defRPr/>
            </a:pPr>
            <a:r>
              <a:rPr lang="en-GB" sz="2000" i="1" dirty="0"/>
              <a:t>i.e., as a relation between roughly </a:t>
            </a:r>
          </a:p>
          <a:p>
            <a:pPr algn="ctr">
              <a:defRPr/>
            </a:pPr>
            <a:r>
              <a:rPr lang="en-GB" sz="2000" i="1" dirty="0"/>
              <a:t>point-like events at different times</a:t>
            </a:r>
            <a:r>
              <a:rPr lang="en-GB" sz="2000" dirty="0"/>
              <a:t>))</a:t>
            </a:r>
            <a:endParaRPr lang="en-GB" sz="2000" dirty="0">
              <a:solidFill>
                <a:srgbClr val="00B0F0"/>
              </a:solidFill>
              <a:latin typeface="+mn-lt"/>
            </a:endParaRPr>
          </a:p>
        </p:txBody>
      </p:sp>
      <p:sp>
        <p:nvSpPr>
          <p:cNvPr id="19" name="Line 29"/>
          <p:cNvSpPr>
            <a:spLocks noChangeShapeType="1"/>
          </p:cNvSpPr>
          <p:nvPr/>
        </p:nvSpPr>
        <p:spPr bwMode="auto">
          <a:xfrm>
            <a:off x="4396416" y="3356992"/>
            <a:ext cx="1831767" cy="1060506"/>
          </a:xfrm>
          <a:prstGeom prst="line">
            <a:avLst/>
          </a:prstGeom>
          <a:noFill/>
          <a:ln w="101600" cmpd="sng">
            <a:solidFill>
              <a:srgbClr val="00B050"/>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9" name="TextBox 28"/>
          <p:cNvSpPr txBox="1"/>
          <p:nvPr/>
        </p:nvSpPr>
        <p:spPr>
          <a:xfrm>
            <a:off x="229463" y="4186837"/>
            <a:ext cx="4630569" cy="2246769"/>
          </a:xfrm>
          <a:prstGeom prst="rect">
            <a:avLst/>
          </a:prstGeom>
          <a:noFill/>
        </p:spPr>
        <p:txBody>
          <a:bodyPr wrap="square">
            <a:spAutoFit/>
          </a:bodyPr>
          <a:lstStyle/>
          <a:p>
            <a:pPr algn="ctr">
              <a:defRPr/>
            </a:pPr>
            <a:r>
              <a:rPr lang="en-GB" sz="2000" b="1" dirty="0"/>
              <a:t>it’s the way </a:t>
            </a:r>
            <a:r>
              <a:rPr lang="en-GB" sz="2000" b="1" i="1" dirty="0"/>
              <a:t>the state at a time  is produced by states leading right up to that time</a:t>
            </a:r>
            <a:r>
              <a:rPr lang="en-GB" sz="2000" b="1" dirty="0"/>
              <a:t>, </a:t>
            </a:r>
          </a:p>
          <a:p>
            <a:pPr algn="ctr">
              <a:defRPr/>
            </a:pPr>
            <a:endParaRPr lang="en-GB" sz="2000" b="1" dirty="0"/>
          </a:p>
          <a:p>
            <a:pPr algn="ctr">
              <a:defRPr/>
            </a:pPr>
            <a:r>
              <a:rPr lang="en-GB" sz="2000" dirty="0"/>
              <a:t>((as described e.g. by </a:t>
            </a:r>
          </a:p>
          <a:p>
            <a:pPr algn="ctr">
              <a:defRPr/>
            </a:pPr>
            <a:r>
              <a:rPr lang="en-GB" sz="2000" dirty="0"/>
              <a:t>what the differential equations arising from physical laws say about time t))</a:t>
            </a:r>
            <a:endParaRPr lang="en-GB" sz="2000" dirty="0">
              <a:latin typeface="+mn-lt"/>
            </a:endParaRPr>
          </a:p>
        </p:txBody>
      </p:sp>
      <p:sp>
        <p:nvSpPr>
          <p:cNvPr id="30" name="Line 29"/>
          <p:cNvSpPr>
            <a:spLocks noChangeShapeType="1"/>
          </p:cNvSpPr>
          <p:nvPr/>
        </p:nvSpPr>
        <p:spPr bwMode="auto">
          <a:xfrm flipH="1" flipV="1">
            <a:off x="4971903" y="1392045"/>
            <a:ext cx="369026" cy="358685"/>
          </a:xfrm>
          <a:prstGeom prst="line">
            <a:avLst/>
          </a:prstGeom>
          <a:noFill/>
          <a:ln w="76200">
            <a:solidFill>
              <a:srgbClr val="FF0000"/>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1" name="Line 29"/>
          <p:cNvSpPr>
            <a:spLocks noChangeShapeType="1"/>
          </p:cNvSpPr>
          <p:nvPr/>
        </p:nvSpPr>
        <p:spPr bwMode="auto">
          <a:xfrm flipV="1">
            <a:off x="1533442" y="3717032"/>
            <a:ext cx="0" cy="415940"/>
          </a:xfrm>
          <a:prstGeom prst="line">
            <a:avLst/>
          </a:prstGeom>
          <a:noFill/>
          <a:ln w="152400" cmpd="dbl">
            <a:solidFill>
              <a:srgbClr val="7030A0"/>
            </a:solidFill>
            <a:prstDash val="solid"/>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47711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281257" y="2420888"/>
            <a:ext cx="2410719" cy="1982144"/>
          </a:xfrm>
          <a:prstGeom prst="roundRect">
            <a:avLst/>
          </a:prstGeom>
          <a:no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695116" y="883087"/>
            <a:ext cx="7588092" cy="400110"/>
          </a:xfrm>
          <a:prstGeom prst="rect">
            <a:avLst/>
          </a:prstGeom>
          <a:noFill/>
        </p:spPr>
        <p:txBody>
          <a:bodyPr wrap="square">
            <a:spAutoFit/>
          </a:bodyPr>
          <a:lstStyle/>
          <a:p>
            <a:pPr>
              <a:defRPr/>
            </a:pPr>
            <a:r>
              <a:rPr lang="en-GB" sz="2000" b="1" dirty="0">
                <a:latin typeface="+mn-lt"/>
              </a:rPr>
              <a:t>[-------------------------------------a conscious process</a:t>
            </a:r>
            <a:r>
              <a:rPr lang="en-GB" sz="2000" b="1" i="1" dirty="0">
                <a:latin typeface="+mn-lt"/>
              </a:rPr>
              <a:t> ----------------------------</a:t>
            </a:r>
            <a:r>
              <a:rPr lang="en-GB" sz="2000" b="1" dirty="0">
                <a:latin typeface="+mn-lt"/>
              </a:rPr>
              <a:t>]</a:t>
            </a:r>
          </a:p>
        </p:txBody>
      </p:sp>
      <p:sp>
        <p:nvSpPr>
          <p:cNvPr id="20" name="Line 29"/>
          <p:cNvSpPr>
            <a:spLocks noChangeShapeType="1"/>
          </p:cNvSpPr>
          <p:nvPr/>
        </p:nvSpPr>
        <p:spPr bwMode="auto">
          <a:xfrm flipV="1">
            <a:off x="284986" y="4990545"/>
            <a:ext cx="0" cy="1409201"/>
          </a:xfrm>
          <a:prstGeom prst="line">
            <a:avLst/>
          </a:prstGeom>
          <a:noFill/>
          <a:ln w="508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1" name="Line 29"/>
          <p:cNvSpPr>
            <a:spLocks noChangeShapeType="1"/>
          </p:cNvSpPr>
          <p:nvPr/>
        </p:nvSpPr>
        <p:spPr bwMode="auto">
          <a:xfrm flipV="1">
            <a:off x="284986" y="6399748"/>
            <a:ext cx="1717358" cy="0"/>
          </a:xfrm>
          <a:prstGeom prst="line">
            <a:avLst/>
          </a:prstGeom>
          <a:noFill/>
          <a:ln w="508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4" name="TextBox 43"/>
          <p:cNvSpPr txBox="1"/>
          <p:nvPr/>
        </p:nvSpPr>
        <p:spPr>
          <a:xfrm>
            <a:off x="6381601" y="5197679"/>
            <a:ext cx="2576617" cy="1015663"/>
          </a:xfrm>
          <a:prstGeom prst="rect">
            <a:avLst/>
          </a:prstGeom>
          <a:noFill/>
        </p:spPr>
        <p:txBody>
          <a:bodyPr wrap="square">
            <a:spAutoFit/>
          </a:bodyPr>
          <a:lstStyle/>
          <a:p>
            <a:pPr algn="ctr">
              <a:defRPr/>
            </a:pPr>
            <a:r>
              <a:rPr lang="en-GB" sz="2000" b="1" dirty="0">
                <a:solidFill>
                  <a:schemeClr val="accent6">
                    <a:lumMod val="50000"/>
                  </a:schemeClr>
                </a:solidFill>
                <a:latin typeface="+mn-lt"/>
              </a:rPr>
              <a:t>incoming causation</a:t>
            </a:r>
          </a:p>
          <a:p>
            <a:pPr algn="ctr">
              <a:defRPr/>
            </a:pPr>
            <a:r>
              <a:rPr lang="en-GB" sz="2000" b="1" dirty="0">
                <a:solidFill>
                  <a:schemeClr val="accent6">
                    <a:lumMod val="50000"/>
                  </a:schemeClr>
                </a:solidFill>
                <a:latin typeface="+mn-lt"/>
              </a:rPr>
              <a:t>Into the process</a:t>
            </a:r>
          </a:p>
          <a:p>
            <a:pPr algn="ctr">
              <a:defRPr/>
            </a:pPr>
            <a:r>
              <a:rPr lang="en-GB" sz="2000" b="1" i="1" dirty="0">
                <a:solidFill>
                  <a:schemeClr val="accent6">
                    <a:lumMod val="50000"/>
                  </a:schemeClr>
                </a:solidFill>
                <a:latin typeface="+mn-lt"/>
              </a:rPr>
              <a:t> </a:t>
            </a:r>
            <a:r>
              <a:rPr lang="en-GB" sz="2000" b="1" dirty="0">
                <a:solidFill>
                  <a:schemeClr val="accent6">
                    <a:lumMod val="50000"/>
                  </a:schemeClr>
                </a:solidFill>
                <a:latin typeface="+mn-lt"/>
              </a:rPr>
              <a:t>from outside</a:t>
            </a:r>
            <a:r>
              <a:rPr lang="en-GB" sz="2000" i="1" baseline="-25000" dirty="0">
                <a:solidFill>
                  <a:schemeClr val="accent6">
                    <a:lumMod val="50000"/>
                  </a:schemeClr>
                </a:solidFill>
                <a:latin typeface="+mn-lt"/>
              </a:rPr>
              <a:t>  </a:t>
            </a:r>
            <a:endParaRPr lang="en-GB" sz="2000" dirty="0">
              <a:solidFill>
                <a:schemeClr val="accent6">
                  <a:lumMod val="50000"/>
                </a:schemeClr>
              </a:solidFill>
              <a:latin typeface="+mn-lt"/>
            </a:endParaRPr>
          </a:p>
        </p:txBody>
      </p:sp>
      <p:sp>
        <p:nvSpPr>
          <p:cNvPr id="45" name="Line 29"/>
          <p:cNvSpPr>
            <a:spLocks noChangeShapeType="1"/>
          </p:cNvSpPr>
          <p:nvPr/>
        </p:nvSpPr>
        <p:spPr bwMode="auto">
          <a:xfrm>
            <a:off x="539552" y="1857738"/>
            <a:ext cx="1605463" cy="463401"/>
          </a:xfrm>
          <a:prstGeom prst="line">
            <a:avLst/>
          </a:prstGeom>
          <a:noFill/>
          <a:ln w="50800">
            <a:solidFill>
              <a:schemeClr val="accent6">
                <a:lumMod val="50000"/>
              </a:schemeClr>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 name="Rectangle 2"/>
          <p:cNvSpPr txBox="1">
            <a:spLocks noChangeArrowheads="1"/>
          </p:cNvSpPr>
          <p:nvPr/>
        </p:nvSpPr>
        <p:spPr>
          <a:xfrm>
            <a:off x="68539" y="204609"/>
            <a:ext cx="7772400" cy="576064"/>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hangingPunct="1"/>
            <a:r>
              <a:rPr lang="en-GB" altLang="en-US" sz="3200" dirty="0">
                <a:solidFill>
                  <a:srgbClr val="7030A0"/>
                </a:solidFill>
              </a:rPr>
              <a:t>The Flavour of </a:t>
            </a:r>
            <a:r>
              <a:rPr lang="en-GB" altLang="en-US" sz="3200" dirty="0" err="1">
                <a:solidFill>
                  <a:srgbClr val="7030A0"/>
                </a:solidFill>
              </a:rPr>
              <a:t>MDyn</a:t>
            </a:r>
            <a:endParaRPr lang="en-GB" altLang="en-US" sz="3200" dirty="0">
              <a:solidFill>
                <a:srgbClr val="7030A0"/>
              </a:solidFill>
            </a:endParaRPr>
          </a:p>
        </p:txBody>
      </p:sp>
      <p:sp>
        <p:nvSpPr>
          <p:cNvPr id="4" name="Freeform 3"/>
          <p:cNvSpPr/>
          <p:nvPr/>
        </p:nvSpPr>
        <p:spPr>
          <a:xfrm>
            <a:off x="894611" y="2053199"/>
            <a:ext cx="7118821" cy="535882"/>
          </a:xfrm>
          <a:custGeom>
            <a:avLst/>
            <a:gdLst>
              <a:gd name="connsiteX0" fmla="*/ 0 w 7118821"/>
              <a:gd name="connsiteY0" fmla="*/ 286500 h 535882"/>
              <a:gd name="connsiteX1" fmla="*/ 1330036 w 7118821"/>
              <a:gd name="connsiteY1" fmla="*/ 78682 h 535882"/>
              <a:gd name="connsiteX2" fmla="*/ 2105891 w 7118821"/>
              <a:gd name="connsiteY2" fmla="*/ 217227 h 535882"/>
              <a:gd name="connsiteX3" fmla="*/ 3034145 w 7118821"/>
              <a:gd name="connsiteY3" fmla="*/ 9409 h 535882"/>
              <a:gd name="connsiteX4" fmla="*/ 4114800 w 7118821"/>
              <a:gd name="connsiteY4" fmla="*/ 535882 h 535882"/>
              <a:gd name="connsiteX5" fmla="*/ 4959927 w 7118821"/>
              <a:gd name="connsiteY5" fmla="*/ 9409 h 535882"/>
              <a:gd name="connsiteX6" fmla="*/ 5486400 w 7118821"/>
              <a:gd name="connsiteY6" fmla="*/ 189518 h 535882"/>
              <a:gd name="connsiteX7" fmla="*/ 6400800 w 7118821"/>
              <a:gd name="connsiteY7" fmla="*/ 78682 h 535882"/>
              <a:gd name="connsiteX8" fmla="*/ 7065818 w 7118821"/>
              <a:gd name="connsiteY8" fmla="*/ 480464 h 535882"/>
              <a:gd name="connsiteX9" fmla="*/ 7079673 w 7118821"/>
              <a:gd name="connsiteY9" fmla="*/ 466609 h 535882"/>
              <a:gd name="connsiteX10" fmla="*/ 7093527 w 7118821"/>
              <a:gd name="connsiteY10" fmla="*/ 508173 h 53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8821" h="535882">
                <a:moveTo>
                  <a:pt x="0" y="286500"/>
                </a:moveTo>
                <a:cubicBezTo>
                  <a:pt x="489527" y="188363"/>
                  <a:pt x="979054" y="90227"/>
                  <a:pt x="1330036" y="78682"/>
                </a:cubicBezTo>
                <a:cubicBezTo>
                  <a:pt x="1681018" y="67137"/>
                  <a:pt x="1821873" y="228772"/>
                  <a:pt x="2105891" y="217227"/>
                </a:cubicBezTo>
                <a:cubicBezTo>
                  <a:pt x="2389909" y="205681"/>
                  <a:pt x="2699327" y="-43700"/>
                  <a:pt x="3034145" y="9409"/>
                </a:cubicBezTo>
                <a:cubicBezTo>
                  <a:pt x="3368963" y="62518"/>
                  <a:pt x="3793836" y="535882"/>
                  <a:pt x="4114800" y="535882"/>
                </a:cubicBezTo>
                <a:cubicBezTo>
                  <a:pt x="4435764" y="535882"/>
                  <a:pt x="4731327" y="67136"/>
                  <a:pt x="4959927" y="9409"/>
                </a:cubicBezTo>
                <a:cubicBezTo>
                  <a:pt x="5188527" y="-48318"/>
                  <a:pt x="5246255" y="177973"/>
                  <a:pt x="5486400" y="189518"/>
                </a:cubicBezTo>
                <a:cubicBezTo>
                  <a:pt x="5726545" y="201063"/>
                  <a:pt x="6137564" y="30191"/>
                  <a:pt x="6400800" y="78682"/>
                </a:cubicBezTo>
                <a:cubicBezTo>
                  <a:pt x="6664036" y="127173"/>
                  <a:pt x="6952673" y="415810"/>
                  <a:pt x="7065818" y="480464"/>
                </a:cubicBezTo>
                <a:cubicBezTo>
                  <a:pt x="7178964" y="545119"/>
                  <a:pt x="7075055" y="461991"/>
                  <a:pt x="7079673" y="466609"/>
                </a:cubicBezTo>
                <a:cubicBezTo>
                  <a:pt x="7084291" y="471227"/>
                  <a:pt x="7088909" y="489700"/>
                  <a:pt x="7093527" y="50817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reeform 5"/>
          <p:cNvSpPr/>
          <p:nvPr/>
        </p:nvSpPr>
        <p:spPr>
          <a:xfrm>
            <a:off x="968891" y="4326554"/>
            <a:ext cx="7121236" cy="758257"/>
          </a:xfrm>
          <a:custGeom>
            <a:avLst/>
            <a:gdLst>
              <a:gd name="connsiteX0" fmla="*/ 0 w 7121236"/>
              <a:gd name="connsiteY0" fmla="*/ 416094 h 758257"/>
              <a:gd name="connsiteX1" fmla="*/ 526473 w 7121236"/>
              <a:gd name="connsiteY1" fmla="*/ 166712 h 758257"/>
              <a:gd name="connsiteX2" fmla="*/ 1343891 w 7121236"/>
              <a:gd name="connsiteY2" fmla="*/ 596203 h 758257"/>
              <a:gd name="connsiteX3" fmla="*/ 2036618 w 7121236"/>
              <a:gd name="connsiteY3" fmla="*/ 291403 h 758257"/>
              <a:gd name="connsiteX4" fmla="*/ 2590800 w 7121236"/>
              <a:gd name="connsiteY4" fmla="*/ 637767 h 758257"/>
              <a:gd name="connsiteX5" fmla="*/ 3352800 w 7121236"/>
              <a:gd name="connsiteY5" fmla="*/ 139003 h 758257"/>
              <a:gd name="connsiteX6" fmla="*/ 4821382 w 7121236"/>
              <a:gd name="connsiteY6" fmla="*/ 471512 h 758257"/>
              <a:gd name="connsiteX7" fmla="*/ 5167745 w 7121236"/>
              <a:gd name="connsiteY7" fmla="*/ 748603 h 758257"/>
              <a:gd name="connsiteX8" fmla="*/ 6525491 w 7121236"/>
              <a:gd name="connsiteY8" fmla="*/ 111294 h 758257"/>
              <a:gd name="connsiteX9" fmla="*/ 7121236 w 7121236"/>
              <a:gd name="connsiteY9" fmla="*/ 458 h 758257"/>
              <a:gd name="connsiteX10" fmla="*/ 7121236 w 7121236"/>
              <a:gd name="connsiteY10" fmla="*/ 458 h 758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21236" h="758257">
                <a:moveTo>
                  <a:pt x="0" y="416094"/>
                </a:moveTo>
                <a:cubicBezTo>
                  <a:pt x="151245" y="276394"/>
                  <a:pt x="302491" y="136694"/>
                  <a:pt x="526473" y="166712"/>
                </a:cubicBezTo>
                <a:cubicBezTo>
                  <a:pt x="750455" y="196730"/>
                  <a:pt x="1092200" y="575421"/>
                  <a:pt x="1343891" y="596203"/>
                </a:cubicBezTo>
                <a:cubicBezTo>
                  <a:pt x="1595582" y="616985"/>
                  <a:pt x="1828800" y="284476"/>
                  <a:pt x="2036618" y="291403"/>
                </a:cubicBezTo>
                <a:cubicBezTo>
                  <a:pt x="2244436" y="298330"/>
                  <a:pt x="2371436" y="663167"/>
                  <a:pt x="2590800" y="637767"/>
                </a:cubicBezTo>
                <a:cubicBezTo>
                  <a:pt x="2810164" y="612367"/>
                  <a:pt x="2981036" y="166712"/>
                  <a:pt x="3352800" y="139003"/>
                </a:cubicBezTo>
                <a:cubicBezTo>
                  <a:pt x="3724564" y="111294"/>
                  <a:pt x="4518891" y="369912"/>
                  <a:pt x="4821382" y="471512"/>
                </a:cubicBezTo>
                <a:cubicBezTo>
                  <a:pt x="5123873" y="573112"/>
                  <a:pt x="4883727" y="808639"/>
                  <a:pt x="5167745" y="748603"/>
                </a:cubicBezTo>
                <a:cubicBezTo>
                  <a:pt x="5451763" y="688567"/>
                  <a:pt x="6199909" y="235985"/>
                  <a:pt x="6525491" y="111294"/>
                </a:cubicBezTo>
                <a:cubicBezTo>
                  <a:pt x="6851073" y="-13397"/>
                  <a:pt x="7121236" y="458"/>
                  <a:pt x="7121236" y="458"/>
                </a:cubicBezTo>
                <a:lnTo>
                  <a:pt x="7121236" y="458"/>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284986" y="4990546"/>
            <a:ext cx="768159" cy="400110"/>
          </a:xfrm>
          <a:prstGeom prst="rect">
            <a:avLst/>
          </a:prstGeom>
        </p:spPr>
        <p:txBody>
          <a:bodyPr wrap="none">
            <a:spAutoFit/>
          </a:bodyPr>
          <a:lstStyle/>
          <a:p>
            <a:pPr lvl="0">
              <a:defRPr/>
            </a:pPr>
            <a:r>
              <a:rPr lang="en-GB" sz="2000" b="1" i="1" dirty="0">
                <a:solidFill>
                  <a:prstClr val="black"/>
                </a:solidFill>
              </a:rPr>
              <a:t>space</a:t>
            </a:r>
            <a:endParaRPr lang="en-GB" sz="2400" dirty="0">
              <a:solidFill>
                <a:prstClr val="black"/>
              </a:solidFill>
              <a:latin typeface="Calibri"/>
            </a:endParaRPr>
          </a:p>
        </p:txBody>
      </p:sp>
      <p:sp>
        <p:nvSpPr>
          <p:cNvPr id="38" name="Rectangle 37"/>
          <p:cNvSpPr/>
          <p:nvPr/>
        </p:nvSpPr>
        <p:spPr>
          <a:xfrm>
            <a:off x="1247128" y="5996828"/>
            <a:ext cx="638316" cy="400110"/>
          </a:xfrm>
          <a:prstGeom prst="rect">
            <a:avLst/>
          </a:prstGeom>
        </p:spPr>
        <p:txBody>
          <a:bodyPr wrap="none">
            <a:spAutoFit/>
          </a:bodyPr>
          <a:lstStyle/>
          <a:p>
            <a:pPr lvl="0">
              <a:defRPr/>
            </a:pPr>
            <a:r>
              <a:rPr lang="en-GB" sz="2000" b="1" i="1" dirty="0">
                <a:solidFill>
                  <a:srgbClr val="FF0000"/>
                </a:solidFill>
              </a:rPr>
              <a:t>time</a:t>
            </a:r>
            <a:endParaRPr lang="en-GB" sz="2400" dirty="0">
              <a:solidFill>
                <a:srgbClr val="FF0000"/>
              </a:solidFill>
              <a:latin typeface="Calibri"/>
            </a:endParaRPr>
          </a:p>
        </p:txBody>
      </p:sp>
      <p:sp>
        <p:nvSpPr>
          <p:cNvPr id="42" name="Line 29"/>
          <p:cNvSpPr>
            <a:spLocks noChangeShapeType="1"/>
          </p:cNvSpPr>
          <p:nvPr/>
        </p:nvSpPr>
        <p:spPr bwMode="auto">
          <a:xfrm flipH="1">
            <a:off x="4817260" y="1602054"/>
            <a:ext cx="0" cy="3783479"/>
          </a:xfrm>
          <a:prstGeom prst="line">
            <a:avLst/>
          </a:prstGeom>
          <a:noFill/>
          <a:ln w="50800">
            <a:solidFill>
              <a:srgbClr val="FF0000"/>
            </a:solidFill>
            <a:prstDash val="sysDot"/>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0" name="Rectangle 49"/>
          <p:cNvSpPr/>
          <p:nvPr/>
        </p:nvSpPr>
        <p:spPr>
          <a:xfrm>
            <a:off x="4145582" y="5400292"/>
            <a:ext cx="2439835" cy="1015663"/>
          </a:xfrm>
          <a:prstGeom prst="rect">
            <a:avLst/>
          </a:prstGeom>
        </p:spPr>
        <p:txBody>
          <a:bodyPr wrap="none">
            <a:spAutoFit/>
          </a:bodyPr>
          <a:lstStyle/>
          <a:p>
            <a:pPr lvl="0">
              <a:defRPr/>
            </a:pPr>
            <a:r>
              <a:rPr lang="en-GB" sz="2000" b="1" i="1" dirty="0">
                <a:solidFill>
                  <a:srgbClr val="FF0000"/>
                </a:solidFill>
              </a:rPr>
              <a:t>any time t</a:t>
            </a:r>
          </a:p>
          <a:p>
            <a:pPr lvl="0">
              <a:defRPr/>
            </a:pPr>
            <a:r>
              <a:rPr lang="en-GB" sz="2000" b="1" i="1" dirty="0">
                <a:solidFill>
                  <a:srgbClr val="FF0000"/>
                </a:solidFill>
                <a:latin typeface="Calibri"/>
              </a:rPr>
              <a:t>within process’s</a:t>
            </a:r>
          </a:p>
          <a:p>
            <a:pPr lvl="0">
              <a:defRPr/>
            </a:pPr>
            <a:r>
              <a:rPr lang="en-GB" sz="2000" b="1" i="1" dirty="0">
                <a:solidFill>
                  <a:srgbClr val="FF0000"/>
                </a:solidFill>
                <a:latin typeface="Calibri"/>
              </a:rPr>
              <a:t>time-span after  start</a:t>
            </a:r>
            <a:endParaRPr lang="en-GB" sz="2400" dirty="0">
              <a:solidFill>
                <a:srgbClr val="FF0000"/>
              </a:solidFill>
              <a:latin typeface="Calibri"/>
            </a:endParaRPr>
          </a:p>
        </p:txBody>
      </p:sp>
      <p:sp>
        <p:nvSpPr>
          <p:cNvPr id="52" name="Line 29"/>
          <p:cNvSpPr>
            <a:spLocks noChangeShapeType="1"/>
          </p:cNvSpPr>
          <p:nvPr/>
        </p:nvSpPr>
        <p:spPr bwMode="auto">
          <a:xfrm flipV="1">
            <a:off x="867875" y="2947188"/>
            <a:ext cx="576644" cy="11252"/>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0" name="Line 29"/>
          <p:cNvSpPr>
            <a:spLocks noChangeShapeType="1"/>
          </p:cNvSpPr>
          <p:nvPr/>
        </p:nvSpPr>
        <p:spPr bwMode="auto">
          <a:xfrm flipV="1">
            <a:off x="1444518" y="2952814"/>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 name="Line 29"/>
          <p:cNvSpPr>
            <a:spLocks noChangeShapeType="1"/>
          </p:cNvSpPr>
          <p:nvPr/>
        </p:nvSpPr>
        <p:spPr bwMode="auto">
          <a:xfrm flipV="1">
            <a:off x="2002345" y="2952814"/>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 name="Line 29"/>
          <p:cNvSpPr>
            <a:spLocks noChangeShapeType="1"/>
          </p:cNvSpPr>
          <p:nvPr/>
        </p:nvSpPr>
        <p:spPr bwMode="auto">
          <a:xfrm flipV="1">
            <a:off x="2560172" y="2944586"/>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 name="Line 29"/>
          <p:cNvSpPr>
            <a:spLocks noChangeShapeType="1"/>
          </p:cNvSpPr>
          <p:nvPr/>
        </p:nvSpPr>
        <p:spPr bwMode="auto">
          <a:xfrm flipV="1">
            <a:off x="3117999" y="2944586"/>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4" name="Line 29"/>
          <p:cNvSpPr>
            <a:spLocks noChangeShapeType="1"/>
          </p:cNvSpPr>
          <p:nvPr/>
        </p:nvSpPr>
        <p:spPr bwMode="auto">
          <a:xfrm flipV="1">
            <a:off x="3675826" y="2944586"/>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 name="Line 29"/>
          <p:cNvSpPr>
            <a:spLocks noChangeShapeType="1"/>
          </p:cNvSpPr>
          <p:nvPr/>
        </p:nvSpPr>
        <p:spPr bwMode="auto">
          <a:xfrm>
            <a:off x="4233652" y="2947188"/>
            <a:ext cx="626379"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9" name="Line 29"/>
          <p:cNvSpPr>
            <a:spLocks noChangeShapeType="1"/>
          </p:cNvSpPr>
          <p:nvPr/>
        </p:nvSpPr>
        <p:spPr bwMode="auto">
          <a:xfrm flipV="1">
            <a:off x="867874" y="3391672"/>
            <a:ext cx="576644" cy="11252"/>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 name="Line 29"/>
          <p:cNvSpPr>
            <a:spLocks noChangeShapeType="1"/>
          </p:cNvSpPr>
          <p:nvPr/>
        </p:nvSpPr>
        <p:spPr bwMode="auto">
          <a:xfrm flipV="1">
            <a:off x="1444517" y="3397298"/>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 name="Line 29"/>
          <p:cNvSpPr>
            <a:spLocks noChangeShapeType="1"/>
          </p:cNvSpPr>
          <p:nvPr/>
        </p:nvSpPr>
        <p:spPr bwMode="auto">
          <a:xfrm flipV="1">
            <a:off x="2002344" y="3397298"/>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2" name="Line 29"/>
          <p:cNvSpPr>
            <a:spLocks noChangeShapeType="1"/>
          </p:cNvSpPr>
          <p:nvPr/>
        </p:nvSpPr>
        <p:spPr bwMode="auto">
          <a:xfrm flipV="1">
            <a:off x="2560171" y="3389070"/>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3" name="Line 29"/>
          <p:cNvSpPr>
            <a:spLocks noChangeShapeType="1"/>
          </p:cNvSpPr>
          <p:nvPr/>
        </p:nvSpPr>
        <p:spPr bwMode="auto">
          <a:xfrm flipV="1">
            <a:off x="3117998" y="3389070"/>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4" name="Line 29"/>
          <p:cNvSpPr>
            <a:spLocks noChangeShapeType="1"/>
          </p:cNvSpPr>
          <p:nvPr/>
        </p:nvSpPr>
        <p:spPr bwMode="auto">
          <a:xfrm flipV="1">
            <a:off x="3675825" y="3389070"/>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6" name="Line 29"/>
          <p:cNvSpPr>
            <a:spLocks noChangeShapeType="1"/>
          </p:cNvSpPr>
          <p:nvPr/>
        </p:nvSpPr>
        <p:spPr bwMode="auto">
          <a:xfrm>
            <a:off x="4233651" y="3391672"/>
            <a:ext cx="626379"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7" name="Line 29"/>
          <p:cNvSpPr>
            <a:spLocks noChangeShapeType="1"/>
          </p:cNvSpPr>
          <p:nvPr/>
        </p:nvSpPr>
        <p:spPr bwMode="auto">
          <a:xfrm flipV="1">
            <a:off x="867875" y="4056873"/>
            <a:ext cx="576644" cy="11252"/>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8" name="Line 29"/>
          <p:cNvSpPr>
            <a:spLocks noChangeShapeType="1"/>
          </p:cNvSpPr>
          <p:nvPr/>
        </p:nvSpPr>
        <p:spPr bwMode="auto">
          <a:xfrm flipV="1">
            <a:off x="1444518" y="4062499"/>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 name="Line 29"/>
          <p:cNvSpPr>
            <a:spLocks noChangeShapeType="1"/>
          </p:cNvSpPr>
          <p:nvPr/>
        </p:nvSpPr>
        <p:spPr bwMode="auto">
          <a:xfrm flipV="1">
            <a:off x="2002345" y="4062499"/>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0" name="Line 29"/>
          <p:cNvSpPr>
            <a:spLocks noChangeShapeType="1"/>
          </p:cNvSpPr>
          <p:nvPr/>
        </p:nvSpPr>
        <p:spPr bwMode="auto">
          <a:xfrm flipV="1">
            <a:off x="2560172" y="4054271"/>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1" name="Line 29"/>
          <p:cNvSpPr>
            <a:spLocks noChangeShapeType="1"/>
          </p:cNvSpPr>
          <p:nvPr/>
        </p:nvSpPr>
        <p:spPr bwMode="auto">
          <a:xfrm flipV="1">
            <a:off x="3117999" y="4054271"/>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2" name="Line 29"/>
          <p:cNvSpPr>
            <a:spLocks noChangeShapeType="1"/>
          </p:cNvSpPr>
          <p:nvPr/>
        </p:nvSpPr>
        <p:spPr bwMode="auto">
          <a:xfrm flipV="1">
            <a:off x="3675826" y="4054271"/>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3" name="Line 29"/>
          <p:cNvSpPr>
            <a:spLocks noChangeShapeType="1"/>
          </p:cNvSpPr>
          <p:nvPr/>
        </p:nvSpPr>
        <p:spPr bwMode="auto">
          <a:xfrm flipV="1">
            <a:off x="1444518" y="4068125"/>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4" name="Line 29"/>
          <p:cNvSpPr>
            <a:spLocks noChangeShapeType="1"/>
          </p:cNvSpPr>
          <p:nvPr/>
        </p:nvSpPr>
        <p:spPr bwMode="auto">
          <a:xfrm>
            <a:off x="4233652" y="4056873"/>
            <a:ext cx="626379"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6" name="Line 29"/>
          <p:cNvSpPr>
            <a:spLocks noChangeShapeType="1"/>
          </p:cNvSpPr>
          <p:nvPr/>
        </p:nvSpPr>
        <p:spPr bwMode="auto">
          <a:xfrm flipV="1">
            <a:off x="4836952" y="2747752"/>
            <a:ext cx="576644" cy="11252"/>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7" name="Line 29"/>
          <p:cNvSpPr>
            <a:spLocks noChangeShapeType="1"/>
          </p:cNvSpPr>
          <p:nvPr/>
        </p:nvSpPr>
        <p:spPr bwMode="auto">
          <a:xfrm flipV="1">
            <a:off x="5413595" y="2753378"/>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8" name="Line 29"/>
          <p:cNvSpPr>
            <a:spLocks noChangeShapeType="1"/>
          </p:cNvSpPr>
          <p:nvPr/>
        </p:nvSpPr>
        <p:spPr bwMode="auto">
          <a:xfrm flipV="1">
            <a:off x="5971422" y="2753378"/>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9" name="Line 29"/>
          <p:cNvSpPr>
            <a:spLocks noChangeShapeType="1"/>
          </p:cNvSpPr>
          <p:nvPr/>
        </p:nvSpPr>
        <p:spPr bwMode="auto">
          <a:xfrm flipV="1">
            <a:off x="6529249" y="2745150"/>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0" name="Line 29"/>
          <p:cNvSpPr>
            <a:spLocks noChangeShapeType="1"/>
          </p:cNvSpPr>
          <p:nvPr/>
        </p:nvSpPr>
        <p:spPr bwMode="auto">
          <a:xfrm flipV="1">
            <a:off x="7087076" y="2745150"/>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1" name="Line 29"/>
          <p:cNvSpPr>
            <a:spLocks noChangeShapeType="1"/>
          </p:cNvSpPr>
          <p:nvPr/>
        </p:nvSpPr>
        <p:spPr bwMode="auto">
          <a:xfrm flipV="1">
            <a:off x="7644903" y="2745150"/>
            <a:ext cx="2864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5" name="Line 29"/>
          <p:cNvSpPr>
            <a:spLocks noChangeShapeType="1"/>
          </p:cNvSpPr>
          <p:nvPr/>
        </p:nvSpPr>
        <p:spPr bwMode="auto">
          <a:xfrm flipV="1">
            <a:off x="4830768" y="4268627"/>
            <a:ext cx="576644" cy="11252"/>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6" name="Line 29"/>
          <p:cNvSpPr>
            <a:spLocks noChangeShapeType="1"/>
          </p:cNvSpPr>
          <p:nvPr/>
        </p:nvSpPr>
        <p:spPr bwMode="auto">
          <a:xfrm flipV="1">
            <a:off x="5407411" y="4274253"/>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7" name="Line 29"/>
          <p:cNvSpPr>
            <a:spLocks noChangeShapeType="1"/>
          </p:cNvSpPr>
          <p:nvPr/>
        </p:nvSpPr>
        <p:spPr bwMode="auto">
          <a:xfrm flipV="1">
            <a:off x="5965238" y="4274253"/>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 name="Line 29"/>
          <p:cNvSpPr>
            <a:spLocks noChangeShapeType="1"/>
          </p:cNvSpPr>
          <p:nvPr/>
        </p:nvSpPr>
        <p:spPr bwMode="auto">
          <a:xfrm flipV="1">
            <a:off x="6523065" y="4266025"/>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9" name="Line 29"/>
          <p:cNvSpPr>
            <a:spLocks noChangeShapeType="1"/>
          </p:cNvSpPr>
          <p:nvPr/>
        </p:nvSpPr>
        <p:spPr bwMode="auto">
          <a:xfrm flipV="1">
            <a:off x="7080892" y="4266025"/>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 name="TextBox 102"/>
          <p:cNvSpPr txBox="1"/>
          <p:nvPr/>
        </p:nvSpPr>
        <p:spPr>
          <a:xfrm>
            <a:off x="744022" y="2558949"/>
            <a:ext cx="1400993" cy="400110"/>
          </a:xfrm>
          <a:prstGeom prst="rect">
            <a:avLst/>
          </a:prstGeom>
          <a:noFill/>
        </p:spPr>
        <p:txBody>
          <a:bodyPr wrap="square">
            <a:spAutoFit/>
          </a:bodyPr>
          <a:lstStyle/>
          <a:p>
            <a:pPr algn="ctr">
              <a:defRPr/>
            </a:pPr>
            <a:r>
              <a:rPr lang="en-GB" sz="2000" b="1" dirty="0">
                <a:solidFill>
                  <a:srgbClr val="00B0F0"/>
                </a:solidFill>
                <a:latin typeface="+mn-lt"/>
              </a:rPr>
              <a:t>causation</a:t>
            </a:r>
          </a:p>
        </p:txBody>
      </p:sp>
      <p:sp>
        <p:nvSpPr>
          <p:cNvPr id="104" name="TextBox 103"/>
          <p:cNvSpPr txBox="1"/>
          <p:nvPr/>
        </p:nvSpPr>
        <p:spPr>
          <a:xfrm>
            <a:off x="6938222" y="2920060"/>
            <a:ext cx="1400993" cy="400110"/>
          </a:xfrm>
          <a:prstGeom prst="rect">
            <a:avLst/>
          </a:prstGeom>
          <a:noFill/>
        </p:spPr>
        <p:txBody>
          <a:bodyPr wrap="square">
            <a:spAutoFit/>
          </a:bodyPr>
          <a:lstStyle/>
          <a:p>
            <a:pPr algn="ctr">
              <a:defRPr/>
            </a:pPr>
            <a:r>
              <a:rPr lang="en-GB" sz="2000" b="1" dirty="0">
                <a:solidFill>
                  <a:srgbClr val="00B0F0"/>
                </a:solidFill>
                <a:latin typeface="+mn-lt"/>
              </a:rPr>
              <a:t>causation</a:t>
            </a:r>
          </a:p>
        </p:txBody>
      </p:sp>
      <p:sp>
        <p:nvSpPr>
          <p:cNvPr id="108" name="Line 29"/>
          <p:cNvSpPr>
            <a:spLocks noChangeShapeType="1"/>
          </p:cNvSpPr>
          <p:nvPr/>
        </p:nvSpPr>
        <p:spPr bwMode="auto">
          <a:xfrm flipV="1">
            <a:off x="6464678" y="3648340"/>
            <a:ext cx="528672" cy="1996441"/>
          </a:xfrm>
          <a:prstGeom prst="line">
            <a:avLst/>
          </a:prstGeom>
          <a:noFill/>
          <a:ln w="50800">
            <a:solidFill>
              <a:schemeClr val="accent6">
                <a:lumMod val="50000"/>
              </a:schemeClr>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 name="Freeform 7"/>
          <p:cNvSpPr/>
          <p:nvPr/>
        </p:nvSpPr>
        <p:spPr>
          <a:xfrm>
            <a:off x="2691849" y="2420887"/>
            <a:ext cx="2125410" cy="796129"/>
          </a:xfrm>
          <a:custGeom>
            <a:avLst/>
            <a:gdLst>
              <a:gd name="connsiteX0" fmla="*/ 140179 w 2135234"/>
              <a:gd name="connsiteY0" fmla="*/ 0 h 672969"/>
              <a:gd name="connsiteX1" fmla="*/ 209452 w 2135234"/>
              <a:gd name="connsiteY1" fmla="*/ 609600 h 672969"/>
              <a:gd name="connsiteX2" fmla="*/ 2135234 w 2135234"/>
              <a:gd name="connsiteY2" fmla="*/ 623454 h 672969"/>
            </a:gdLst>
            <a:ahLst/>
            <a:cxnLst>
              <a:cxn ang="0">
                <a:pos x="connsiteX0" y="connsiteY0"/>
              </a:cxn>
              <a:cxn ang="0">
                <a:pos x="connsiteX1" y="connsiteY1"/>
              </a:cxn>
              <a:cxn ang="0">
                <a:pos x="connsiteX2" y="connsiteY2"/>
              </a:cxn>
            </a:cxnLst>
            <a:rect l="l" t="t" r="r" b="b"/>
            <a:pathLst>
              <a:path w="2135234" h="672969">
                <a:moveTo>
                  <a:pt x="140179" y="0"/>
                </a:moveTo>
                <a:cubicBezTo>
                  <a:pt x="8561" y="252845"/>
                  <a:pt x="-123057" y="505691"/>
                  <a:pt x="209452" y="609600"/>
                </a:cubicBezTo>
                <a:cubicBezTo>
                  <a:pt x="541961" y="713509"/>
                  <a:pt x="1338597" y="668481"/>
                  <a:pt x="2135234" y="623454"/>
                </a:cubicBezTo>
              </a:path>
            </a:pathLst>
          </a:custGeom>
          <a:noFill/>
          <a:ln w="76200">
            <a:solidFill>
              <a:srgbClr val="00EE6C"/>
            </a:solidFill>
            <a:tailEnd type="arrow"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reeform 108"/>
          <p:cNvSpPr/>
          <p:nvPr/>
        </p:nvSpPr>
        <p:spPr>
          <a:xfrm rot="21395274" flipV="1">
            <a:off x="5544470" y="192273"/>
            <a:ext cx="1574325" cy="406474"/>
          </a:xfrm>
          <a:custGeom>
            <a:avLst/>
            <a:gdLst>
              <a:gd name="connsiteX0" fmla="*/ 140179 w 2135234"/>
              <a:gd name="connsiteY0" fmla="*/ 0 h 672969"/>
              <a:gd name="connsiteX1" fmla="*/ 209452 w 2135234"/>
              <a:gd name="connsiteY1" fmla="*/ 609600 h 672969"/>
              <a:gd name="connsiteX2" fmla="*/ 2135234 w 2135234"/>
              <a:gd name="connsiteY2" fmla="*/ 623454 h 672969"/>
            </a:gdLst>
            <a:ahLst/>
            <a:cxnLst>
              <a:cxn ang="0">
                <a:pos x="connsiteX0" y="connsiteY0"/>
              </a:cxn>
              <a:cxn ang="0">
                <a:pos x="connsiteX1" y="connsiteY1"/>
              </a:cxn>
              <a:cxn ang="0">
                <a:pos x="connsiteX2" y="connsiteY2"/>
              </a:cxn>
            </a:cxnLst>
            <a:rect l="l" t="t" r="r" b="b"/>
            <a:pathLst>
              <a:path w="2135234" h="672969">
                <a:moveTo>
                  <a:pt x="140179" y="0"/>
                </a:moveTo>
                <a:cubicBezTo>
                  <a:pt x="8561" y="252845"/>
                  <a:pt x="-123057" y="505691"/>
                  <a:pt x="209452" y="609600"/>
                </a:cubicBezTo>
                <a:cubicBezTo>
                  <a:pt x="541961" y="713509"/>
                  <a:pt x="1338597" y="668481"/>
                  <a:pt x="2135234" y="623454"/>
                </a:cubicBezTo>
              </a:path>
            </a:pathLst>
          </a:custGeom>
          <a:noFill/>
          <a:ln w="76200">
            <a:solidFill>
              <a:srgbClr val="00EE6C"/>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12"/>
          <p:cNvSpPr/>
          <p:nvPr/>
        </p:nvSpPr>
        <p:spPr>
          <a:xfrm>
            <a:off x="2691849" y="3704244"/>
            <a:ext cx="2125411" cy="673792"/>
          </a:xfrm>
          <a:custGeom>
            <a:avLst/>
            <a:gdLst>
              <a:gd name="connsiteX0" fmla="*/ 9787 w 2323496"/>
              <a:gd name="connsiteY0" fmla="*/ 900545 h 900545"/>
              <a:gd name="connsiteX1" fmla="*/ 217606 w 2323496"/>
              <a:gd name="connsiteY1" fmla="*/ 221673 h 900545"/>
              <a:gd name="connsiteX2" fmla="*/ 1478369 w 2323496"/>
              <a:gd name="connsiteY2" fmla="*/ 609600 h 900545"/>
              <a:gd name="connsiteX3" fmla="*/ 2129533 w 2323496"/>
              <a:gd name="connsiteY3" fmla="*/ 207818 h 900545"/>
              <a:gd name="connsiteX4" fmla="*/ 2129533 w 2323496"/>
              <a:gd name="connsiteY4" fmla="*/ 207818 h 900545"/>
              <a:gd name="connsiteX5" fmla="*/ 2323496 w 2323496"/>
              <a:gd name="connsiteY5" fmla="*/ 0 h 90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3496" h="900545">
                <a:moveTo>
                  <a:pt x="9787" y="900545"/>
                </a:moveTo>
                <a:cubicBezTo>
                  <a:pt x="-8686" y="585354"/>
                  <a:pt x="-27158" y="270164"/>
                  <a:pt x="217606" y="221673"/>
                </a:cubicBezTo>
                <a:cubicBezTo>
                  <a:pt x="462370" y="173182"/>
                  <a:pt x="1159715" y="611909"/>
                  <a:pt x="1478369" y="609600"/>
                </a:cubicBezTo>
                <a:cubicBezTo>
                  <a:pt x="1797023" y="607291"/>
                  <a:pt x="2129533" y="207818"/>
                  <a:pt x="2129533" y="207818"/>
                </a:cubicBezTo>
                <a:lnTo>
                  <a:pt x="2129533" y="207818"/>
                </a:lnTo>
                <a:lnTo>
                  <a:pt x="2323496" y="0"/>
                </a:lnTo>
              </a:path>
            </a:pathLst>
          </a:custGeom>
          <a:noFill/>
          <a:ln w="76200">
            <a:solidFill>
              <a:srgbClr val="00EE6C"/>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TextBox 110"/>
          <p:cNvSpPr txBox="1"/>
          <p:nvPr/>
        </p:nvSpPr>
        <p:spPr>
          <a:xfrm>
            <a:off x="5766675" y="286659"/>
            <a:ext cx="3141573" cy="707886"/>
          </a:xfrm>
          <a:prstGeom prst="rect">
            <a:avLst/>
          </a:prstGeom>
          <a:noFill/>
        </p:spPr>
        <p:txBody>
          <a:bodyPr wrap="square">
            <a:spAutoFit/>
          </a:bodyPr>
          <a:lstStyle/>
          <a:p>
            <a:pPr>
              <a:defRPr/>
            </a:pPr>
            <a:r>
              <a:rPr lang="en-GB" sz="2000" dirty="0">
                <a:latin typeface="+mn-lt"/>
              </a:rPr>
              <a:t>shows</a:t>
            </a:r>
            <a:r>
              <a:rPr lang="en-GB" sz="2000" b="1" dirty="0">
                <a:solidFill>
                  <a:srgbClr val="00EE6C"/>
                </a:solidFill>
                <a:latin typeface="+mn-lt"/>
              </a:rPr>
              <a:t> meta-causation</a:t>
            </a:r>
          </a:p>
          <a:p>
            <a:pPr algn="ctr">
              <a:defRPr/>
            </a:pPr>
            <a:r>
              <a:rPr lang="en-GB" sz="2000" b="1" dirty="0">
                <a:solidFill>
                  <a:srgbClr val="00B0F0"/>
                </a:solidFill>
                <a:latin typeface="+mn-lt"/>
              </a:rPr>
              <a:t>but part of “causation”</a:t>
            </a:r>
          </a:p>
        </p:txBody>
      </p:sp>
      <p:sp>
        <p:nvSpPr>
          <p:cNvPr id="112" name="Line 29"/>
          <p:cNvSpPr>
            <a:spLocks noChangeShapeType="1"/>
          </p:cNvSpPr>
          <p:nvPr/>
        </p:nvSpPr>
        <p:spPr bwMode="auto">
          <a:xfrm flipV="1">
            <a:off x="4844466" y="3386046"/>
            <a:ext cx="576644" cy="11252"/>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3" name="Line 29"/>
          <p:cNvSpPr>
            <a:spLocks noChangeShapeType="1"/>
          </p:cNvSpPr>
          <p:nvPr/>
        </p:nvSpPr>
        <p:spPr bwMode="auto">
          <a:xfrm flipV="1">
            <a:off x="5421109" y="3391672"/>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4" name="Line 29"/>
          <p:cNvSpPr>
            <a:spLocks noChangeShapeType="1"/>
          </p:cNvSpPr>
          <p:nvPr/>
        </p:nvSpPr>
        <p:spPr bwMode="auto">
          <a:xfrm flipV="1">
            <a:off x="5978936" y="3391672"/>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5" name="Line 29"/>
          <p:cNvSpPr>
            <a:spLocks noChangeShapeType="1"/>
          </p:cNvSpPr>
          <p:nvPr/>
        </p:nvSpPr>
        <p:spPr bwMode="auto">
          <a:xfrm flipV="1">
            <a:off x="6536763" y="3383444"/>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6" name="Line 29"/>
          <p:cNvSpPr>
            <a:spLocks noChangeShapeType="1"/>
          </p:cNvSpPr>
          <p:nvPr/>
        </p:nvSpPr>
        <p:spPr bwMode="auto">
          <a:xfrm flipV="1">
            <a:off x="7094590" y="3383444"/>
            <a:ext cx="557827"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7" name="Line 29"/>
          <p:cNvSpPr>
            <a:spLocks noChangeShapeType="1"/>
          </p:cNvSpPr>
          <p:nvPr/>
        </p:nvSpPr>
        <p:spPr bwMode="auto">
          <a:xfrm flipV="1">
            <a:off x="7652417" y="3383444"/>
            <a:ext cx="278913" cy="0"/>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9" name="Freeform 118"/>
          <p:cNvSpPr/>
          <p:nvPr/>
        </p:nvSpPr>
        <p:spPr>
          <a:xfrm flipV="1">
            <a:off x="1357852" y="3681776"/>
            <a:ext cx="1574325" cy="153846"/>
          </a:xfrm>
          <a:custGeom>
            <a:avLst/>
            <a:gdLst>
              <a:gd name="connsiteX0" fmla="*/ 140179 w 2135234"/>
              <a:gd name="connsiteY0" fmla="*/ 0 h 672969"/>
              <a:gd name="connsiteX1" fmla="*/ 209452 w 2135234"/>
              <a:gd name="connsiteY1" fmla="*/ 609600 h 672969"/>
              <a:gd name="connsiteX2" fmla="*/ 2135234 w 2135234"/>
              <a:gd name="connsiteY2" fmla="*/ 623454 h 672969"/>
            </a:gdLst>
            <a:ahLst/>
            <a:cxnLst>
              <a:cxn ang="0">
                <a:pos x="connsiteX0" y="connsiteY0"/>
              </a:cxn>
              <a:cxn ang="0">
                <a:pos x="connsiteX1" y="connsiteY1"/>
              </a:cxn>
              <a:cxn ang="0">
                <a:pos x="connsiteX2" y="connsiteY2"/>
              </a:cxn>
            </a:cxnLst>
            <a:rect l="l" t="t" r="r" b="b"/>
            <a:pathLst>
              <a:path w="2135234" h="672969">
                <a:moveTo>
                  <a:pt x="140179" y="0"/>
                </a:moveTo>
                <a:cubicBezTo>
                  <a:pt x="8561" y="252845"/>
                  <a:pt x="-123057" y="505691"/>
                  <a:pt x="209452" y="609600"/>
                </a:cubicBezTo>
                <a:cubicBezTo>
                  <a:pt x="541961" y="713509"/>
                  <a:pt x="1338597" y="668481"/>
                  <a:pt x="2135234" y="623454"/>
                </a:cubicBezTo>
              </a:path>
            </a:pathLst>
          </a:custGeom>
          <a:noFill/>
          <a:ln w="50800">
            <a:solidFill>
              <a:srgbClr val="00EE6C"/>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reeform 119"/>
          <p:cNvSpPr/>
          <p:nvPr/>
        </p:nvSpPr>
        <p:spPr>
          <a:xfrm flipV="1">
            <a:off x="1091687" y="3120115"/>
            <a:ext cx="949199" cy="137184"/>
          </a:xfrm>
          <a:custGeom>
            <a:avLst/>
            <a:gdLst>
              <a:gd name="connsiteX0" fmla="*/ 140179 w 2135234"/>
              <a:gd name="connsiteY0" fmla="*/ 0 h 672969"/>
              <a:gd name="connsiteX1" fmla="*/ 209452 w 2135234"/>
              <a:gd name="connsiteY1" fmla="*/ 609600 h 672969"/>
              <a:gd name="connsiteX2" fmla="*/ 2135234 w 2135234"/>
              <a:gd name="connsiteY2" fmla="*/ 623454 h 672969"/>
            </a:gdLst>
            <a:ahLst/>
            <a:cxnLst>
              <a:cxn ang="0">
                <a:pos x="connsiteX0" y="connsiteY0"/>
              </a:cxn>
              <a:cxn ang="0">
                <a:pos x="connsiteX1" y="connsiteY1"/>
              </a:cxn>
              <a:cxn ang="0">
                <a:pos x="connsiteX2" y="connsiteY2"/>
              </a:cxn>
            </a:cxnLst>
            <a:rect l="l" t="t" r="r" b="b"/>
            <a:pathLst>
              <a:path w="2135234" h="672969">
                <a:moveTo>
                  <a:pt x="140179" y="0"/>
                </a:moveTo>
                <a:cubicBezTo>
                  <a:pt x="8561" y="252845"/>
                  <a:pt x="-123057" y="505691"/>
                  <a:pt x="209452" y="609600"/>
                </a:cubicBezTo>
                <a:cubicBezTo>
                  <a:pt x="541961" y="713509"/>
                  <a:pt x="1338597" y="668481"/>
                  <a:pt x="2135234" y="623454"/>
                </a:cubicBezTo>
              </a:path>
            </a:pathLst>
          </a:custGeom>
          <a:noFill/>
          <a:ln w="50800">
            <a:solidFill>
              <a:srgbClr val="00EE6C"/>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reeform 120"/>
          <p:cNvSpPr/>
          <p:nvPr/>
        </p:nvSpPr>
        <p:spPr>
          <a:xfrm flipV="1">
            <a:off x="5817875" y="3878036"/>
            <a:ext cx="1574325" cy="153846"/>
          </a:xfrm>
          <a:custGeom>
            <a:avLst/>
            <a:gdLst>
              <a:gd name="connsiteX0" fmla="*/ 140179 w 2135234"/>
              <a:gd name="connsiteY0" fmla="*/ 0 h 672969"/>
              <a:gd name="connsiteX1" fmla="*/ 209452 w 2135234"/>
              <a:gd name="connsiteY1" fmla="*/ 609600 h 672969"/>
              <a:gd name="connsiteX2" fmla="*/ 2135234 w 2135234"/>
              <a:gd name="connsiteY2" fmla="*/ 623454 h 672969"/>
            </a:gdLst>
            <a:ahLst/>
            <a:cxnLst>
              <a:cxn ang="0">
                <a:pos x="connsiteX0" y="connsiteY0"/>
              </a:cxn>
              <a:cxn ang="0">
                <a:pos x="connsiteX1" y="connsiteY1"/>
              </a:cxn>
              <a:cxn ang="0">
                <a:pos x="connsiteX2" y="connsiteY2"/>
              </a:cxn>
            </a:cxnLst>
            <a:rect l="l" t="t" r="r" b="b"/>
            <a:pathLst>
              <a:path w="2135234" h="672969">
                <a:moveTo>
                  <a:pt x="140179" y="0"/>
                </a:moveTo>
                <a:cubicBezTo>
                  <a:pt x="8561" y="252845"/>
                  <a:pt x="-123057" y="505691"/>
                  <a:pt x="209452" y="609600"/>
                </a:cubicBezTo>
                <a:cubicBezTo>
                  <a:pt x="541961" y="713509"/>
                  <a:pt x="1338597" y="668481"/>
                  <a:pt x="2135234" y="623454"/>
                </a:cubicBezTo>
              </a:path>
            </a:pathLst>
          </a:custGeom>
          <a:noFill/>
          <a:ln w="50800">
            <a:solidFill>
              <a:srgbClr val="00EE6C"/>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reeform 121"/>
          <p:cNvSpPr/>
          <p:nvPr/>
        </p:nvSpPr>
        <p:spPr>
          <a:xfrm flipV="1">
            <a:off x="5363897" y="3565520"/>
            <a:ext cx="1574325" cy="153846"/>
          </a:xfrm>
          <a:custGeom>
            <a:avLst/>
            <a:gdLst>
              <a:gd name="connsiteX0" fmla="*/ 140179 w 2135234"/>
              <a:gd name="connsiteY0" fmla="*/ 0 h 672969"/>
              <a:gd name="connsiteX1" fmla="*/ 209452 w 2135234"/>
              <a:gd name="connsiteY1" fmla="*/ 609600 h 672969"/>
              <a:gd name="connsiteX2" fmla="*/ 2135234 w 2135234"/>
              <a:gd name="connsiteY2" fmla="*/ 623454 h 672969"/>
            </a:gdLst>
            <a:ahLst/>
            <a:cxnLst>
              <a:cxn ang="0">
                <a:pos x="connsiteX0" y="connsiteY0"/>
              </a:cxn>
              <a:cxn ang="0">
                <a:pos x="connsiteX1" y="connsiteY1"/>
              </a:cxn>
              <a:cxn ang="0">
                <a:pos x="connsiteX2" y="connsiteY2"/>
              </a:cxn>
            </a:cxnLst>
            <a:rect l="l" t="t" r="r" b="b"/>
            <a:pathLst>
              <a:path w="2135234" h="672969">
                <a:moveTo>
                  <a:pt x="140179" y="0"/>
                </a:moveTo>
                <a:cubicBezTo>
                  <a:pt x="8561" y="252845"/>
                  <a:pt x="-123057" y="505691"/>
                  <a:pt x="209452" y="609600"/>
                </a:cubicBezTo>
                <a:cubicBezTo>
                  <a:pt x="541961" y="713509"/>
                  <a:pt x="1338597" y="668481"/>
                  <a:pt x="2135234" y="623454"/>
                </a:cubicBezTo>
              </a:path>
            </a:pathLst>
          </a:custGeom>
          <a:noFill/>
          <a:ln w="50800">
            <a:solidFill>
              <a:srgbClr val="00EE6C"/>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Line 29"/>
          <p:cNvSpPr>
            <a:spLocks noChangeShapeType="1"/>
          </p:cNvSpPr>
          <p:nvPr/>
        </p:nvSpPr>
        <p:spPr bwMode="auto">
          <a:xfrm>
            <a:off x="8090127" y="1296054"/>
            <a:ext cx="9733" cy="3465278"/>
          </a:xfrm>
          <a:prstGeom prst="line">
            <a:avLst/>
          </a:prstGeom>
          <a:noFill/>
          <a:ln w="50800">
            <a:solidFill>
              <a:srgbClr val="FF0000"/>
            </a:solidFill>
            <a:prstDash val="sysDot"/>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4" name="Line 29"/>
          <p:cNvSpPr>
            <a:spLocks noChangeShapeType="1"/>
          </p:cNvSpPr>
          <p:nvPr/>
        </p:nvSpPr>
        <p:spPr bwMode="auto">
          <a:xfrm flipH="1">
            <a:off x="867874" y="1354036"/>
            <a:ext cx="0" cy="3527038"/>
          </a:xfrm>
          <a:prstGeom prst="line">
            <a:avLst/>
          </a:prstGeom>
          <a:noFill/>
          <a:ln w="50800">
            <a:solidFill>
              <a:srgbClr val="FF0000"/>
            </a:solidFill>
            <a:prstDash val="sysDot"/>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7" name="Freeform 126"/>
          <p:cNvSpPr/>
          <p:nvPr/>
        </p:nvSpPr>
        <p:spPr>
          <a:xfrm flipV="1">
            <a:off x="3054194" y="2546762"/>
            <a:ext cx="900545" cy="110198"/>
          </a:xfrm>
          <a:custGeom>
            <a:avLst/>
            <a:gdLst>
              <a:gd name="connsiteX0" fmla="*/ 140179 w 2135234"/>
              <a:gd name="connsiteY0" fmla="*/ 0 h 672969"/>
              <a:gd name="connsiteX1" fmla="*/ 209452 w 2135234"/>
              <a:gd name="connsiteY1" fmla="*/ 609600 h 672969"/>
              <a:gd name="connsiteX2" fmla="*/ 2135234 w 2135234"/>
              <a:gd name="connsiteY2" fmla="*/ 623454 h 672969"/>
            </a:gdLst>
            <a:ahLst/>
            <a:cxnLst>
              <a:cxn ang="0">
                <a:pos x="connsiteX0" y="connsiteY0"/>
              </a:cxn>
              <a:cxn ang="0">
                <a:pos x="connsiteX1" y="connsiteY1"/>
              </a:cxn>
              <a:cxn ang="0">
                <a:pos x="connsiteX2" y="connsiteY2"/>
              </a:cxn>
            </a:cxnLst>
            <a:rect l="l" t="t" r="r" b="b"/>
            <a:pathLst>
              <a:path w="2135234" h="672969">
                <a:moveTo>
                  <a:pt x="140179" y="0"/>
                </a:moveTo>
                <a:cubicBezTo>
                  <a:pt x="8561" y="252845"/>
                  <a:pt x="-123057" y="505691"/>
                  <a:pt x="209452" y="609600"/>
                </a:cubicBezTo>
                <a:cubicBezTo>
                  <a:pt x="541961" y="713509"/>
                  <a:pt x="1338597" y="668481"/>
                  <a:pt x="2135234" y="623454"/>
                </a:cubicBezTo>
              </a:path>
            </a:pathLst>
          </a:custGeom>
          <a:noFill/>
          <a:ln w="50800">
            <a:solidFill>
              <a:srgbClr val="00EE6C"/>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reeform 127"/>
          <p:cNvSpPr/>
          <p:nvPr/>
        </p:nvSpPr>
        <p:spPr>
          <a:xfrm flipV="1">
            <a:off x="3617818" y="3681776"/>
            <a:ext cx="615836" cy="110198"/>
          </a:xfrm>
          <a:custGeom>
            <a:avLst/>
            <a:gdLst>
              <a:gd name="connsiteX0" fmla="*/ 140179 w 2135234"/>
              <a:gd name="connsiteY0" fmla="*/ 0 h 672969"/>
              <a:gd name="connsiteX1" fmla="*/ 209452 w 2135234"/>
              <a:gd name="connsiteY1" fmla="*/ 609600 h 672969"/>
              <a:gd name="connsiteX2" fmla="*/ 2135234 w 2135234"/>
              <a:gd name="connsiteY2" fmla="*/ 623454 h 672969"/>
            </a:gdLst>
            <a:ahLst/>
            <a:cxnLst>
              <a:cxn ang="0">
                <a:pos x="connsiteX0" y="connsiteY0"/>
              </a:cxn>
              <a:cxn ang="0">
                <a:pos x="connsiteX1" y="connsiteY1"/>
              </a:cxn>
              <a:cxn ang="0">
                <a:pos x="connsiteX2" y="connsiteY2"/>
              </a:cxn>
            </a:cxnLst>
            <a:rect l="l" t="t" r="r" b="b"/>
            <a:pathLst>
              <a:path w="2135234" h="672969">
                <a:moveTo>
                  <a:pt x="140179" y="0"/>
                </a:moveTo>
                <a:cubicBezTo>
                  <a:pt x="8561" y="252845"/>
                  <a:pt x="-123057" y="505691"/>
                  <a:pt x="209452" y="609600"/>
                </a:cubicBezTo>
                <a:cubicBezTo>
                  <a:pt x="541961" y="713509"/>
                  <a:pt x="1338597" y="668481"/>
                  <a:pt x="2135234" y="623454"/>
                </a:cubicBezTo>
              </a:path>
            </a:pathLst>
          </a:custGeom>
          <a:noFill/>
          <a:ln w="50800">
            <a:solidFill>
              <a:srgbClr val="00EE6C"/>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reeform 128"/>
          <p:cNvSpPr/>
          <p:nvPr/>
        </p:nvSpPr>
        <p:spPr>
          <a:xfrm flipV="1">
            <a:off x="5225786" y="3019740"/>
            <a:ext cx="1574325" cy="153846"/>
          </a:xfrm>
          <a:custGeom>
            <a:avLst/>
            <a:gdLst>
              <a:gd name="connsiteX0" fmla="*/ 140179 w 2135234"/>
              <a:gd name="connsiteY0" fmla="*/ 0 h 672969"/>
              <a:gd name="connsiteX1" fmla="*/ 209452 w 2135234"/>
              <a:gd name="connsiteY1" fmla="*/ 609600 h 672969"/>
              <a:gd name="connsiteX2" fmla="*/ 2135234 w 2135234"/>
              <a:gd name="connsiteY2" fmla="*/ 623454 h 672969"/>
            </a:gdLst>
            <a:ahLst/>
            <a:cxnLst>
              <a:cxn ang="0">
                <a:pos x="connsiteX0" y="connsiteY0"/>
              </a:cxn>
              <a:cxn ang="0">
                <a:pos x="connsiteX1" y="connsiteY1"/>
              </a:cxn>
              <a:cxn ang="0">
                <a:pos x="connsiteX2" y="connsiteY2"/>
              </a:cxn>
            </a:cxnLst>
            <a:rect l="l" t="t" r="r" b="b"/>
            <a:pathLst>
              <a:path w="2135234" h="672969">
                <a:moveTo>
                  <a:pt x="140179" y="0"/>
                </a:moveTo>
                <a:cubicBezTo>
                  <a:pt x="8561" y="252845"/>
                  <a:pt x="-123057" y="505691"/>
                  <a:pt x="209452" y="609600"/>
                </a:cubicBezTo>
                <a:cubicBezTo>
                  <a:pt x="541961" y="713509"/>
                  <a:pt x="1338597" y="668481"/>
                  <a:pt x="2135234" y="623454"/>
                </a:cubicBezTo>
              </a:path>
            </a:pathLst>
          </a:custGeom>
          <a:noFill/>
          <a:ln w="50800">
            <a:solidFill>
              <a:srgbClr val="00EE6C"/>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Freeform 84"/>
          <p:cNvSpPr/>
          <p:nvPr/>
        </p:nvSpPr>
        <p:spPr>
          <a:xfrm flipV="1">
            <a:off x="4325241" y="3671532"/>
            <a:ext cx="900545" cy="110198"/>
          </a:xfrm>
          <a:custGeom>
            <a:avLst/>
            <a:gdLst>
              <a:gd name="connsiteX0" fmla="*/ 140179 w 2135234"/>
              <a:gd name="connsiteY0" fmla="*/ 0 h 672969"/>
              <a:gd name="connsiteX1" fmla="*/ 209452 w 2135234"/>
              <a:gd name="connsiteY1" fmla="*/ 609600 h 672969"/>
              <a:gd name="connsiteX2" fmla="*/ 2135234 w 2135234"/>
              <a:gd name="connsiteY2" fmla="*/ 623454 h 672969"/>
            </a:gdLst>
            <a:ahLst/>
            <a:cxnLst>
              <a:cxn ang="0">
                <a:pos x="connsiteX0" y="connsiteY0"/>
              </a:cxn>
              <a:cxn ang="0">
                <a:pos x="connsiteX1" y="connsiteY1"/>
              </a:cxn>
              <a:cxn ang="0">
                <a:pos x="connsiteX2" y="connsiteY2"/>
              </a:cxn>
            </a:cxnLst>
            <a:rect l="l" t="t" r="r" b="b"/>
            <a:pathLst>
              <a:path w="2135234" h="672969">
                <a:moveTo>
                  <a:pt x="140179" y="0"/>
                </a:moveTo>
                <a:cubicBezTo>
                  <a:pt x="8561" y="252845"/>
                  <a:pt x="-123057" y="505691"/>
                  <a:pt x="209452" y="609600"/>
                </a:cubicBezTo>
                <a:cubicBezTo>
                  <a:pt x="541961" y="713509"/>
                  <a:pt x="1338597" y="668481"/>
                  <a:pt x="2135234" y="623454"/>
                </a:cubicBezTo>
              </a:path>
            </a:pathLst>
          </a:custGeom>
          <a:noFill/>
          <a:ln w="50800">
            <a:solidFill>
              <a:srgbClr val="00EE6C"/>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Line 29"/>
          <p:cNvSpPr>
            <a:spLocks noChangeShapeType="1"/>
          </p:cNvSpPr>
          <p:nvPr/>
        </p:nvSpPr>
        <p:spPr bwMode="auto">
          <a:xfrm flipV="1">
            <a:off x="4844465" y="4068001"/>
            <a:ext cx="576644" cy="11252"/>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3" name="Line 29"/>
          <p:cNvSpPr>
            <a:spLocks noChangeShapeType="1"/>
          </p:cNvSpPr>
          <p:nvPr/>
        </p:nvSpPr>
        <p:spPr bwMode="auto">
          <a:xfrm flipV="1">
            <a:off x="4830768" y="2952814"/>
            <a:ext cx="576644" cy="11252"/>
          </a:xfrm>
          <a:prstGeom prst="line">
            <a:avLst/>
          </a:prstGeom>
          <a:noFill/>
          <a:ln w="50800">
            <a:solidFill>
              <a:srgbClr val="00B0F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 name="Line 29">
            <a:extLst>
              <a:ext uri="{FF2B5EF4-FFF2-40B4-BE49-F238E27FC236}">
                <a16:creationId xmlns:a16="http://schemas.microsoft.com/office/drawing/2014/main" xmlns="" id="{8B773571-7F94-FEB6-1F2F-4D9C059DA9B4}"/>
              </a:ext>
            </a:extLst>
          </p:cNvPr>
          <p:cNvSpPr>
            <a:spLocks noChangeShapeType="1"/>
          </p:cNvSpPr>
          <p:nvPr/>
        </p:nvSpPr>
        <p:spPr bwMode="auto">
          <a:xfrm flipV="1">
            <a:off x="6190694" y="1541625"/>
            <a:ext cx="1508787" cy="1667446"/>
          </a:xfrm>
          <a:prstGeom prst="line">
            <a:avLst/>
          </a:prstGeom>
          <a:noFill/>
          <a:ln w="50800">
            <a:solidFill>
              <a:schemeClr val="accent6">
                <a:lumMod val="50000"/>
              </a:schemeClr>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 name="TextBox 2">
            <a:extLst>
              <a:ext uri="{FF2B5EF4-FFF2-40B4-BE49-F238E27FC236}">
                <a16:creationId xmlns:a16="http://schemas.microsoft.com/office/drawing/2014/main" xmlns="" id="{909711FF-476F-79F8-4290-3286E555821E}"/>
              </a:ext>
            </a:extLst>
          </p:cNvPr>
          <p:cNvSpPr txBox="1"/>
          <p:nvPr/>
        </p:nvSpPr>
        <p:spPr>
          <a:xfrm>
            <a:off x="1650842" y="4303881"/>
            <a:ext cx="2106420" cy="400110"/>
          </a:xfrm>
          <a:prstGeom prst="rect">
            <a:avLst/>
          </a:prstGeom>
          <a:noFill/>
        </p:spPr>
        <p:txBody>
          <a:bodyPr wrap="square">
            <a:spAutoFit/>
          </a:bodyPr>
          <a:lstStyle/>
          <a:p>
            <a:pPr algn="ctr">
              <a:defRPr/>
            </a:pPr>
            <a:r>
              <a:rPr lang="en-GB" sz="2000" b="1" dirty="0">
                <a:solidFill>
                  <a:srgbClr val="00B0F0"/>
                </a:solidFill>
                <a:latin typeface="+mn-lt"/>
              </a:rPr>
              <a:t>PLATFORM for</a:t>
            </a:r>
            <a:r>
              <a:rPr lang="en-GB" sz="2000" b="1" dirty="0">
                <a:solidFill>
                  <a:srgbClr val="FF0000"/>
                </a:solidFill>
                <a:latin typeface="+mn-lt"/>
              </a:rPr>
              <a:t> </a:t>
            </a:r>
            <a:r>
              <a:rPr lang="en-GB" sz="2000" b="1" i="1" dirty="0">
                <a:solidFill>
                  <a:srgbClr val="FF0000"/>
                </a:solidFill>
                <a:latin typeface="+mn-lt"/>
              </a:rPr>
              <a:t>t</a:t>
            </a:r>
            <a:endParaRPr lang="en-GB" sz="2000" b="1" dirty="0">
              <a:solidFill>
                <a:srgbClr val="FF0000"/>
              </a:solidFill>
              <a:latin typeface="+mn-lt"/>
            </a:endParaRPr>
          </a:p>
        </p:txBody>
      </p:sp>
    </p:spTree>
    <p:extLst>
      <p:ext uri="{BB962C8B-B14F-4D97-AF65-F5344CB8AC3E}">
        <p14:creationId xmlns:p14="http://schemas.microsoft.com/office/powerpoint/2010/main" val="1763765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36000"/>
          </a:schemeClr>
        </a:solidFill>
        <a:effectLst/>
      </p:bgPr>
    </p:bg>
    <p:spTree>
      <p:nvGrpSpPr>
        <p:cNvPr id="1" name=""/>
        <p:cNvGrpSpPr/>
        <p:nvPr/>
      </p:nvGrpSpPr>
      <p:grpSpPr>
        <a:xfrm>
          <a:off x="0" y="0"/>
          <a:ext cx="0" cy="0"/>
          <a:chOff x="0" y="0"/>
          <a:chExt cx="0" cy="0"/>
        </a:xfrm>
      </p:grpSpPr>
      <p:sp>
        <p:nvSpPr>
          <p:cNvPr id="4" name="Oval 3"/>
          <p:cNvSpPr/>
          <p:nvPr/>
        </p:nvSpPr>
        <p:spPr>
          <a:xfrm>
            <a:off x="120896" y="1668474"/>
            <a:ext cx="5963272" cy="784749"/>
          </a:xfrm>
          <a:prstGeom prst="ellipse">
            <a:avLst/>
          </a:prstGeom>
          <a:solidFill>
            <a:srgbClr val="00EE6C">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3" name="TextBox 22"/>
          <p:cNvSpPr txBox="1"/>
          <p:nvPr/>
        </p:nvSpPr>
        <p:spPr>
          <a:xfrm>
            <a:off x="113985" y="1737682"/>
            <a:ext cx="5819256" cy="646331"/>
          </a:xfrm>
          <a:prstGeom prst="rect">
            <a:avLst/>
          </a:prstGeom>
          <a:noFill/>
        </p:spPr>
        <p:txBody>
          <a:bodyPr wrap="square">
            <a:spAutoFit/>
          </a:bodyPr>
          <a:lstStyle/>
          <a:p>
            <a:pPr algn="ctr">
              <a:defRPr/>
            </a:pPr>
            <a:r>
              <a:rPr lang="en-GB" sz="1800" dirty="0">
                <a:latin typeface="+mn-lt"/>
              </a:rPr>
              <a:t>that causation </a:t>
            </a:r>
            <a:r>
              <a:rPr lang="en-GB" sz="1800" b="1" i="1" dirty="0">
                <a:latin typeface="+mn-lt"/>
              </a:rPr>
              <a:t>EXPLICITLY</a:t>
            </a:r>
            <a:r>
              <a:rPr lang="en-GB" sz="1800" dirty="0">
                <a:latin typeface="+mn-lt"/>
              </a:rPr>
              <a:t> </a:t>
            </a:r>
            <a:r>
              <a:rPr lang="en-GB" sz="1800" b="1" i="1" dirty="0">
                <a:latin typeface="+mn-lt"/>
              </a:rPr>
              <a:t>MATTERS to P itself,</a:t>
            </a:r>
          </a:p>
          <a:p>
            <a:pPr algn="ctr">
              <a:defRPr/>
            </a:pPr>
            <a:r>
              <a:rPr lang="en-GB" sz="1800" b="1" i="1" dirty="0">
                <a:latin typeface="+mn-lt"/>
              </a:rPr>
              <a:t>(as well as forming P)</a:t>
            </a:r>
            <a:endParaRPr lang="en-GB" sz="2000" b="1" i="1" dirty="0">
              <a:latin typeface="+mn-lt"/>
            </a:endParaRPr>
          </a:p>
        </p:txBody>
      </p:sp>
      <p:sp>
        <p:nvSpPr>
          <p:cNvPr id="18" name="Line 29"/>
          <p:cNvSpPr>
            <a:spLocks noChangeShapeType="1"/>
          </p:cNvSpPr>
          <p:nvPr/>
        </p:nvSpPr>
        <p:spPr bwMode="auto">
          <a:xfrm>
            <a:off x="306683" y="1046497"/>
            <a:ext cx="330983" cy="816892"/>
          </a:xfrm>
          <a:prstGeom prst="line">
            <a:avLst/>
          </a:prstGeom>
          <a:noFill/>
          <a:ln w="101600">
            <a:solidFill>
              <a:srgbClr val="00EE6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 name="Oval 21"/>
          <p:cNvSpPr/>
          <p:nvPr/>
        </p:nvSpPr>
        <p:spPr>
          <a:xfrm>
            <a:off x="5940152" y="720101"/>
            <a:ext cx="3122700" cy="967964"/>
          </a:xfrm>
          <a:prstGeom prst="ellipse">
            <a:avLst/>
          </a:prstGeom>
          <a:solidFill>
            <a:srgbClr val="FF0000">
              <a:alpha val="71765"/>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9" name="TextBox 28"/>
          <p:cNvSpPr txBox="1"/>
          <p:nvPr/>
        </p:nvSpPr>
        <p:spPr>
          <a:xfrm>
            <a:off x="156215" y="0"/>
            <a:ext cx="6432009" cy="400110"/>
          </a:xfrm>
          <a:prstGeom prst="rect">
            <a:avLst/>
          </a:prstGeom>
          <a:noFill/>
        </p:spPr>
        <p:txBody>
          <a:bodyPr wrap="square">
            <a:spAutoFit/>
          </a:bodyPr>
          <a:lstStyle/>
          <a:p>
            <a:pPr>
              <a:defRPr/>
            </a:pPr>
            <a:r>
              <a:rPr lang="en-GB" sz="2000" b="1" dirty="0">
                <a:solidFill>
                  <a:srgbClr val="7030A0"/>
                </a:solidFill>
                <a:latin typeface="+mn-lt"/>
              </a:rPr>
              <a:t>Some Overall Argumentation Structure for </a:t>
            </a:r>
            <a:r>
              <a:rPr lang="en-GB" sz="2000" b="1" dirty="0" err="1">
                <a:solidFill>
                  <a:srgbClr val="7030A0"/>
                </a:solidFill>
                <a:latin typeface="+mn-lt"/>
              </a:rPr>
              <a:t>MDyn</a:t>
            </a:r>
            <a:endParaRPr lang="en-GB" sz="2000" b="1" i="1" dirty="0">
              <a:solidFill>
                <a:srgbClr val="7030A0"/>
              </a:solidFill>
              <a:latin typeface="+mn-lt"/>
            </a:endParaRPr>
          </a:p>
        </p:txBody>
      </p:sp>
      <p:sp>
        <p:nvSpPr>
          <p:cNvPr id="21" name="TextBox 20"/>
          <p:cNvSpPr txBox="1"/>
          <p:nvPr/>
        </p:nvSpPr>
        <p:spPr>
          <a:xfrm>
            <a:off x="524170" y="3641624"/>
            <a:ext cx="1038873" cy="400110"/>
          </a:xfrm>
          <a:prstGeom prst="rect">
            <a:avLst/>
          </a:prstGeom>
          <a:noFill/>
        </p:spPr>
        <p:txBody>
          <a:bodyPr wrap="square">
            <a:spAutoFit/>
          </a:bodyPr>
          <a:lstStyle/>
          <a:p>
            <a:pPr algn="r">
              <a:defRPr/>
            </a:pPr>
            <a:r>
              <a:rPr lang="en-GB" sz="2000" b="1" i="1" dirty="0">
                <a:solidFill>
                  <a:srgbClr val="00B0F0"/>
                </a:solidFill>
                <a:effectLst>
                  <a:outerShdw blurRad="38100" dist="38100" dir="2700000" algn="tl">
                    <a:srgbClr val="000000">
                      <a:alpha val="43137"/>
                    </a:srgbClr>
                  </a:outerShdw>
                </a:effectLst>
                <a:latin typeface="+mn-lt"/>
              </a:rPr>
              <a:t>TODAY</a:t>
            </a:r>
            <a:endParaRPr lang="en-GB" sz="2000" b="1" i="1" dirty="0">
              <a:solidFill>
                <a:schemeClr val="accent5"/>
              </a:solidFill>
              <a:effectLst>
                <a:outerShdw blurRad="38100" dist="38100" dir="2700000" algn="tl">
                  <a:srgbClr val="000000">
                    <a:alpha val="43137"/>
                  </a:srgbClr>
                </a:outerShdw>
              </a:effectLst>
              <a:latin typeface="+mn-lt"/>
            </a:endParaRPr>
          </a:p>
        </p:txBody>
      </p:sp>
      <p:sp>
        <p:nvSpPr>
          <p:cNvPr id="31" name="Oval 30"/>
          <p:cNvSpPr/>
          <p:nvPr/>
        </p:nvSpPr>
        <p:spPr>
          <a:xfrm>
            <a:off x="216947" y="2735146"/>
            <a:ext cx="7945078" cy="799512"/>
          </a:xfrm>
          <a:prstGeom prst="ellipse">
            <a:avLst/>
          </a:prstGeom>
          <a:solidFill>
            <a:srgbClr val="00EE6C">
              <a:alpha val="72000"/>
            </a:srgbClr>
          </a:solidFill>
          <a:ln w="889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7" name="TextBox 36"/>
          <p:cNvSpPr txBox="1"/>
          <p:nvPr/>
        </p:nvSpPr>
        <p:spPr>
          <a:xfrm>
            <a:off x="637666" y="2888326"/>
            <a:ext cx="7457598" cy="646331"/>
          </a:xfrm>
          <a:prstGeom prst="rect">
            <a:avLst/>
          </a:prstGeom>
          <a:noFill/>
        </p:spPr>
        <p:txBody>
          <a:bodyPr wrap="square">
            <a:spAutoFit/>
          </a:bodyPr>
          <a:lstStyle/>
          <a:p>
            <a:pPr algn="ctr">
              <a:defRPr/>
            </a:pPr>
            <a:r>
              <a:rPr lang="en-GB" sz="1800" b="1" i="1" dirty="0">
                <a:latin typeface="+mn-lt"/>
              </a:rPr>
              <a:t>P</a:t>
            </a:r>
            <a:r>
              <a:rPr lang="en-GB" sz="1800" dirty="0">
                <a:latin typeface="+mn-lt"/>
              </a:rPr>
              <a:t>, throughout, is </a:t>
            </a:r>
            <a:r>
              <a:rPr lang="en-GB" sz="1800" b="1" i="1" dirty="0">
                <a:solidFill>
                  <a:srgbClr val="A205CD"/>
                </a:solidFill>
                <a:latin typeface="+mn-lt"/>
              </a:rPr>
              <a:t>DIFFERENTIALLY</a:t>
            </a:r>
            <a:r>
              <a:rPr lang="en-GB" sz="1800" b="1" i="1" dirty="0">
                <a:latin typeface="+mn-lt"/>
              </a:rPr>
              <a:t> </a:t>
            </a:r>
            <a:r>
              <a:rPr lang="en-GB" sz="1800" i="1" dirty="0">
                <a:latin typeface="+mn-lt"/>
              </a:rPr>
              <a:t>((&amp; distinctively)</a:t>
            </a:r>
            <a:r>
              <a:rPr lang="en-GB" sz="1800" b="1" i="1" dirty="0">
                <a:latin typeface="+mn-lt"/>
              </a:rPr>
              <a:t>)</a:t>
            </a:r>
            <a:r>
              <a:rPr lang="en-GB" sz="1800" i="1" dirty="0">
                <a:latin typeface="+mn-lt"/>
              </a:rPr>
              <a:t> </a:t>
            </a:r>
            <a:r>
              <a:rPr lang="en-GB" sz="1800" b="1" i="1" dirty="0">
                <a:latin typeface="+mn-lt"/>
              </a:rPr>
              <a:t>physically SENSITIVE</a:t>
            </a:r>
            <a:r>
              <a:rPr lang="en-GB" sz="1800" dirty="0">
                <a:latin typeface="+mn-lt"/>
              </a:rPr>
              <a:t> to</a:t>
            </a:r>
          </a:p>
          <a:p>
            <a:pPr algn="ctr">
              <a:defRPr/>
            </a:pPr>
            <a:r>
              <a:rPr lang="en-GB" sz="1800" b="1" i="1" dirty="0">
                <a:latin typeface="+mn-lt"/>
              </a:rPr>
              <a:t>ITS OWN </a:t>
            </a:r>
            <a:r>
              <a:rPr lang="en-GB" sz="1800" dirty="0">
                <a:latin typeface="+mn-lt"/>
              </a:rPr>
              <a:t>(recent) “abutting” internal causation</a:t>
            </a:r>
          </a:p>
        </p:txBody>
      </p:sp>
      <p:sp>
        <p:nvSpPr>
          <p:cNvPr id="38" name="Oval 37"/>
          <p:cNvSpPr/>
          <p:nvPr/>
        </p:nvSpPr>
        <p:spPr>
          <a:xfrm>
            <a:off x="18076" y="411482"/>
            <a:ext cx="4980785" cy="834189"/>
          </a:xfrm>
          <a:prstGeom prst="ellipse">
            <a:avLst/>
          </a:prstGeom>
          <a:solidFill>
            <a:srgbClr val="00EE6C">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40" name="TextBox 39"/>
          <p:cNvSpPr txBox="1"/>
          <p:nvPr/>
        </p:nvSpPr>
        <p:spPr>
          <a:xfrm>
            <a:off x="6300192" y="753023"/>
            <a:ext cx="2376264" cy="923330"/>
          </a:xfrm>
          <a:prstGeom prst="rect">
            <a:avLst/>
          </a:prstGeom>
          <a:noFill/>
        </p:spPr>
        <p:txBody>
          <a:bodyPr wrap="square">
            <a:spAutoFit/>
          </a:bodyPr>
          <a:lstStyle/>
          <a:p>
            <a:pPr algn="ctr">
              <a:defRPr/>
            </a:pPr>
            <a:r>
              <a:rPr lang="en-GB" sz="1800" b="1" i="1" dirty="0" err="1">
                <a:latin typeface="+mn-lt"/>
              </a:rPr>
              <a:t>C’ness</a:t>
            </a:r>
            <a:r>
              <a:rPr lang="en-GB" sz="1800" b="1" i="1" dirty="0">
                <a:latin typeface="+mn-lt"/>
              </a:rPr>
              <a:t> is a matter of </a:t>
            </a:r>
          </a:p>
          <a:p>
            <a:pPr algn="ctr">
              <a:defRPr/>
            </a:pPr>
            <a:r>
              <a:rPr lang="en-GB" sz="1800" b="1" i="1" dirty="0">
                <a:latin typeface="+mn-lt"/>
              </a:rPr>
              <a:t>structure of ORDINARY causation??</a:t>
            </a:r>
            <a:endParaRPr lang="en-GB" sz="2000" b="1" i="1" dirty="0">
              <a:latin typeface="+mn-lt"/>
            </a:endParaRPr>
          </a:p>
        </p:txBody>
      </p:sp>
      <p:sp>
        <p:nvSpPr>
          <p:cNvPr id="44" name="Oval 43"/>
          <p:cNvSpPr/>
          <p:nvPr/>
        </p:nvSpPr>
        <p:spPr>
          <a:xfrm>
            <a:off x="1599346" y="4048992"/>
            <a:ext cx="4844861" cy="1426051"/>
          </a:xfrm>
          <a:prstGeom prst="ellipse">
            <a:avLst/>
          </a:prstGeom>
          <a:solidFill>
            <a:schemeClr val="accent5">
              <a:lumMod val="60000"/>
              <a:lumOff val="40000"/>
              <a:alpha val="71765"/>
            </a:schemeClr>
          </a:solidFill>
          <a:ln w="889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45" name="TextBox 44"/>
          <p:cNvSpPr txBox="1"/>
          <p:nvPr/>
        </p:nvSpPr>
        <p:spPr>
          <a:xfrm>
            <a:off x="1871612" y="4115686"/>
            <a:ext cx="4428491" cy="1292662"/>
          </a:xfrm>
          <a:prstGeom prst="rect">
            <a:avLst/>
          </a:prstGeom>
          <a:noFill/>
        </p:spPr>
        <p:txBody>
          <a:bodyPr wrap="square">
            <a:spAutoFit/>
          </a:bodyPr>
          <a:lstStyle/>
          <a:p>
            <a:pPr algn="ctr">
              <a:defRPr/>
            </a:pPr>
            <a:r>
              <a:rPr lang="en-GB" sz="1800" dirty="0"/>
              <a:t>[in “typical” system types]</a:t>
            </a:r>
          </a:p>
          <a:p>
            <a:pPr algn="ctr">
              <a:defRPr/>
            </a:pPr>
            <a:r>
              <a:rPr lang="en-GB" sz="2000" b="1" i="1" dirty="0">
                <a:solidFill>
                  <a:srgbClr val="FF0000"/>
                </a:solidFill>
              </a:rPr>
              <a:t>we cannot achieve this differential auto-sensitivity using familiar sorts of physical state and causation</a:t>
            </a:r>
          </a:p>
        </p:txBody>
      </p:sp>
      <p:sp>
        <p:nvSpPr>
          <p:cNvPr id="48" name="Line 29"/>
          <p:cNvSpPr>
            <a:spLocks noChangeShapeType="1"/>
          </p:cNvSpPr>
          <p:nvPr/>
        </p:nvSpPr>
        <p:spPr bwMode="auto">
          <a:xfrm>
            <a:off x="1444662" y="3479885"/>
            <a:ext cx="535049" cy="910613"/>
          </a:xfrm>
          <a:prstGeom prst="line">
            <a:avLst/>
          </a:prstGeom>
          <a:noFill/>
          <a:ln w="101600">
            <a:solidFill>
              <a:schemeClr val="accent5"/>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2" name="TextBox 51"/>
          <p:cNvSpPr txBox="1"/>
          <p:nvPr/>
        </p:nvSpPr>
        <p:spPr>
          <a:xfrm>
            <a:off x="6306326" y="1922348"/>
            <a:ext cx="2762660" cy="923330"/>
          </a:xfrm>
          <a:prstGeom prst="rect">
            <a:avLst/>
          </a:prstGeom>
          <a:noFill/>
        </p:spPr>
        <p:txBody>
          <a:bodyPr wrap="square">
            <a:spAutoFit/>
          </a:bodyPr>
          <a:lstStyle/>
          <a:p>
            <a:pPr algn="ctr">
              <a:defRPr/>
            </a:pPr>
            <a:r>
              <a:rPr lang="en-GB" sz="1800" b="1" i="1" dirty="0">
                <a:solidFill>
                  <a:srgbClr val="7030A0"/>
                </a:solidFill>
                <a:latin typeface="+mn-lt"/>
              </a:rPr>
              <a:t>“differentially” </a:t>
            </a:r>
            <a:r>
              <a:rPr lang="en-GB" sz="1800" b="1" dirty="0">
                <a:solidFill>
                  <a:srgbClr val="7030A0"/>
                </a:solidFill>
                <a:latin typeface="+mn-lt"/>
              </a:rPr>
              <a:t>compared to its sensitivity to matters </a:t>
            </a:r>
            <a:r>
              <a:rPr lang="en-GB" sz="1800" b="1" i="1" dirty="0" err="1">
                <a:solidFill>
                  <a:srgbClr val="7030A0"/>
                </a:solidFill>
                <a:latin typeface="+mn-lt"/>
              </a:rPr>
              <a:t>OUTside</a:t>
            </a:r>
            <a:r>
              <a:rPr lang="en-GB" sz="1800" b="1" i="1" dirty="0">
                <a:solidFill>
                  <a:srgbClr val="7030A0"/>
                </a:solidFill>
                <a:latin typeface="+mn-lt"/>
              </a:rPr>
              <a:t> P </a:t>
            </a:r>
            <a:endParaRPr lang="en-GB" sz="2000" b="1" i="1" dirty="0">
              <a:solidFill>
                <a:srgbClr val="7030A0"/>
              </a:solidFill>
              <a:latin typeface="+mn-lt"/>
            </a:endParaRPr>
          </a:p>
        </p:txBody>
      </p:sp>
      <p:sp>
        <p:nvSpPr>
          <p:cNvPr id="53" name="Line 29"/>
          <p:cNvSpPr>
            <a:spLocks noChangeShapeType="1"/>
          </p:cNvSpPr>
          <p:nvPr/>
        </p:nvSpPr>
        <p:spPr bwMode="auto">
          <a:xfrm flipH="1">
            <a:off x="3707902" y="2132856"/>
            <a:ext cx="2736305" cy="864097"/>
          </a:xfrm>
          <a:prstGeom prst="line">
            <a:avLst/>
          </a:prstGeom>
          <a:noFill/>
          <a:ln w="25400">
            <a:solidFill>
              <a:srgbClr val="7030A0"/>
            </a:solidFill>
            <a:prstDash val="sysDash"/>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 name="TextBox 31"/>
          <p:cNvSpPr txBox="1"/>
          <p:nvPr/>
        </p:nvSpPr>
        <p:spPr>
          <a:xfrm>
            <a:off x="340050" y="599340"/>
            <a:ext cx="4586803" cy="646331"/>
          </a:xfrm>
          <a:prstGeom prst="rect">
            <a:avLst/>
          </a:prstGeom>
          <a:noFill/>
        </p:spPr>
        <p:txBody>
          <a:bodyPr wrap="square">
            <a:spAutoFit/>
          </a:bodyPr>
          <a:lstStyle/>
          <a:p>
            <a:pPr algn="ctr">
              <a:defRPr/>
            </a:pPr>
            <a:r>
              <a:rPr lang="en-GB" sz="1800" dirty="0">
                <a:latin typeface="+mn-lt"/>
              </a:rPr>
              <a:t>the causation within a </a:t>
            </a:r>
            <a:r>
              <a:rPr lang="en-GB" sz="1800" b="1" i="1" dirty="0">
                <a:latin typeface="+mn-lt"/>
              </a:rPr>
              <a:t>conscious</a:t>
            </a:r>
            <a:r>
              <a:rPr lang="en-GB" sz="1800" dirty="0">
                <a:latin typeface="+mn-lt"/>
              </a:rPr>
              <a:t> process </a:t>
            </a:r>
            <a:r>
              <a:rPr lang="en-GB" sz="1800" b="1" i="1" dirty="0">
                <a:latin typeface="+mn-lt"/>
              </a:rPr>
              <a:t>P</a:t>
            </a:r>
            <a:r>
              <a:rPr lang="en-GB" sz="1800" dirty="0">
                <a:latin typeface="+mn-lt"/>
              </a:rPr>
              <a:t> is</a:t>
            </a:r>
          </a:p>
          <a:p>
            <a:pPr algn="ctr">
              <a:defRPr/>
            </a:pPr>
            <a:r>
              <a:rPr lang="en-GB" sz="1800" dirty="0">
                <a:latin typeface="+mn-lt"/>
              </a:rPr>
              <a:t> </a:t>
            </a:r>
            <a:r>
              <a:rPr lang="en-GB" sz="1800" b="1" i="1" dirty="0">
                <a:latin typeface="+mn-lt"/>
              </a:rPr>
              <a:t>crucial to its consciousness</a:t>
            </a:r>
            <a:endParaRPr lang="en-GB" sz="2000" b="1" i="1" dirty="0">
              <a:latin typeface="+mn-lt"/>
            </a:endParaRPr>
          </a:p>
        </p:txBody>
      </p:sp>
      <p:sp>
        <p:nvSpPr>
          <p:cNvPr id="33" name="TextBox 32"/>
          <p:cNvSpPr txBox="1"/>
          <p:nvPr/>
        </p:nvSpPr>
        <p:spPr>
          <a:xfrm>
            <a:off x="8414780" y="1401724"/>
            <a:ext cx="648072" cy="461665"/>
          </a:xfrm>
          <a:prstGeom prst="rect">
            <a:avLst/>
          </a:prstGeom>
          <a:noFill/>
        </p:spPr>
        <p:txBody>
          <a:bodyPr wrap="square">
            <a:spAutoFit/>
          </a:bodyPr>
          <a:lstStyle/>
          <a:p>
            <a:pPr algn="ctr">
              <a:defRPr/>
            </a:pPr>
            <a:r>
              <a:rPr lang="en-GB" sz="2400" b="1" i="1" dirty="0">
                <a:solidFill>
                  <a:srgbClr val="FF0000"/>
                </a:solidFill>
                <a:latin typeface="+mn-lt"/>
              </a:rPr>
              <a:t>NO</a:t>
            </a:r>
            <a:endParaRPr lang="en-GB" sz="2800" b="1" i="1" dirty="0">
              <a:solidFill>
                <a:srgbClr val="FF0000"/>
              </a:solidFill>
              <a:latin typeface="+mn-lt"/>
            </a:endParaRPr>
          </a:p>
        </p:txBody>
      </p:sp>
      <p:sp>
        <p:nvSpPr>
          <p:cNvPr id="34" name="Line 29"/>
          <p:cNvSpPr>
            <a:spLocks noChangeShapeType="1"/>
          </p:cNvSpPr>
          <p:nvPr/>
        </p:nvSpPr>
        <p:spPr bwMode="auto">
          <a:xfrm>
            <a:off x="4998861" y="860745"/>
            <a:ext cx="941291" cy="353943"/>
          </a:xfrm>
          <a:prstGeom prst="line">
            <a:avLst/>
          </a:prstGeom>
          <a:noFill/>
          <a:ln w="1016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5" name="TextBox 34"/>
          <p:cNvSpPr txBox="1"/>
          <p:nvPr/>
        </p:nvSpPr>
        <p:spPr>
          <a:xfrm>
            <a:off x="4998861" y="599340"/>
            <a:ext cx="648072" cy="707886"/>
          </a:xfrm>
          <a:prstGeom prst="rect">
            <a:avLst/>
          </a:prstGeom>
          <a:noFill/>
        </p:spPr>
        <p:txBody>
          <a:bodyPr wrap="square">
            <a:spAutoFit/>
          </a:bodyPr>
          <a:lstStyle/>
          <a:p>
            <a:pPr algn="ctr">
              <a:defRPr/>
            </a:pPr>
            <a:r>
              <a:rPr lang="en-GB" sz="4000" b="1" i="1" dirty="0">
                <a:solidFill>
                  <a:srgbClr val="FF0000"/>
                </a:solidFill>
                <a:latin typeface="+mn-lt"/>
              </a:rPr>
              <a:t>X</a:t>
            </a:r>
          </a:p>
        </p:txBody>
      </p:sp>
      <p:sp>
        <p:nvSpPr>
          <p:cNvPr id="36" name="Line 29"/>
          <p:cNvSpPr>
            <a:spLocks noChangeShapeType="1"/>
          </p:cNvSpPr>
          <p:nvPr/>
        </p:nvSpPr>
        <p:spPr bwMode="auto">
          <a:xfrm>
            <a:off x="784758" y="2309544"/>
            <a:ext cx="258848" cy="536134"/>
          </a:xfrm>
          <a:prstGeom prst="line">
            <a:avLst/>
          </a:prstGeom>
          <a:noFill/>
          <a:ln w="101600">
            <a:solidFill>
              <a:srgbClr val="00EE6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2" name="Line 29"/>
          <p:cNvSpPr>
            <a:spLocks noChangeShapeType="1"/>
          </p:cNvSpPr>
          <p:nvPr/>
        </p:nvSpPr>
        <p:spPr bwMode="auto">
          <a:xfrm>
            <a:off x="5967450" y="5182664"/>
            <a:ext cx="626181" cy="651457"/>
          </a:xfrm>
          <a:prstGeom prst="line">
            <a:avLst/>
          </a:prstGeom>
          <a:noFill/>
          <a:ln w="101600">
            <a:solidFill>
              <a:schemeClr val="accent5"/>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0" name="TextBox 49"/>
          <p:cNvSpPr txBox="1"/>
          <p:nvPr/>
        </p:nvSpPr>
        <p:spPr>
          <a:xfrm>
            <a:off x="6244449" y="5088914"/>
            <a:ext cx="1170277" cy="400110"/>
          </a:xfrm>
          <a:prstGeom prst="rect">
            <a:avLst/>
          </a:prstGeom>
          <a:noFill/>
        </p:spPr>
        <p:txBody>
          <a:bodyPr wrap="square">
            <a:spAutoFit/>
          </a:bodyPr>
          <a:lstStyle/>
          <a:p>
            <a:pPr>
              <a:defRPr/>
            </a:pPr>
            <a:r>
              <a:rPr lang="en-GB" sz="2000" b="1" i="1" dirty="0">
                <a:solidFill>
                  <a:srgbClr val="00B0F0"/>
                </a:solidFill>
                <a:effectLst>
                  <a:outerShdw blurRad="38100" dist="38100" dir="2700000" algn="tl">
                    <a:srgbClr val="000000">
                      <a:alpha val="43137"/>
                    </a:srgbClr>
                  </a:outerShdw>
                </a:effectLst>
                <a:latin typeface="+mn-lt"/>
              </a:rPr>
              <a:t>(TODAY)</a:t>
            </a:r>
            <a:endParaRPr lang="en-GB" sz="2000" b="1" i="1" dirty="0">
              <a:solidFill>
                <a:schemeClr val="accent5"/>
              </a:solidFill>
              <a:effectLst>
                <a:outerShdw blurRad="38100" dist="38100" dir="2700000" algn="tl">
                  <a:srgbClr val="000000">
                    <a:alpha val="43137"/>
                  </a:srgbClr>
                </a:outerShdw>
              </a:effectLst>
              <a:latin typeface="+mn-lt"/>
            </a:endParaRPr>
          </a:p>
        </p:txBody>
      </p:sp>
      <p:sp>
        <p:nvSpPr>
          <p:cNvPr id="56" name="Oval 55"/>
          <p:cNvSpPr/>
          <p:nvPr/>
        </p:nvSpPr>
        <p:spPr>
          <a:xfrm>
            <a:off x="2159733" y="5803186"/>
            <a:ext cx="6579083" cy="938182"/>
          </a:xfrm>
          <a:prstGeom prst="ellipse">
            <a:avLst/>
          </a:prstGeom>
          <a:solidFill>
            <a:srgbClr val="00EE6C">
              <a:alpha val="71765"/>
            </a:srgbClr>
          </a:solidFill>
          <a:ln w="889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43" name="TextBox 42"/>
          <p:cNvSpPr txBox="1"/>
          <p:nvPr/>
        </p:nvSpPr>
        <p:spPr>
          <a:xfrm>
            <a:off x="2217627" y="5950132"/>
            <a:ext cx="6326328" cy="646331"/>
          </a:xfrm>
          <a:prstGeom prst="rect">
            <a:avLst/>
          </a:prstGeom>
          <a:noFill/>
        </p:spPr>
        <p:txBody>
          <a:bodyPr wrap="square">
            <a:spAutoFit/>
          </a:bodyPr>
          <a:lstStyle/>
          <a:p>
            <a:pPr algn="ctr">
              <a:defRPr/>
            </a:pPr>
            <a:r>
              <a:rPr lang="en-GB" sz="1800" b="1" dirty="0">
                <a:latin typeface="+mn-lt"/>
              </a:rPr>
              <a:t>The auto-sensitivity is by </a:t>
            </a:r>
            <a:r>
              <a:rPr lang="en-GB" sz="1800" b="1" i="1" dirty="0">
                <a:latin typeface="+mn-lt"/>
              </a:rPr>
              <a:t>DIRECT META-CAUSATION </a:t>
            </a:r>
          </a:p>
          <a:p>
            <a:pPr algn="ctr">
              <a:defRPr/>
            </a:pPr>
            <a:r>
              <a:rPr lang="en-GB" sz="1800" dirty="0">
                <a:latin typeface="+mn-lt"/>
              </a:rPr>
              <a:t>((by TIME-EXTENDED CHUNKS OF CAUSATION))</a:t>
            </a:r>
          </a:p>
        </p:txBody>
      </p:sp>
      <p:sp>
        <p:nvSpPr>
          <p:cNvPr id="39" name="TextBox 38"/>
          <p:cNvSpPr txBox="1"/>
          <p:nvPr/>
        </p:nvSpPr>
        <p:spPr>
          <a:xfrm>
            <a:off x="6300192" y="3641624"/>
            <a:ext cx="2762660" cy="923330"/>
          </a:xfrm>
          <a:prstGeom prst="rect">
            <a:avLst/>
          </a:prstGeom>
          <a:noFill/>
        </p:spPr>
        <p:txBody>
          <a:bodyPr wrap="square">
            <a:spAutoFit/>
          </a:bodyPr>
          <a:lstStyle/>
          <a:p>
            <a:pPr algn="ctr">
              <a:defRPr/>
            </a:pPr>
            <a:r>
              <a:rPr lang="en-GB" sz="1800" i="1" dirty="0">
                <a:solidFill>
                  <a:srgbClr val="7030A0"/>
                </a:solidFill>
                <a:latin typeface="+mn-lt"/>
              </a:rPr>
              <a:t>((“distinctively</a:t>
            </a:r>
            <a:r>
              <a:rPr lang="en-GB" sz="1800" dirty="0">
                <a:solidFill>
                  <a:srgbClr val="7030A0"/>
                </a:solidFill>
                <a:latin typeface="+mn-lt"/>
              </a:rPr>
              <a:t>” compared to its sensitivity to other matters </a:t>
            </a:r>
            <a:r>
              <a:rPr lang="en-GB" sz="1800" i="1" dirty="0" err="1">
                <a:solidFill>
                  <a:srgbClr val="7030A0"/>
                </a:solidFill>
                <a:latin typeface="+mn-lt"/>
              </a:rPr>
              <a:t>INside</a:t>
            </a:r>
            <a:r>
              <a:rPr lang="en-GB" sz="1800" i="1" dirty="0">
                <a:solidFill>
                  <a:srgbClr val="7030A0"/>
                </a:solidFill>
                <a:latin typeface="+mn-lt"/>
              </a:rPr>
              <a:t> P ))</a:t>
            </a:r>
            <a:endParaRPr lang="en-GB" sz="2000" i="1" dirty="0">
              <a:solidFill>
                <a:srgbClr val="7030A0"/>
              </a:solidFill>
              <a:latin typeface="+mn-lt"/>
            </a:endParaRPr>
          </a:p>
        </p:txBody>
      </p:sp>
      <p:sp>
        <p:nvSpPr>
          <p:cNvPr id="41" name="Line 29"/>
          <p:cNvSpPr>
            <a:spLocks noChangeShapeType="1"/>
          </p:cNvSpPr>
          <p:nvPr/>
        </p:nvSpPr>
        <p:spPr bwMode="auto">
          <a:xfrm flipH="1" flipV="1">
            <a:off x="4788022" y="3134902"/>
            <a:ext cx="1656185" cy="706777"/>
          </a:xfrm>
          <a:prstGeom prst="line">
            <a:avLst/>
          </a:prstGeom>
          <a:noFill/>
          <a:ln w="25400">
            <a:solidFill>
              <a:srgbClr val="7030A0"/>
            </a:solidFill>
            <a:prstDash val="sysDash"/>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 name="Rounded Rectangle 2"/>
          <p:cNvSpPr/>
          <p:nvPr/>
        </p:nvSpPr>
        <p:spPr>
          <a:xfrm>
            <a:off x="40078" y="4334442"/>
            <a:ext cx="1544967" cy="1902899"/>
          </a:xfrm>
          <a:prstGeom prst="roundRect">
            <a:avLst/>
          </a:prstGeom>
          <a:solidFill>
            <a:srgbClr val="FFFF8F">
              <a:alpha val="71765"/>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p:cNvSpPr txBox="1"/>
          <p:nvPr/>
        </p:nvSpPr>
        <p:spPr>
          <a:xfrm>
            <a:off x="-15531" y="4390498"/>
            <a:ext cx="1600576" cy="1815882"/>
          </a:xfrm>
          <a:prstGeom prst="rect">
            <a:avLst/>
          </a:prstGeom>
          <a:noFill/>
        </p:spPr>
        <p:txBody>
          <a:bodyPr wrap="square">
            <a:spAutoFit/>
          </a:bodyPr>
          <a:lstStyle/>
          <a:p>
            <a:pPr>
              <a:defRPr/>
            </a:pPr>
            <a:r>
              <a:rPr lang="en-GB" sz="1600" b="1" i="1" dirty="0">
                <a:solidFill>
                  <a:srgbClr val="0070C0"/>
                </a:solidFill>
                <a:latin typeface="+mn-lt"/>
              </a:rPr>
              <a:t>supplements previous arguments that</a:t>
            </a:r>
          </a:p>
          <a:p>
            <a:pPr>
              <a:defRPr/>
            </a:pPr>
            <a:r>
              <a:rPr lang="en-GB" sz="1600" b="1" i="1" dirty="0">
                <a:solidFill>
                  <a:srgbClr val="0070C0"/>
                </a:solidFill>
                <a:latin typeface="+mn-lt"/>
              </a:rPr>
              <a:t>use e.g. well-known difficulty of naturalizing representation</a:t>
            </a:r>
          </a:p>
        </p:txBody>
      </p:sp>
      <p:sp>
        <p:nvSpPr>
          <p:cNvPr id="51" name="TextBox 50"/>
          <p:cNvSpPr txBox="1"/>
          <p:nvPr/>
        </p:nvSpPr>
        <p:spPr>
          <a:xfrm>
            <a:off x="556290" y="1283484"/>
            <a:ext cx="1427561" cy="338554"/>
          </a:xfrm>
          <a:prstGeom prst="rect">
            <a:avLst/>
          </a:prstGeom>
          <a:noFill/>
        </p:spPr>
        <p:txBody>
          <a:bodyPr wrap="square">
            <a:spAutoFit/>
          </a:bodyPr>
          <a:lstStyle/>
          <a:p>
            <a:pPr>
              <a:defRPr/>
            </a:pPr>
            <a:r>
              <a:rPr lang="en-GB" sz="1600" b="1" i="1" dirty="0">
                <a:solidFill>
                  <a:srgbClr val="00B050"/>
                </a:solidFill>
                <a:latin typeface="+mn-lt"/>
              </a:rPr>
              <a:t>cf. </a:t>
            </a:r>
            <a:r>
              <a:rPr lang="en-GB" sz="1600" b="1" i="1" dirty="0" err="1">
                <a:solidFill>
                  <a:srgbClr val="00B050"/>
                </a:solidFill>
                <a:latin typeface="+mn-lt"/>
              </a:rPr>
              <a:t>Mindt</a:t>
            </a:r>
            <a:r>
              <a:rPr lang="en-GB" sz="1600" b="1" i="1" dirty="0">
                <a:solidFill>
                  <a:srgbClr val="00B050"/>
                </a:solidFill>
                <a:latin typeface="+mn-lt"/>
              </a:rPr>
              <a:t> 2021</a:t>
            </a:r>
            <a:endParaRPr lang="en-GB" sz="1800" b="1" i="1" dirty="0">
              <a:solidFill>
                <a:srgbClr val="00B050"/>
              </a:solidFill>
              <a:latin typeface="+mn-lt"/>
            </a:endParaRPr>
          </a:p>
        </p:txBody>
      </p:sp>
      <p:sp>
        <p:nvSpPr>
          <p:cNvPr id="54" name="Line 29"/>
          <p:cNvSpPr>
            <a:spLocks noChangeShapeType="1"/>
          </p:cNvSpPr>
          <p:nvPr/>
        </p:nvSpPr>
        <p:spPr bwMode="auto">
          <a:xfrm flipH="1">
            <a:off x="340048" y="4041734"/>
            <a:ext cx="1372137" cy="292708"/>
          </a:xfrm>
          <a:prstGeom prst="line">
            <a:avLst/>
          </a:prstGeom>
          <a:noFill/>
          <a:ln w="50800">
            <a:solidFill>
              <a:schemeClr val="accent5"/>
            </a:solidFill>
            <a:prstDash val="sysDot"/>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50513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0"/>
            <a:ext cx="8640960" cy="471101"/>
          </a:xfrm>
        </p:spPr>
        <p:txBody>
          <a:bodyPr/>
          <a:lstStyle/>
          <a:p>
            <a:pPr eaLnBrk="1" hangingPunct="1"/>
            <a:r>
              <a:rPr lang="en-GB" altLang="en-US" sz="2800" dirty="0"/>
              <a:t>Some Advantages over Ordinary-Causal-Structure Theories</a:t>
            </a:r>
          </a:p>
        </p:txBody>
      </p:sp>
      <p:sp>
        <p:nvSpPr>
          <p:cNvPr id="19459" name="Rectangle 3"/>
          <p:cNvSpPr>
            <a:spLocks noGrp="1" noChangeArrowheads="1"/>
          </p:cNvSpPr>
          <p:nvPr>
            <p:ph idx="1"/>
          </p:nvPr>
        </p:nvSpPr>
        <p:spPr>
          <a:xfrm>
            <a:off x="167069" y="764704"/>
            <a:ext cx="8784976" cy="5832648"/>
          </a:xfrm>
        </p:spPr>
        <p:txBody>
          <a:bodyPr/>
          <a:lstStyle/>
          <a:p>
            <a:pPr>
              <a:spcBef>
                <a:spcPts val="0"/>
              </a:spcBef>
              <a:spcAft>
                <a:spcPts val="500"/>
              </a:spcAft>
              <a:buFont typeface="Calibri" panose="020F0502020204030204" pitchFamily="34" charset="0"/>
              <a:buChar char="•"/>
            </a:pPr>
            <a:r>
              <a:rPr lang="en-GB" sz="2000" dirty="0" err="1"/>
              <a:t>Mdyn’s</a:t>
            </a:r>
            <a:r>
              <a:rPr lang="en-GB" sz="2000" dirty="0"/>
              <a:t> </a:t>
            </a:r>
            <a:r>
              <a:rPr lang="en-GB" sz="2000" b="1" dirty="0">
                <a:solidFill>
                  <a:srgbClr val="00B050"/>
                </a:solidFill>
              </a:rPr>
              <a:t>meta-causation</a:t>
            </a:r>
            <a:r>
              <a:rPr lang="en-GB" sz="2000" dirty="0"/>
              <a:t> easily &amp; naturally caters for </a:t>
            </a:r>
          </a:p>
          <a:p>
            <a:pPr>
              <a:spcBef>
                <a:spcPts val="0"/>
              </a:spcBef>
              <a:spcAft>
                <a:spcPts val="500"/>
              </a:spcAft>
              <a:buFont typeface="Calibri" panose="020F0502020204030204" pitchFamily="34" charset="0"/>
              <a:buChar char=" "/>
            </a:pPr>
            <a:r>
              <a:rPr lang="en-GB" sz="2000" b="1" i="1" dirty="0">
                <a:solidFill>
                  <a:srgbClr val="00B0F0"/>
                </a:solidFill>
              </a:rPr>
              <a:t>consciousness itself intrinsically having causal effects on other matters</a:t>
            </a:r>
            <a:r>
              <a:rPr lang="en-GB" sz="2000" i="1" dirty="0">
                <a:solidFill>
                  <a:srgbClr val="00B0F0"/>
                </a:solidFill>
              </a:rPr>
              <a:t>. </a:t>
            </a:r>
          </a:p>
          <a:p>
            <a:pPr lvl="1">
              <a:spcBef>
                <a:spcPts val="0"/>
              </a:spcBef>
              <a:spcAft>
                <a:spcPts val="3000"/>
              </a:spcAft>
              <a:buFont typeface="Calibri" panose="020F0502020204030204" pitchFamily="34" charset="0"/>
              <a:buChar char="–"/>
            </a:pPr>
            <a:r>
              <a:rPr lang="en-GB" sz="1800" b="1" dirty="0"/>
              <a:t>In OCSTs, </a:t>
            </a:r>
            <a:r>
              <a:rPr lang="en-GB" sz="1800" b="1" dirty="0">
                <a:solidFill>
                  <a:srgbClr val="FF0000"/>
                </a:solidFill>
              </a:rPr>
              <a:t>only </a:t>
            </a:r>
            <a:r>
              <a:rPr lang="en-GB" sz="1800" b="1" i="1" dirty="0">
                <a:solidFill>
                  <a:srgbClr val="FF0000"/>
                </a:solidFill>
              </a:rPr>
              <a:t>states reached </a:t>
            </a:r>
            <a:r>
              <a:rPr lang="en-GB" sz="1800" b="1" dirty="0">
                <a:solidFill>
                  <a:srgbClr val="FF0000"/>
                </a:solidFill>
              </a:rPr>
              <a:t>have actual causal effects</a:t>
            </a:r>
            <a:r>
              <a:rPr lang="en-GB" sz="1800" b="1" dirty="0"/>
              <a:t>, and there’s no reason they couldn’t have been reached without consciousness, so </a:t>
            </a:r>
            <a:r>
              <a:rPr lang="en-GB" sz="1800" b="1" dirty="0">
                <a:solidFill>
                  <a:srgbClr val="FF0000"/>
                </a:solidFill>
              </a:rPr>
              <a:t>consciousness is only indirectly and non-intrinsically able to cause things</a:t>
            </a:r>
            <a:r>
              <a:rPr lang="en-GB" sz="1800" b="1" dirty="0"/>
              <a:t>.</a:t>
            </a:r>
          </a:p>
          <a:p>
            <a:pPr>
              <a:spcBef>
                <a:spcPts val="0"/>
              </a:spcBef>
              <a:spcAft>
                <a:spcPts val="3000"/>
              </a:spcAft>
              <a:buFont typeface="Calibri" panose="020F0502020204030204" pitchFamily="34" charset="0"/>
              <a:buChar char="•"/>
            </a:pPr>
            <a:r>
              <a:rPr lang="en-GB" sz="2000" dirty="0"/>
              <a:t>(( </a:t>
            </a:r>
            <a:r>
              <a:rPr lang="en-GB" sz="2000" dirty="0" err="1"/>
              <a:t>MDyn</a:t>
            </a:r>
            <a:r>
              <a:rPr lang="en-GB" sz="2000" dirty="0"/>
              <a:t> </a:t>
            </a:r>
            <a:r>
              <a:rPr lang="en-GB" sz="2000" b="1" i="1" dirty="0">
                <a:solidFill>
                  <a:srgbClr val="00B0F0"/>
                </a:solidFill>
              </a:rPr>
              <a:t>makes the identity between causal structure and consciousness less mysterious. </a:t>
            </a:r>
            <a:r>
              <a:rPr lang="en-GB" sz="2000" dirty="0"/>
              <a:t>[Barnden 2022] ))</a:t>
            </a:r>
          </a:p>
          <a:p>
            <a:pPr>
              <a:spcBef>
                <a:spcPts val="0"/>
              </a:spcBef>
              <a:spcAft>
                <a:spcPts val="0"/>
              </a:spcAft>
              <a:buFont typeface="Calibri" panose="020F0502020204030204" pitchFamily="34" charset="0"/>
              <a:buChar char="•"/>
            </a:pPr>
            <a:r>
              <a:rPr lang="en-GB" sz="2000" dirty="0"/>
              <a:t>(( </a:t>
            </a:r>
            <a:r>
              <a:rPr lang="en-GB" sz="2000" dirty="0" err="1"/>
              <a:t>MDyn</a:t>
            </a:r>
            <a:r>
              <a:rPr lang="en-GB" sz="2000" dirty="0"/>
              <a:t> easily &amp; naturally caters for (non-conceptual)</a:t>
            </a:r>
          </a:p>
          <a:p>
            <a:pPr>
              <a:spcBef>
                <a:spcPts val="0"/>
              </a:spcBef>
              <a:spcAft>
                <a:spcPts val="3000"/>
              </a:spcAft>
              <a:buFont typeface="Calibri" panose="020F0502020204030204" pitchFamily="34" charset="0"/>
              <a:buChar char=" "/>
            </a:pPr>
            <a:r>
              <a:rPr lang="en-GB" sz="2000" b="1" i="1" dirty="0">
                <a:solidFill>
                  <a:srgbClr val="00B0F0"/>
                </a:solidFill>
              </a:rPr>
              <a:t>consciousness of consciousness</a:t>
            </a:r>
            <a:r>
              <a:rPr lang="en-GB" sz="2000" dirty="0"/>
              <a:t>. [Barnden 2022] ))</a:t>
            </a:r>
          </a:p>
          <a:p>
            <a:pPr>
              <a:spcBef>
                <a:spcPts val="0"/>
              </a:spcBef>
              <a:spcAft>
                <a:spcPts val="3000"/>
              </a:spcAft>
              <a:buFont typeface="Calibri" panose="020F0502020204030204" pitchFamily="34" charset="0"/>
              <a:buChar char="•"/>
            </a:pPr>
            <a:r>
              <a:rPr lang="en-GB" sz="2000" dirty="0"/>
              <a:t>(( </a:t>
            </a:r>
            <a:r>
              <a:rPr lang="en-GB" sz="2000" dirty="0" err="1"/>
              <a:t>MDyn</a:t>
            </a:r>
            <a:r>
              <a:rPr lang="en-GB" sz="2000" dirty="0"/>
              <a:t> </a:t>
            </a:r>
            <a:r>
              <a:rPr lang="en-GB" sz="2000" b="1" i="1" dirty="0">
                <a:solidFill>
                  <a:srgbClr val="00B0F0"/>
                </a:solidFill>
              </a:rPr>
              <a:t>may cure “beer-can-and-string” style problems with causal functionalism.</a:t>
            </a:r>
            <a:r>
              <a:rPr lang="en-GB" sz="2000" dirty="0"/>
              <a:t> ))</a:t>
            </a:r>
          </a:p>
          <a:p>
            <a:pPr>
              <a:spcBef>
                <a:spcPts val="0"/>
              </a:spcBef>
              <a:spcAft>
                <a:spcPts val="500"/>
              </a:spcAft>
              <a:buFont typeface="Calibri" panose="020F0502020204030204" pitchFamily="34" charset="0"/>
              <a:buChar char="•"/>
            </a:pPr>
            <a:r>
              <a:rPr lang="en-GB" sz="2000" dirty="0"/>
              <a:t>(( </a:t>
            </a:r>
            <a:r>
              <a:rPr lang="en-GB" sz="2000" dirty="0" err="1"/>
              <a:t>MDyn</a:t>
            </a:r>
            <a:r>
              <a:rPr lang="en-GB" sz="2000" dirty="0"/>
              <a:t> may have distinctive advantages concerning </a:t>
            </a:r>
          </a:p>
          <a:p>
            <a:pPr>
              <a:spcBef>
                <a:spcPts val="0"/>
              </a:spcBef>
              <a:spcAft>
                <a:spcPts val="500"/>
              </a:spcAft>
              <a:buFont typeface="Calibri" panose="020F0502020204030204" pitchFamily="34" charset="0"/>
              <a:buChar char=" "/>
            </a:pPr>
            <a:r>
              <a:rPr lang="en-GB" sz="2000" b="1" i="1" dirty="0">
                <a:solidFill>
                  <a:srgbClr val="00B0F0"/>
                </a:solidFill>
              </a:rPr>
              <a:t>adaptive benefits of consciousness</a:t>
            </a:r>
            <a:r>
              <a:rPr lang="en-GB" sz="2000" dirty="0"/>
              <a:t>. </a:t>
            </a:r>
            <a:r>
              <a:rPr lang="en-GB" sz="1800" dirty="0"/>
              <a:t>[cf. a talk in April 2022] ))</a:t>
            </a:r>
          </a:p>
          <a:p>
            <a:pPr>
              <a:spcBef>
                <a:spcPts val="0"/>
              </a:spcBef>
              <a:spcAft>
                <a:spcPts val="2000"/>
              </a:spcAft>
              <a:buFont typeface="Calibri" panose="020F0502020204030204" pitchFamily="34" charset="0"/>
              <a:buChar char="•"/>
            </a:pPr>
            <a:endParaRPr lang="en-GB" sz="1800" dirty="0"/>
          </a:p>
        </p:txBody>
      </p:sp>
    </p:spTree>
    <p:extLst>
      <p:ext uri="{BB962C8B-B14F-4D97-AF65-F5344CB8AC3E}">
        <p14:creationId xmlns:p14="http://schemas.microsoft.com/office/powerpoint/2010/main" val="33678249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20896" y="1668474"/>
            <a:ext cx="5963272" cy="784749"/>
          </a:xfrm>
          <a:prstGeom prst="ellipse">
            <a:avLst/>
          </a:prstGeom>
          <a:solidFill>
            <a:srgbClr val="00EE6C">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3" name="TextBox 22"/>
          <p:cNvSpPr txBox="1"/>
          <p:nvPr/>
        </p:nvSpPr>
        <p:spPr>
          <a:xfrm>
            <a:off x="113985" y="1737682"/>
            <a:ext cx="5819256" cy="646331"/>
          </a:xfrm>
          <a:prstGeom prst="rect">
            <a:avLst/>
          </a:prstGeom>
          <a:noFill/>
        </p:spPr>
        <p:txBody>
          <a:bodyPr wrap="square">
            <a:spAutoFit/>
          </a:bodyPr>
          <a:lstStyle/>
          <a:p>
            <a:pPr algn="ctr">
              <a:defRPr/>
            </a:pPr>
            <a:r>
              <a:rPr lang="en-GB" sz="1800" dirty="0"/>
              <a:t>that causation </a:t>
            </a:r>
            <a:r>
              <a:rPr lang="en-GB" sz="1800" b="1" i="1" dirty="0"/>
              <a:t>EXPLICITLY</a:t>
            </a:r>
            <a:r>
              <a:rPr lang="en-GB" sz="1800" dirty="0"/>
              <a:t> </a:t>
            </a:r>
            <a:r>
              <a:rPr lang="en-GB" sz="1800" b="1" i="1" dirty="0"/>
              <a:t>MATTERS to P itself,</a:t>
            </a:r>
          </a:p>
          <a:p>
            <a:pPr algn="ctr">
              <a:defRPr/>
            </a:pPr>
            <a:r>
              <a:rPr lang="en-GB" sz="1800" b="1" i="1" dirty="0"/>
              <a:t>(as well as forming P)</a:t>
            </a:r>
            <a:endParaRPr lang="en-GB" sz="2000" b="1" i="1" dirty="0"/>
          </a:p>
        </p:txBody>
      </p:sp>
      <p:sp>
        <p:nvSpPr>
          <p:cNvPr id="18" name="Line 29"/>
          <p:cNvSpPr>
            <a:spLocks noChangeShapeType="1"/>
          </p:cNvSpPr>
          <p:nvPr/>
        </p:nvSpPr>
        <p:spPr bwMode="auto">
          <a:xfrm>
            <a:off x="906240" y="1325854"/>
            <a:ext cx="137367" cy="521073"/>
          </a:xfrm>
          <a:prstGeom prst="line">
            <a:avLst/>
          </a:prstGeom>
          <a:noFill/>
          <a:ln w="101600">
            <a:solidFill>
              <a:srgbClr val="00EE6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 name="TextBox 20"/>
          <p:cNvSpPr txBox="1"/>
          <p:nvPr/>
        </p:nvSpPr>
        <p:spPr>
          <a:xfrm>
            <a:off x="524170" y="3641624"/>
            <a:ext cx="1038873" cy="400110"/>
          </a:xfrm>
          <a:prstGeom prst="rect">
            <a:avLst/>
          </a:prstGeom>
          <a:noFill/>
        </p:spPr>
        <p:txBody>
          <a:bodyPr wrap="square">
            <a:spAutoFit/>
          </a:bodyPr>
          <a:lstStyle/>
          <a:p>
            <a:pPr algn="r">
              <a:defRPr/>
            </a:pPr>
            <a:r>
              <a:rPr lang="en-GB" sz="2000" b="1" i="1" dirty="0">
                <a:solidFill>
                  <a:srgbClr val="00B0F0"/>
                </a:solidFill>
                <a:effectLst>
                  <a:outerShdw blurRad="38100" dist="38100" dir="2700000" algn="tl">
                    <a:srgbClr val="000000">
                      <a:alpha val="43137"/>
                    </a:srgbClr>
                  </a:outerShdw>
                </a:effectLst>
                <a:latin typeface="+mn-lt"/>
              </a:rPr>
              <a:t>TODAY</a:t>
            </a:r>
            <a:endParaRPr lang="en-GB" sz="2000" b="1" i="1" dirty="0">
              <a:solidFill>
                <a:schemeClr val="accent5"/>
              </a:solidFill>
              <a:effectLst>
                <a:outerShdw blurRad="38100" dist="38100" dir="2700000" algn="tl">
                  <a:srgbClr val="000000">
                    <a:alpha val="43137"/>
                  </a:srgbClr>
                </a:outerShdw>
              </a:effectLst>
              <a:latin typeface="+mn-lt"/>
            </a:endParaRPr>
          </a:p>
        </p:txBody>
      </p:sp>
      <p:sp>
        <p:nvSpPr>
          <p:cNvPr id="31" name="Oval 30"/>
          <p:cNvSpPr/>
          <p:nvPr/>
        </p:nvSpPr>
        <p:spPr>
          <a:xfrm>
            <a:off x="216947" y="2735146"/>
            <a:ext cx="7945078" cy="799512"/>
          </a:xfrm>
          <a:prstGeom prst="ellipse">
            <a:avLst/>
          </a:prstGeom>
          <a:solidFill>
            <a:srgbClr val="00EE6C">
              <a:alpha val="72000"/>
            </a:srgbClr>
          </a:solidFill>
          <a:ln w="889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7" name="TextBox 36"/>
          <p:cNvSpPr txBox="1"/>
          <p:nvPr/>
        </p:nvSpPr>
        <p:spPr>
          <a:xfrm>
            <a:off x="637666" y="2888326"/>
            <a:ext cx="7457598" cy="646331"/>
          </a:xfrm>
          <a:prstGeom prst="rect">
            <a:avLst/>
          </a:prstGeom>
          <a:noFill/>
        </p:spPr>
        <p:txBody>
          <a:bodyPr wrap="square">
            <a:spAutoFit/>
          </a:bodyPr>
          <a:lstStyle/>
          <a:p>
            <a:pPr algn="ctr">
              <a:defRPr/>
            </a:pPr>
            <a:r>
              <a:rPr lang="en-GB" sz="1800" b="1" i="1" dirty="0">
                <a:latin typeface="+mn-lt"/>
              </a:rPr>
              <a:t>P</a:t>
            </a:r>
            <a:r>
              <a:rPr lang="en-GB" sz="1800" dirty="0">
                <a:latin typeface="+mn-lt"/>
              </a:rPr>
              <a:t>, throughout, is </a:t>
            </a:r>
            <a:r>
              <a:rPr lang="en-GB" sz="1800" b="1" i="1" dirty="0">
                <a:solidFill>
                  <a:srgbClr val="FF0000"/>
                </a:solidFill>
                <a:latin typeface="+mn-lt"/>
              </a:rPr>
              <a:t>DIFFERENTIALLY </a:t>
            </a:r>
            <a:r>
              <a:rPr lang="en-GB" sz="1800" i="1" dirty="0">
                <a:latin typeface="+mn-lt"/>
              </a:rPr>
              <a:t>((&amp; DISTINCTIVELY)) </a:t>
            </a:r>
            <a:r>
              <a:rPr lang="en-GB" sz="1800" b="1" i="1" dirty="0">
                <a:latin typeface="+mn-lt"/>
              </a:rPr>
              <a:t>physically SENSITIVE</a:t>
            </a:r>
            <a:r>
              <a:rPr lang="en-GB" sz="1800" dirty="0">
                <a:latin typeface="+mn-lt"/>
              </a:rPr>
              <a:t> to</a:t>
            </a:r>
          </a:p>
          <a:p>
            <a:pPr algn="ctr">
              <a:defRPr/>
            </a:pPr>
            <a:r>
              <a:rPr lang="en-GB" sz="1800" b="1" i="1" dirty="0">
                <a:latin typeface="+mn-lt"/>
              </a:rPr>
              <a:t>ITS OWN </a:t>
            </a:r>
            <a:r>
              <a:rPr lang="en-GB" sz="1800" dirty="0">
                <a:latin typeface="+mn-lt"/>
              </a:rPr>
              <a:t>(recent) “abutting” internal causation</a:t>
            </a:r>
          </a:p>
        </p:txBody>
      </p:sp>
      <p:sp>
        <p:nvSpPr>
          <p:cNvPr id="38" name="Oval 37"/>
          <p:cNvSpPr/>
          <p:nvPr/>
        </p:nvSpPr>
        <p:spPr>
          <a:xfrm>
            <a:off x="18076" y="532243"/>
            <a:ext cx="4980785" cy="1022048"/>
          </a:xfrm>
          <a:prstGeom prst="ellipse">
            <a:avLst/>
          </a:prstGeom>
          <a:solidFill>
            <a:srgbClr val="00EE6C">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44" name="Oval 43"/>
          <p:cNvSpPr/>
          <p:nvPr/>
        </p:nvSpPr>
        <p:spPr>
          <a:xfrm>
            <a:off x="1599346" y="4048992"/>
            <a:ext cx="4988878" cy="1426051"/>
          </a:xfrm>
          <a:prstGeom prst="ellipse">
            <a:avLst/>
          </a:prstGeom>
          <a:solidFill>
            <a:srgbClr val="8FE2FF">
              <a:alpha val="71765"/>
            </a:srgbClr>
          </a:solidFill>
          <a:ln w="889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45" name="TextBox 44"/>
          <p:cNvSpPr txBox="1"/>
          <p:nvPr/>
        </p:nvSpPr>
        <p:spPr>
          <a:xfrm>
            <a:off x="1907269" y="4103289"/>
            <a:ext cx="4428491" cy="1292662"/>
          </a:xfrm>
          <a:prstGeom prst="rect">
            <a:avLst/>
          </a:prstGeom>
          <a:noFill/>
        </p:spPr>
        <p:txBody>
          <a:bodyPr wrap="square">
            <a:spAutoFit/>
          </a:bodyPr>
          <a:lstStyle/>
          <a:p>
            <a:pPr algn="ctr">
              <a:defRPr/>
            </a:pPr>
            <a:r>
              <a:rPr lang="en-GB" sz="1800" dirty="0"/>
              <a:t>[in “typical” system types]</a:t>
            </a:r>
          </a:p>
          <a:p>
            <a:pPr algn="ctr">
              <a:defRPr/>
            </a:pPr>
            <a:r>
              <a:rPr lang="en-GB" sz="2000" b="1" i="1" dirty="0">
                <a:solidFill>
                  <a:srgbClr val="FF0000"/>
                </a:solidFill>
              </a:rPr>
              <a:t>we cannot achieve this differential auto-sensitivity using familiar sorts of physical state and causation</a:t>
            </a:r>
          </a:p>
        </p:txBody>
      </p:sp>
      <p:sp>
        <p:nvSpPr>
          <p:cNvPr id="48" name="Line 29"/>
          <p:cNvSpPr>
            <a:spLocks noChangeShapeType="1"/>
          </p:cNvSpPr>
          <p:nvPr/>
        </p:nvSpPr>
        <p:spPr bwMode="auto">
          <a:xfrm>
            <a:off x="1444662" y="3479885"/>
            <a:ext cx="535049" cy="910613"/>
          </a:xfrm>
          <a:prstGeom prst="line">
            <a:avLst/>
          </a:prstGeom>
          <a:noFill/>
          <a:ln w="101600">
            <a:solidFill>
              <a:schemeClr val="accent5"/>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2" name="TextBox 51"/>
          <p:cNvSpPr txBox="1"/>
          <p:nvPr/>
        </p:nvSpPr>
        <p:spPr>
          <a:xfrm>
            <a:off x="6306326" y="1922348"/>
            <a:ext cx="2762660" cy="923330"/>
          </a:xfrm>
          <a:prstGeom prst="rect">
            <a:avLst/>
          </a:prstGeom>
          <a:noFill/>
        </p:spPr>
        <p:txBody>
          <a:bodyPr wrap="square">
            <a:spAutoFit/>
          </a:bodyPr>
          <a:lstStyle/>
          <a:p>
            <a:pPr algn="ctr">
              <a:defRPr/>
            </a:pPr>
            <a:r>
              <a:rPr lang="en-GB" sz="1800" b="1" i="1" dirty="0">
                <a:solidFill>
                  <a:srgbClr val="FF0000"/>
                </a:solidFill>
                <a:latin typeface="+mn-lt"/>
              </a:rPr>
              <a:t>“differentially” </a:t>
            </a:r>
            <a:r>
              <a:rPr lang="en-GB" sz="1800" b="1" dirty="0">
                <a:solidFill>
                  <a:srgbClr val="FF0000"/>
                </a:solidFill>
                <a:latin typeface="+mn-lt"/>
              </a:rPr>
              <a:t>compared to its sensitivity to matters </a:t>
            </a:r>
            <a:r>
              <a:rPr lang="en-GB" sz="1800" b="1" i="1" dirty="0" err="1">
                <a:solidFill>
                  <a:srgbClr val="FF0000"/>
                </a:solidFill>
                <a:latin typeface="+mn-lt"/>
              </a:rPr>
              <a:t>OUTside</a:t>
            </a:r>
            <a:r>
              <a:rPr lang="en-GB" sz="1800" b="1" i="1" dirty="0">
                <a:solidFill>
                  <a:srgbClr val="FF0000"/>
                </a:solidFill>
                <a:latin typeface="+mn-lt"/>
              </a:rPr>
              <a:t> P </a:t>
            </a:r>
            <a:endParaRPr lang="en-GB" sz="2000" b="1" i="1" dirty="0">
              <a:solidFill>
                <a:srgbClr val="FF0000"/>
              </a:solidFill>
              <a:latin typeface="+mn-lt"/>
            </a:endParaRPr>
          </a:p>
        </p:txBody>
      </p:sp>
      <p:sp>
        <p:nvSpPr>
          <p:cNvPr id="53" name="Line 29"/>
          <p:cNvSpPr>
            <a:spLocks noChangeShapeType="1"/>
          </p:cNvSpPr>
          <p:nvPr/>
        </p:nvSpPr>
        <p:spPr bwMode="auto">
          <a:xfrm flipH="1">
            <a:off x="3707902" y="2132856"/>
            <a:ext cx="2736305" cy="864097"/>
          </a:xfrm>
          <a:prstGeom prst="line">
            <a:avLst/>
          </a:prstGeom>
          <a:noFill/>
          <a:ln w="25400">
            <a:solidFill>
              <a:srgbClr val="FF0000"/>
            </a:solidFill>
            <a:prstDash val="sysDash"/>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 name="TextBox 31"/>
          <p:cNvSpPr txBox="1"/>
          <p:nvPr/>
        </p:nvSpPr>
        <p:spPr>
          <a:xfrm>
            <a:off x="340050" y="720101"/>
            <a:ext cx="4586803" cy="646331"/>
          </a:xfrm>
          <a:prstGeom prst="rect">
            <a:avLst/>
          </a:prstGeom>
          <a:noFill/>
        </p:spPr>
        <p:txBody>
          <a:bodyPr wrap="square">
            <a:spAutoFit/>
          </a:bodyPr>
          <a:lstStyle/>
          <a:p>
            <a:pPr algn="ctr">
              <a:defRPr/>
            </a:pPr>
            <a:r>
              <a:rPr lang="en-GB" sz="1800" dirty="0">
                <a:latin typeface="+mn-lt"/>
              </a:rPr>
              <a:t>the causation within a conscious process </a:t>
            </a:r>
            <a:r>
              <a:rPr lang="en-GB" sz="1800" b="1" i="1" dirty="0">
                <a:latin typeface="+mn-lt"/>
              </a:rPr>
              <a:t>P</a:t>
            </a:r>
            <a:r>
              <a:rPr lang="en-GB" sz="1800" dirty="0">
                <a:latin typeface="+mn-lt"/>
              </a:rPr>
              <a:t> is</a:t>
            </a:r>
          </a:p>
          <a:p>
            <a:pPr algn="ctr">
              <a:defRPr/>
            </a:pPr>
            <a:r>
              <a:rPr lang="en-GB" sz="1800" dirty="0">
                <a:latin typeface="+mn-lt"/>
              </a:rPr>
              <a:t> </a:t>
            </a:r>
            <a:r>
              <a:rPr lang="en-GB" sz="1800" b="1" i="1" dirty="0">
                <a:latin typeface="+mn-lt"/>
              </a:rPr>
              <a:t>crucial to its consciousness</a:t>
            </a:r>
            <a:endParaRPr lang="en-GB" sz="2000" b="1" i="1" dirty="0">
              <a:latin typeface="+mn-lt"/>
            </a:endParaRPr>
          </a:p>
        </p:txBody>
      </p:sp>
      <p:sp>
        <p:nvSpPr>
          <p:cNvPr id="33" name="TextBox 32"/>
          <p:cNvSpPr txBox="1"/>
          <p:nvPr/>
        </p:nvSpPr>
        <p:spPr>
          <a:xfrm>
            <a:off x="3250103" y="5521292"/>
            <a:ext cx="915597" cy="461665"/>
          </a:xfrm>
          <a:prstGeom prst="rect">
            <a:avLst/>
          </a:prstGeom>
          <a:noFill/>
        </p:spPr>
        <p:txBody>
          <a:bodyPr wrap="square">
            <a:spAutoFit/>
          </a:bodyPr>
          <a:lstStyle/>
          <a:p>
            <a:pPr algn="ctr">
              <a:defRPr/>
            </a:pPr>
            <a:r>
              <a:rPr lang="en-GB" sz="2400" b="1" i="1" dirty="0">
                <a:solidFill>
                  <a:srgbClr val="FF0000"/>
                </a:solidFill>
                <a:latin typeface="+mn-lt"/>
              </a:rPr>
              <a:t>NO?</a:t>
            </a:r>
            <a:endParaRPr lang="en-GB" sz="2800" b="1" i="1" dirty="0">
              <a:solidFill>
                <a:srgbClr val="FF0000"/>
              </a:solidFill>
              <a:latin typeface="+mn-lt"/>
            </a:endParaRPr>
          </a:p>
        </p:txBody>
      </p:sp>
      <p:sp>
        <p:nvSpPr>
          <p:cNvPr id="36" name="Line 29"/>
          <p:cNvSpPr>
            <a:spLocks noChangeShapeType="1"/>
          </p:cNvSpPr>
          <p:nvPr/>
        </p:nvSpPr>
        <p:spPr bwMode="auto">
          <a:xfrm>
            <a:off x="1080248" y="2309544"/>
            <a:ext cx="251391" cy="578782"/>
          </a:xfrm>
          <a:prstGeom prst="line">
            <a:avLst/>
          </a:prstGeom>
          <a:noFill/>
          <a:ln w="101600">
            <a:solidFill>
              <a:srgbClr val="00EE6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 name="Rectangle 2"/>
          <p:cNvSpPr txBox="1">
            <a:spLocks noChangeArrowheads="1"/>
          </p:cNvSpPr>
          <p:nvPr/>
        </p:nvSpPr>
        <p:spPr>
          <a:xfrm>
            <a:off x="-11504" y="9056"/>
            <a:ext cx="8794084" cy="576064"/>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hangingPunct="1"/>
            <a:r>
              <a:rPr lang="en-GB" altLang="en-US" sz="2400" b="1" dirty="0">
                <a:solidFill>
                  <a:srgbClr val="C89800"/>
                </a:solidFill>
              </a:rPr>
              <a:t>Abandon the “Differential” Aspect of Causal Auto-Sensitivity?</a:t>
            </a:r>
          </a:p>
        </p:txBody>
      </p:sp>
      <p:sp>
        <p:nvSpPr>
          <p:cNvPr id="30" name="Line 29"/>
          <p:cNvSpPr>
            <a:spLocks noChangeShapeType="1"/>
          </p:cNvSpPr>
          <p:nvPr/>
        </p:nvSpPr>
        <p:spPr bwMode="auto">
          <a:xfrm>
            <a:off x="4042429" y="5503167"/>
            <a:ext cx="648072" cy="436019"/>
          </a:xfrm>
          <a:prstGeom prst="line">
            <a:avLst/>
          </a:prstGeom>
          <a:noFill/>
          <a:ln w="1016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 name="Line 29"/>
          <p:cNvSpPr>
            <a:spLocks noChangeShapeType="1"/>
          </p:cNvSpPr>
          <p:nvPr/>
        </p:nvSpPr>
        <p:spPr bwMode="auto">
          <a:xfrm flipH="1" flipV="1">
            <a:off x="3347864" y="3211490"/>
            <a:ext cx="5048138" cy="1550526"/>
          </a:xfrm>
          <a:prstGeom prst="line">
            <a:avLst/>
          </a:prstGeom>
          <a:noFill/>
          <a:ln w="101600">
            <a:solidFill>
              <a:srgbClr val="FFC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 name="TextBox 50"/>
          <p:cNvSpPr txBox="1"/>
          <p:nvPr/>
        </p:nvSpPr>
        <p:spPr>
          <a:xfrm>
            <a:off x="6887040" y="3986753"/>
            <a:ext cx="1806872" cy="400110"/>
          </a:xfrm>
          <a:prstGeom prst="rect">
            <a:avLst/>
          </a:prstGeom>
          <a:noFill/>
        </p:spPr>
        <p:txBody>
          <a:bodyPr wrap="square">
            <a:spAutoFit/>
          </a:bodyPr>
          <a:lstStyle/>
          <a:p>
            <a:pPr>
              <a:defRPr/>
            </a:pPr>
            <a:r>
              <a:rPr lang="en-GB" sz="2000" b="1" i="1" dirty="0">
                <a:solidFill>
                  <a:srgbClr val="FFC000"/>
                </a:solidFill>
                <a:effectLst>
                  <a:outerShdw blurRad="38100" dist="38100" dir="2700000" algn="tl">
                    <a:srgbClr val="000000">
                      <a:alpha val="43137"/>
                    </a:srgbClr>
                  </a:outerShdw>
                </a:effectLst>
                <a:latin typeface="+mn-lt"/>
              </a:rPr>
              <a:t>ABANDON??</a:t>
            </a:r>
          </a:p>
        </p:txBody>
      </p:sp>
      <p:sp>
        <p:nvSpPr>
          <p:cNvPr id="54" name="Line 29"/>
          <p:cNvSpPr>
            <a:spLocks noChangeShapeType="1"/>
          </p:cNvSpPr>
          <p:nvPr/>
        </p:nvSpPr>
        <p:spPr bwMode="auto">
          <a:xfrm>
            <a:off x="4093785" y="5503167"/>
            <a:ext cx="2241976" cy="166724"/>
          </a:xfrm>
          <a:prstGeom prst="line">
            <a:avLst/>
          </a:prstGeom>
          <a:noFill/>
          <a:ln w="101600">
            <a:solidFill>
              <a:srgbClr val="FFC000"/>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 name="Line 29"/>
          <p:cNvSpPr>
            <a:spLocks noChangeShapeType="1"/>
          </p:cNvSpPr>
          <p:nvPr/>
        </p:nvSpPr>
        <p:spPr bwMode="auto">
          <a:xfrm flipV="1">
            <a:off x="6306326" y="4762017"/>
            <a:ext cx="2089676" cy="907875"/>
          </a:xfrm>
          <a:prstGeom prst="line">
            <a:avLst/>
          </a:prstGeom>
          <a:noFill/>
          <a:ln w="101600">
            <a:solidFill>
              <a:srgbClr val="FFC000"/>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 name="Oval 24"/>
          <p:cNvSpPr/>
          <p:nvPr/>
        </p:nvSpPr>
        <p:spPr>
          <a:xfrm>
            <a:off x="2081178" y="5967161"/>
            <a:ext cx="6899140" cy="843454"/>
          </a:xfrm>
          <a:prstGeom prst="ellipse">
            <a:avLst/>
          </a:prstGeom>
          <a:gradFill flip="none" rotWithShape="1">
            <a:gsLst>
              <a:gs pos="0">
                <a:srgbClr val="FF3399"/>
              </a:gs>
              <a:gs pos="48000">
                <a:srgbClr val="FF6633"/>
              </a:gs>
              <a:gs pos="59000">
                <a:srgbClr val="FFFF00"/>
              </a:gs>
              <a:gs pos="100000">
                <a:srgbClr val="01A78F"/>
              </a:gs>
              <a:gs pos="100000">
                <a:srgbClr val="3366FF"/>
              </a:gs>
            </a:gsLst>
            <a:lin ang="10800000" scaled="0"/>
            <a:tileRect/>
          </a:gradFill>
          <a:ln w="76200" cmpd="db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6" name="TextBox 25"/>
          <p:cNvSpPr txBox="1"/>
          <p:nvPr/>
        </p:nvSpPr>
        <p:spPr>
          <a:xfrm>
            <a:off x="2354086" y="6065722"/>
            <a:ext cx="6326328" cy="646331"/>
          </a:xfrm>
          <a:prstGeom prst="rect">
            <a:avLst/>
          </a:prstGeom>
          <a:noFill/>
        </p:spPr>
        <p:txBody>
          <a:bodyPr wrap="square">
            <a:spAutoFit/>
          </a:bodyPr>
          <a:lstStyle/>
          <a:p>
            <a:pPr algn="ctr">
              <a:defRPr/>
            </a:pPr>
            <a:r>
              <a:rPr lang="en-GB" sz="1800" dirty="0">
                <a:latin typeface="+mn-lt"/>
              </a:rPr>
              <a:t>The auto-sensitivity is by </a:t>
            </a:r>
            <a:r>
              <a:rPr lang="en-GB" sz="1800" b="1" i="1" dirty="0">
                <a:latin typeface="+mn-lt"/>
              </a:rPr>
              <a:t>DIRECT META-CAUSATION </a:t>
            </a:r>
            <a:r>
              <a:rPr lang="en-GB" sz="1800" dirty="0">
                <a:latin typeface="+mn-lt"/>
              </a:rPr>
              <a:t>by TIME-EXTENDED CHUNKS OF CAUSATION??</a:t>
            </a:r>
          </a:p>
        </p:txBody>
      </p:sp>
    </p:spTree>
    <p:extLst>
      <p:ext uri="{BB962C8B-B14F-4D97-AF65-F5344CB8AC3E}">
        <p14:creationId xmlns:p14="http://schemas.microsoft.com/office/powerpoint/2010/main" val="119607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3568" y="116632"/>
            <a:ext cx="7772400" cy="576064"/>
          </a:xfrm>
        </p:spPr>
        <p:txBody>
          <a:bodyPr/>
          <a:lstStyle/>
          <a:p>
            <a:pPr eaLnBrk="1" hangingPunct="1"/>
            <a:r>
              <a:rPr lang="en-GB" altLang="en-US" sz="2800" dirty="0"/>
              <a:t>Abandon the “Differential” Aspect?, </a:t>
            </a:r>
            <a:r>
              <a:rPr lang="en-GB" altLang="en-US" sz="2800" dirty="0" err="1"/>
              <a:t>contd</a:t>
            </a:r>
            <a:endParaRPr lang="en-GB" altLang="en-US" sz="2800" dirty="0"/>
          </a:p>
        </p:txBody>
      </p:sp>
      <p:sp>
        <p:nvSpPr>
          <p:cNvPr id="19459" name="Rectangle 3"/>
          <p:cNvSpPr>
            <a:spLocks noGrp="1" noChangeArrowheads="1"/>
          </p:cNvSpPr>
          <p:nvPr>
            <p:ph idx="1"/>
          </p:nvPr>
        </p:nvSpPr>
        <p:spPr>
          <a:xfrm>
            <a:off x="251520" y="980728"/>
            <a:ext cx="8712968" cy="5544616"/>
          </a:xfrm>
        </p:spPr>
        <p:txBody>
          <a:bodyPr/>
          <a:lstStyle/>
          <a:p>
            <a:pPr>
              <a:spcBef>
                <a:spcPts val="0"/>
              </a:spcBef>
              <a:spcAft>
                <a:spcPts val="2000"/>
              </a:spcAft>
              <a:buFont typeface="Calibri" panose="020F0502020204030204" pitchFamily="34" charset="0"/>
              <a:buChar char="•"/>
            </a:pPr>
            <a:r>
              <a:rPr lang="en-GB" sz="2000" b="1" dirty="0">
                <a:solidFill>
                  <a:srgbClr val="FF0000"/>
                </a:solidFill>
              </a:rPr>
              <a:t>No –</a:t>
            </a:r>
            <a:r>
              <a:rPr lang="en-GB" sz="2000" dirty="0"/>
              <a:t> it serves an </a:t>
            </a:r>
            <a:r>
              <a:rPr lang="en-GB" sz="2000" b="1" dirty="0">
                <a:solidFill>
                  <a:srgbClr val="00B050"/>
                </a:solidFill>
              </a:rPr>
              <a:t>“auto-individuating” </a:t>
            </a:r>
            <a:r>
              <a:rPr lang="en-GB" sz="2000" dirty="0"/>
              <a:t>or </a:t>
            </a:r>
            <a:r>
              <a:rPr lang="en-GB" sz="2000" b="1" dirty="0">
                <a:solidFill>
                  <a:srgbClr val="00B050"/>
                </a:solidFill>
              </a:rPr>
              <a:t>“own-boundary-setting</a:t>
            </a:r>
            <a:r>
              <a:rPr lang="en-GB" sz="2000" dirty="0"/>
              <a:t>” quality of a conscious process.</a:t>
            </a:r>
          </a:p>
          <a:p>
            <a:pPr>
              <a:spcBef>
                <a:spcPts val="0"/>
              </a:spcBef>
              <a:spcAft>
                <a:spcPts val="4000"/>
              </a:spcAft>
              <a:buFont typeface="Calibri" panose="020F0502020204030204" pitchFamily="34" charset="0"/>
              <a:buChar char=" "/>
            </a:pPr>
            <a:r>
              <a:rPr lang="en-GB" sz="2000" dirty="0"/>
              <a:t>I proposes that there is phenomenological backing for this quality.</a:t>
            </a:r>
          </a:p>
          <a:p>
            <a:pPr>
              <a:spcBef>
                <a:spcPts val="0"/>
              </a:spcBef>
              <a:spcAft>
                <a:spcPts val="2000"/>
              </a:spcAft>
              <a:buFont typeface="Calibri" panose="020F0502020204030204" pitchFamily="34" charset="0"/>
              <a:buChar char="•"/>
            </a:pPr>
            <a:r>
              <a:rPr lang="en-GB" sz="2000" dirty="0"/>
              <a:t>A more technical point:</a:t>
            </a:r>
          </a:p>
          <a:p>
            <a:pPr>
              <a:spcBef>
                <a:spcPts val="0"/>
              </a:spcBef>
              <a:spcAft>
                <a:spcPts val="4000"/>
              </a:spcAft>
              <a:buFont typeface="Calibri" panose="020F0502020204030204" pitchFamily="34" charset="0"/>
              <a:buChar char=" "/>
            </a:pPr>
            <a:r>
              <a:rPr lang="en-GB" sz="2000" dirty="0"/>
              <a:t>Without the differential aspect,  more-or-less arbitrary, slimmer, messy “streams” within a conscious process would count as conscious.</a:t>
            </a:r>
          </a:p>
          <a:p>
            <a:pPr>
              <a:spcBef>
                <a:spcPts val="0"/>
              </a:spcBef>
              <a:spcAft>
                <a:spcPts val="4000"/>
              </a:spcAft>
              <a:buFont typeface="Calibri" panose="020F0502020204030204" pitchFamily="34" charset="0"/>
              <a:buChar char="•"/>
            </a:pPr>
            <a:r>
              <a:rPr lang="en-GB" sz="2000" dirty="0"/>
              <a:t>And, (at least often) these would have no phenomenological reality.</a:t>
            </a:r>
          </a:p>
          <a:p>
            <a:pPr>
              <a:spcBef>
                <a:spcPts val="0"/>
              </a:spcBef>
              <a:spcAft>
                <a:spcPts val="2000"/>
              </a:spcAft>
              <a:buFont typeface="Calibri" panose="020F0502020204030204" pitchFamily="34" charset="0"/>
              <a:buChar char="•"/>
            </a:pPr>
            <a:r>
              <a:rPr lang="en-GB" sz="2000" i="1" dirty="0">
                <a:solidFill>
                  <a:srgbClr val="FF0000"/>
                </a:solidFill>
              </a:rPr>
              <a:t>But, the differential aspect will get us into trouble with two sorts of </a:t>
            </a:r>
            <a:r>
              <a:rPr lang="en-GB" sz="2000" i="1" dirty="0" err="1">
                <a:solidFill>
                  <a:srgbClr val="FF0000"/>
                </a:solidFill>
              </a:rPr>
              <a:t>INsensitivity</a:t>
            </a:r>
            <a:r>
              <a:rPr lang="en-GB" sz="2000" i="1" dirty="0">
                <a:solidFill>
                  <a:srgbClr val="FF0000"/>
                </a:solidFill>
              </a:rPr>
              <a:t> as follows …</a:t>
            </a:r>
            <a:endParaRPr lang="en-GB" sz="1800" i="1" dirty="0">
              <a:solidFill>
                <a:srgbClr val="FF0000"/>
              </a:solidFill>
            </a:endParaRPr>
          </a:p>
          <a:p>
            <a:pPr marL="0" indent="0">
              <a:spcBef>
                <a:spcPts val="0"/>
              </a:spcBef>
              <a:spcAft>
                <a:spcPts val="500"/>
              </a:spcAft>
              <a:buNone/>
            </a:pPr>
            <a:endParaRPr lang="en-GB" sz="2000" dirty="0"/>
          </a:p>
          <a:p>
            <a:pPr marL="0" indent="0">
              <a:spcBef>
                <a:spcPts val="0"/>
              </a:spcBef>
              <a:spcAft>
                <a:spcPts val="500"/>
              </a:spcAft>
              <a:buNone/>
            </a:pPr>
            <a:endParaRPr lang="en-GB" sz="2000" dirty="0"/>
          </a:p>
        </p:txBody>
      </p:sp>
    </p:spTree>
    <p:extLst>
      <p:ext uri="{BB962C8B-B14F-4D97-AF65-F5344CB8AC3E}">
        <p14:creationId xmlns:p14="http://schemas.microsoft.com/office/powerpoint/2010/main" val="373945790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27496</TotalTime>
  <Words>3053</Words>
  <Application>Microsoft Office PowerPoint</Application>
  <PresentationFormat>On-screen Show (4:3)</PresentationFormat>
  <Paragraphs>390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The Need for Meta-Causation in Conscious Processes</vt:lpstr>
      <vt:lpstr>Aim and Context</vt:lpstr>
      <vt:lpstr>PowerPoint Presentation</vt:lpstr>
      <vt:lpstr>PowerPoint Presentation</vt:lpstr>
      <vt:lpstr>PowerPoint Presentation</vt:lpstr>
      <vt:lpstr>PowerPoint Presentation</vt:lpstr>
      <vt:lpstr>Some Advantages over Ordinary-Causal-Structure Theories</vt:lpstr>
      <vt:lpstr>PowerPoint Presentation</vt:lpstr>
      <vt:lpstr>Abandon the “Differential” Aspect?, contd</vt:lpstr>
      <vt:lpstr>PowerPoint Presentation</vt:lpstr>
      <vt:lpstr>PowerPoint Presentation</vt:lpstr>
      <vt:lpstr>Mechanism Movement/Translation/Replication INsensitivity,   Standardly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((But…despite banning “confirmatory joining” of conscious processes))</vt:lpstr>
      <vt:lpstr>PowerPoint Presentation</vt:lpstr>
      <vt:lpstr>References</vt:lpstr>
      <vt:lpstr>References, contd</vt:lpstr>
      <vt:lpstr>EXTRA</vt:lpstr>
      <vt:lpstr>Type Identity and Massive Realizability</vt:lpstr>
      <vt:lpstr>Replicating a “Typical” Mechanism:   Example 1</vt:lpstr>
      <vt:lpstr>State Replication under Ordinary Physical Assumptions</vt:lpstr>
      <vt:lpstr>PowerPoint Presentation</vt:lpstr>
      <vt:lpstr>Also, Q in the Thought-Experiment is Conscious</vt:lpstr>
      <vt:lpstr>on the Typicality Restriction</vt:lpstr>
      <vt:lpstr>Auto-Sensitivity – Actual, Not Dispositional</vt:lpstr>
      <vt:lpstr>Help from Two Different but Linked Aspects of MDyn’s Meta-Causation</vt:lpstr>
    </vt:vector>
  </TitlesOfParts>
  <Company>The University of Birmingham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in Natural Language Processing:</dc:title>
  <dc:creator>School of Computer Science</dc:creator>
  <cp:lastModifiedBy>Saskia</cp:lastModifiedBy>
  <cp:revision>6077</cp:revision>
  <cp:lastPrinted>2022-08-12T08:42:21Z</cp:lastPrinted>
  <dcterms:created xsi:type="dcterms:W3CDTF">2004-04-07T10:56:43Z</dcterms:created>
  <dcterms:modified xsi:type="dcterms:W3CDTF">2022-09-14T10:46:06Z</dcterms:modified>
</cp:coreProperties>
</file>