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handoutMasterIdLst>
    <p:handoutMasterId r:id="rId5"/>
  </p:handoutMasterIdLst>
  <p:sldIdLst>
    <p:sldId id="439" r:id="rId2"/>
    <p:sldId id="440" r:id="rId3"/>
    <p:sldId id="47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FF6600"/>
    <a:srgbClr val="6C00EE"/>
    <a:srgbClr val="AC67FF"/>
    <a:srgbClr val="D93A1F"/>
    <a:srgbClr val="007E39"/>
    <a:srgbClr val="821BFF"/>
    <a:srgbClr val="4C503A"/>
    <a:srgbClr val="323BA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83" autoAdjust="0"/>
    <p:restoredTop sz="86473" autoAdjust="0"/>
  </p:normalViewPr>
  <p:slideViewPr>
    <p:cSldViewPr>
      <p:cViewPr varScale="1">
        <p:scale>
          <a:sx n="105" d="100"/>
          <a:sy n="105" d="100"/>
        </p:scale>
        <p:origin x="-474" y="-96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F09981-E310-4AAD-B450-BC62992B4C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3DE06-AD68-4093-9794-1CA167770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0446-8149-4FF0-B84A-E57E0FEDD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CA4ED-87B9-40C9-A7C0-5106142C1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B7ADB-D2BA-47D3-BDC2-78C3208892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434A3-3717-4D95-B7EE-EADCC3854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DC5A2-F5BB-4C9C-9CC8-34249466C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5093A-84A5-4C6D-92F1-82A3E0040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CA8CD-8BEB-4518-A301-2E65A3CCC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9377-B8C4-430F-B163-D434AF65C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687C-91AD-41E1-A9EA-B82AAA709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BB17A-802D-4AFB-8A1F-6F5D39C26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EBF073-F102-435A-A621-B226A7176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548680"/>
            <a:ext cx="7726363" cy="2304256"/>
          </a:xfrm>
        </p:spPr>
        <p:txBody>
          <a:bodyPr>
            <a:normAutofit fontScale="90000"/>
          </a:bodyPr>
          <a:lstStyle/>
          <a:p>
            <a:pPr algn="l" eaLnBrk="1" hangingPunct="1">
              <a:spcAft>
                <a:spcPts val="0"/>
              </a:spcAft>
              <a:defRPr/>
            </a:pPr>
            <a:r>
              <a:rPr lang="en-GB" sz="4000" dirty="0" smtClean="0">
                <a:solidFill>
                  <a:srgbClr val="6C00EE"/>
                </a:solidFill>
                <a:latin typeface="+mn-lt"/>
              </a:rPr>
              <a:t>Irony and Related Figurative Uses: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Royal Institute of Philosophy workshop</a:t>
            </a:r>
            <a:br>
              <a:rPr lang="en-GB" sz="4000" dirty="0" smtClean="0"/>
            </a:br>
            <a:r>
              <a:rPr lang="en-GB" sz="4000" dirty="0" smtClean="0"/>
              <a:t>15 June 2011</a:t>
            </a:r>
            <a:endParaRPr lang="en-GB" sz="4000" dirty="0" smtClean="0">
              <a:solidFill>
                <a:srgbClr val="00B050"/>
              </a:solidFill>
              <a:latin typeface="+mn-lt"/>
              <a:ea typeface="KaiTi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912" y="2852936"/>
            <a:ext cx="5256584" cy="1512168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GB" sz="2800" i="1" dirty="0" smtClean="0">
                <a:solidFill>
                  <a:srgbClr val="898989"/>
                </a:solidFill>
              </a:rPr>
              <a:t>John </a:t>
            </a:r>
            <a:r>
              <a:rPr lang="en-GB" sz="2800" i="1" dirty="0" err="1" smtClean="0">
                <a:solidFill>
                  <a:srgbClr val="898989"/>
                </a:solidFill>
              </a:rPr>
              <a:t>Barnden</a:t>
            </a:r>
            <a:r>
              <a:rPr lang="en-GB" sz="2800" i="1" dirty="0" smtClean="0">
                <a:solidFill>
                  <a:srgbClr val="898989"/>
                </a:solidFill>
              </a:rPr>
              <a:t> &amp; </a:t>
            </a:r>
            <a:r>
              <a:rPr lang="en-GB" sz="2800" i="1" dirty="0" err="1" smtClean="0">
                <a:solidFill>
                  <a:srgbClr val="898989"/>
                </a:solidFill>
              </a:rPr>
              <a:t>Mihaela</a:t>
            </a:r>
            <a:r>
              <a:rPr lang="en-GB" sz="2800" i="1" dirty="0" smtClean="0">
                <a:solidFill>
                  <a:srgbClr val="898989"/>
                </a:solidFill>
              </a:rPr>
              <a:t> </a:t>
            </a:r>
            <a:r>
              <a:rPr lang="en-GB" sz="2800" i="1" dirty="0" err="1" smtClean="0">
                <a:solidFill>
                  <a:srgbClr val="898989"/>
                </a:solidFill>
              </a:rPr>
              <a:t>Popa</a:t>
            </a:r>
            <a:endParaRPr lang="en-GB" sz="2800" i="1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endParaRPr lang="en-GB" sz="2800" dirty="0" smtClean="0">
              <a:solidFill>
                <a:srgbClr val="898989"/>
              </a:solidFill>
            </a:endParaRP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sz="2800" dirty="0" smtClean="0">
                <a:solidFill>
                  <a:srgbClr val="898989"/>
                </a:solidFill>
              </a:rPr>
              <a:t>School of Computer Science</a:t>
            </a:r>
          </a:p>
          <a:p>
            <a:pPr algn="l" eaLnBrk="1" hangingPunct="1">
              <a:lnSpc>
                <a:spcPct val="65000"/>
              </a:lnSpc>
              <a:defRPr/>
            </a:pPr>
            <a:r>
              <a:rPr lang="en-GB" sz="2800" dirty="0" smtClean="0">
                <a:solidFill>
                  <a:srgbClr val="898989"/>
                </a:solidFill>
              </a:rPr>
              <a:t>University of Birmingham, UK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4797152"/>
            <a:ext cx="84969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Held at:        Dept of Philosophy, Univ. of Birmingham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Facilitator:   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Jussi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Suikkanen</a:t>
            </a:r>
            <a:endParaRPr kumimoji="0" lang="en-GB" sz="2800" b="0" i="1" u="none" strike="noStrike" kern="1200" cap="none" spc="0" normalizeH="0" baseline="0" noProof="0" dirty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7772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Origin of Workshop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534400" cy="583264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defRPr/>
            </a:pPr>
            <a:r>
              <a:rPr lang="en-GB" sz="2000" dirty="0" smtClean="0"/>
              <a:t>3-year Research Project Grant from the </a:t>
            </a:r>
            <a:r>
              <a:rPr lang="en-GB" sz="2000" dirty="0" err="1" smtClean="0"/>
              <a:t>Leverhulme</a:t>
            </a:r>
            <a:r>
              <a:rPr lang="en-GB" sz="2000" dirty="0" smtClean="0"/>
              <a:t> Trust,  to </a:t>
            </a:r>
            <a:r>
              <a:rPr lang="en-GB" sz="2000" dirty="0" err="1" smtClean="0"/>
              <a:t>Barnden</a:t>
            </a:r>
            <a:r>
              <a:rPr lang="en-GB" sz="2000" dirty="0" smtClean="0"/>
              <a:t>:</a:t>
            </a:r>
          </a:p>
          <a:p>
            <a:pPr ea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Times New Roman" pitchFamily="18" charset="0"/>
              <a:buChar char=" "/>
              <a:defRPr/>
            </a:pPr>
            <a:r>
              <a:rPr lang="en-GB" sz="2000" i="1" dirty="0" smtClean="0"/>
              <a:t>“Metaphor and Metonymy: Addressing a Debate and a Neglected Problem.”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defRPr/>
            </a:pPr>
            <a:r>
              <a:rPr lang="en-GB" sz="2000" dirty="0" smtClean="0"/>
              <a:t>The (ongoing) Debate: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GB" sz="1800" dirty="0" smtClean="0"/>
              <a:t>How to distinguish metaphor from metonymy.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GB" sz="1800" dirty="0" smtClean="0"/>
              <a:t>Dimensions underlying metaphor, metonymy, hyperbole, irony, etc.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defRPr/>
            </a:pPr>
            <a:r>
              <a:rPr lang="en-GB" sz="2000" dirty="0" smtClean="0"/>
              <a:t>The (largely) Neglected Problem: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GB" sz="1800" dirty="0" smtClean="0"/>
              <a:t>How to handle metaphor and other figurative language when embedded in belief, etc. ... 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GB" sz="1800" dirty="0" smtClean="0"/>
              <a:t>especially if doubt how to separate different types of figurative language.</a:t>
            </a:r>
          </a:p>
          <a:p>
            <a:pPr lvl="1" ea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GB" sz="1800" dirty="0" smtClean="0"/>
              <a:t>Metaphorical understanding arising covertly in mental-state attributions.</a:t>
            </a:r>
          </a:p>
          <a:p>
            <a:pPr eaLnBrk="1" hangingPunct="1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defRPr/>
            </a:pPr>
            <a:r>
              <a:rPr lang="en-GB" sz="2000" dirty="0" smtClean="0"/>
              <a:t>Interdisciplinary: </a:t>
            </a:r>
            <a:r>
              <a:rPr lang="en-GB" sz="2000" i="1" dirty="0" smtClean="0"/>
              <a:t>Philosophy, Linguistics &amp; Artificial Intelligence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ts val="2500"/>
              </a:spcAft>
              <a:defRPr/>
            </a:pPr>
            <a:endParaRPr lang="en-GB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3568" y="335701"/>
            <a:ext cx="8064896" cy="632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11.30-12.30   “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6C00EE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Irony,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Pretence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 and </a:t>
            </a:r>
            <a:r>
              <a:rPr kumimoji="0" lang="en-GB" sz="1400" b="1" i="0" u="none" strike="noStrike" cap="small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Metalinguistic</a:t>
            </a:r>
            <a:r>
              <a:rPr kumimoji="0" lang="en-GB" sz="1400" b="1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Negation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Gregory Currie &amp; Francesco Gentile (University of Nottingham)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12.30-13.30   “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Social Stereotypes and 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6C00EE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Irony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Comprehension in Autism”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Francesca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Ervas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(University of Cagliari &amp; Jean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Nicod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Institute, Paris)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13.30-14.30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GB" sz="2400" b="1" i="0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Lunch</a:t>
            </a:r>
            <a:endParaRPr kumimoji="0" lang="en-GB" sz="1000" b="1" i="0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Blackadder ITC" pitchFamily="82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tabLst>
                <a:tab pos="2971800" algn="ctr"/>
                <a:tab pos="5943600" algn="r"/>
              </a:tabLs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14.30-15.30   “When 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6C00EE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Irony </a:t>
            </a:r>
            <a:r>
              <a:rPr kumimoji="0" lang="en-GB" sz="1400" b="1" i="0" u="none" strike="noStrike" cap="all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argets  </a:t>
            </a:r>
            <a:r>
              <a:rPr kumimoji="0" lang="en-GB" sz="1400" b="1" i="0" u="none" strike="noStrik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Other Figures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[METAPHOR,  </a:t>
            </a:r>
            <a:r>
              <a:rPr kumimoji="0" lang="en-GB" sz="1400" b="1" i="0" u="none" strike="noStrik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Hyperbole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...]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 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9A46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[PRETENCE, ...]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9A46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Mihaela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Popa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(University of Birmingham)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15.30-16.30   “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Contrastive Look at the Processing of 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Metaphor</a:t>
            </a:r>
            <a:r>
              <a:rPr kumimoji="0" lang="en-GB" sz="1400" b="1" i="0" u="none" strike="noStrike" cap="all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Hyperbole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Felicity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Deamer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(University College, London)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16.30-17.00  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GB" sz="2400" b="1" i="0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Aharoni" pitchFamily="2" charset="-79"/>
              </a:rPr>
              <a:t>Tea and Coffee Break</a:t>
            </a:r>
            <a:endParaRPr kumimoji="0" lang="en-GB" sz="1000" b="1" i="0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Blackadder ITC" pitchFamily="82" charset="0"/>
              <a:cs typeface="Aharoni" pitchFamily="2" charset="-79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17.00-18.00   “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Metaphor </a:t>
            </a:r>
            <a:r>
              <a:rPr kumimoji="0" lang="en-GB" sz="1400" b="1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 </a:t>
            </a:r>
            <a:r>
              <a:rPr kumimoji="0" lang="en-GB" sz="1400" b="1" i="0" u="none" strike="noStrike" cap="all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Pretence</a:t>
            </a: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John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Barnden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(University of Birmingham)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18.30-</a:t>
            </a:r>
            <a:r>
              <a:rPr kumimoji="0" lang="en-GB" sz="2400" b="1" i="0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...          Drinks and Dinner (latter at </a:t>
            </a:r>
            <a:r>
              <a:rPr kumimoji="0" lang="en-GB" sz="2400" b="1" i="0" strike="noStrike" cap="none" normalizeH="0" baseline="0" dirty="0" err="1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Ikon</a:t>
            </a:r>
            <a:r>
              <a:rPr kumimoji="0" lang="en-GB" sz="2400" b="1" i="0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 Gallery Cafe</a:t>
            </a:r>
            <a:r>
              <a:rPr kumimoji="0" lang="en-GB" sz="2400" b="1" i="0" strike="noStrike" cap="none" normalizeH="0" dirty="0" smtClean="0">
                <a:ln>
                  <a:noFill/>
                </a:ln>
                <a:solidFill>
                  <a:srgbClr val="FF6600"/>
                </a:solidFill>
                <a:effectLst/>
                <a:latin typeface="Blackadder ITC" pitchFamily="82" charset="0"/>
                <a:ea typeface="Calibri" pitchFamily="34" charset="0"/>
                <a:cs typeface="Times New Roman" pitchFamily="18" charset="0"/>
              </a:rPr>
              <a:t> )</a:t>
            </a:r>
            <a:endParaRPr kumimoji="0" lang="en-GB" sz="2000" b="1" i="0" strike="noStrike" cap="none" normalizeH="0" baseline="0" dirty="0" smtClean="0">
              <a:ln>
                <a:noFill/>
              </a:ln>
              <a:solidFill>
                <a:srgbClr val="FF6600"/>
              </a:solidFill>
              <a:effectLst/>
              <a:latin typeface="Blackadder ITC" pitchFamily="82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5990</TotalTime>
  <Words>259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Irony and Related Figurative Uses: Royal Institute of Philosophy workshop 15 June 2011</vt:lpstr>
      <vt:lpstr>Origin of Workshop</vt:lpstr>
      <vt:lpstr>Slide 3</vt:lpstr>
    </vt:vector>
  </TitlesOfParts>
  <Company>The University of Birmingham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John Barnden</cp:lastModifiedBy>
  <cp:revision>1537</cp:revision>
  <dcterms:created xsi:type="dcterms:W3CDTF">2004-04-07T10:56:43Z</dcterms:created>
  <dcterms:modified xsi:type="dcterms:W3CDTF">2011-06-15T08:56:05Z</dcterms:modified>
</cp:coreProperties>
</file>