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3" r:id="rId1"/>
  </p:sldMasterIdLst>
  <p:handoutMasterIdLst>
    <p:handoutMasterId r:id="rId56"/>
  </p:handoutMasterIdLst>
  <p:sldIdLst>
    <p:sldId id="439" r:id="rId2"/>
    <p:sldId id="440" r:id="rId3"/>
    <p:sldId id="445" r:id="rId4"/>
    <p:sldId id="446" r:id="rId5"/>
    <p:sldId id="447" r:id="rId6"/>
    <p:sldId id="448" r:id="rId7"/>
    <p:sldId id="465" r:id="rId8"/>
    <p:sldId id="449" r:id="rId9"/>
    <p:sldId id="450" r:id="rId10"/>
    <p:sldId id="451" r:id="rId11"/>
    <p:sldId id="462" r:id="rId12"/>
    <p:sldId id="453" r:id="rId13"/>
    <p:sldId id="452" r:id="rId14"/>
    <p:sldId id="431" r:id="rId15"/>
    <p:sldId id="469" r:id="rId16"/>
    <p:sldId id="457" r:id="rId17"/>
    <p:sldId id="315" r:id="rId18"/>
    <p:sldId id="458" r:id="rId19"/>
    <p:sldId id="428" r:id="rId20"/>
    <p:sldId id="419" r:id="rId21"/>
    <p:sldId id="420" r:id="rId22"/>
    <p:sldId id="416" r:id="rId23"/>
    <p:sldId id="421" r:id="rId24"/>
    <p:sldId id="438" r:id="rId25"/>
    <p:sldId id="436" r:id="rId26"/>
    <p:sldId id="466" r:id="rId27"/>
    <p:sldId id="467" r:id="rId28"/>
    <p:sldId id="468" r:id="rId29"/>
    <p:sldId id="470" r:id="rId30"/>
    <p:sldId id="422" r:id="rId31"/>
    <p:sldId id="435" r:id="rId32"/>
    <p:sldId id="425" r:id="rId33"/>
    <p:sldId id="443" r:id="rId34"/>
    <p:sldId id="444" r:id="rId35"/>
    <p:sldId id="441" r:id="rId36"/>
    <p:sldId id="256" r:id="rId37"/>
    <p:sldId id="426" r:id="rId38"/>
    <p:sldId id="427" r:id="rId39"/>
    <p:sldId id="454" r:id="rId40"/>
    <p:sldId id="455" r:id="rId41"/>
    <p:sldId id="456" r:id="rId42"/>
    <p:sldId id="314" r:id="rId43"/>
    <p:sldId id="316" r:id="rId44"/>
    <p:sldId id="433" r:id="rId45"/>
    <p:sldId id="321" r:id="rId46"/>
    <p:sldId id="406" r:id="rId47"/>
    <p:sldId id="322" r:id="rId48"/>
    <p:sldId id="423" r:id="rId49"/>
    <p:sldId id="424" r:id="rId50"/>
    <p:sldId id="413" r:id="rId51"/>
    <p:sldId id="414" r:id="rId52"/>
    <p:sldId id="411" r:id="rId53"/>
    <p:sldId id="417" r:id="rId54"/>
    <p:sldId id="418" r:id="rId55"/>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charset="0"/>
        <a:ea typeface="+mn-ea"/>
        <a:cs typeface="+mn-cs"/>
      </a:defRPr>
    </a:lvl5pPr>
    <a:lvl6pPr marL="2286000" algn="l" defTabSz="914400" rtl="0" eaLnBrk="1" latinLnBrk="0" hangingPunct="1">
      <a:defRPr sz="3600" kern="1200">
        <a:solidFill>
          <a:schemeClr val="tx1"/>
        </a:solidFill>
        <a:latin typeface="Times New Roman" charset="0"/>
        <a:ea typeface="+mn-ea"/>
        <a:cs typeface="+mn-cs"/>
      </a:defRPr>
    </a:lvl6pPr>
    <a:lvl7pPr marL="2743200" algn="l" defTabSz="914400" rtl="0" eaLnBrk="1" latinLnBrk="0" hangingPunct="1">
      <a:defRPr sz="3600" kern="1200">
        <a:solidFill>
          <a:schemeClr val="tx1"/>
        </a:solidFill>
        <a:latin typeface="Times New Roman" charset="0"/>
        <a:ea typeface="+mn-ea"/>
        <a:cs typeface="+mn-cs"/>
      </a:defRPr>
    </a:lvl7pPr>
    <a:lvl8pPr marL="3200400" algn="l" defTabSz="914400" rtl="0" eaLnBrk="1" latinLnBrk="0" hangingPunct="1">
      <a:defRPr sz="3600" kern="1200">
        <a:solidFill>
          <a:schemeClr val="tx1"/>
        </a:solidFill>
        <a:latin typeface="Times New Roman" charset="0"/>
        <a:ea typeface="+mn-ea"/>
        <a:cs typeface="+mn-cs"/>
      </a:defRPr>
    </a:lvl8pPr>
    <a:lvl9pPr marL="3657600" algn="l" defTabSz="914400" rtl="0" eaLnBrk="1" latinLnBrk="0" hangingPunct="1">
      <a:defRPr sz="36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6C00EE"/>
    <a:srgbClr val="AC67FF"/>
    <a:srgbClr val="D93A1F"/>
    <a:srgbClr val="007E39"/>
    <a:srgbClr val="821BFF"/>
    <a:srgbClr val="FF6600"/>
    <a:srgbClr val="4C503A"/>
    <a:srgbClr val="323BA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3" autoAdjust="0"/>
    <p:restoredTop sz="86473" autoAdjust="0"/>
  </p:normalViewPr>
  <p:slideViewPr>
    <p:cSldViewPr>
      <p:cViewPr varScale="1">
        <p:scale>
          <a:sx n="105" d="100"/>
          <a:sy n="105" d="100"/>
        </p:scale>
        <p:origin x="-474" y="-96"/>
      </p:cViewPr>
      <p:guideLst>
        <p:guide orient="horz" pos="2160"/>
        <p:guide pos="2832"/>
      </p:guideLst>
    </p:cSldViewPr>
  </p:slideViewPr>
  <p:outlineViewPr>
    <p:cViewPr>
      <p:scale>
        <a:sx n="33" d="100"/>
        <a:sy n="33" d="100"/>
      </p:scale>
      <p:origin x="216"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665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65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0F09981-E310-4AAD-B450-BC62992B4C44}"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63DE06-AD68-4093-9794-1CA16777038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B20446-8149-4FF0-B84A-E57E0FEDD5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2CA4ED-87B9-40C9-A7C0-5106142C182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0B7ADB-D2BA-47D3-BDC2-78C3208892F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4434A3-3717-4D95-B7EE-EADCC385451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4DC5A2-F5BB-4C9C-9CC8-34249466C9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A5093A-84A5-4C6D-92F1-82A3E00408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F9CA8CD-8BEB-4518-A301-2E65A3CCC3A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CC79377-B8C4-430F-B163-D434AF65C62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CF687C-91AD-41E1-A9EA-B82AAA70924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ABB17A-802D-4AFB-8A1F-6F5D39C26D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8EBF073-F102-435A-A621-B226A71768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536" y="764704"/>
            <a:ext cx="7726363" cy="2014166"/>
          </a:xfrm>
        </p:spPr>
        <p:txBody>
          <a:bodyPr>
            <a:normAutofit fontScale="90000"/>
          </a:bodyPr>
          <a:lstStyle/>
          <a:p>
            <a:pPr algn="l" eaLnBrk="1" hangingPunct="1">
              <a:lnSpc>
                <a:spcPct val="150000"/>
              </a:lnSpc>
              <a:spcAft>
                <a:spcPts val="4000"/>
              </a:spcAft>
              <a:defRPr/>
            </a:pPr>
            <a:r>
              <a:rPr lang="en-GB" sz="4000" dirty="0" smtClean="0">
                <a:solidFill>
                  <a:srgbClr val="FF0000"/>
                </a:solidFill>
                <a:latin typeface="+mn-lt"/>
              </a:rPr>
              <a:t>Metaphor</a:t>
            </a:r>
            <a:r>
              <a:rPr lang="en-GB" sz="4000" b="1" dirty="0" smtClean="0">
                <a:solidFill>
                  <a:srgbClr val="00B050"/>
                </a:solidFill>
                <a:latin typeface="Miriam Fixed" pitchFamily="49" charset="-79"/>
                <a:cs typeface="Miriam Fixed" pitchFamily="49" charset="-79"/>
              </a:rPr>
              <a:t> </a:t>
            </a:r>
            <a:r>
              <a:rPr lang="en-GB" sz="4000" dirty="0" smtClean="0"/>
              <a:t>and  </a:t>
            </a:r>
            <a:r>
              <a:rPr lang="en-GB" sz="4000" dirty="0" smtClean="0">
                <a:solidFill>
                  <a:srgbClr val="00B050"/>
                </a:solidFill>
                <a:latin typeface="+mn-lt"/>
                <a:ea typeface="KaiTi" pitchFamily="49" charset="-122"/>
                <a:cs typeface="Miriam Fixed" pitchFamily="49" charset="-79"/>
              </a:rPr>
              <a:t>Pretence</a:t>
            </a:r>
            <a:r>
              <a:rPr lang="en-GB" sz="4000" dirty="0" smtClean="0"/>
              <a:t>:</a:t>
            </a:r>
            <a:br>
              <a:rPr lang="en-GB" sz="4000" dirty="0" smtClean="0"/>
            </a:br>
            <a:r>
              <a:rPr lang="en-GB" sz="4000" dirty="0" smtClean="0"/>
              <a:t>Observations arising from an AI Project</a:t>
            </a:r>
            <a:endParaRPr lang="en-GB" sz="4000" dirty="0" smtClean="0">
              <a:solidFill>
                <a:srgbClr val="00B050"/>
              </a:solidFill>
              <a:latin typeface="+mn-lt"/>
              <a:ea typeface="KaiTi" pitchFamily="49" charset="-122"/>
            </a:endParaRPr>
          </a:p>
        </p:txBody>
      </p:sp>
      <p:sp>
        <p:nvSpPr>
          <p:cNvPr id="2051" name="Rectangle 3"/>
          <p:cNvSpPr>
            <a:spLocks noGrp="1" noChangeArrowheads="1"/>
          </p:cNvSpPr>
          <p:nvPr>
            <p:ph type="subTitle" idx="1"/>
          </p:nvPr>
        </p:nvSpPr>
        <p:spPr>
          <a:xfrm>
            <a:off x="395536" y="3284984"/>
            <a:ext cx="8424936" cy="3073400"/>
          </a:xfrm>
        </p:spPr>
        <p:txBody>
          <a:bodyPr>
            <a:normAutofit lnSpcReduction="10000"/>
          </a:bodyPr>
          <a:lstStyle/>
          <a:p>
            <a:pPr algn="l" eaLnBrk="1" hangingPunct="1">
              <a:lnSpc>
                <a:spcPct val="80000"/>
              </a:lnSpc>
              <a:defRPr/>
            </a:pPr>
            <a:r>
              <a:rPr lang="en-GB" i="1" dirty="0" smtClean="0">
                <a:solidFill>
                  <a:srgbClr val="898989"/>
                </a:solidFill>
              </a:rPr>
              <a:t>John </a:t>
            </a:r>
            <a:r>
              <a:rPr lang="en-GB" i="1" dirty="0" err="1" smtClean="0">
                <a:solidFill>
                  <a:srgbClr val="898989"/>
                </a:solidFill>
              </a:rPr>
              <a:t>Barnden</a:t>
            </a:r>
            <a:endParaRPr lang="en-GB" i="1" dirty="0" smtClean="0">
              <a:solidFill>
                <a:srgbClr val="898989"/>
              </a:solidFill>
            </a:endParaRPr>
          </a:p>
          <a:p>
            <a:pPr algn="l" eaLnBrk="1" hangingPunct="1">
              <a:lnSpc>
                <a:spcPct val="65000"/>
              </a:lnSpc>
              <a:defRPr/>
            </a:pPr>
            <a:r>
              <a:rPr lang="en-GB" i="1" dirty="0" smtClean="0">
                <a:solidFill>
                  <a:srgbClr val="898989"/>
                </a:solidFill>
              </a:rPr>
              <a:t>School of Computer Science</a:t>
            </a:r>
          </a:p>
          <a:p>
            <a:pPr algn="l" eaLnBrk="1" hangingPunct="1">
              <a:lnSpc>
                <a:spcPct val="65000"/>
              </a:lnSpc>
              <a:defRPr/>
            </a:pPr>
            <a:r>
              <a:rPr lang="en-GB" i="1" dirty="0" smtClean="0">
                <a:solidFill>
                  <a:srgbClr val="898989"/>
                </a:solidFill>
              </a:rPr>
              <a:t>University of Birmingham, UK</a:t>
            </a:r>
          </a:p>
          <a:p>
            <a:pPr algn="l" eaLnBrk="1" hangingPunct="1">
              <a:lnSpc>
                <a:spcPct val="65000"/>
              </a:lnSpc>
              <a:defRPr/>
            </a:pPr>
            <a:endParaRPr lang="en-GB" i="1" dirty="0" smtClean="0">
              <a:solidFill>
                <a:srgbClr val="898989"/>
              </a:solidFill>
            </a:endParaRPr>
          </a:p>
          <a:p>
            <a:pPr algn="l" eaLnBrk="1" hangingPunct="1">
              <a:lnSpc>
                <a:spcPct val="65000"/>
              </a:lnSpc>
              <a:defRPr/>
            </a:pPr>
            <a:endParaRPr lang="en-GB" i="1" dirty="0" smtClean="0">
              <a:solidFill>
                <a:srgbClr val="898989"/>
              </a:solidFill>
            </a:endParaRPr>
          </a:p>
          <a:p>
            <a:pPr algn="l" eaLnBrk="1" hangingPunct="1">
              <a:lnSpc>
                <a:spcPct val="65000"/>
              </a:lnSpc>
              <a:defRPr/>
            </a:pPr>
            <a:r>
              <a:rPr lang="en-GB" dirty="0" smtClean="0">
                <a:solidFill>
                  <a:srgbClr val="898989"/>
                </a:solidFill>
              </a:rPr>
              <a:t>Support:   EPSRC,   </a:t>
            </a:r>
            <a:r>
              <a:rPr lang="en-GB" dirty="0" err="1" smtClean="0">
                <a:solidFill>
                  <a:srgbClr val="898989"/>
                </a:solidFill>
              </a:rPr>
              <a:t>Leverhulme</a:t>
            </a:r>
            <a:r>
              <a:rPr lang="en-GB" dirty="0" smtClean="0">
                <a:solidFill>
                  <a:srgbClr val="898989"/>
                </a:solidFill>
              </a:rPr>
              <a:t> Trust</a:t>
            </a:r>
          </a:p>
          <a:p>
            <a:pPr algn="r" eaLnBrk="1" hangingPunct="1">
              <a:lnSpc>
                <a:spcPct val="65000"/>
              </a:lnSpc>
              <a:defRPr/>
            </a:pPr>
            <a:endParaRPr lang="en-GB" b="1" i="1" dirty="0" smtClean="0">
              <a:solidFill>
                <a:srgbClr val="898989"/>
              </a:solidFill>
              <a:effectLst>
                <a:outerShdw blurRad="38100" dist="38100" dir="2700000" algn="tl">
                  <a:srgbClr val="C0C0C0"/>
                </a:outerShdw>
              </a:effectLst>
            </a:endParaRPr>
          </a:p>
          <a:p>
            <a:pPr algn="r" eaLnBrk="1" hangingPunct="1">
              <a:lnSpc>
                <a:spcPct val="65000"/>
              </a:lnSpc>
              <a:defRPr/>
            </a:pPr>
            <a:r>
              <a:rPr lang="en-GB" b="1" dirty="0" smtClean="0">
                <a:solidFill>
                  <a:srgbClr val="898989"/>
                </a:solidFill>
              </a:rPr>
              <a:t>RIP Workshop on Irony +,   June 2011</a:t>
            </a:r>
            <a:endParaRPr lang="en-GB" dirty="0"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The ATT-Meta Approach, </a:t>
            </a:r>
            <a:r>
              <a:rPr lang="en-GB" dirty="0" err="1" smtClean="0"/>
              <a:t>contd</a:t>
            </a:r>
            <a:endParaRPr lang="en-GB" dirty="0" smtClean="0"/>
          </a:p>
        </p:txBody>
      </p:sp>
      <p:sp>
        <p:nvSpPr>
          <p:cNvPr id="3075" name="Rectangle 3"/>
          <p:cNvSpPr>
            <a:spLocks noGrp="1" noChangeArrowheads="1"/>
          </p:cNvSpPr>
          <p:nvPr>
            <p:ph idx="1"/>
          </p:nvPr>
        </p:nvSpPr>
        <p:spPr>
          <a:xfrm>
            <a:off x="179512" y="1412776"/>
            <a:ext cx="8712968" cy="4896544"/>
          </a:xfrm>
          <a:ln>
            <a:solidFill>
              <a:srgbClr val="00B050"/>
            </a:solidFill>
          </a:ln>
        </p:spPr>
        <p:txBody>
          <a:bodyPr/>
          <a:lstStyle/>
          <a:p>
            <a:pPr marL="342000" eaLnBrk="1" fontAlgn="auto" hangingPunct="1">
              <a:lnSpc>
                <a:spcPct val="90000"/>
              </a:lnSpc>
              <a:spcBef>
                <a:spcPts val="2500"/>
              </a:spcBef>
              <a:spcAft>
                <a:spcPts val="0"/>
              </a:spcAft>
              <a:buFont typeface="Arial" pitchFamily="34" charset="0"/>
              <a:buChar char="•"/>
              <a:defRPr/>
            </a:pPr>
            <a:r>
              <a:rPr lang="en-GB" sz="2000" b="1" dirty="0" smtClean="0"/>
              <a:t>So what?? </a:t>
            </a:r>
          </a:p>
          <a:p>
            <a:pPr marL="342000" eaLnBrk="1" fontAlgn="auto" hangingPunct="1">
              <a:lnSpc>
                <a:spcPct val="90000"/>
              </a:lnSpc>
              <a:spcBef>
                <a:spcPts val="1500"/>
              </a:spcBef>
              <a:spcAft>
                <a:spcPts val="0"/>
              </a:spcAft>
              <a:buFont typeface="Times New Roman" pitchFamily="18" charset="0"/>
              <a:buChar char=" "/>
              <a:defRPr/>
            </a:pPr>
            <a:r>
              <a:rPr lang="en-GB" sz="2000" dirty="0" smtClean="0"/>
              <a:t>We now need to have some way of </a:t>
            </a:r>
            <a:r>
              <a:rPr lang="en-GB" sz="2000" b="1" i="1" dirty="0" smtClean="0">
                <a:solidFill>
                  <a:srgbClr val="00B050"/>
                </a:solidFill>
              </a:rPr>
              <a:t>“pulling out” </a:t>
            </a:r>
            <a:r>
              <a:rPr lang="en-GB" sz="2000" dirty="0" smtClean="0"/>
              <a:t>some version of some information in the </a:t>
            </a:r>
            <a:r>
              <a:rPr lang="en-GB" sz="2000" b="1" dirty="0" smtClean="0">
                <a:solidFill>
                  <a:srgbClr val="FF0000"/>
                </a:solidFill>
              </a:rPr>
              <a:t>pretended situation </a:t>
            </a:r>
          </a:p>
          <a:p>
            <a:pPr marL="342000" eaLnBrk="1" fontAlgn="auto" hangingPunct="1">
              <a:lnSpc>
                <a:spcPct val="90000"/>
              </a:lnSpc>
              <a:spcBef>
                <a:spcPts val="1500"/>
              </a:spcBef>
              <a:spcAft>
                <a:spcPts val="0"/>
              </a:spcAft>
              <a:buFont typeface="Times New Roman" pitchFamily="18" charset="0"/>
              <a:buChar char=" "/>
              <a:defRPr/>
            </a:pPr>
            <a:r>
              <a:rPr lang="en-GB" sz="2000" dirty="0" smtClean="0"/>
              <a:t>to become information about the </a:t>
            </a:r>
            <a:r>
              <a:rPr lang="en-GB" sz="2000" b="1" dirty="0" smtClean="0">
                <a:solidFill>
                  <a:srgbClr val="00B0F0"/>
                </a:solidFill>
              </a:rPr>
              <a:t>target situation </a:t>
            </a:r>
            <a:r>
              <a:rPr lang="en-GB" sz="2000" dirty="0" smtClean="0"/>
              <a:t>(Katy’s actual state of mind). </a:t>
            </a:r>
          </a:p>
          <a:p>
            <a:pPr marL="342000" eaLnBrk="1" fontAlgn="auto" hangingPunct="1">
              <a:lnSpc>
                <a:spcPct val="90000"/>
              </a:lnSpc>
              <a:spcBef>
                <a:spcPts val="3500"/>
              </a:spcBef>
              <a:spcAft>
                <a:spcPts val="0"/>
              </a:spcAft>
              <a:buFont typeface="Arial" pitchFamily="34" charset="0"/>
              <a:buChar char="•"/>
              <a:defRPr/>
            </a:pPr>
            <a:r>
              <a:rPr lang="en-GB" sz="2000" dirty="0" smtClean="0"/>
              <a:t>What I’m aiming for in the Katy example is that by pull-outs the </a:t>
            </a:r>
            <a:r>
              <a:rPr lang="en-GB" sz="2000" dirty="0" err="1" smtClean="0"/>
              <a:t>understander</a:t>
            </a:r>
            <a:r>
              <a:rPr lang="en-GB" sz="2000" dirty="0" smtClean="0"/>
              <a:t> derives the propositions that </a:t>
            </a:r>
            <a:r>
              <a:rPr lang="en-GB" sz="2000" b="1" dirty="0" smtClean="0">
                <a:solidFill>
                  <a:srgbClr val="00B0F0"/>
                </a:solidFill>
              </a:rPr>
              <a:t>(to a high degree) </a:t>
            </a:r>
          </a:p>
          <a:p>
            <a:pPr marL="702000" eaLnBrk="1" fontAlgn="auto" hangingPunct="1">
              <a:lnSpc>
                <a:spcPct val="90000"/>
              </a:lnSpc>
              <a:spcBef>
                <a:spcPts val="2500"/>
              </a:spcBef>
              <a:spcAft>
                <a:spcPts val="0"/>
              </a:spcAft>
              <a:buFont typeface="Times New Roman" pitchFamily="18" charset="0"/>
              <a:buChar char=" "/>
              <a:defRPr/>
            </a:pPr>
            <a:r>
              <a:rPr lang="en-GB" sz="2000" b="1" dirty="0" smtClean="0">
                <a:solidFill>
                  <a:srgbClr val="00B0F0"/>
                </a:solidFill>
              </a:rPr>
              <a:t>Katy is not aware of the idea, </a:t>
            </a:r>
          </a:p>
          <a:p>
            <a:pPr marL="702000" eaLnBrk="1" fontAlgn="auto" hangingPunct="1">
              <a:lnSpc>
                <a:spcPct val="90000"/>
              </a:lnSpc>
              <a:spcBef>
                <a:spcPts val="2500"/>
              </a:spcBef>
              <a:spcAft>
                <a:spcPts val="0"/>
              </a:spcAft>
              <a:buFont typeface="Times New Roman" pitchFamily="18" charset="0"/>
              <a:buChar char=" "/>
              <a:defRPr/>
            </a:pPr>
            <a:r>
              <a:rPr lang="en-GB" sz="2000" b="1" dirty="0" smtClean="0">
                <a:solidFill>
                  <a:srgbClr val="00B0F0"/>
                </a:solidFill>
              </a:rPr>
              <a:t>cannot currently mentally use the idea, and </a:t>
            </a:r>
          </a:p>
          <a:p>
            <a:pPr marL="702000" eaLnBrk="1" fontAlgn="auto" hangingPunct="1">
              <a:lnSpc>
                <a:spcPct val="90000"/>
              </a:lnSpc>
              <a:spcBef>
                <a:spcPts val="2500"/>
              </a:spcBef>
              <a:spcAft>
                <a:spcPts val="0"/>
              </a:spcAft>
              <a:buFont typeface="Times New Roman" pitchFamily="18" charset="0"/>
              <a:buChar char=" "/>
              <a:defRPr/>
            </a:pPr>
            <a:r>
              <a:rPr lang="en-GB" sz="2000" b="1" dirty="0" smtClean="0">
                <a:solidFill>
                  <a:srgbClr val="00B0F0"/>
                </a:solidFill>
              </a:rPr>
              <a:t>would find it difficult to mentally use it.</a:t>
            </a:r>
            <a:endParaRPr lang="en-GB" sz="2000" dirty="0" smtClean="0">
              <a:solidFill>
                <a:srgbClr val="00B0F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7504" y="116632"/>
            <a:ext cx="8712324" cy="6552728"/>
          </a:xfrm>
          <a:prstGeom prst="ellipse">
            <a:avLst/>
          </a:prstGeom>
          <a:solidFill>
            <a:srgbClr val="00B0F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5" name="TextBox 4"/>
          <p:cNvSpPr txBox="1"/>
          <p:nvPr/>
        </p:nvSpPr>
        <p:spPr>
          <a:xfrm>
            <a:off x="5580112" y="3212976"/>
            <a:ext cx="2232248" cy="400110"/>
          </a:xfrm>
          <a:prstGeom prst="rect">
            <a:avLst/>
          </a:prstGeom>
          <a:noFill/>
        </p:spPr>
        <p:txBody>
          <a:bodyPr wrap="square" rtlCol="0">
            <a:spAutoFit/>
          </a:bodyPr>
          <a:lstStyle/>
          <a:p>
            <a:r>
              <a:rPr lang="en-GB" sz="2000" dirty="0" smtClean="0">
                <a:latin typeface="+mn-lt"/>
              </a:rPr>
              <a:t>K is  not aware of J</a:t>
            </a:r>
            <a:endParaRPr lang="en-GB" dirty="0">
              <a:latin typeface="+mn-lt"/>
            </a:endParaRPr>
          </a:p>
        </p:txBody>
      </p:sp>
      <p:sp>
        <p:nvSpPr>
          <p:cNvPr id="6" name="TextBox 5"/>
          <p:cNvSpPr txBox="1"/>
          <p:nvPr/>
        </p:nvSpPr>
        <p:spPr>
          <a:xfrm>
            <a:off x="5580112" y="4221088"/>
            <a:ext cx="2736304" cy="400110"/>
          </a:xfrm>
          <a:prstGeom prst="rect">
            <a:avLst/>
          </a:prstGeom>
          <a:noFill/>
        </p:spPr>
        <p:txBody>
          <a:bodyPr wrap="square" rtlCol="0">
            <a:spAutoFit/>
          </a:bodyPr>
          <a:lstStyle/>
          <a:p>
            <a:r>
              <a:rPr lang="en-GB" sz="2000" dirty="0" smtClean="0">
                <a:latin typeface="+mn-lt"/>
              </a:rPr>
              <a:t>K cannot mentally use J</a:t>
            </a:r>
            <a:endParaRPr lang="en-GB" dirty="0">
              <a:latin typeface="+mn-lt"/>
            </a:endParaRPr>
          </a:p>
        </p:txBody>
      </p:sp>
      <p:sp>
        <p:nvSpPr>
          <p:cNvPr id="7" name="TextBox 6"/>
          <p:cNvSpPr txBox="1"/>
          <p:nvPr/>
        </p:nvSpPr>
        <p:spPr>
          <a:xfrm>
            <a:off x="5580112" y="4869160"/>
            <a:ext cx="2736304" cy="707886"/>
          </a:xfrm>
          <a:prstGeom prst="rect">
            <a:avLst/>
          </a:prstGeom>
          <a:noFill/>
        </p:spPr>
        <p:txBody>
          <a:bodyPr wrap="square" rtlCol="0">
            <a:spAutoFit/>
          </a:bodyPr>
          <a:lstStyle/>
          <a:p>
            <a:pPr algn="ctr"/>
            <a:r>
              <a:rPr lang="en-GB" sz="2000" dirty="0" smtClean="0">
                <a:latin typeface="+mn-lt"/>
              </a:rPr>
              <a:t>K would find it difficult to mentally use J</a:t>
            </a:r>
            <a:endParaRPr lang="en-GB" dirty="0">
              <a:latin typeface="+mn-lt"/>
            </a:endParaRPr>
          </a:p>
        </p:txBody>
      </p:sp>
      <p:sp>
        <p:nvSpPr>
          <p:cNvPr id="11" name="Oval 10"/>
          <p:cNvSpPr/>
          <p:nvPr/>
        </p:nvSpPr>
        <p:spPr>
          <a:xfrm>
            <a:off x="827584" y="476672"/>
            <a:ext cx="4320480" cy="576064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2" name="TextBox 11"/>
          <p:cNvSpPr txBox="1"/>
          <p:nvPr/>
        </p:nvSpPr>
        <p:spPr>
          <a:xfrm>
            <a:off x="1835696" y="908720"/>
            <a:ext cx="2088232" cy="400110"/>
          </a:xfrm>
          <a:prstGeom prst="rect">
            <a:avLst/>
          </a:prstGeom>
          <a:noFill/>
        </p:spPr>
        <p:txBody>
          <a:bodyPr wrap="square" rtlCol="0">
            <a:spAutoFit/>
          </a:bodyPr>
          <a:lstStyle/>
          <a:p>
            <a:r>
              <a:rPr lang="en-GB" sz="2000" dirty="0" smtClean="0">
                <a:latin typeface="+mn-lt"/>
              </a:rPr>
              <a:t>J is buried in ...</a:t>
            </a:r>
            <a:endParaRPr lang="en-GB" dirty="0">
              <a:latin typeface="+mn-lt"/>
            </a:endParaRPr>
          </a:p>
        </p:txBody>
      </p:sp>
      <p:sp>
        <p:nvSpPr>
          <p:cNvPr id="13" name="TextBox 12"/>
          <p:cNvSpPr txBox="1"/>
          <p:nvPr/>
        </p:nvSpPr>
        <p:spPr>
          <a:xfrm>
            <a:off x="2051720" y="2132856"/>
            <a:ext cx="2808312" cy="400110"/>
          </a:xfrm>
          <a:prstGeom prst="rect">
            <a:avLst/>
          </a:prstGeom>
          <a:noFill/>
        </p:spPr>
        <p:txBody>
          <a:bodyPr wrap="square" rtlCol="0">
            <a:spAutoFit/>
          </a:bodyPr>
          <a:lstStyle/>
          <a:p>
            <a:pPr algn="ctr"/>
            <a:r>
              <a:rPr lang="en-GB" sz="2000" dirty="0" smtClean="0">
                <a:latin typeface="+mn-lt"/>
              </a:rPr>
              <a:t>K’s mind is a phys terrain</a:t>
            </a:r>
            <a:endParaRPr lang="en-GB" dirty="0">
              <a:latin typeface="+mn-lt"/>
            </a:endParaRPr>
          </a:p>
        </p:txBody>
      </p:sp>
      <p:sp>
        <p:nvSpPr>
          <p:cNvPr id="14" name="TextBox 13"/>
          <p:cNvSpPr txBox="1"/>
          <p:nvPr/>
        </p:nvSpPr>
        <p:spPr>
          <a:xfrm>
            <a:off x="2483768" y="1772816"/>
            <a:ext cx="2088232" cy="400110"/>
          </a:xfrm>
          <a:prstGeom prst="rect">
            <a:avLst/>
          </a:prstGeom>
          <a:noFill/>
        </p:spPr>
        <p:txBody>
          <a:bodyPr wrap="square" rtlCol="0">
            <a:spAutoFit/>
          </a:bodyPr>
          <a:lstStyle/>
          <a:p>
            <a:pPr algn="ctr"/>
            <a:r>
              <a:rPr lang="en-GB" sz="2000" dirty="0" smtClean="0">
                <a:latin typeface="+mn-lt"/>
              </a:rPr>
              <a:t>J is a phys object</a:t>
            </a:r>
            <a:endParaRPr lang="en-GB" dirty="0">
              <a:latin typeface="+mn-lt"/>
            </a:endParaRPr>
          </a:p>
        </p:txBody>
      </p:sp>
      <p:sp>
        <p:nvSpPr>
          <p:cNvPr id="15" name="TextBox 14"/>
          <p:cNvSpPr txBox="1"/>
          <p:nvPr/>
        </p:nvSpPr>
        <p:spPr>
          <a:xfrm>
            <a:off x="1259632" y="3645024"/>
            <a:ext cx="3528392" cy="400110"/>
          </a:xfrm>
          <a:prstGeom prst="rect">
            <a:avLst/>
          </a:prstGeom>
          <a:noFill/>
        </p:spPr>
        <p:txBody>
          <a:bodyPr wrap="square" rtlCol="0">
            <a:spAutoFit/>
          </a:bodyPr>
          <a:lstStyle/>
          <a:p>
            <a:pPr algn="ctr"/>
            <a:r>
              <a:rPr lang="en-GB" sz="2000" dirty="0" smtClean="0">
                <a:latin typeface="+mn-lt"/>
              </a:rPr>
              <a:t>J </a:t>
            </a:r>
            <a:r>
              <a:rPr lang="en-GB" sz="2000" dirty="0" err="1" smtClean="0">
                <a:latin typeface="+mn-lt"/>
              </a:rPr>
              <a:t>phys’ly</a:t>
            </a:r>
            <a:r>
              <a:rPr lang="en-GB" sz="2000" dirty="0" smtClean="0">
                <a:latin typeface="+mn-lt"/>
              </a:rPr>
              <a:t> hidden to K’s c. self</a:t>
            </a:r>
            <a:endParaRPr lang="en-GB" dirty="0">
              <a:latin typeface="+mn-lt"/>
            </a:endParaRPr>
          </a:p>
        </p:txBody>
      </p:sp>
      <p:sp>
        <p:nvSpPr>
          <p:cNvPr id="16" name="TextBox 15"/>
          <p:cNvSpPr txBox="1"/>
          <p:nvPr/>
        </p:nvSpPr>
        <p:spPr>
          <a:xfrm>
            <a:off x="971600" y="4149080"/>
            <a:ext cx="4104456" cy="400110"/>
          </a:xfrm>
          <a:prstGeom prst="rect">
            <a:avLst/>
          </a:prstGeom>
          <a:noFill/>
        </p:spPr>
        <p:txBody>
          <a:bodyPr wrap="square" rtlCol="0">
            <a:spAutoFit/>
          </a:bodyPr>
          <a:lstStyle/>
          <a:p>
            <a:pPr algn="ctr"/>
            <a:r>
              <a:rPr lang="en-GB" sz="2000" dirty="0" smtClean="0">
                <a:latin typeface="+mn-lt"/>
              </a:rPr>
              <a:t>J not </a:t>
            </a:r>
            <a:r>
              <a:rPr lang="en-GB" sz="2000" dirty="0" err="1" smtClean="0">
                <a:latin typeface="+mn-lt"/>
              </a:rPr>
              <a:t>phys’ly</a:t>
            </a:r>
            <a:r>
              <a:rPr lang="en-GB" sz="2000" dirty="0" smtClean="0">
                <a:latin typeface="+mn-lt"/>
              </a:rPr>
              <a:t> </a:t>
            </a:r>
            <a:r>
              <a:rPr lang="en-GB" sz="2000" dirty="0" err="1" smtClean="0">
                <a:latin typeface="+mn-lt"/>
              </a:rPr>
              <a:t>manipulable</a:t>
            </a:r>
            <a:r>
              <a:rPr lang="en-GB" sz="2000" dirty="0" smtClean="0">
                <a:latin typeface="+mn-lt"/>
              </a:rPr>
              <a:t> by K’s c. self</a:t>
            </a:r>
            <a:endParaRPr lang="en-GB" dirty="0">
              <a:latin typeface="+mn-lt"/>
            </a:endParaRPr>
          </a:p>
        </p:txBody>
      </p:sp>
      <p:sp>
        <p:nvSpPr>
          <p:cNvPr id="17" name="TextBox 16"/>
          <p:cNvSpPr txBox="1"/>
          <p:nvPr/>
        </p:nvSpPr>
        <p:spPr>
          <a:xfrm>
            <a:off x="1259632" y="4725144"/>
            <a:ext cx="3096344" cy="1015663"/>
          </a:xfrm>
          <a:prstGeom prst="rect">
            <a:avLst/>
          </a:prstGeom>
          <a:noFill/>
        </p:spPr>
        <p:txBody>
          <a:bodyPr wrap="square" rtlCol="0">
            <a:spAutoFit/>
          </a:bodyPr>
          <a:lstStyle/>
          <a:p>
            <a:pPr algn="ctr"/>
            <a:r>
              <a:rPr lang="en-GB" sz="2000" dirty="0" smtClean="0">
                <a:latin typeface="+mn-lt"/>
              </a:rPr>
              <a:t>J would only be </a:t>
            </a:r>
            <a:r>
              <a:rPr lang="en-GB" sz="2000" dirty="0" err="1" smtClean="0">
                <a:latin typeface="+mn-lt"/>
              </a:rPr>
              <a:t>manipulable</a:t>
            </a:r>
            <a:r>
              <a:rPr lang="en-GB" sz="2000" dirty="0" smtClean="0">
                <a:latin typeface="+mn-lt"/>
              </a:rPr>
              <a:t> with difficulty by K’s c. self</a:t>
            </a:r>
            <a:endParaRPr lang="en-GB" dirty="0">
              <a:latin typeface="+mn-lt"/>
            </a:endParaRPr>
          </a:p>
        </p:txBody>
      </p:sp>
      <p:sp>
        <p:nvSpPr>
          <p:cNvPr id="18" name="Down Arrow 17"/>
          <p:cNvSpPr/>
          <p:nvPr/>
        </p:nvSpPr>
        <p:spPr>
          <a:xfrm>
            <a:off x="1547664" y="1268760"/>
            <a:ext cx="340616" cy="2448272"/>
          </a:xfrm>
          <a:prstGeom prst="downArrow">
            <a:avLst/>
          </a:prstGeom>
          <a:solidFill>
            <a:srgbClr val="FFC000"/>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18"/>
          <p:cNvSpPr/>
          <p:nvPr/>
        </p:nvSpPr>
        <p:spPr>
          <a:xfrm>
            <a:off x="3563888" y="3140968"/>
            <a:ext cx="2046084" cy="499449"/>
          </a:xfrm>
          <a:custGeom>
            <a:avLst/>
            <a:gdLst>
              <a:gd name="connsiteX0" fmla="*/ 0 w 2046084"/>
              <a:gd name="connsiteY0" fmla="*/ 499449 h 499449"/>
              <a:gd name="connsiteX1" fmla="*/ 615636 w 2046084"/>
              <a:gd name="connsiteY1" fmla="*/ 128257 h 499449"/>
              <a:gd name="connsiteX2" fmla="*/ 1249379 w 2046084"/>
              <a:gd name="connsiteY2" fmla="*/ 28669 h 499449"/>
              <a:gd name="connsiteX3" fmla="*/ 2046084 w 2046084"/>
              <a:gd name="connsiteY3" fmla="*/ 300273 h 499449"/>
            </a:gdLst>
            <a:ahLst/>
            <a:cxnLst>
              <a:cxn ang="0">
                <a:pos x="connsiteX0" y="connsiteY0"/>
              </a:cxn>
              <a:cxn ang="0">
                <a:pos x="connsiteX1" y="connsiteY1"/>
              </a:cxn>
              <a:cxn ang="0">
                <a:pos x="connsiteX2" y="connsiteY2"/>
              </a:cxn>
              <a:cxn ang="0">
                <a:pos x="connsiteX3" y="connsiteY3"/>
              </a:cxn>
            </a:cxnLst>
            <a:rect l="l" t="t" r="r" b="b"/>
            <a:pathLst>
              <a:path w="2046084" h="499449">
                <a:moveTo>
                  <a:pt x="0" y="499449"/>
                </a:moveTo>
                <a:cubicBezTo>
                  <a:pt x="203703" y="353084"/>
                  <a:pt x="407406" y="206720"/>
                  <a:pt x="615636" y="128257"/>
                </a:cubicBezTo>
                <a:cubicBezTo>
                  <a:pt x="823866" y="49794"/>
                  <a:pt x="1010971" y="0"/>
                  <a:pt x="1249379" y="28669"/>
                </a:cubicBezTo>
                <a:cubicBezTo>
                  <a:pt x="1487787" y="57338"/>
                  <a:pt x="1766935" y="178805"/>
                  <a:pt x="2046084" y="300273"/>
                </a:cubicBezTo>
              </a:path>
            </a:pathLst>
          </a:cu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Freeform 19"/>
          <p:cNvSpPr/>
          <p:nvPr/>
        </p:nvSpPr>
        <p:spPr>
          <a:xfrm>
            <a:off x="3995936" y="4437112"/>
            <a:ext cx="1656184" cy="288032"/>
          </a:xfrm>
          <a:custGeom>
            <a:avLst/>
            <a:gdLst>
              <a:gd name="connsiteX0" fmla="*/ 0 w 1656784"/>
              <a:gd name="connsiteY0" fmla="*/ 199176 h 440602"/>
              <a:gd name="connsiteX1" fmla="*/ 941560 w 1656784"/>
              <a:gd name="connsiteY1" fmla="*/ 407406 h 440602"/>
              <a:gd name="connsiteX2" fmla="*/ 1656784 w 1656784"/>
              <a:gd name="connsiteY2" fmla="*/ 0 h 440602"/>
            </a:gdLst>
            <a:ahLst/>
            <a:cxnLst>
              <a:cxn ang="0">
                <a:pos x="connsiteX0" y="connsiteY0"/>
              </a:cxn>
              <a:cxn ang="0">
                <a:pos x="connsiteX1" y="connsiteY1"/>
              </a:cxn>
              <a:cxn ang="0">
                <a:pos x="connsiteX2" y="connsiteY2"/>
              </a:cxn>
            </a:cxnLst>
            <a:rect l="l" t="t" r="r" b="b"/>
            <a:pathLst>
              <a:path w="1656784" h="440602">
                <a:moveTo>
                  <a:pt x="0" y="199176"/>
                </a:moveTo>
                <a:cubicBezTo>
                  <a:pt x="332714" y="319889"/>
                  <a:pt x="665429" y="440602"/>
                  <a:pt x="941560" y="407406"/>
                </a:cubicBezTo>
                <a:cubicBezTo>
                  <a:pt x="1217691" y="374210"/>
                  <a:pt x="1437237" y="187105"/>
                  <a:pt x="1656784" y="0"/>
                </a:cubicBezTo>
              </a:path>
            </a:pathLst>
          </a:cu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Freeform 20"/>
          <p:cNvSpPr/>
          <p:nvPr/>
        </p:nvSpPr>
        <p:spPr>
          <a:xfrm>
            <a:off x="3995936" y="5229200"/>
            <a:ext cx="1728192" cy="504056"/>
          </a:xfrm>
          <a:custGeom>
            <a:avLst/>
            <a:gdLst>
              <a:gd name="connsiteX0" fmla="*/ 0 w 1656784"/>
              <a:gd name="connsiteY0" fmla="*/ 199176 h 440602"/>
              <a:gd name="connsiteX1" fmla="*/ 941560 w 1656784"/>
              <a:gd name="connsiteY1" fmla="*/ 407406 h 440602"/>
              <a:gd name="connsiteX2" fmla="*/ 1656784 w 1656784"/>
              <a:gd name="connsiteY2" fmla="*/ 0 h 440602"/>
            </a:gdLst>
            <a:ahLst/>
            <a:cxnLst>
              <a:cxn ang="0">
                <a:pos x="connsiteX0" y="connsiteY0"/>
              </a:cxn>
              <a:cxn ang="0">
                <a:pos x="connsiteX1" y="connsiteY1"/>
              </a:cxn>
              <a:cxn ang="0">
                <a:pos x="connsiteX2" y="connsiteY2"/>
              </a:cxn>
            </a:cxnLst>
            <a:rect l="l" t="t" r="r" b="b"/>
            <a:pathLst>
              <a:path w="1656784" h="440602">
                <a:moveTo>
                  <a:pt x="0" y="199176"/>
                </a:moveTo>
                <a:cubicBezTo>
                  <a:pt x="332714" y="319889"/>
                  <a:pt x="665429" y="440602"/>
                  <a:pt x="941560" y="407406"/>
                </a:cubicBezTo>
                <a:cubicBezTo>
                  <a:pt x="1217691" y="374210"/>
                  <a:pt x="1437237" y="187105"/>
                  <a:pt x="1656784" y="0"/>
                </a:cubicBezTo>
              </a:path>
            </a:pathLst>
          </a:cu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p:cNvSpPr txBox="1"/>
          <p:nvPr/>
        </p:nvSpPr>
        <p:spPr>
          <a:xfrm>
            <a:off x="7380312" y="332656"/>
            <a:ext cx="1368152" cy="400110"/>
          </a:xfrm>
          <a:prstGeom prst="rect">
            <a:avLst/>
          </a:prstGeom>
          <a:noFill/>
        </p:spPr>
        <p:txBody>
          <a:bodyPr wrap="square" rtlCol="0">
            <a:spAutoFit/>
          </a:bodyPr>
          <a:lstStyle/>
          <a:p>
            <a:r>
              <a:rPr lang="en-GB" sz="2000" dirty="0" smtClean="0"/>
              <a:t>J = the idea</a:t>
            </a:r>
          </a:p>
        </p:txBody>
      </p:sp>
      <p:sp>
        <p:nvSpPr>
          <p:cNvPr id="24" name="Down Arrow 23"/>
          <p:cNvSpPr/>
          <p:nvPr/>
        </p:nvSpPr>
        <p:spPr>
          <a:xfrm>
            <a:off x="2195736" y="1196752"/>
            <a:ext cx="216000" cy="978408"/>
          </a:xfrm>
          <a:prstGeom prst="downArrow">
            <a:avLst/>
          </a:prstGeom>
          <a:solidFill>
            <a:srgbClr val="FFC000"/>
          </a:solidFill>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Down Arrow 28"/>
          <p:cNvSpPr/>
          <p:nvPr/>
        </p:nvSpPr>
        <p:spPr>
          <a:xfrm rot="1468460">
            <a:off x="2085780" y="2464377"/>
            <a:ext cx="130296" cy="1235556"/>
          </a:xfrm>
          <a:prstGeom prst="downArrow">
            <a:avLst/>
          </a:prstGeom>
          <a:solidFill>
            <a:srgbClr val="FFC000"/>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907704" y="2708920"/>
            <a:ext cx="1224136" cy="400110"/>
          </a:xfrm>
          <a:prstGeom prst="rect">
            <a:avLst/>
          </a:prstGeom>
          <a:noFill/>
        </p:spPr>
        <p:txBody>
          <a:bodyPr wrap="square" rtlCol="0">
            <a:spAutoFit/>
          </a:bodyPr>
          <a:lstStyle/>
          <a:p>
            <a:r>
              <a:rPr lang="en-GB" sz="2000" b="1" i="1" dirty="0" smtClean="0">
                <a:solidFill>
                  <a:srgbClr val="FFC000"/>
                </a:solidFill>
              </a:rPr>
              <a:t>inference</a:t>
            </a:r>
            <a:endParaRPr lang="en-GB" sz="2000" b="1" i="1" dirty="0">
              <a:solidFill>
                <a:srgbClr val="FFC000"/>
              </a:solidFill>
            </a:endParaRPr>
          </a:p>
        </p:txBody>
      </p:sp>
      <p:sp>
        <p:nvSpPr>
          <p:cNvPr id="31" name="TextBox 30"/>
          <p:cNvSpPr txBox="1"/>
          <p:nvPr/>
        </p:nvSpPr>
        <p:spPr>
          <a:xfrm>
            <a:off x="4427984" y="5733256"/>
            <a:ext cx="1080120" cy="400110"/>
          </a:xfrm>
          <a:prstGeom prst="rect">
            <a:avLst/>
          </a:prstGeom>
          <a:noFill/>
        </p:spPr>
        <p:txBody>
          <a:bodyPr wrap="square" rtlCol="0">
            <a:spAutoFit/>
          </a:bodyPr>
          <a:lstStyle/>
          <a:p>
            <a:r>
              <a:rPr lang="en-GB" sz="2000" b="1" i="1" dirty="0" smtClean="0">
                <a:solidFill>
                  <a:srgbClr val="007E39"/>
                </a:solidFill>
              </a:rPr>
              <a:t>pull-out</a:t>
            </a:r>
            <a:endParaRPr lang="en-GB" sz="2000" b="1" i="1" dirty="0">
              <a:solidFill>
                <a:srgbClr val="007E39"/>
              </a:solidFill>
            </a:endParaRPr>
          </a:p>
        </p:txBody>
      </p:sp>
      <p:sp>
        <p:nvSpPr>
          <p:cNvPr id="23" name="TextBox 22"/>
          <p:cNvSpPr txBox="1"/>
          <p:nvPr/>
        </p:nvSpPr>
        <p:spPr>
          <a:xfrm>
            <a:off x="4932040" y="692696"/>
            <a:ext cx="2520280" cy="1200329"/>
          </a:xfrm>
          <a:prstGeom prst="rect">
            <a:avLst/>
          </a:prstGeom>
          <a:noFill/>
        </p:spPr>
        <p:txBody>
          <a:bodyPr wrap="square" rtlCol="0">
            <a:spAutoFit/>
          </a:bodyPr>
          <a:lstStyle/>
          <a:p>
            <a:r>
              <a:rPr lang="en-GB" i="1" dirty="0" smtClean="0">
                <a:latin typeface="+mn-lt"/>
              </a:rPr>
              <a:t>Reality (incl. </a:t>
            </a:r>
          </a:p>
          <a:p>
            <a:pPr algn="r"/>
            <a:r>
              <a:rPr lang="en-GB" i="1" dirty="0" smtClean="0">
                <a:latin typeface="+mn-lt"/>
              </a:rPr>
              <a:t>target-side)</a:t>
            </a:r>
            <a:endParaRPr lang="en-GB" i="1"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116632"/>
            <a:ext cx="8208912" cy="685800"/>
          </a:xfrm>
        </p:spPr>
        <p:txBody>
          <a:bodyPr rtlCol="0">
            <a:normAutofit fontScale="90000"/>
          </a:bodyPr>
          <a:lstStyle/>
          <a:p>
            <a:pPr eaLnBrk="1" fontAlgn="auto" hangingPunct="1">
              <a:spcAft>
                <a:spcPts val="0"/>
              </a:spcAft>
              <a:defRPr/>
            </a:pPr>
            <a:r>
              <a:rPr lang="en-GB" dirty="0" smtClean="0"/>
              <a:t>Pretence Alongside another Unreality</a:t>
            </a:r>
          </a:p>
        </p:txBody>
      </p:sp>
      <p:sp>
        <p:nvSpPr>
          <p:cNvPr id="3075" name="Rectangle 3"/>
          <p:cNvSpPr>
            <a:spLocks noGrp="1" noChangeArrowheads="1"/>
          </p:cNvSpPr>
          <p:nvPr>
            <p:ph idx="1"/>
          </p:nvPr>
        </p:nvSpPr>
        <p:spPr>
          <a:xfrm>
            <a:off x="251520" y="908720"/>
            <a:ext cx="8712968" cy="5832648"/>
          </a:xfrm>
          <a:ln>
            <a:solidFill>
              <a:srgbClr val="00B050"/>
            </a:solidFill>
          </a:ln>
        </p:spPr>
        <p:txBody>
          <a:bodyPr/>
          <a:lstStyle/>
          <a:p>
            <a:pPr marL="342000" eaLnBrk="1" fontAlgn="auto" hangingPunct="1">
              <a:lnSpc>
                <a:spcPct val="90000"/>
              </a:lnSpc>
              <a:spcBef>
                <a:spcPts val="2500"/>
              </a:spcBef>
              <a:spcAft>
                <a:spcPts val="0"/>
              </a:spcAft>
              <a:buFont typeface="Arial" pitchFamily="34" charset="0"/>
              <a:buChar char="•"/>
              <a:defRPr/>
            </a:pPr>
            <a:endParaRPr lang="en-GB" sz="2000" dirty="0" smtClean="0"/>
          </a:p>
          <a:p>
            <a:pPr eaLnBrk="1" hangingPunct="1">
              <a:lnSpc>
                <a:spcPct val="120000"/>
              </a:lnSpc>
              <a:spcBef>
                <a:spcPts val="2500"/>
              </a:spcBef>
              <a:spcAft>
                <a:spcPts val="0"/>
              </a:spcAft>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
        <p:nvSpPr>
          <p:cNvPr id="4" name="Oval 3"/>
          <p:cNvSpPr/>
          <p:nvPr/>
        </p:nvSpPr>
        <p:spPr>
          <a:xfrm>
            <a:off x="395536" y="1196752"/>
            <a:ext cx="4247828" cy="5472608"/>
          </a:xfrm>
          <a:prstGeom prst="ellipse">
            <a:avLst/>
          </a:prstGeom>
          <a:solidFill>
            <a:srgbClr val="FF000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5" name="TextBox 4"/>
          <p:cNvSpPr txBox="1"/>
          <p:nvPr/>
        </p:nvSpPr>
        <p:spPr>
          <a:xfrm>
            <a:off x="1475656" y="2348880"/>
            <a:ext cx="2088232" cy="400110"/>
          </a:xfrm>
          <a:prstGeom prst="rect">
            <a:avLst/>
          </a:prstGeom>
          <a:noFill/>
        </p:spPr>
        <p:txBody>
          <a:bodyPr wrap="square" rtlCol="0">
            <a:spAutoFit/>
          </a:bodyPr>
          <a:lstStyle/>
          <a:p>
            <a:pPr algn="ctr"/>
            <a:r>
              <a:rPr lang="en-GB" sz="2000" dirty="0" smtClean="0">
                <a:latin typeface="+mn-lt"/>
              </a:rPr>
              <a:t>J is buried in ...</a:t>
            </a:r>
            <a:endParaRPr lang="en-GB" dirty="0">
              <a:latin typeface="+mn-lt"/>
            </a:endParaRPr>
          </a:p>
        </p:txBody>
      </p:sp>
      <p:sp>
        <p:nvSpPr>
          <p:cNvPr id="6" name="TextBox 5"/>
          <p:cNvSpPr txBox="1"/>
          <p:nvPr/>
        </p:nvSpPr>
        <p:spPr>
          <a:xfrm>
            <a:off x="1115616" y="1988840"/>
            <a:ext cx="2808312" cy="400110"/>
          </a:xfrm>
          <a:prstGeom prst="rect">
            <a:avLst/>
          </a:prstGeom>
          <a:noFill/>
        </p:spPr>
        <p:txBody>
          <a:bodyPr wrap="square" rtlCol="0">
            <a:spAutoFit/>
          </a:bodyPr>
          <a:lstStyle/>
          <a:p>
            <a:pPr algn="ctr"/>
            <a:r>
              <a:rPr lang="en-GB" sz="2000" dirty="0" smtClean="0">
                <a:latin typeface="+mn-lt"/>
              </a:rPr>
              <a:t>K’s mind is a phys terrain</a:t>
            </a:r>
            <a:endParaRPr lang="en-GB" dirty="0">
              <a:latin typeface="+mn-lt"/>
            </a:endParaRPr>
          </a:p>
        </p:txBody>
      </p:sp>
      <p:sp>
        <p:nvSpPr>
          <p:cNvPr id="7" name="TextBox 6"/>
          <p:cNvSpPr txBox="1"/>
          <p:nvPr/>
        </p:nvSpPr>
        <p:spPr>
          <a:xfrm>
            <a:off x="1475656" y="1556792"/>
            <a:ext cx="2088232" cy="400110"/>
          </a:xfrm>
          <a:prstGeom prst="rect">
            <a:avLst/>
          </a:prstGeom>
          <a:noFill/>
        </p:spPr>
        <p:txBody>
          <a:bodyPr wrap="square" rtlCol="0">
            <a:spAutoFit/>
          </a:bodyPr>
          <a:lstStyle/>
          <a:p>
            <a:pPr algn="ctr"/>
            <a:r>
              <a:rPr lang="en-GB" sz="2000" dirty="0" smtClean="0">
                <a:latin typeface="+mn-lt"/>
              </a:rPr>
              <a:t>J is a phys object</a:t>
            </a:r>
            <a:endParaRPr lang="en-GB" dirty="0">
              <a:latin typeface="+mn-lt"/>
            </a:endParaRPr>
          </a:p>
        </p:txBody>
      </p:sp>
      <p:sp>
        <p:nvSpPr>
          <p:cNvPr id="8" name="TextBox 7"/>
          <p:cNvSpPr txBox="1"/>
          <p:nvPr/>
        </p:nvSpPr>
        <p:spPr>
          <a:xfrm>
            <a:off x="827584" y="4077072"/>
            <a:ext cx="3528392" cy="400110"/>
          </a:xfrm>
          <a:prstGeom prst="rect">
            <a:avLst/>
          </a:prstGeom>
          <a:noFill/>
        </p:spPr>
        <p:txBody>
          <a:bodyPr wrap="square" rtlCol="0">
            <a:spAutoFit/>
          </a:bodyPr>
          <a:lstStyle/>
          <a:p>
            <a:pPr algn="ctr"/>
            <a:r>
              <a:rPr lang="en-GB" sz="2000" dirty="0" smtClean="0">
                <a:latin typeface="+mn-lt"/>
              </a:rPr>
              <a:t>J </a:t>
            </a:r>
            <a:r>
              <a:rPr lang="en-GB" sz="2000" dirty="0" err="1" smtClean="0">
                <a:latin typeface="+mn-lt"/>
              </a:rPr>
              <a:t>phys’ly</a:t>
            </a:r>
            <a:r>
              <a:rPr lang="en-GB" sz="2000" dirty="0" smtClean="0">
                <a:latin typeface="+mn-lt"/>
              </a:rPr>
              <a:t> hidden to K’s c. self</a:t>
            </a:r>
            <a:endParaRPr lang="en-GB" dirty="0">
              <a:latin typeface="+mn-lt"/>
            </a:endParaRPr>
          </a:p>
        </p:txBody>
      </p:sp>
      <p:sp>
        <p:nvSpPr>
          <p:cNvPr id="9" name="TextBox 8"/>
          <p:cNvSpPr txBox="1"/>
          <p:nvPr/>
        </p:nvSpPr>
        <p:spPr>
          <a:xfrm>
            <a:off x="539552" y="4581128"/>
            <a:ext cx="4104456" cy="400110"/>
          </a:xfrm>
          <a:prstGeom prst="rect">
            <a:avLst/>
          </a:prstGeom>
          <a:noFill/>
        </p:spPr>
        <p:txBody>
          <a:bodyPr wrap="square" rtlCol="0">
            <a:spAutoFit/>
          </a:bodyPr>
          <a:lstStyle/>
          <a:p>
            <a:pPr algn="ctr"/>
            <a:r>
              <a:rPr lang="en-GB" sz="2000" dirty="0" smtClean="0">
                <a:latin typeface="+mn-lt"/>
              </a:rPr>
              <a:t>J not </a:t>
            </a:r>
            <a:r>
              <a:rPr lang="en-GB" sz="2000" dirty="0" err="1" smtClean="0">
                <a:latin typeface="+mn-lt"/>
              </a:rPr>
              <a:t>phys’ly</a:t>
            </a:r>
            <a:r>
              <a:rPr lang="en-GB" sz="2000" dirty="0" smtClean="0">
                <a:latin typeface="+mn-lt"/>
              </a:rPr>
              <a:t> </a:t>
            </a:r>
            <a:r>
              <a:rPr lang="en-GB" sz="2000" dirty="0" err="1" smtClean="0">
                <a:latin typeface="+mn-lt"/>
              </a:rPr>
              <a:t>manipulable</a:t>
            </a:r>
            <a:r>
              <a:rPr lang="en-GB" sz="2000" dirty="0" smtClean="0">
                <a:latin typeface="+mn-lt"/>
              </a:rPr>
              <a:t> by K’s c. self</a:t>
            </a:r>
            <a:endParaRPr lang="en-GB" dirty="0">
              <a:latin typeface="+mn-lt"/>
            </a:endParaRPr>
          </a:p>
        </p:txBody>
      </p:sp>
      <p:sp>
        <p:nvSpPr>
          <p:cNvPr id="10" name="TextBox 9"/>
          <p:cNvSpPr txBox="1"/>
          <p:nvPr/>
        </p:nvSpPr>
        <p:spPr>
          <a:xfrm>
            <a:off x="827584" y="5157192"/>
            <a:ext cx="3096344" cy="1015663"/>
          </a:xfrm>
          <a:prstGeom prst="rect">
            <a:avLst/>
          </a:prstGeom>
          <a:noFill/>
        </p:spPr>
        <p:txBody>
          <a:bodyPr wrap="square" rtlCol="0">
            <a:spAutoFit/>
          </a:bodyPr>
          <a:lstStyle/>
          <a:p>
            <a:pPr algn="ctr"/>
            <a:r>
              <a:rPr lang="en-GB" sz="2000" dirty="0" smtClean="0">
                <a:latin typeface="+mn-lt"/>
              </a:rPr>
              <a:t>J would only be </a:t>
            </a:r>
            <a:r>
              <a:rPr lang="en-GB" sz="2000" dirty="0" err="1" smtClean="0">
                <a:latin typeface="+mn-lt"/>
              </a:rPr>
              <a:t>manipulable</a:t>
            </a:r>
            <a:r>
              <a:rPr lang="en-GB" sz="2000" dirty="0" smtClean="0">
                <a:latin typeface="+mn-lt"/>
              </a:rPr>
              <a:t> with difficulty by K’s c. self</a:t>
            </a:r>
            <a:endParaRPr lang="en-GB" dirty="0">
              <a:latin typeface="+mn-lt"/>
            </a:endParaRPr>
          </a:p>
        </p:txBody>
      </p:sp>
      <p:sp>
        <p:nvSpPr>
          <p:cNvPr id="11" name="Oval 10"/>
          <p:cNvSpPr/>
          <p:nvPr/>
        </p:nvSpPr>
        <p:spPr>
          <a:xfrm>
            <a:off x="4932040" y="1340768"/>
            <a:ext cx="3887788" cy="5328592"/>
          </a:xfrm>
          <a:prstGeom prst="ellipse">
            <a:avLst/>
          </a:prstGeom>
          <a:solidFill>
            <a:srgbClr val="00B0F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2" name="TextBox 11"/>
          <p:cNvSpPr txBox="1"/>
          <p:nvPr/>
        </p:nvSpPr>
        <p:spPr>
          <a:xfrm>
            <a:off x="5580112" y="3717032"/>
            <a:ext cx="2232248" cy="400110"/>
          </a:xfrm>
          <a:prstGeom prst="rect">
            <a:avLst/>
          </a:prstGeom>
          <a:noFill/>
        </p:spPr>
        <p:txBody>
          <a:bodyPr wrap="square" rtlCol="0">
            <a:spAutoFit/>
          </a:bodyPr>
          <a:lstStyle/>
          <a:p>
            <a:r>
              <a:rPr lang="en-GB" sz="2000" dirty="0" smtClean="0">
                <a:latin typeface="+mn-lt"/>
              </a:rPr>
              <a:t>K is  not aware of J</a:t>
            </a:r>
            <a:endParaRPr lang="en-GB" dirty="0">
              <a:latin typeface="+mn-lt"/>
            </a:endParaRPr>
          </a:p>
        </p:txBody>
      </p:sp>
      <p:sp>
        <p:nvSpPr>
          <p:cNvPr id="13" name="TextBox 12"/>
          <p:cNvSpPr txBox="1"/>
          <p:nvPr/>
        </p:nvSpPr>
        <p:spPr>
          <a:xfrm>
            <a:off x="5580112" y="4653136"/>
            <a:ext cx="2736304" cy="400110"/>
          </a:xfrm>
          <a:prstGeom prst="rect">
            <a:avLst/>
          </a:prstGeom>
          <a:noFill/>
        </p:spPr>
        <p:txBody>
          <a:bodyPr wrap="square" rtlCol="0">
            <a:spAutoFit/>
          </a:bodyPr>
          <a:lstStyle/>
          <a:p>
            <a:r>
              <a:rPr lang="en-GB" sz="2000" dirty="0" smtClean="0">
                <a:latin typeface="+mn-lt"/>
              </a:rPr>
              <a:t>K cannot mentally use J</a:t>
            </a:r>
            <a:endParaRPr lang="en-GB" dirty="0">
              <a:latin typeface="+mn-lt"/>
            </a:endParaRPr>
          </a:p>
        </p:txBody>
      </p:sp>
      <p:sp>
        <p:nvSpPr>
          <p:cNvPr id="14" name="TextBox 13"/>
          <p:cNvSpPr txBox="1"/>
          <p:nvPr/>
        </p:nvSpPr>
        <p:spPr>
          <a:xfrm>
            <a:off x="5580112" y="5373216"/>
            <a:ext cx="2736304" cy="707886"/>
          </a:xfrm>
          <a:prstGeom prst="rect">
            <a:avLst/>
          </a:prstGeom>
          <a:noFill/>
        </p:spPr>
        <p:txBody>
          <a:bodyPr wrap="square" rtlCol="0">
            <a:spAutoFit/>
          </a:bodyPr>
          <a:lstStyle/>
          <a:p>
            <a:pPr algn="ctr"/>
            <a:r>
              <a:rPr lang="en-GB" sz="2000" dirty="0" smtClean="0">
                <a:latin typeface="+mn-lt"/>
              </a:rPr>
              <a:t>K would find it difficult to mentally use J</a:t>
            </a:r>
            <a:endParaRPr lang="en-GB" dirty="0">
              <a:latin typeface="+mn-lt"/>
            </a:endParaRPr>
          </a:p>
        </p:txBody>
      </p:sp>
      <p:sp>
        <p:nvSpPr>
          <p:cNvPr id="24" name="Freeform 23"/>
          <p:cNvSpPr/>
          <p:nvPr/>
        </p:nvSpPr>
        <p:spPr>
          <a:xfrm>
            <a:off x="3851920" y="5589240"/>
            <a:ext cx="1728192" cy="504056"/>
          </a:xfrm>
          <a:custGeom>
            <a:avLst/>
            <a:gdLst>
              <a:gd name="connsiteX0" fmla="*/ 0 w 1656784"/>
              <a:gd name="connsiteY0" fmla="*/ 199176 h 440602"/>
              <a:gd name="connsiteX1" fmla="*/ 941560 w 1656784"/>
              <a:gd name="connsiteY1" fmla="*/ 407406 h 440602"/>
              <a:gd name="connsiteX2" fmla="*/ 1656784 w 1656784"/>
              <a:gd name="connsiteY2" fmla="*/ 0 h 440602"/>
            </a:gdLst>
            <a:ahLst/>
            <a:cxnLst>
              <a:cxn ang="0">
                <a:pos x="connsiteX0" y="connsiteY0"/>
              </a:cxn>
              <a:cxn ang="0">
                <a:pos x="connsiteX1" y="connsiteY1"/>
              </a:cxn>
              <a:cxn ang="0">
                <a:pos x="connsiteX2" y="connsiteY2"/>
              </a:cxn>
            </a:cxnLst>
            <a:rect l="l" t="t" r="r" b="b"/>
            <a:pathLst>
              <a:path w="1656784" h="440602">
                <a:moveTo>
                  <a:pt x="0" y="199176"/>
                </a:moveTo>
                <a:cubicBezTo>
                  <a:pt x="332714" y="319889"/>
                  <a:pt x="665429" y="440602"/>
                  <a:pt x="941560" y="407406"/>
                </a:cubicBezTo>
                <a:cubicBezTo>
                  <a:pt x="1217691" y="374210"/>
                  <a:pt x="1437237" y="187105"/>
                  <a:pt x="1656784" y="0"/>
                </a:cubicBezTo>
              </a:path>
            </a:pathLst>
          </a:cu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Freeform 24"/>
          <p:cNvSpPr/>
          <p:nvPr/>
        </p:nvSpPr>
        <p:spPr>
          <a:xfrm>
            <a:off x="3851920" y="4941168"/>
            <a:ext cx="1728192" cy="307292"/>
          </a:xfrm>
          <a:custGeom>
            <a:avLst/>
            <a:gdLst>
              <a:gd name="connsiteX0" fmla="*/ 0 w 1656784"/>
              <a:gd name="connsiteY0" fmla="*/ 199176 h 440602"/>
              <a:gd name="connsiteX1" fmla="*/ 941560 w 1656784"/>
              <a:gd name="connsiteY1" fmla="*/ 407406 h 440602"/>
              <a:gd name="connsiteX2" fmla="*/ 1656784 w 1656784"/>
              <a:gd name="connsiteY2" fmla="*/ 0 h 440602"/>
            </a:gdLst>
            <a:ahLst/>
            <a:cxnLst>
              <a:cxn ang="0">
                <a:pos x="connsiteX0" y="connsiteY0"/>
              </a:cxn>
              <a:cxn ang="0">
                <a:pos x="connsiteX1" y="connsiteY1"/>
              </a:cxn>
              <a:cxn ang="0">
                <a:pos x="connsiteX2" y="connsiteY2"/>
              </a:cxn>
            </a:cxnLst>
            <a:rect l="l" t="t" r="r" b="b"/>
            <a:pathLst>
              <a:path w="1656784" h="440602">
                <a:moveTo>
                  <a:pt x="0" y="199176"/>
                </a:moveTo>
                <a:cubicBezTo>
                  <a:pt x="332714" y="319889"/>
                  <a:pt x="665429" y="440602"/>
                  <a:pt x="941560" y="407406"/>
                </a:cubicBezTo>
                <a:cubicBezTo>
                  <a:pt x="1217691" y="374210"/>
                  <a:pt x="1437237" y="187105"/>
                  <a:pt x="1656784" y="0"/>
                </a:cubicBezTo>
              </a:path>
            </a:pathLst>
          </a:cu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Down Arrow 30"/>
          <p:cNvSpPr/>
          <p:nvPr/>
        </p:nvSpPr>
        <p:spPr>
          <a:xfrm>
            <a:off x="2195736" y="2852936"/>
            <a:ext cx="484632" cy="97840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C000"/>
              </a:solidFill>
            </a:endParaRPr>
          </a:p>
        </p:txBody>
      </p:sp>
      <p:sp>
        <p:nvSpPr>
          <p:cNvPr id="28" name="Freeform 27"/>
          <p:cNvSpPr/>
          <p:nvPr/>
        </p:nvSpPr>
        <p:spPr>
          <a:xfrm>
            <a:off x="3548958" y="3556503"/>
            <a:ext cx="2046084" cy="499449"/>
          </a:xfrm>
          <a:custGeom>
            <a:avLst/>
            <a:gdLst>
              <a:gd name="connsiteX0" fmla="*/ 0 w 2046084"/>
              <a:gd name="connsiteY0" fmla="*/ 499449 h 499449"/>
              <a:gd name="connsiteX1" fmla="*/ 615636 w 2046084"/>
              <a:gd name="connsiteY1" fmla="*/ 128257 h 499449"/>
              <a:gd name="connsiteX2" fmla="*/ 1249379 w 2046084"/>
              <a:gd name="connsiteY2" fmla="*/ 28669 h 499449"/>
              <a:gd name="connsiteX3" fmla="*/ 2046084 w 2046084"/>
              <a:gd name="connsiteY3" fmla="*/ 300273 h 499449"/>
            </a:gdLst>
            <a:ahLst/>
            <a:cxnLst>
              <a:cxn ang="0">
                <a:pos x="connsiteX0" y="connsiteY0"/>
              </a:cxn>
              <a:cxn ang="0">
                <a:pos x="connsiteX1" y="connsiteY1"/>
              </a:cxn>
              <a:cxn ang="0">
                <a:pos x="connsiteX2" y="connsiteY2"/>
              </a:cxn>
              <a:cxn ang="0">
                <a:pos x="connsiteX3" y="connsiteY3"/>
              </a:cxn>
            </a:cxnLst>
            <a:rect l="l" t="t" r="r" b="b"/>
            <a:pathLst>
              <a:path w="2046084" h="499449">
                <a:moveTo>
                  <a:pt x="0" y="499449"/>
                </a:moveTo>
                <a:cubicBezTo>
                  <a:pt x="203703" y="353084"/>
                  <a:pt x="407406" y="206720"/>
                  <a:pt x="615636" y="128257"/>
                </a:cubicBezTo>
                <a:cubicBezTo>
                  <a:pt x="823866" y="49794"/>
                  <a:pt x="1010971" y="0"/>
                  <a:pt x="1249379" y="28669"/>
                </a:cubicBezTo>
                <a:cubicBezTo>
                  <a:pt x="1487787" y="57338"/>
                  <a:pt x="1766935" y="178805"/>
                  <a:pt x="2046084" y="300273"/>
                </a:cubicBezTo>
              </a:path>
            </a:pathLst>
          </a:cu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p:cNvSpPr txBox="1"/>
          <p:nvPr/>
        </p:nvSpPr>
        <p:spPr>
          <a:xfrm>
            <a:off x="6012160" y="1916832"/>
            <a:ext cx="2520280" cy="1200329"/>
          </a:xfrm>
          <a:prstGeom prst="rect">
            <a:avLst/>
          </a:prstGeom>
          <a:noFill/>
        </p:spPr>
        <p:txBody>
          <a:bodyPr wrap="square" rtlCol="0">
            <a:spAutoFit/>
          </a:bodyPr>
          <a:lstStyle/>
          <a:p>
            <a:r>
              <a:rPr lang="en-GB" i="1" dirty="0" smtClean="0">
                <a:latin typeface="+mn-lt"/>
              </a:rPr>
              <a:t>Non-real</a:t>
            </a:r>
          </a:p>
          <a:p>
            <a:pPr algn="r"/>
            <a:r>
              <a:rPr lang="en-GB" i="1" dirty="0" smtClean="0">
                <a:latin typeface="+mn-lt"/>
              </a:rPr>
              <a:t>target-side</a:t>
            </a:r>
            <a:endParaRPr lang="en-GB" i="1" dirty="0">
              <a:latin typeface="+mn-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The ATT-Meta Approach, </a:t>
            </a:r>
            <a:r>
              <a:rPr lang="en-GB" dirty="0" err="1" smtClean="0"/>
              <a:t>contd</a:t>
            </a:r>
            <a:endParaRPr lang="en-GB" dirty="0" smtClean="0"/>
          </a:p>
        </p:txBody>
      </p:sp>
      <p:sp>
        <p:nvSpPr>
          <p:cNvPr id="3075" name="Rectangle 3"/>
          <p:cNvSpPr>
            <a:spLocks noGrp="1" noChangeArrowheads="1"/>
          </p:cNvSpPr>
          <p:nvPr>
            <p:ph idx="1"/>
          </p:nvPr>
        </p:nvSpPr>
        <p:spPr>
          <a:xfrm>
            <a:off x="251520" y="908720"/>
            <a:ext cx="8534400" cy="5832648"/>
          </a:xfrm>
        </p:spPr>
        <p:txBody>
          <a:bodyPr/>
          <a:lstStyle/>
          <a:p>
            <a:pPr marL="342000" eaLnBrk="1" fontAlgn="auto" hangingPunct="1">
              <a:lnSpc>
                <a:spcPct val="90000"/>
              </a:lnSpc>
              <a:spcBef>
                <a:spcPts val="2500"/>
              </a:spcBef>
              <a:spcAft>
                <a:spcPts val="0"/>
              </a:spcAft>
              <a:buFont typeface="Arial" pitchFamily="34" charset="0"/>
              <a:buChar char="•"/>
              <a:defRPr/>
            </a:pPr>
            <a:r>
              <a:rPr lang="en-GB" sz="2000" dirty="0" smtClean="0"/>
              <a:t>For purposes of pull-out in general, there are three logical possibilities:</a:t>
            </a:r>
          </a:p>
          <a:p>
            <a:pPr marL="742050" lvl="1" eaLnBrk="1" fontAlgn="auto" hangingPunct="1">
              <a:lnSpc>
                <a:spcPct val="90000"/>
              </a:lnSpc>
              <a:spcBef>
                <a:spcPts val="2500"/>
              </a:spcBef>
              <a:spcAft>
                <a:spcPts val="0"/>
              </a:spcAft>
              <a:buFont typeface="Arial" pitchFamily="34" charset="0"/>
              <a:buChar char="•"/>
              <a:defRPr/>
            </a:pPr>
            <a:r>
              <a:rPr lang="en-GB" sz="1800" dirty="0" smtClean="0"/>
              <a:t>Some information may be able to be copied over </a:t>
            </a:r>
            <a:r>
              <a:rPr lang="en-GB" sz="1800" b="1" dirty="0" smtClean="0">
                <a:solidFill>
                  <a:srgbClr val="00B050"/>
                </a:solidFill>
              </a:rPr>
              <a:t>as-is (</a:t>
            </a:r>
            <a:r>
              <a:rPr lang="en-GB" sz="1800" b="1" u="sng" dirty="0" smtClean="0">
                <a:solidFill>
                  <a:srgbClr val="00B050"/>
                </a:solidFill>
              </a:rPr>
              <a:t>no</a:t>
            </a:r>
            <a:r>
              <a:rPr lang="en-GB" sz="1800" b="1" dirty="0" smtClean="0">
                <a:solidFill>
                  <a:srgbClr val="00B050"/>
                </a:solidFill>
              </a:rPr>
              <a:t> transformation</a:t>
            </a:r>
            <a:r>
              <a:rPr lang="en-GB" sz="1800" dirty="0" smtClean="0">
                <a:solidFill>
                  <a:srgbClr val="00B050"/>
                </a:solidFill>
              </a:rPr>
              <a:t>)</a:t>
            </a:r>
          </a:p>
          <a:p>
            <a:pPr marL="742050" lvl="1" eaLnBrk="1" fontAlgn="auto" hangingPunct="1">
              <a:lnSpc>
                <a:spcPct val="90000"/>
              </a:lnSpc>
              <a:spcBef>
                <a:spcPts val="1000"/>
              </a:spcBef>
              <a:spcAft>
                <a:spcPts val="0"/>
              </a:spcAft>
              <a:buFont typeface="Arial" pitchFamily="34" charset="0"/>
              <a:buChar char="•"/>
              <a:defRPr/>
            </a:pPr>
            <a:r>
              <a:rPr lang="en-GB" sz="1800" dirty="0" smtClean="0"/>
              <a:t>We have </a:t>
            </a:r>
            <a:r>
              <a:rPr lang="en-GB" sz="1800" b="1" u="sng" dirty="0" smtClean="0">
                <a:solidFill>
                  <a:srgbClr val="00B050"/>
                </a:solidFill>
              </a:rPr>
              <a:t>known</a:t>
            </a:r>
            <a:r>
              <a:rPr lang="en-GB" sz="1800" b="1" dirty="0" smtClean="0">
                <a:solidFill>
                  <a:srgbClr val="00B050"/>
                </a:solidFill>
              </a:rPr>
              <a:t> transformations </a:t>
            </a:r>
            <a:r>
              <a:rPr lang="en-GB" sz="1800" dirty="0" smtClean="0"/>
              <a:t>of some types of information</a:t>
            </a:r>
          </a:p>
          <a:p>
            <a:pPr marL="742050" lvl="1" eaLnBrk="1" fontAlgn="auto" hangingPunct="1">
              <a:lnSpc>
                <a:spcPct val="90000"/>
              </a:lnSpc>
              <a:spcBef>
                <a:spcPts val="1000"/>
              </a:spcBef>
              <a:spcAft>
                <a:spcPts val="0"/>
              </a:spcAft>
              <a:buFont typeface="Arial" pitchFamily="34" charset="0"/>
              <a:buChar char="•"/>
              <a:defRPr/>
            </a:pPr>
            <a:r>
              <a:rPr lang="en-GB" sz="1800" dirty="0" smtClean="0"/>
              <a:t>We work out </a:t>
            </a:r>
            <a:r>
              <a:rPr lang="en-GB" sz="1800" b="1" u="sng" dirty="0" smtClean="0">
                <a:solidFill>
                  <a:srgbClr val="00B050"/>
                </a:solidFill>
              </a:rPr>
              <a:t>new</a:t>
            </a:r>
            <a:r>
              <a:rPr lang="en-GB" sz="1800" b="1" dirty="0" smtClean="0">
                <a:solidFill>
                  <a:srgbClr val="00B050"/>
                </a:solidFill>
              </a:rPr>
              <a:t> transformations </a:t>
            </a:r>
            <a:r>
              <a:rPr lang="en-GB" sz="1800" dirty="0" smtClean="0"/>
              <a:t>of some information from scratch.</a:t>
            </a:r>
          </a:p>
          <a:p>
            <a:pPr marL="342000" eaLnBrk="1" fontAlgn="auto" hangingPunct="1">
              <a:lnSpc>
                <a:spcPct val="90000"/>
              </a:lnSpc>
              <a:spcBef>
                <a:spcPts val="2500"/>
              </a:spcBef>
              <a:spcAft>
                <a:spcPts val="0"/>
              </a:spcAft>
              <a:buFont typeface="Arial" pitchFamily="34" charset="0"/>
              <a:buChar char="•"/>
              <a:defRPr/>
            </a:pPr>
            <a:r>
              <a:rPr lang="en-GB" sz="2000" dirty="0" smtClean="0"/>
              <a:t>All three are veteran actors on the stage of metaphor theory</a:t>
            </a:r>
          </a:p>
          <a:p>
            <a:pPr marL="342000" eaLnBrk="1" fontAlgn="auto" hangingPunct="1">
              <a:lnSpc>
                <a:spcPct val="90000"/>
              </a:lnSpc>
              <a:spcBef>
                <a:spcPts val="0"/>
              </a:spcBef>
              <a:spcAft>
                <a:spcPts val="0"/>
              </a:spcAft>
              <a:buFont typeface="Times New Roman" pitchFamily="18" charset="0"/>
              <a:buChar char=" "/>
              <a:defRPr/>
            </a:pPr>
            <a:r>
              <a:rPr lang="en-GB" sz="2000" dirty="0" smtClean="0"/>
              <a:t>(pretence-based or not).</a:t>
            </a:r>
          </a:p>
          <a:p>
            <a:pPr marL="342000" eaLnBrk="1" fontAlgn="auto" hangingPunct="1">
              <a:lnSpc>
                <a:spcPct val="90000"/>
              </a:lnSpc>
              <a:spcBef>
                <a:spcPts val="2500"/>
              </a:spcBef>
              <a:spcAft>
                <a:spcPts val="0"/>
              </a:spcAft>
              <a:buFont typeface="Arial" pitchFamily="34" charset="0"/>
              <a:buChar char="•"/>
              <a:defRPr/>
            </a:pPr>
            <a:r>
              <a:rPr lang="en-GB" sz="2000" b="1" dirty="0" smtClean="0">
                <a:solidFill>
                  <a:srgbClr val="00B050"/>
                </a:solidFill>
              </a:rPr>
              <a:t>New-transformation</a:t>
            </a:r>
            <a:r>
              <a:rPr lang="en-GB" sz="2000" dirty="0" smtClean="0">
                <a:solidFill>
                  <a:srgbClr val="00B050"/>
                </a:solidFill>
              </a:rPr>
              <a:t> </a:t>
            </a:r>
            <a:r>
              <a:rPr lang="en-GB" sz="2000" dirty="0" smtClean="0"/>
              <a:t>has been postponed in the ATT-Meta project: can be important, but only rarely so in practice (even in literary metaphor – cf. [</a:t>
            </a:r>
            <a:r>
              <a:rPr lang="en-GB" sz="2000" dirty="0" err="1" smtClean="0"/>
              <a:t>Lakoff</a:t>
            </a:r>
            <a:r>
              <a:rPr lang="en-GB" sz="2000" dirty="0" smtClean="0"/>
              <a:t> &amp; Turner &amp; 1989])</a:t>
            </a:r>
          </a:p>
          <a:p>
            <a:pPr marL="342000" eaLnBrk="1" fontAlgn="auto" hangingPunct="1">
              <a:lnSpc>
                <a:spcPct val="90000"/>
              </a:lnSpc>
              <a:spcBef>
                <a:spcPts val="2500"/>
              </a:spcBef>
              <a:spcAft>
                <a:spcPts val="0"/>
              </a:spcAft>
              <a:buFont typeface="Arial" pitchFamily="34" charset="0"/>
              <a:buChar char="•"/>
              <a:defRPr/>
            </a:pPr>
            <a:r>
              <a:rPr lang="en-GB" sz="2000" b="1" dirty="0" smtClean="0">
                <a:solidFill>
                  <a:srgbClr val="00B050"/>
                </a:solidFill>
              </a:rPr>
              <a:t>No-transformation</a:t>
            </a:r>
            <a:r>
              <a:rPr lang="en-GB" sz="2000" dirty="0" smtClean="0"/>
              <a:t> and </a:t>
            </a:r>
            <a:r>
              <a:rPr lang="en-GB" sz="2000" b="1" dirty="0" smtClean="0">
                <a:solidFill>
                  <a:srgbClr val="00B050"/>
                </a:solidFill>
              </a:rPr>
              <a:t>known-transformation</a:t>
            </a:r>
            <a:r>
              <a:rPr lang="en-GB" sz="2000" dirty="0" smtClean="0"/>
              <a:t> are used in ATT-Meta.</a:t>
            </a:r>
          </a:p>
          <a:p>
            <a:pPr marL="342000" eaLnBrk="1" fontAlgn="auto" hangingPunct="1">
              <a:lnSpc>
                <a:spcPct val="90000"/>
              </a:lnSpc>
              <a:spcBef>
                <a:spcPts val="1500"/>
              </a:spcBef>
              <a:spcAft>
                <a:spcPts val="0"/>
              </a:spcAft>
              <a:buFont typeface="Times New Roman" pitchFamily="18" charset="0"/>
              <a:buChar char=" "/>
              <a:defRPr/>
            </a:pPr>
            <a:r>
              <a:rPr lang="en-GB" sz="2000" b="1" dirty="0" smtClean="0">
                <a:solidFill>
                  <a:srgbClr val="00B050"/>
                </a:solidFill>
              </a:rPr>
              <a:t>Known-transformation:</a:t>
            </a:r>
            <a:r>
              <a:rPr lang="en-GB" sz="2000" dirty="0" smtClean="0"/>
              <a:t> roughly following the idea of </a:t>
            </a:r>
            <a:r>
              <a:rPr lang="en-GB" sz="2000" b="1" i="1" dirty="0" smtClean="0">
                <a:solidFill>
                  <a:srgbClr val="00B050"/>
                </a:solidFill>
              </a:rPr>
              <a:t>“mappings” </a:t>
            </a:r>
            <a:r>
              <a:rPr lang="en-GB" sz="2000" dirty="0" smtClean="0"/>
              <a:t>in Conceptual Metaphor theory [</a:t>
            </a:r>
            <a:r>
              <a:rPr lang="en-GB" sz="2000" dirty="0" err="1" smtClean="0"/>
              <a:t>Lakoff</a:t>
            </a:r>
            <a:r>
              <a:rPr lang="en-GB" sz="2000" dirty="0" smtClean="0"/>
              <a:t> &amp; Johnson; Grady variant] and in research on </a:t>
            </a:r>
            <a:r>
              <a:rPr lang="en-GB" sz="2000" b="1" dirty="0" smtClean="0">
                <a:solidFill>
                  <a:srgbClr val="00B050"/>
                </a:solidFill>
              </a:rPr>
              <a:t>analogy.</a:t>
            </a:r>
          </a:p>
          <a:p>
            <a:pPr eaLnBrk="1" hangingPunct="1">
              <a:lnSpc>
                <a:spcPct val="120000"/>
              </a:lnSpc>
              <a:spcBef>
                <a:spcPts val="2500"/>
              </a:spcBef>
              <a:spcAft>
                <a:spcPts val="0"/>
              </a:spcAft>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7544" y="116632"/>
            <a:ext cx="8229600" cy="940966"/>
          </a:xfrm>
        </p:spPr>
        <p:txBody>
          <a:bodyPr/>
          <a:lstStyle/>
          <a:p>
            <a:r>
              <a:rPr lang="en-GB" dirty="0" smtClean="0"/>
              <a:t>Examples of </a:t>
            </a:r>
            <a:r>
              <a:rPr lang="en-GB" dirty="0" smtClean="0">
                <a:solidFill>
                  <a:srgbClr val="00B050"/>
                </a:solidFill>
              </a:rPr>
              <a:t>Known</a:t>
            </a:r>
            <a:r>
              <a:rPr lang="en-GB" dirty="0" smtClean="0"/>
              <a:t> </a:t>
            </a:r>
            <a:r>
              <a:rPr lang="en-GB" dirty="0" smtClean="0">
                <a:solidFill>
                  <a:srgbClr val="00B050"/>
                </a:solidFill>
              </a:rPr>
              <a:t>Mappings</a:t>
            </a:r>
          </a:p>
        </p:txBody>
      </p:sp>
      <p:sp>
        <p:nvSpPr>
          <p:cNvPr id="7171" name="Content Placeholder 2"/>
          <p:cNvSpPr>
            <a:spLocks noGrp="1"/>
          </p:cNvSpPr>
          <p:nvPr>
            <p:ph idx="1"/>
          </p:nvPr>
        </p:nvSpPr>
        <p:spPr>
          <a:xfrm>
            <a:off x="467544" y="1340768"/>
            <a:ext cx="8229600" cy="4824412"/>
          </a:xfrm>
        </p:spPr>
        <p:txBody>
          <a:bodyPr/>
          <a:lstStyle/>
          <a:p>
            <a:pPr>
              <a:spcAft>
                <a:spcPts val="2000"/>
              </a:spcAft>
            </a:pPr>
            <a:r>
              <a:rPr lang="en-GB" sz="2800" dirty="0" smtClean="0"/>
              <a:t>For the metaphorical view of IDEAS AS PHYSICAL OBJECTS, we might have:</a:t>
            </a:r>
          </a:p>
          <a:p>
            <a:pPr lvl="1"/>
            <a:r>
              <a:rPr lang="en-GB" sz="2400" b="1" dirty="0" smtClean="0">
                <a:solidFill>
                  <a:srgbClr val="00B0F0"/>
                </a:solidFill>
              </a:rPr>
              <a:t>X </a:t>
            </a:r>
            <a:r>
              <a:rPr lang="en-GB" sz="2400" b="1" u="sng" dirty="0" smtClean="0">
                <a:solidFill>
                  <a:srgbClr val="00B0F0"/>
                </a:solidFill>
              </a:rPr>
              <a:t>mentally using </a:t>
            </a:r>
            <a:r>
              <a:rPr lang="en-GB" sz="2400" b="1" dirty="0" smtClean="0">
                <a:solidFill>
                  <a:srgbClr val="00B0F0"/>
                </a:solidFill>
              </a:rPr>
              <a:t>an idea</a:t>
            </a:r>
            <a:r>
              <a:rPr lang="en-GB" sz="2400" b="1" dirty="0" smtClean="0">
                <a:solidFill>
                  <a:srgbClr val="323BAE"/>
                </a:solidFill>
              </a:rPr>
              <a:t>   </a:t>
            </a:r>
            <a:r>
              <a:rPr lang="en-GB" b="1" dirty="0" smtClean="0">
                <a:solidFill>
                  <a:srgbClr val="00B050"/>
                </a:solidFill>
                <a:sym typeface="Symbol" pitchFamily="18" charset="2"/>
              </a:rPr>
              <a:t></a:t>
            </a:r>
            <a:r>
              <a:rPr lang="en-GB" sz="2400" dirty="0" smtClean="0">
                <a:solidFill>
                  <a:srgbClr val="323BAE"/>
                </a:solidFill>
                <a:sym typeface="Symbol" pitchFamily="18" charset="2"/>
              </a:rPr>
              <a:t> </a:t>
            </a:r>
          </a:p>
          <a:p>
            <a:pPr lvl="1">
              <a:spcAft>
                <a:spcPts val="2000"/>
              </a:spcAft>
              <a:buFont typeface="Arial" charset="0"/>
              <a:buChar char=" "/>
            </a:pPr>
            <a:r>
              <a:rPr lang="en-GB" sz="2400" b="1" dirty="0" smtClean="0">
                <a:solidFill>
                  <a:srgbClr val="FF0000"/>
                </a:solidFill>
                <a:sym typeface="Symbol" pitchFamily="18" charset="2"/>
              </a:rPr>
              <a:t>X’s conscious self </a:t>
            </a:r>
            <a:r>
              <a:rPr lang="en-GB" sz="2400" b="1" u="sng" dirty="0" smtClean="0">
                <a:solidFill>
                  <a:srgbClr val="FF0000"/>
                </a:solidFill>
                <a:sym typeface="Symbol" pitchFamily="18" charset="2"/>
              </a:rPr>
              <a:t>physically manipulating </a:t>
            </a:r>
            <a:r>
              <a:rPr lang="en-GB" sz="2400" b="1" dirty="0" smtClean="0">
                <a:solidFill>
                  <a:srgbClr val="FF0000"/>
                </a:solidFill>
                <a:sym typeface="Symbol" pitchFamily="18" charset="2"/>
              </a:rPr>
              <a:t>the physical object that the idea </a:t>
            </a:r>
            <a:r>
              <a:rPr lang="en-GB" sz="2400" b="1" dirty="0" smtClean="0">
                <a:solidFill>
                  <a:srgbClr val="00B050"/>
                </a:solidFill>
                <a:sym typeface="Symbol" pitchFamily="18" charset="2"/>
              </a:rPr>
              <a:t>is pretended to be.</a:t>
            </a:r>
          </a:p>
          <a:p>
            <a:pPr lvl="1"/>
            <a:r>
              <a:rPr lang="en-GB" sz="2400" b="1" dirty="0" smtClean="0">
                <a:solidFill>
                  <a:srgbClr val="00B0F0"/>
                </a:solidFill>
              </a:rPr>
              <a:t>X being [consciously] </a:t>
            </a:r>
            <a:r>
              <a:rPr lang="en-GB" sz="2400" b="1" u="sng" dirty="0" smtClean="0">
                <a:solidFill>
                  <a:srgbClr val="00B0F0"/>
                </a:solidFill>
              </a:rPr>
              <a:t>aware of </a:t>
            </a:r>
            <a:r>
              <a:rPr lang="en-GB" sz="2400" b="1" dirty="0" smtClean="0">
                <a:solidFill>
                  <a:srgbClr val="00B0F0"/>
                </a:solidFill>
              </a:rPr>
              <a:t>an idea </a:t>
            </a:r>
            <a:r>
              <a:rPr lang="en-GB" b="1" dirty="0" smtClean="0">
                <a:solidFill>
                  <a:srgbClr val="00B050"/>
                </a:solidFill>
                <a:sym typeface="Symbol" pitchFamily="18" charset="2"/>
              </a:rPr>
              <a:t></a:t>
            </a:r>
            <a:r>
              <a:rPr lang="en-GB" sz="2400" b="1" dirty="0" smtClean="0">
                <a:solidFill>
                  <a:srgbClr val="00B050"/>
                </a:solidFill>
                <a:sym typeface="Symbol" pitchFamily="18" charset="2"/>
              </a:rPr>
              <a:t> </a:t>
            </a:r>
          </a:p>
          <a:p>
            <a:pPr lvl="1">
              <a:buFont typeface="Arial" charset="0"/>
              <a:buChar char=" "/>
            </a:pPr>
            <a:r>
              <a:rPr lang="en-GB" sz="2400" b="1" dirty="0" smtClean="0">
                <a:solidFill>
                  <a:srgbClr val="FF0000"/>
                </a:solidFill>
                <a:sym typeface="Symbol" pitchFamily="18" charset="2"/>
              </a:rPr>
              <a:t>X’s conscious self </a:t>
            </a:r>
            <a:r>
              <a:rPr lang="en-GB" sz="2400" b="1" u="sng" dirty="0" smtClean="0">
                <a:solidFill>
                  <a:srgbClr val="FF0000"/>
                </a:solidFill>
                <a:sym typeface="Symbol" pitchFamily="18" charset="2"/>
              </a:rPr>
              <a:t>seeing</a:t>
            </a:r>
            <a:r>
              <a:rPr lang="en-GB" sz="2400" b="1" dirty="0" smtClean="0">
                <a:solidFill>
                  <a:srgbClr val="FF0000"/>
                </a:solidFill>
                <a:sym typeface="Symbol" pitchFamily="18" charset="2"/>
              </a:rPr>
              <a:t> the physical object that the idea </a:t>
            </a:r>
            <a:r>
              <a:rPr lang="en-GB" sz="2400" b="1" dirty="0" smtClean="0">
                <a:solidFill>
                  <a:srgbClr val="00B050"/>
                </a:solidFill>
                <a:sym typeface="Symbol" pitchFamily="18" charset="2"/>
              </a:rPr>
              <a:t>is pretended to be.</a:t>
            </a:r>
            <a:endParaRPr lang="en-GB" b="1" dirty="0" smtClean="0">
              <a:solidFill>
                <a:srgbClr val="00B050"/>
              </a:solidFill>
              <a:sym typeface="Symbol" pitchFamily="18" charset="2"/>
            </a:endParaRPr>
          </a:p>
          <a:p>
            <a:pPr lvl="1">
              <a:buFont typeface="Arial" charset="0"/>
              <a:buChar char=" "/>
            </a:pPr>
            <a:endParaRPr lang="en-GB"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7544" y="116632"/>
            <a:ext cx="8229600" cy="940966"/>
          </a:xfrm>
        </p:spPr>
        <p:txBody>
          <a:bodyPr/>
          <a:lstStyle/>
          <a:p>
            <a:r>
              <a:rPr lang="en-GB" dirty="0" smtClean="0"/>
              <a:t>Mappings as working on Pretence</a:t>
            </a:r>
            <a:endParaRPr lang="en-GB" dirty="0" smtClean="0">
              <a:solidFill>
                <a:srgbClr val="00B050"/>
              </a:solidFill>
            </a:endParaRPr>
          </a:p>
        </p:txBody>
      </p:sp>
      <p:sp>
        <p:nvSpPr>
          <p:cNvPr id="7171" name="Content Placeholder 2"/>
          <p:cNvSpPr>
            <a:spLocks noGrp="1"/>
          </p:cNvSpPr>
          <p:nvPr>
            <p:ph idx="1"/>
          </p:nvPr>
        </p:nvSpPr>
        <p:spPr>
          <a:xfrm>
            <a:off x="467544" y="1268760"/>
            <a:ext cx="8229600" cy="5400600"/>
          </a:xfrm>
        </p:spPr>
        <p:txBody>
          <a:bodyPr/>
          <a:lstStyle/>
          <a:p>
            <a:pPr>
              <a:spcAft>
                <a:spcPts val="2000"/>
              </a:spcAft>
            </a:pPr>
            <a:r>
              <a:rPr lang="en-GB" sz="2000" dirty="0" smtClean="0"/>
              <a:t>In other approaches, mappings are thought to be between a </a:t>
            </a:r>
            <a:r>
              <a:rPr lang="en-GB" sz="2000" b="1" dirty="0" smtClean="0">
                <a:solidFill>
                  <a:srgbClr val="FF0000"/>
                </a:solidFill>
              </a:rPr>
              <a:t>source domain</a:t>
            </a:r>
            <a:r>
              <a:rPr lang="en-GB" sz="2000" dirty="0" smtClean="0"/>
              <a:t> and a </a:t>
            </a:r>
            <a:r>
              <a:rPr lang="en-GB" sz="2000" b="1" dirty="0" smtClean="0">
                <a:solidFill>
                  <a:srgbClr val="00B0F0"/>
                </a:solidFill>
              </a:rPr>
              <a:t>target domain </a:t>
            </a:r>
            <a:r>
              <a:rPr lang="en-GB" sz="2000" dirty="0" smtClean="0"/>
              <a:t>(or other similar constructs), where domains are subdivisions of our knowledge of the world.</a:t>
            </a:r>
          </a:p>
          <a:p>
            <a:pPr>
              <a:spcAft>
                <a:spcPts val="2000"/>
              </a:spcAft>
              <a:buFont typeface="Times New Roman" pitchFamily="18" charset="0"/>
              <a:buChar char=" "/>
            </a:pPr>
            <a:r>
              <a:rPr lang="en-GB" sz="2000" dirty="0" smtClean="0">
                <a:sym typeface="Symbol" pitchFamily="18" charset="2"/>
              </a:rPr>
              <a:t>This rests on notions of domain (etc.) that I don’t believe.</a:t>
            </a:r>
          </a:p>
          <a:p>
            <a:pPr>
              <a:spcAft>
                <a:spcPts val="1000"/>
              </a:spcAft>
            </a:pPr>
            <a:r>
              <a:rPr lang="en-GB" sz="2000" dirty="0" smtClean="0">
                <a:sym typeface="Symbol" pitchFamily="18" charset="2"/>
              </a:rPr>
              <a:t>I cast mappings as just relating two different things (no matter what “domains” these things might involve), where one thing is assumed to be in a </a:t>
            </a:r>
            <a:r>
              <a:rPr lang="en-GB" sz="2000" b="1" dirty="0" smtClean="0">
                <a:solidFill>
                  <a:srgbClr val="FF0000"/>
                </a:solidFill>
                <a:sym typeface="Symbol" pitchFamily="18" charset="2"/>
              </a:rPr>
              <a:t>pretended scenario</a:t>
            </a:r>
            <a:r>
              <a:rPr lang="en-GB" sz="2000" dirty="0" smtClean="0">
                <a:solidFill>
                  <a:srgbClr val="FF0000"/>
                </a:solidFill>
                <a:sym typeface="Symbol" pitchFamily="18" charset="2"/>
              </a:rPr>
              <a:t> </a:t>
            </a:r>
            <a:r>
              <a:rPr lang="en-GB" sz="2000" dirty="0" smtClean="0">
                <a:sym typeface="Symbol" pitchFamily="18" charset="2"/>
              </a:rPr>
              <a:t>and the other in a </a:t>
            </a:r>
            <a:r>
              <a:rPr lang="en-GB" sz="2000" b="1" dirty="0" smtClean="0">
                <a:solidFill>
                  <a:srgbClr val="00B0F0"/>
                </a:solidFill>
                <a:sym typeface="Symbol" pitchFamily="18" charset="2"/>
              </a:rPr>
              <a:t>target-side scenario</a:t>
            </a:r>
            <a:r>
              <a:rPr lang="en-GB" sz="2000" dirty="0" smtClean="0">
                <a:sym typeface="Symbol" pitchFamily="18" charset="2"/>
              </a:rPr>
              <a:t>.</a:t>
            </a:r>
          </a:p>
          <a:p>
            <a:pPr algn="r">
              <a:spcBef>
                <a:spcPts val="0"/>
              </a:spcBef>
              <a:spcAft>
                <a:spcPts val="2000"/>
              </a:spcAft>
              <a:buFont typeface="Times New Roman" pitchFamily="18" charset="0"/>
              <a:buChar char=" "/>
            </a:pPr>
            <a:r>
              <a:rPr lang="en-GB" sz="2000" dirty="0" smtClean="0">
                <a:sym typeface="Symbol" pitchFamily="18" charset="2"/>
              </a:rPr>
              <a:t>[related to Walton’s “principles of generation”]</a:t>
            </a:r>
          </a:p>
          <a:p>
            <a:pPr>
              <a:spcAft>
                <a:spcPts val="2000"/>
              </a:spcAft>
            </a:pPr>
            <a:r>
              <a:rPr lang="en-GB" sz="2000" dirty="0" smtClean="0">
                <a:sym typeface="Symbol" pitchFamily="18" charset="2"/>
              </a:rPr>
              <a:t>I don’t assume any precise delineations of subject-matter.</a:t>
            </a:r>
            <a:endParaRPr lang="en-GB" sz="2400" dirty="0" smtClean="0">
              <a:sym typeface="Symbol" pitchFamily="18" charset="2"/>
            </a:endParaRPr>
          </a:p>
          <a:p>
            <a:pPr>
              <a:spcAft>
                <a:spcPts val="2000"/>
              </a:spcAft>
            </a:pPr>
            <a:r>
              <a:rPr lang="en-GB" sz="2000" dirty="0" smtClean="0">
                <a:sym typeface="Symbol" pitchFamily="18" charset="2"/>
              </a:rPr>
              <a:t>The subject-matter in the pretence is typically from the source side of the metaphor, but can include real (non-pretend) information, and any subject matter that is relevantly connected to the source-side subject matter.</a:t>
            </a:r>
          </a:p>
          <a:p>
            <a:pPr lvl="1">
              <a:buFont typeface="Arial" charset="0"/>
              <a:buChar char=" "/>
            </a:pPr>
            <a:endParaRPr lang="en-GB"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The ATT-Meta Approach, </a:t>
            </a:r>
            <a:r>
              <a:rPr lang="en-GB" dirty="0" err="1" smtClean="0"/>
              <a:t>contd</a:t>
            </a:r>
            <a:endParaRPr lang="en-GB" dirty="0" smtClean="0"/>
          </a:p>
        </p:txBody>
      </p:sp>
      <p:sp>
        <p:nvSpPr>
          <p:cNvPr id="3075" name="Rectangle 3"/>
          <p:cNvSpPr>
            <a:spLocks noGrp="1" noChangeArrowheads="1"/>
          </p:cNvSpPr>
          <p:nvPr>
            <p:ph idx="1"/>
          </p:nvPr>
        </p:nvSpPr>
        <p:spPr>
          <a:xfrm>
            <a:off x="251520" y="908720"/>
            <a:ext cx="8534400" cy="5832648"/>
          </a:xfrm>
        </p:spPr>
        <p:txBody>
          <a:bodyPr/>
          <a:lstStyle/>
          <a:p>
            <a:pPr marL="342000" eaLnBrk="1" fontAlgn="auto" hangingPunct="1">
              <a:lnSpc>
                <a:spcPct val="90000"/>
              </a:lnSpc>
              <a:spcBef>
                <a:spcPts val="2500"/>
              </a:spcBef>
              <a:spcAft>
                <a:spcPts val="0"/>
              </a:spcAft>
              <a:buFont typeface="Arial" pitchFamily="34" charset="0"/>
              <a:buChar char="•"/>
              <a:defRPr/>
            </a:pPr>
            <a:r>
              <a:rPr lang="en-GB" sz="2000" b="1" dirty="0" smtClean="0">
                <a:solidFill>
                  <a:srgbClr val="00B050"/>
                </a:solidFill>
              </a:rPr>
              <a:t>No-transformation</a:t>
            </a:r>
            <a:r>
              <a:rPr lang="en-GB" sz="2000" dirty="0" smtClean="0"/>
              <a:t> case: done by </a:t>
            </a:r>
            <a:r>
              <a:rPr lang="en-GB" sz="2000" b="1" i="1" dirty="0" smtClean="0">
                <a:solidFill>
                  <a:srgbClr val="00B050"/>
                </a:solidFill>
              </a:rPr>
              <a:t>View-Neutral Mapping Adjuncts (VNMAs).</a:t>
            </a:r>
            <a:r>
              <a:rPr lang="en-GB" sz="2000" dirty="0" smtClean="0"/>
              <a:t> They lead to copying of certain types of </a:t>
            </a:r>
            <a:r>
              <a:rPr lang="en-GB" sz="2000" b="1" dirty="0" smtClean="0">
                <a:solidFill>
                  <a:srgbClr val="6C00EE"/>
                </a:solidFill>
              </a:rPr>
              <a:t>commonly-occurring</a:t>
            </a:r>
            <a:r>
              <a:rPr lang="en-GB" sz="2000" dirty="0" smtClean="0"/>
              <a:t> information.</a:t>
            </a:r>
            <a:endParaRPr lang="en-GB" sz="2000" b="1" i="1" dirty="0" smtClean="0">
              <a:solidFill>
                <a:srgbClr val="00B050"/>
              </a:solidFill>
            </a:endParaRPr>
          </a:p>
          <a:p>
            <a:pPr marL="342000" eaLnBrk="1" fontAlgn="auto" hangingPunct="1">
              <a:lnSpc>
                <a:spcPct val="90000"/>
              </a:lnSpc>
              <a:spcBef>
                <a:spcPts val="1500"/>
              </a:spcBef>
              <a:spcAft>
                <a:spcPts val="0"/>
              </a:spcAft>
              <a:buFont typeface="Arial" pitchFamily="34" charset="0"/>
              <a:buChar char="•"/>
              <a:defRPr/>
            </a:pPr>
            <a:r>
              <a:rPr lang="en-GB" sz="2000" dirty="0" smtClean="0"/>
              <a:t>Example: </a:t>
            </a:r>
          </a:p>
          <a:p>
            <a:pPr marL="742050" lvl="1" eaLnBrk="1" fontAlgn="auto" hangingPunct="1">
              <a:lnSpc>
                <a:spcPct val="90000"/>
              </a:lnSpc>
              <a:spcBef>
                <a:spcPts val="1000"/>
              </a:spcBef>
              <a:spcAft>
                <a:spcPts val="0"/>
              </a:spcAft>
              <a:buFont typeface="Times New Roman" pitchFamily="18" charset="0"/>
              <a:buChar char=" "/>
              <a:defRPr/>
            </a:pPr>
            <a:r>
              <a:rPr lang="en-GB" sz="1800" b="1" i="1" cap="all" dirty="0" smtClean="0">
                <a:solidFill>
                  <a:srgbClr val="00B050"/>
                </a:solidFill>
              </a:rPr>
              <a:t>if</a:t>
            </a:r>
            <a:r>
              <a:rPr lang="en-GB" sz="1800" b="1" dirty="0" smtClean="0">
                <a:solidFill>
                  <a:srgbClr val="00B050"/>
                </a:solidFill>
              </a:rPr>
              <a:t>            </a:t>
            </a:r>
            <a:r>
              <a:rPr lang="en-GB" sz="1800" dirty="0" smtClean="0"/>
              <a:t>pretend action </a:t>
            </a:r>
            <a:r>
              <a:rPr lang="en-GB" sz="1800" b="1" dirty="0" smtClean="0">
                <a:solidFill>
                  <a:srgbClr val="FF0000"/>
                </a:solidFill>
              </a:rPr>
              <a:t>P</a:t>
            </a:r>
            <a:r>
              <a:rPr lang="en-GB" sz="1800" dirty="0" smtClean="0"/>
              <a:t>      </a:t>
            </a:r>
            <a:r>
              <a:rPr lang="en-GB" sz="1800" b="1" dirty="0" smtClean="0">
                <a:solidFill>
                  <a:srgbClr val="00B050"/>
                </a:solidFill>
              </a:rPr>
              <a:t>corresponds to    </a:t>
            </a:r>
            <a:r>
              <a:rPr lang="en-GB" sz="1800" dirty="0" smtClean="0"/>
              <a:t>target-situation action </a:t>
            </a:r>
            <a:r>
              <a:rPr lang="en-GB" sz="1800" b="1" dirty="0" smtClean="0">
                <a:solidFill>
                  <a:srgbClr val="00B0F0"/>
                </a:solidFill>
              </a:rPr>
              <a:t>Q</a:t>
            </a:r>
            <a:endParaRPr lang="en-GB" sz="1800" dirty="0" smtClean="0"/>
          </a:p>
          <a:p>
            <a:pPr marL="742050" lvl="1" eaLnBrk="1" fontAlgn="auto" hangingPunct="1">
              <a:lnSpc>
                <a:spcPct val="90000"/>
              </a:lnSpc>
              <a:spcBef>
                <a:spcPts val="1000"/>
              </a:spcBef>
              <a:spcAft>
                <a:spcPts val="0"/>
              </a:spcAft>
              <a:buFont typeface="Times New Roman" pitchFamily="18" charset="0"/>
              <a:buChar char=" "/>
              <a:defRPr/>
            </a:pPr>
            <a:r>
              <a:rPr lang="en-GB" sz="1800" b="1" i="1" cap="all" dirty="0" smtClean="0">
                <a:solidFill>
                  <a:srgbClr val="00B050"/>
                </a:solidFill>
              </a:rPr>
              <a:t>AND IF   </a:t>
            </a:r>
            <a:r>
              <a:rPr lang="en-GB" sz="1800" dirty="0" smtClean="0"/>
              <a:t>pretend agent  </a:t>
            </a:r>
            <a:r>
              <a:rPr lang="en-GB" sz="1800" b="1" dirty="0" smtClean="0">
                <a:solidFill>
                  <a:srgbClr val="FF0000"/>
                </a:solidFill>
              </a:rPr>
              <a:t>X      </a:t>
            </a:r>
            <a:r>
              <a:rPr lang="en-GB" sz="1800" b="1" dirty="0" smtClean="0">
                <a:solidFill>
                  <a:srgbClr val="00B050"/>
                </a:solidFill>
              </a:rPr>
              <a:t>corresponds to   </a:t>
            </a:r>
            <a:r>
              <a:rPr lang="en-GB" sz="1800" dirty="0" smtClean="0"/>
              <a:t> target-situation agent </a:t>
            </a:r>
            <a:r>
              <a:rPr lang="en-GB" sz="1800" b="1" dirty="0" smtClean="0">
                <a:solidFill>
                  <a:srgbClr val="00B0F0"/>
                </a:solidFill>
              </a:rPr>
              <a:t>Y</a:t>
            </a:r>
            <a:r>
              <a:rPr lang="en-GB" sz="1800" dirty="0" smtClean="0"/>
              <a:t>, </a:t>
            </a:r>
          </a:p>
          <a:p>
            <a:pPr marL="742050" lvl="1" eaLnBrk="1" fontAlgn="auto" hangingPunct="1">
              <a:lnSpc>
                <a:spcPct val="90000"/>
              </a:lnSpc>
              <a:spcBef>
                <a:spcPts val="1000"/>
              </a:spcBef>
              <a:spcAft>
                <a:spcPts val="0"/>
              </a:spcAft>
              <a:buFont typeface="Times New Roman" pitchFamily="18" charset="0"/>
              <a:buChar char=" "/>
              <a:defRPr/>
            </a:pPr>
            <a:r>
              <a:rPr lang="en-GB" sz="1800" b="1" i="1" cap="all" dirty="0" smtClean="0">
                <a:solidFill>
                  <a:srgbClr val="00B050"/>
                </a:solidFill>
              </a:rPr>
              <a:t>Then </a:t>
            </a:r>
            <a:r>
              <a:rPr lang="en-GB" sz="1800" dirty="0" smtClean="0"/>
              <a:t>     </a:t>
            </a:r>
            <a:r>
              <a:rPr lang="en-GB" sz="1800" b="1" dirty="0" smtClean="0">
                <a:solidFill>
                  <a:srgbClr val="821BFF"/>
                </a:solidFill>
              </a:rPr>
              <a:t>ability</a:t>
            </a:r>
            <a:r>
              <a:rPr lang="en-GB" sz="1800" dirty="0" smtClean="0"/>
              <a:t> of </a:t>
            </a:r>
            <a:r>
              <a:rPr lang="en-GB" sz="1800" b="1" dirty="0" smtClean="0">
                <a:solidFill>
                  <a:srgbClr val="FF0000"/>
                </a:solidFill>
              </a:rPr>
              <a:t>X </a:t>
            </a:r>
            <a:r>
              <a:rPr lang="en-GB" sz="1800" dirty="0" smtClean="0"/>
              <a:t>to do </a:t>
            </a:r>
            <a:r>
              <a:rPr lang="en-GB" sz="1800" b="1" dirty="0" smtClean="0">
                <a:solidFill>
                  <a:srgbClr val="FF0000"/>
                </a:solidFill>
              </a:rPr>
              <a:t>P </a:t>
            </a:r>
            <a:r>
              <a:rPr lang="en-GB" sz="1800" dirty="0" smtClean="0"/>
              <a:t> </a:t>
            </a:r>
            <a:r>
              <a:rPr lang="en-GB" sz="1800" b="1" dirty="0" smtClean="0">
                <a:solidFill>
                  <a:srgbClr val="00B050"/>
                </a:solidFill>
              </a:rPr>
              <a:t>corresponds</a:t>
            </a:r>
            <a:r>
              <a:rPr lang="en-GB" sz="1800" dirty="0" smtClean="0"/>
              <a:t> </a:t>
            </a:r>
            <a:r>
              <a:rPr lang="en-GB" sz="1800" b="1" dirty="0" smtClean="0">
                <a:solidFill>
                  <a:srgbClr val="00B050"/>
                </a:solidFill>
              </a:rPr>
              <a:t>to</a:t>
            </a:r>
            <a:r>
              <a:rPr lang="en-GB" sz="1800" dirty="0" smtClean="0"/>
              <a:t>    </a:t>
            </a:r>
            <a:r>
              <a:rPr lang="en-GB" sz="1800" b="1" dirty="0" smtClean="0">
                <a:solidFill>
                  <a:srgbClr val="821BFF"/>
                </a:solidFill>
              </a:rPr>
              <a:t>ability</a:t>
            </a:r>
            <a:r>
              <a:rPr lang="en-GB" sz="1800" dirty="0" smtClean="0"/>
              <a:t> of </a:t>
            </a:r>
            <a:r>
              <a:rPr lang="en-GB" sz="1800" b="1" dirty="0" smtClean="0">
                <a:solidFill>
                  <a:srgbClr val="00B0F0"/>
                </a:solidFill>
              </a:rPr>
              <a:t>Y</a:t>
            </a:r>
            <a:r>
              <a:rPr lang="en-GB" sz="1800" dirty="0" smtClean="0"/>
              <a:t> to do </a:t>
            </a:r>
            <a:r>
              <a:rPr lang="en-GB" sz="1800" b="1" dirty="0" smtClean="0">
                <a:solidFill>
                  <a:srgbClr val="00B0F0"/>
                </a:solidFill>
              </a:rPr>
              <a:t>Q</a:t>
            </a:r>
          </a:p>
          <a:p>
            <a:pPr marL="742050" lvl="1" eaLnBrk="1" fontAlgn="auto" hangingPunct="1">
              <a:lnSpc>
                <a:spcPct val="90000"/>
              </a:lnSpc>
              <a:spcBef>
                <a:spcPts val="0"/>
              </a:spcBef>
              <a:spcAft>
                <a:spcPts val="0"/>
              </a:spcAft>
              <a:buFont typeface="Times New Roman" pitchFamily="18" charset="0"/>
              <a:buChar char=" "/>
              <a:defRPr/>
            </a:pPr>
            <a:r>
              <a:rPr lang="en-GB" sz="1800" dirty="0" smtClean="0"/>
              <a:t>(</a:t>
            </a:r>
            <a:r>
              <a:rPr lang="en-GB" sz="1800" u="sng" dirty="0" smtClean="0"/>
              <a:t>by default</a:t>
            </a:r>
            <a:r>
              <a:rPr lang="en-GB" sz="1800" dirty="0" smtClean="0"/>
              <a:t>) </a:t>
            </a:r>
          </a:p>
          <a:p>
            <a:pPr marL="342000" eaLnBrk="1" fontAlgn="auto" hangingPunct="1">
              <a:lnSpc>
                <a:spcPct val="90000"/>
              </a:lnSpc>
              <a:spcBef>
                <a:spcPts val="2500"/>
              </a:spcBef>
              <a:spcAft>
                <a:spcPts val="0"/>
              </a:spcAft>
              <a:buFont typeface="Calibri" pitchFamily="34" charset="0"/>
              <a:buChar char="•"/>
              <a:defRPr/>
            </a:pPr>
            <a:r>
              <a:rPr lang="en-GB" sz="2000" dirty="0" smtClean="0"/>
              <a:t>They are parasitic on existing postulated pretence/target correspondences (mappings).</a:t>
            </a:r>
          </a:p>
          <a:p>
            <a:pPr marL="342000" eaLnBrk="1" fontAlgn="auto" hangingPunct="1">
              <a:lnSpc>
                <a:spcPct val="90000"/>
              </a:lnSpc>
              <a:spcBef>
                <a:spcPts val="1500"/>
              </a:spcBef>
              <a:spcAft>
                <a:spcPts val="0"/>
              </a:spcAft>
              <a:buFont typeface="Times New Roman" pitchFamily="18" charset="0"/>
              <a:buChar char=" "/>
              <a:defRPr/>
            </a:pPr>
            <a:r>
              <a:rPr lang="en-GB" sz="2000" dirty="0" smtClean="0"/>
              <a:t>But they are independent of where those correspondences come from, and notably from what specific metaphorical views (such as IDEAS AS PHYSICAL OBJECTS) are in operation.</a:t>
            </a:r>
          </a:p>
          <a:p>
            <a:pPr marL="342000" eaLnBrk="1" fontAlgn="auto" hangingPunct="1">
              <a:lnSpc>
                <a:spcPct val="90000"/>
              </a:lnSpc>
              <a:spcBef>
                <a:spcPts val="1500"/>
              </a:spcBef>
              <a:spcAft>
                <a:spcPts val="0"/>
              </a:spcAft>
              <a:buFont typeface="Arial" pitchFamily="34" charset="0"/>
              <a:buChar char="•"/>
              <a:defRPr/>
            </a:pPr>
            <a:r>
              <a:rPr lang="en-GB" sz="2000" dirty="0" smtClean="0"/>
              <a:t>VNMAs provide great economy: e.g. No need to have an </a:t>
            </a:r>
            <a:r>
              <a:rPr lang="en-GB" sz="2000" b="1" dirty="0" smtClean="0">
                <a:solidFill>
                  <a:srgbClr val="821BFF"/>
                </a:solidFill>
              </a:rPr>
              <a:t>ability</a:t>
            </a:r>
            <a:r>
              <a:rPr lang="en-GB" sz="2000" dirty="0" smtClean="0"/>
              <a:t> version of the view-</a:t>
            </a:r>
            <a:r>
              <a:rPr lang="en-GB" sz="2000" b="1" dirty="0" smtClean="0">
                <a:solidFill>
                  <a:srgbClr val="00B050"/>
                </a:solidFill>
              </a:rPr>
              <a:t>specific</a:t>
            </a:r>
            <a:r>
              <a:rPr lang="en-GB" sz="2000" dirty="0" smtClean="0"/>
              <a:t> </a:t>
            </a:r>
            <a:r>
              <a:rPr lang="en-GB" sz="2000" dirty="0" smtClean="0">
                <a:solidFill>
                  <a:srgbClr val="FF0000"/>
                </a:solidFill>
              </a:rPr>
              <a:t>physical-manipulation</a:t>
            </a:r>
            <a:r>
              <a:rPr lang="en-GB" sz="2000" dirty="0" smtClean="0"/>
              <a:t>/</a:t>
            </a:r>
            <a:r>
              <a:rPr lang="en-GB" sz="2000" dirty="0" smtClean="0">
                <a:solidFill>
                  <a:srgbClr val="00B0F0"/>
                </a:solidFill>
              </a:rPr>
              <a:t>mental-usage</a:t>
            </a:r>
            <a:r>
              <a:rPr lang="en-GB" sz="2000" dirty="0" smtClean="0"/>
              <a:t> mapping, or ability version of other mappings.</a:t>
            </a:r>
          </a:p>
          <a:p>
            <a:pPr marL="342000" eaLnBrk="1" fontAlgn="auto" hangingPunct="1">
              <a:lnSpc>
                <a:spcPct val="90000"/>
              </a:lnSpc>
              <a:spcBef>
                <a:spcPts val="2500"/>
              </a:spcBef>
              <a:spcAft>
                <a:spcPts val="0"/>
              </a:spcAft>
              <a:buFont typeface="Arial" pitchFamily="34" charset="0"/>
              <a:buChar char="•"/>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381000"/>
            <a:ext cx="7772400" cy="533400"/>
          </a:xfrm>
        </p:spPr>
        <p:txBody>
          <a:bodyPr rtlCol="0">
            <a:normAutofit fontScale="90000"/>
          </a:bodyPr>
          <a:lstStyle/>
          <a:p>
            <a:pPr eaLnBrk="1" fontAlgn="auto" hangingPunct="1">
              <a:spcAft>
                <a:spcPts val="0"/>
              </a:spcAft>
              <a:defRPr/>
            </a:pPr>
            <a:r>
              <a:rPr lang="en-GB" dirty="0" smtClean="0"/>
              <a:t>Info Handled by some VNMAs</a:t>
            </a:r>
          </a:p>
        </p:txBody>
      </p:sp>
      <p:sp>
        <p:nvSpPr>
          <p:cNvPr id="11267" name="Rectangle 3"/>
          <p:cNvSpPr>
            <a:spLocks noGrp="1" noChangeArrowheads="1"/>
          </p:cNvSpPr>
          <p:nvPr>
            <p:ph idx="1"/>
          </p:nvPr>
        </p:nvSpPr>
        <p:spPr>
          <a:xfrm>
            <a:off x="533400" y="1524000"/>
            <a:ext cx="8286750" cy="5000625"/>
          </a:xfrm>
        </p:spPr>
        <p:txBody>
          <a:bodyPr/>
          <a:lstStyle/>
          <a:p>
            <a:pPr eaLnBrk="1" hangingPunct="1">
              <a:lnSpc>
                <a:spcPct val="90000"/>
              </a:lnSpc>
              <a:spcBef>
                <a:spcPct val="0"/>
              </a:spcBef>
              <a:spcAft>
                <a:spcPts val="2400"/>
              </a:spcAft>
            </a:pPr>
            <a:r>
              <a:rPr lang="en-GB" sz="2400" u="sng" dirty="0" smtClean="0">
                <a:solidFill>
                  <a:srgbClr val="002060"/>
                </a:solidFill>
              </a:rPr>
              <a:t>ability</a:t>
            </a:r>
            <a:r>
              <a:rPr lang="en-GB" sz="2400" dirty="0" smtClean="0">
                <a:solidFill>
                  <a:srgbClr val="002060"/>
                </a:solidFill>
              </a:rPr>
              <a:t>, </a:t>
            </a:r>
            <a:r>
              <a:rPr lang="en-GB" sz="2400" u="sng" dirty="0" smtClean="0">
                <a:solidFill>
                  <a:srgbClr val="002060"/>
                </a:solidFill>
              </a:rPr>
              <a:t>ease</a:t>
            </a:r>
            <a:r>
              <a:rPr lang="en-GB" sz="2400" dirty="0" smtClean="0">
                <a:solidFill>
                  <a:srgbClr val="002060"/>
                </a:solidFill>
              </a:rPr>
              <a:t>, causation, enablement, etc.</a:t>
            </a:r>
          </a:p>
          <a:p>
            <a:pPr eaLnBrk="1" hangingPunct="1">
              <a:lnSpc>
                <a:spcPct val="90000"/>
              </a:lnSpc>
              <a:spcBef>
                <a:spcPct val="0"/>
              </a:spcBef>
              <a:spcAft>
                <a:spcPts val="2400"/>
              </a:spcAft>
            </a:pPr>
            <a:r>
              <a:rPr lang="en-GB" sz="2400" u="sng" dirty="0" smtClean="0">
                <a:solidFill>
                  <a:srgbClr val="002060"/>
                </a:solidFill>
              </a:rPr>
              <a:t>degrees</a:t>
            </a:r>
            <a:r>
              <a:rPr lang="en-GB" sz="2400" dirty="0" smtClean="0">
                <a:solidFill>
                  <a:srgbClr val="002060"/>
                </a:solidFill>
              </a:rPr>
              <a:t> (intensities)</a:t>
            </a:r>
          </a:p>
          <a:p>
            <a:pPr eaLnBrk="1" hangingPunct="1">
              <a:lnSpc>
                <a:spcPct val="90000"/>
              </a:lnSpc>
              <a:spcBef>
                <a:spcPct val="0"/>
              </a:spcBef>
              <a:spcAft>
                <a:spcPts val="2400"/>
              </a:spcAft>
            </a:pPr>
            <a:r>
              <a:rPr lang="en-GB" sz="2400" u="sng" dirty="0" smtClean="0">
                <a:solidFill>
                  <a:srgbClr val="002060"/>
                </a:solidFill>
              </a:rPr>
              <a:t>modalities</a:t>
            </a:r>
            <a:r>
              <a:rPr lang="en-GB" sz="2400" dirty="0" smtClean="0">
                <a:solidFill>
                  <a:srgbClr val="002060"/>
                </a:solidFill>
              </a:rPr>
              <a:t> (incl. “if ... would”)</a:t>
            </a:r>
            <a:endParaRPr lang="en-GB" sz="2400" u="sng" dirty="0" smtClean="0">
              <a:solidFill>
                <a:srgbClr val="002060"/>
              </a:solidFill>
            </a:endParaRPr>
          </a:p>
          <a:p>
            <a:pPr eaLnBrk="1" hangingPunct="1">
              <a:lnSpc>
                <a:spcPct val="90000"/>
              </a:lnSpc>
              <a:spcBef>
                <a:spcPct val="0"/>
              </a:spcBef>
              <a:spcAft>
                <a:spcPts val="2400"/>
              </a:spcAft>
            </a:pPr>
            <a:r>
              <a:rPr lang="en-GB" sz="2400" dirty="0" smtClean="0">
                <a:solidFill>
                  <a:srgbClr val="002060"/>
                </a:solidFill>
              </a:rPr>
              <a:t>uncertainty</a:t>
            </a:r>
          </a:p>
          <a:p>
            <a:pPr eaLnBrk="1" hangingPunct="1">
              <a:lnSpc>
                <a:spcPct val="90000"/>
              </a:lnSpc>
              <a:spcBef>
                <a:spcPct val="0"/>
              </a:spcBef>
              <a:spcAft>
                <a:spcPts val="2400"/>
              </a:spcAft>
            </a:pPr>
            <a:r>
              <a:rPr lang="en-GB" sz="2400" dirty="0" smtClean="0">
                <a:solidFill>
                  <a:srgbClr val="002060"/>
                </a:solidFill>
              </a:rPr>
              <a:t>event shape, temporal relationships</a:t>
            </a:r>
          </a:p>
          <a:p>
            <a:pPr eaLnBrk="1" hangingPunct="1">
              <a:lnSpc>
                <a:spcPct val="90000"/>
              </a:lnSpc>
              <a:spcBef>
                <a:spcPct val="0"/>
              </a:spcBef>
              <a:spcAft>
                <a:spcPts val="2400"/>
              </a:spcAft>
            </a:pPr>
            <a:r>
              <a:rPr lang="en-GB" sz="2400" dirty="0" smtClean="0">
                <a:solidFill>
                  <a:srgbClr val="002060"/>
                </a:solidFill>
              </a:rPr>
              <a:t>sets, qualitative set sizes</a:t>
            </a:r>
          </a:p>
          <a:p>
            <a:pPr eaLnBrk="1" hangingPunct="1">
              <a:lnSpc>
                <a:spcPct val="90000"/>
              </a:lnSpc>
              <a:spcBef>
                <a:spcPct val="0"/>
              </a:spcBef>
              <a:spcAft>
                <a:spcPts val="2400"/>
              </a:spcAft>
            </a:pPr>
            <a:r>
              <a:rPr lang="en-GB" sz="2400" dirty="0" smtClean="0">
                <a:solidFill>
                  <a:srgbClr val="002060"/>
                </a:solidFill>
              </a:rPr>
              <a:t>emotional and mental states, value judgments</a:t>
            </a:r>
          </a:p>
          <a:p>
            <a:pPr eaLnBrk="1" hangingPunct="1">
              <a:lnSpc>
                <a:spcPct val="90000"/>
              </a:lnSpc>
              <a:spcAft>
                <a:spcPct val="100000"/>
              </a:spcAft>
            </a:pPr>
            <a:endParaRPr lang="en-GB" dirty="0" smtClean="0">
              <a:solidFill>
                <a:srgbClr val="00206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9552" y="188640"/>
            <a:ext cx="7772400" cy="533400"/>
          </a:xfrm>
        </p:spPr>
        <p:txBody>
          <a:bodyPr rtlCol="0">
            <a:normAutofit fontScale="90000"/>
          </a:bodyPr>
          <a:lstStyle/>
          <a:p>
            <a:pPr eaLnBrk="1" fontAlgn="auto" hangingPunct="1">
              <a:spcAft>
                <a:spcPts val="0"/>
              </a:spcAft>
              <a:defRPr/>
            </a:pPr>
            <a:r>
              <a:rPr lang="en-GB" dirty="0" smtClean="0"/>
              <a:t>Other No-Transformation Cases</a:t>
            </a:r>
          </a:p>
        </p:txBody>
      </p:sp>
      <p:sp>
        <p:nvSpPr>
          <p:cNvPr id="11267" name="Rectangle 3"/>
          <p:cNvSpPr>
            <a:spLocks noGrp="1" noChangeArrowheads="1"/>
          </p:cNvSpPr>
          <p:nvPr>
            <p:ph idx="1"/>
          </p:nvPr>
        </p:nvSpPr>
        <p:spPr>
          <a:xfrm>
            <a:off x="539552" y="980728"/>
            <a:ext cx="8286750" cy="5760640"/>
          </a:xfrm>
        </p:spPr>
        <p:txBody>
          <a:bodyPr/>
          <a:lstStyle/>
          <a:p>
            <a:pPr eaLnBrk="1" hangingPunct="1">
              <a:lnSpc>
                <a:spcPct val="90000"/>
              </a:lnSpc>
              <a:spcBef>
                <a:spcPct val="0"/>
              </a:spcBef>
              <a:spcAft>
                <a:spcPts val="0"/>
              </a:spcAft>
            </a:pPr>
            <a:r>
              <a:rPr lang="en-GB" sz="2000" dirty="0" smtClean="0">
                <a:solidFill>
                  <a:srgbClr val="002060"/>
                </a:solidFill>
              </a:rPr>
              <a:t>Any type of info </a:t>
            </a:r>
            <a:r>
              <a:rPr lang="en-GB" sz="2000" u="sng" dirty="0" smtClean="0">
                <a:solidFill>
                  <a:srgbClr val="002060"/>
                </a:solidFill>
              </a:rPr>
              <a:t>could</a:t>
            </a:r>
            <a:r>
              <a:rPr lang="en-GB" sz="2000" dirty="0" smtClean="0">
                <a:solidFill>
                  <a:srgbClr val="002060"/>
                </a:solidFill>
              </a:rPr>
              <a:t>, in the right specific circumstances, correspond without transformation.</a:t>
            </a:r>
          </a:p>
          <a:p>
            <a:pPr lvl="1" eaLnBrk="1" hangingPunct="1">
              <a:lnSpc>
                <a:spcPct val="90000"/>
              </a:lnSpc>
              <a:spcBef>
                <a:spcPts val="1000"/>
              </a:spcBef>
              <a:spcAft>
                <a:spcPts val="0"/>
              </a:spcAft>
            </a:pPr>
            <a:r>
              <a:rPr lang="en-GB" sz="1800" dirty="0" smtClean="0">
                <a:solidFill>
                  <a:srgbClr val="002060"/>
                </a:solidFill>
              </a:rPr>
              <a:t>E.g., one might metaphorically cast a </a:t>
            </a:r>
            <a:r>
              <a:rPr lang="en-GB" sz="1800" b="1" dirty="0" smtClean="0">
                <a:solidFill>
                  <a:srgbClr val="00B0F0"/>
                </a:solidFill>
              </a:rPr>
              <a:t>person</a:t>
            </a:r>
            <a:r>
              <a:rPr lang="en-GB" sz="1800" dirty="0" smtClean="0">
                <a:solidFill>
                  <a:srgbClr val="002060"/>
                </a:solidFill>
              </a:rPr>
              <a:t> as a </a:t>
            </a:r>
            <a:r>
              <a:rPr lang="en-GB" sz="1800" b="1" dirty="0" smtClean="0">
                <a:solidFill>
                  <a:srgbClr val="FF0000"/>
                </a:solidFill>
              </a:rPr>
              <a:t>horse</a:t>
            </a:r>
            <a:r>
              <a:rPr lang="en-GB" sz="1800" dirty="0" smtClean="0">
                <a:solidFill>
                  <a:srgbClr val="002060"/>
                </a:solidFill>
              </a:rPr>
              <a:t> because of the shape of their nose and their speed of running.</a:t>
            </a:r>
          </a:p>
          <a:p>
            <a:pPr eaLnBrk="1" hangingPunct="1">
              <a:lnSpc>
                <a:spcPct val="90000"/>
              </a:lnSpc>
              <a:spcBef>
                <a:spcPts val="2500"/>
              </a:spcBef>
              <a:spcAft>
                <a:spcPts val="0"/>
              </a:spcAft>
            </a:pPr>
            <a:r>
              <a:rPr lang="en-GB" sz="2000" dirty="0" smtClean="0">
                <a:solidFill>
                  <a:srgbClr val="002060"/>
                </a:solidFill>
              </a:rPr>
              <a:t>The point is that only certain types of information can be </a:t>
            </a:r>
            <a:r>
              <a:rPr lang="en-GB" sz="2000" u="sng" dirty="0" smtClean="0">
                <a:solidFill>
                  <a:srgbClr val="002060"/>
                </a:solidFill>
              </a:rPr>
              <a:t>assumed</a:t>
            </a:r>
            <a:r>
              <a:rPr lang="en-GB" sz="2000" dirty="0" smtClean="0">
                <a:solidFill>
                  <a:srgbClr val="002060"/>
                </a:solidFill>
              </a:rPr>
              <a:t> to correspond when there’s no specific counter-evidence.</a:t>
            </a:r>
          </a:p>
          <a:p>
            <a:pPr eaLnBrk="1" hangingPunct="1">
              <a:lnSpc>
                <a:spcPct val="90000"/>
              </a:lnSpc>
              <a:spcBef>
                <a:spcPts val="2500"/>
              </a:spcBef>
              <a:spcAft>
                <a:spcPts val="0"/>
              </a:spcAft>
            </a:pPr>
            <a:r>
              <a:rPr lang="en-GB" sz="2000" dirty="0" smtClean="0">
                <a:solidFill>
                  <a:srgbClr val="002060"/>
                </a:solidFill>
              </a:rPr>
              <a:t>A person/horse metaphor would </a:t>
            </a:r>
            <a:r>
              <a:rPr lang="en-GB" sz="2000" b="1" i="1" dirty="0" smtClean="0">
                <a:solidFill>
                  <a:srgbClr val="002060"/>
                </a:solidFill>
              </a:rPr>
              <a:t>not</a:t>
            </a:r>
            <a:r>
              <a:rPr lang="en-GB" sz="2000" dirty="0" smtClean="0">
                <a:solidFill>
                  <a:srgbClr val="002060"/>
                </a:solidFill>
              </a:rPr>
              <a:t> allow one to </a:t>
            </a:r>
            <a:r>
              <a:rPr lang="en-GB" sz="2000" u="sng" dirty="0" smtClean="0">
                <a:solidFill>
                  <a:srgbClr val="002060"/>
                </a:solidFill>
              </a:rPr>
              <a:t>assume</a:t>
            </a:r>
            <a:r>
              <a:rPr lang="en-GB" sz="2000" dirty="0" smtClean="0">
                <a:solidFill>
                  <a:srgbClr val="002060"/>
                </a:solidFill>
              </a:rPr>
              <a:t> that </a:t>
            </a:r>
            <a:r>
              <a:rPr lang="en-GB" sz="2000" b="1" dirty="0" smtClean="0">
                <a:solidFill>
                  <a:srgbClr val="00B0F0"/>
                </a:solidFill>
              </a:rPr>
              <a:t>the person eats raw oats, etc., </a:t>
            </a:r>
            <a:r>
              <a:rPr lang="en-GB" sz="2000" dirty="0" smtClean="0">
                <a:solidFill>
                  <a:srgbClr val="002060"/>
                </a:solidFill>
              </a:rPr>
              <a:t>just because there’s no evidence that the person does not eat those things. </a:t>
            </a:r>
          </a:p>
          <a:p>
            <a:pPr lvl="1" eaLnBrk="1" hangingPunct="1">
              <a:lnSpc>
                <a:spcPct val="90000"/>
              </a:lnSpc>
              <a:spcBef>
                <a:spcPts val="1000"/>
              </a:spcBef>
              <a:spcAft>
                <a:spcPts val="0"/>
              </a:spcAft>
            </a:pPr>
            <a:r>
              <a:rPr lang="en-GB" sz="1800" dirty="0" smtClean="0">
                <a:solidFill>
                  <a:srgbClr val="002060"/>
                </a:solidFill>
              </a:rPr>
              <a:t>One might of course </a:t>
            </a:r>
            <a:r>
              <a:rPr lang="en-GB" sz="1800" u="sng" dirty="0" smtClean="0">
                <a:solidFill>
                  <a:srgbClr val="002060"/>
                </a:solidFill>
              </a:rPr>
              <a:t>wonder</a:t>
            </a:r>
            <a:r>
              <a:rPr lang="en-GB" sz="1800" dirty="0" smtClean="0">
                <a:solidFill>
                  <a:srgbClr val="002060"/>
                </a:solidFill>
              </a:rPr>
              <a:t> whether the person eats those things.</a:t>
            </a:r>
          </a:p>
          <a:p>
            <a:pPr lvl="1" eaLnBrk="1" hangingPunct="1">
              <a:lnSpc>
                <a:spcPct val="90000"/>
              </a:lnSpc>
              <a:spcBef>
                <a:spcPts val="1000"/>
              </a:spcBef>
              <a:spcAft>
                <a:spcPts val="0"/>
              </a:spcAft>
            </a:pPr>
            <a:r>
              <a:rPr lang="en-GB" sz="1800" dirty="0" smtClean="0">
                <a:solidFill>
                  <a:srgbClr val="002060"/>
                </a:solidFill>
              </a:rPr>
              <a:t>And in the right context, part of the point </a:t>
            </a:r>
            <a:r>
              <a:rPr lang="en-GB" sz="1800" u="sng" dirty="0" smtClean="0">
                <a:solidFill>
                  <a:srgbClr val="002060"/>
                </a:solidFill>
              </a:rPr>
              <a:t>could</a:t>
            </a:r>
            <a:r>
              <a:rPr lang="en-GB" sz="1800" dirty="0" smtClean="0">
                <a:solidFill>
                  <a:srgbClr val="002060"/>
                </a:solidFill>
              </a:rPr>
              <a:t> be that the person does eat those things.</a:t>
            </a:r>
          </a:p>
          <a:p>
            <a:pPr eaLnBrk="1" hangingPunct="1">
              <a:lnSpc>
                <a:spcPct val="90000"/>
              </a:lnSpc>
              <a:spcBef>
                <a:spcPts val="1000"/>
              </a:spcBef>
              <a:spcAft>
                <a:spcPts val="0"/>
              </a:spcAft>
            </a:pPr>
            <a:r>
              <a:rPr lang="en-GB" sz="2000" dirty="0" smtClean="0">
                <a:solidFill>
                  <a:srgbClr val="002060"/>
                </a:solidFill>
              </a:rPr>
              <a:t>So: </a:t>
            </a:r>
          </a:p>
          <a:p>
            <a:pPr lvl="1" eaLnBrk="1" hangingPunct="1">
              <a:lnSpc>
                <a:spcPct val="90000"/>
              </a:lnSpc>
              <a:spcBef>
                <a:spcPts val="1000"/>
              </a:spcBef>
              <a:spcAft>
                <a:spcPts val="0"/>
              </a:spcAft>
            </a:pPr>
            <a:r>
              <a:rPr lang="en-GB" sz="1800" dirty="0" smtClean="0">
                <a:solidFill>
                  <a:srgbClr val="002060"/>
                </a:solidFill>
              </a:rPr>
              <a:t>VNMA-style info:  </a:t>
            </a:r>
            <a:r>
              <a:rPr lang="en-GB" sz="1800" u="sng" dirty="0" smtClean="0">
                <a:solidFill>
                  <a:srgbClr val="002060"/>
                </a:solidFill>
              </a:rPr>
              <a:t>can</a:t>
            </a:r>
            <a:r>
              <a:rPr lang="en-GB" sz="1800" dirty="0" smtClean="0">
                <a:solidFill>
                  <a:srgbClr val="002060"/>
                </a:solidFill>
              </a:rPr>
              <a:t> copy over        unless  there’s a reason </a:t>
            </a:r>
            <a:r>
              <a:rPr lang="en-GB" sz="1800" u="sng" dirty="0" smtClean="0">
                <a:solidFill>
                  <a:srgbClr val="002060"/>
                </a:solidFill>
              </a:rPr>
              <a:t>against</a:t>
            </a:r>
          </a:p>
          <a:p>
            <a:pPr lvl="1" eaLnBrk="1" hangingPunct="1">
              <a:lnSpc>
                <a:spcPct val="90000"/>
              </a:lnSpc>
              <a:spcBef>
                <a:spcPts val="1000"/>
              </a:spcBef>
              <a:spcAft>
                <a:spcPts val="0"/>
              </a:spcAft>
            </a:pPr>
            <a:r>
              <a:rPr lang="en-GB" sz="1800" dirty="0" smtClean="0">
                <a:solidFill>
                  <a:srgbClr val="002060"/>
                </a:solidFill>
              </a:rPr>
              <a:t>Other Info:             </a:t>
            </a:r>
            <a:r>
              <a:rPr lang="en-GB" sz="1800" u="sng" dirty="0" smtClean="0">
                <a:solidFill>
                  <a:srgbClr val="002060"/>
                </a:solidFill>
              </a:rPr>
              <a:t>cannot</a:t>
            </a:r>
            <a:r>
              <a:rPr lang="en-GB" sz="1800" dirty="0" smtClean="0">
                <a:solidFill>
                  <a:srgbClr val="002060"/>
                </a:solidFill>
              </a:rPr>
              <a:t> copy over  unless  there’s a specific reason </a:t>
            </a:r>
            <a:r>
              <a:rPr lang="en-GB" sz="1800" u="sng" dirty="0" smtClean="0">
                <a:solidFill>
                  <a:srgbClr val="002060"/>
                </a:solidFill>
              </a:rPr>
              <a:t>for</a:t>
            </a:r>
          </a:p>
          <a:p>
            <a:pPr eaLnBrk="1" hangingPunct="1">
              <a:lnSpc>
                <a:spcPct val="90000"/>
              </a:lnSpc>
              <a:spcAft>
                <a:spcPct val="100000"/>
              </a:spcAft>
            </a:pPr>
            <a:endParaRPr lang="en-GB" dirty="0" smtClean="0">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891952"/>
          </a:xfrm>
        </p:spPr>
        <p:txBody>
          <a:bodyPr/>
          <a:lstStyle/>
          <a:p>
            <a:pPr eaLnBrk="1" hangingPunct="1"/>
            <a:r>
              <a:rPr lang="en-GB" sz="3600" dirty="0" smtClean="0"/>
              <a:t>Map-Transcending Metaphor </a:t>
            </a:r>
            <a:br>
              <a:rPr lang="en-GB" sz="3600" dirty="0" smtClean="0"/>
            </a:br>
            <a:r>
              <a:rPr lang="en-GB" sz="3600" dirty="0" smtClean="0"/>
              <a:t>and the Restrained-Parallelism Tendency</a:t>
            </a:r>
          </a:p>
        </p:txBody>
      </p:sp>
      <p:sp>
        <p:nvSpPr>
          <p:cNvPr id="63491" name="Rectangle 3"/>
          <p:cNvSpPr>
            <a:spLocks noGrp="1" noChangeArrowheads="1"/>
          </p:cNvSpPr>
          <p:nvPr>
            <p:ph idx="1"/>
          </p:nvPr>
        </p:nvSpPr>
        <p:spPr>
          <a:xfrm>
            <a:off x="611560" y="1556792"/>
            <a:ext cx="7772400" cy="5112568"/>
          </a:xfrm>
        </p:spPr>
        <p:txBody>
          <a:bodyPr rtlCol="0">
            <a:normAutofit/>
          </a:bodyPr>
          <a:lstStyle/>
          <a:p>
            <a:pPr marL="342000" algn="ctr" eaLnBrk="1" fontAlgn="auto" hangingPunct="1">
              <a:lnSpc>
                <a:spcPct val="90000"/>
              </a:lnSpc>
              <a:spcBef>
                <a:spcPts val="2500"/>
              </a:spcBef>
              <a:spcAft>
                <a:spcPts val="0"/>
              </a:spcAft>
              <a:buFont typeface="Times New Roman" pitchFamily="18" charset="0"/>
              <a:buChar char=" "/>
              <a:defRPr/>
            </a:pPr>
            <a:r>
              <a:rPr lang="en-GB" sz="2000" b="1" i="1" dirty="0" smtClean="0"/>
              <a:t>“The idea was buried in the outback of Katy’s mind.”</a:t>
            </a:r>
            <a:endParaRPr lang="en-GB" sz="2000" dirty="0" smtClean="0"/>
          </a:p>
          <a:p>
            <a:pPr marL="342000" eaLnBrk="1" fontAlgn="auto" hangingPunct="1">
              <a:lnSpc>
                <a:spcPct val="90000"/>
              </a:lnSpc>
              <a:spcBef>
                <a:spcPts val="2500"/>
              </a:spcBef>
              <a:spcAft>
                <a:spcPts val="0"/>
              </a:spcAft>
              <a:buFont typeface="Arial" pitchFamily="34" charset="0"/>
              <a:buChar char="•"/>
              <a:defRPr/>
            </a:pPr>
            <a:r>
              <a:rPr lang="en-GB" sz="2000" dirty="0" smtClean="0"/>
              <a:t>My claim: </a:t>
            </a:r>
            <a:r>
              <a:rPr lang="en-GB" sz="2000" b="1" i="1" dirty="0" smtClean="0">
                <a:solidFill>
                  <a:srgbClr val="FF0000"/>
                </a:solidFill>
              </a:rPr>
              <a:t>“buried” </a:t>
            </a:r>
            <a:r>
              <a:rPr lang="en-GB" sz="2000" dirty="0" smtClean="0"/>
              <a:t>and </a:t>
            </a:r>
            <a:r>
              <a:rPr lang="en-GB" sz="2000" b="1" i="1" dirty="0" smtClean="0">
                <a:solidFill>
                  <a:srgbClr val="FF0000"/>
                </a:solidFill>
              </a:rPr>
              <a:t>“outback” </a:t>
            </a:r>
            <a:r>
              <a:rPr lang="en-GB" sz="2000" dirty="0" smtClean="0"/>
              <a:t>are merely </a:t>
            </a:r>
          </a:p>
          <a:p>
            <a:pPr marL="342000" eaLnBrk="1" fontAlgn="auto" hangingPunct="1">
              <a:lnSpc>
                <a:spcPct val="90000"/>
              </a:lnSpc>
              <a:spcBef>
                <a:spcPts val="1500"/>
              </a:spcBef>
              <a:spcAft>
                <a:spcPts val="0"/>
              </a:spcAft>
              <a:buFont typeface="Times New Roman" pitchFamily="18" charset="0"/>
              <a:buChar char=" "/>
              <a:defRPr/>
            </a:pPr>
            <a:r>
              <a:rPr lang="en-GB" sz="2000" dirty="0" smtClean="0"/>
              <a:t>mental tools towards the target-side meaning ...</a:t>
            </a:r>
          </a:p>
          <a:p>
            <a:pPr marL="342000" eaLnBrk="1" fontAlgn="auto" hangingPunct="1">
              <a:lnSpc>
                <a:spcPct val="90000"/>
              </a:lnSpc>
              <a:spcBef>
                <a:spcPts val="2500"/>
              </a:spcBef>
              <a:spcAft>
                <a:spcPts val="0"/>
              </a:spcAft>
              <a:buFont typeface="Times New Roman" pitchFamily="18" charset="0"/>
              <a:buChar char=" "/>
              <a:defRPr/>
            </a:pPr>
            <a:r>
              <a:rPr lang="en-GB" sz="2000" b="1" i="1" dirty="0" smtClean="0">
                <a:solidFill>
                  <a:srgbClr val="00B050"/>
                </a:solidFill>
              </a:rPr>
              <a:t>via </a:t>
            </a:r>
            <a:r>
              <a:rPr lang="en-GB" sz="2000" b="1" i="1" u="sng" dirty="0" smtClean="0">
                <a:solidFill>
                  <a:srgbClr val="00B050"/>
                </a:solidFill>
              </a:rPr>
              <a:t>existing</a:t>
            </a:r>
            <a:r>
              <a:rPr lang="en-GB" sz="2000" b="1" i="1" dirty="0" smtClean="0">
                <a:solidFill>
                  <a:srgbClr val="00B050"/>
                </a:solidFill>
              </a:rPr>
              <a:t> mappings </a:t>
            </a:r>
            <a:r>
              <a:rPr lang="en-GB" sz="2000" dirty="0" smtClean="0"/>
              <a:t>such as</a:t>
            </a:r>
          </a:p>
          <a:p>
            <a:pPr marL="342000" algn="ctr" eaLnBrk="1" fontAlgn="auto" hangingPunct="1">
              <a:lnSpc>
                <a:spcPct val="90000"/>
              </a:lnSpc>
              <a:spcBef>
                <a:spcPts val="500"/>
              </a:spcBef>
              <a:spcAft>
                <a:spcPts val="0"/>
              </a:spcAft>
              <a:buFont typeface="Times New Roman" pitchFamily="18" charset="0"/>
              <a:buChar char=" "/>
              <a:defRPr/>
            </a:pPr>
            <a:r>
              <a:rPr lang="en-GB" sz="2000" dirty="0" smtClean="0"/>
              <a:t> </a:t>
            </a:r>
            <a:r>
              <a:rPr lang="en-GB" sz="2000" b="1" dirty="0" smtClean="0">
                <a:solidFill>
                  <a:srgbClr val="00B0F0"/>
                </a:solidFill>
              </a:rPr>
              <a:t>mental usage  </a:t>
            </a:r>
            <a:r>
              <a:rPr lang="en-GB" sz="2000" b="1" dirty="0" smtClean="0">
                <a:solidFill>
                  <a:srgbClr val="00B050"/>
                </a:solidFill>
                <a:sym typeface="Symbol"/>
              </a:rPr>
              <a:t></a:t>
            </a:r>
            <a:r>
              <a:rPr lang="en-GB" sz="2000" dirty="0" smtClean="0">
                <a:sym typeface="Symbol"/>
              </a:rPr>
              <a:t>  </a:t>
            </a:r>
            <a:r>
              <a:rPr lang="en-GB" sz="2000" b="1" dirty="0" smtClean="0">
                <a:solidFill>
                  <a:srgbClr val="FF0000"/>
                </a:solidFill>
              </a:rPr>
              <a:t>physical operation</a:t>
            </a:r>
            <a:r>
              <a:rPr lang="en-GB" sz="2000" dirty="0" smtClean="0">
                <a:solidFill>
                  <a:srgbClr val="FF0000"/>
                </a:solidFill>
              </a:rPr>
              <a:t>.</a:t>
            </a:r>
          </a:p>
          <a:p>
            <a:pPr marL="342000" eaLnBrk="1" fontAlgn="auto" hangingPunct="1">
              <a:lnSpc>
                <a:spcPct val="90000"/>
              </a:lnSpc>
              <a:spcBef>
                <a:spcPts val="2500"/>
              </a:spcBef>
              <a:spcAft>
                <a:spcPts val="0"/>
              </a:spcAft>
              <a:buFont typeface="Calibri" pitchFamily="34" charset="0"/>
              <a:buChar char="‍"/>
              <a:defRPr/>
            </a:pPr>
            <a:r>
              <a:rPr lang="en-GB" sz="2000" dirty="0" smtClean="0"/>
              <a:t>There is </a:t>
            </a:r>
            <a:r>
              <a:rPr lang="en-GB" sz="2000" b="1" i="1" dirty="0" smtClean="0">
                <a:solidFill>
                  <a:srgbClr val="821BFF"/>
                </a:solidFill>
              </a:rPr>
              <a:t>no need </a:t>
            </a:r>
            <a:r>
              <a:rPr lang="en-GB" sz="2000" dirty="0" smtClean="0"/>
              <a:t>to, and it could be </a:t>
            </a:r>
            <a:r>
              <a:rPr lang="en-GB" sz="2000" b="1" i="1" dirty="0" smtClean="0">
                <a:solidFill>
                  <a:srgbClr val="821BFF"/>
                </a:solidFill>
              </a:rPr>
              <a:t>difficult</a:t>
            </a:r>
            <a:r>
              <a:rPr lang="en-GB" sz="2000" dirty="0" smtClean="0"/>
              <a:t> to, </a:t>
            </a:r>
          </a:p>
          <a:p>
            <a:pPr marL="342000" eaLnBrk="1" fontAlgn="auto" hangingPunct="1">
              <a:lnSpc>
                <a:spcPct val="90000"/>
              </a:lnSpc>
              <a:spcBef>
                <a:spcPts val="500"/>
              </a:spcBef>
              <a:spcAft>
                <a:spcPts val="0"/>
              </a:spcAft>
              <a:buFont typeface="Calibri" pitchFamily="34" charset="0"/>
              <a:buChar char="‍"/>
              <a:defRPr/>
            </a:pPr>
            <a:r>
              <a:rPr lang="en-GB" sz="2000" b="1" i="1" u="sng" dirty="0" smtClean="0">
                <a:solidFill>
                  <a:srgbClr val="00B050"/>
                </a:solidFill>
              </a:rPr>
              <a:t>discover</a:t>
            </a:r>
            <a:r>
              <a:rPr lang="en-GB" sz="2000" b="1" i="1" dirty="0" smtClean="0">
                <a:solidFill>
                  <a:srgbClr val="00B050"/>
                </a:solidFill>
              </a:rPr>
              <a:t> mappings</a:t>
            </a:r>
            <a:r>
              <a:rPr lang="en-GB" sz="2000" b="1" i="1" dirty="0" smtClean="0">
                <a:solidFill>
                  <a:srgbClr val="821BFF"/>
                </a:solidFill>
              </a:rPr>
              <a:t> </a:t>
            </a:r>
            <a:r>
              <a:rPr lang="en-GB" sz="2000" dirty="0" smtClean="0"/>
              <a:t>for the </a:t>
            </a:r>
            <a:r>
              <a:rPr lang="en-GB" sz="2000" b="1" i="1" dirty="0" smtClean="0">
                <a:solidFill>
                  <a:srgbClr val="821BFF"/>
                </a:solidFill>
              </a:rPr>
              <a:t>map-transcending </a:t>
            </a:r>
            <a:r>
              <a:rPr lang="en-GB" sz="2000" dirty="0" smtClean="0"/>
              <a:t>notions introduced by “buried” and “outback”. </a:t>
            </a:r>
          </a:p>
          <a:p>
            <a:pPr marL="342000" eaLnBrk="1" fontAlgn="auto" hangingPunct="1">
              <a:lnSpc>
                <a:spcPct val="90000"/>
              </a:lnSpc>
              <a:spcBef>
                <a:spcPts val="2500"/>
              </a:spcBef>
              <a:spcAft>
                <a:spcPts val="0"/>
              </a:spcAft>
              <a:buFont typeface="Calibri" pitchFamily="34" charset="0"/>
              <a:buChar char="•"/>
              <a:defRPr/>
            </a:pPr>
            <a:r>
              <a:rPr lang="en-GB" sz="2000" b="1" i="1" dirty="0" smtClean="0">
                <a:solidFill>
                  <a:srgbClr val="6C00EE"/>
                </a:solidFill>
              </a:rPr>
              <a:t>The familiar, existing parallelism (analogy) between mental matters and physical matters need not (and often cannot) be extended.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685800"/>
          </a:xfrm>
        </p:spPr>
        <p:txBody>
          <a:bodyPr rtlCol="0">
            <a:normAutofit fontScale="90000"/>
          </a:bodyPr>
          <a:lstStyle/>
          <a:p>
            <a:pPr eaLnBrk="1" fontAlgn="auto" hangingPunct="1">
              <a:spcAft>
                <a:spcPts val="0"/>
              </a:spcAft>
              <a:defRPr/>
            </a:pPr>
            <a:r>
              <a:rPr lang="en-GB" dirty="0" smtClean="0"/>
              <a:t>Plan of Talk</a:t>
            </a:r>
          </a:p>
        </p:txBody>
      </p:sp>
      <p:sp>
        <p:nvSpPr>
          <p:cNvPr id="3075" name="Rectangle 3"/>
          <p:cNvSpPr>
            <a:spLocks noGrp="1" noChangeArrowheads="1"/>
          </p:cNvSpPr>
          <p:nvPr>
            <p:ph idx="1"/>
          </p:nvPr>
        </p:nvSpPr>
        <p:spPr>
          <a:xfrm>
            <a:off x="323528" y="1412776"/>
            <a:ext cx="8534400" cy="4032671"/>
          </a:xfrm>
        </p:spPr>
        <p:txBody>
          <a:bodyPr/>
          <a:lstStyle/>
          <a:p>
            <a:pPr eaLnBrk="1" hangingPunct="1">
              <a:lnSpc>
                <a:spcPct val="120000"/>
              </a:lnSpc>
              <a:spcBef>
                <a:spcPct val="0"/>
              </a:spcBef>
              <a:spcAft>
                <a:spcPts val="2500"/>
              </a:spcAft>
              <a:defRPr/>
            </a:pPr>
            <a:r>
              <a:rPr lang="en-GB" sz="2000" dirty="0" smtClean="0"/>
              <a:t>Introduction</a:t>
            </a:r>
          </a:p>
          <a:p>
            <a:pPr eaLnBrk="1" hangingPunct="1">
              <a:lnSpc>
                <a:spcPct val="120000"/>
              </a:lnSpc>
              <a:spcBef>
                <a:spcPct val="0"/>
              </a:spcBef>
              <a:spcAft>
                <a:spcPts val="2500"/>
              </a:spcAft>
              <a:defRPr/>
            </a:pPr>
            <a:r>
              <a:rPr lang="en-GB" sz="2000" dirty="0" smtClean="0"/>
              <a:t>The “ATT-Meta” pretence-based AI approach to (some) metaphor</a:t>
            </a:r>
          </a:p>
          <a:p>
            <a:pPr eaLnBrk="1" hangingPunct="1">
              <a:lnSpc>
                <a:spcPct val="120000"/>
              </a:lnSpc>
              <a:spcBef>
                <a:spcPct val="0"/>
              </a:spcBef>
              <a:spcAft>
                <a:spcPts val="0"/>
              </a:spcAft>
              <a:defRPr/>
            </a:pPr>
            <a:r>
              <a:rPr lang="en-GB" sz="2000" dirty="0" smtClean="0"/>
              <a:t>Special observations arising</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52400" y="304800"/>
            <a:ext cx="8839200" cy="685800"/>
          </a:xfrm>
        </p:spPr>
        <p:txBody>
          <a:bodyPr rtlCol="0">
            <a:normAutofit fontScale="90000"/>
          </a:bodyPr>
          <a:lstStyle/>
          <a:p>
            <a:pPr eaLnBrk="1" fontAlgn="auto" hangingPunct="1">
              <a:spcAft>
                <a:spcPts val="0"/>
              </a:spcAft>
              <a:defRPr/>
            </a:pPr>
            <a:r>
              <a:rPr lang="en-GB" dirty="0" smtClean="0"/>
              <a:t>Restrained Parallelism in Metaphor</a:t>
            </a:r>
          </a:p>
        </p:txBody>
      </p:sp>
      <p:sp>
        <p:nvSpPr>
          <p:cNvPr id="13315" name="Rectangle 3"/>
          <p:cNvSpPr>
            <a:spLocks noGrp="1" noChangeArrowheads="1"/>
          </p:cNvSpPr>
          <p:nvPr>
            <p:ph idx="1"/>
          </p:nvPr>
        </p:nvSpPr>
        <p:spPr>
          <a:xfrm>
            <a:off x="107504" y="1412776"/>
            <a:ext cx="8839200" cy="5256584"/>
          </a:xfrm>
        </p:spPr>
        <p:txBody>
          <a:bodyPr/>
          <a:lstStyle/>
          <a:p>
            <a:pPr eaLnBrk="1" hangingPunct="1">
              <a:spcBef>
                <a:spcPts val="0"/>
              </a:spcBef>
              <a:spcAft>
                <a:spcPct val="50000"/>
              </a:spcAft>
            </a:pPr>
            <a:r>
              <a:rPr lang="en-GB" sz="2000" dirty="0" smtClean="0"/>
              <a:t>Thus there is less parallelism needed in metaphor than often implied/assumed.</a:t>
            </a:r>
          </a:p>
          <a:p>
            <a:pPr lvl="1" eaLnBrk="1" hangingPunct="1">
              <a:spcBef>
                <a:spcPts val="1500"/>
              </a:spcBef>
              <a:spcAft>
                <a:spcPts val="0"/>
              </a:spcAft>
            </a:pPr>
            <a:r>
              <a:rPr lang="en-GB" sz="1800" b="1" i="1" dirty="0" smtClean="0"/>
              <a:t>“It was in the </a:t>
            </a:r>
            <a:r>
              <a:rPr lang="en-GB" sz="1800" b="1" i="1" u="sng" dirty="0" smtClean="0"/>
              <a:t>far reaches</a:t>
            </a:r>
            <a:r>
              <a:rPr lang="en-GB" sz="1800" b="1" i="1" dirty="0" smtClean="0"/>
              <a:t> of my mind”: </a:t>
            </a:r>
            <a:r>
              <a:rPr lang="en-GB" sz="1800" b="1" i="1" dirty="0" smtClean="0">
                <a:solidFill>
                  <a:srgbClr val="FF0000"/>
                </a:solidFill>
              </a:rPr>
              <a:t>   far reaches </a:t>
            </a:r>
            <a:r>
              <a:rPr lang="en-GB" sz="1800" dirty="0" smtClean="0"/>
              <a:t>don’t need a parallel.</a:t>
            </a:r>
          </a:p>
          <a:p>
            <a:pPr lvl="1" eaLnBrk="1" hangingPunct="1">
              <a:spcBef>
                <a:spcPts val="1500"/>
              </a:spcBef>
              <a:spcAft>
                <a:spcPts val="0"/>
              </a:spcAft>
            </a:pPr>
            <a:r>
              <a:rPr lang="en-GB" sz="1800" b="1" i="1" dirty="0" smtClean="0"/>
              <a:t>“He was spinning </a:t>
            </a:r>
            <a:r>
              <a:rPr lang="en-GB" sz="1800" b="1" i="1" u="sng" dirty="0" smtClean="0"/>
              <a:t>his wheels</a:t>
            </a:r>
            <a:r>
              <a:rPr lang="en-GB" sz="1800" b="1" i="1" dirty="0" smtClean="0"/>
              <a:t>”:                  </a:t>
            </a:r>
            <a:r>
              <a:rPr lang="en-GB" sz="1800" dirty="0" smtClean="0"/>
              <a:t> </a:t>
            </a:r>
            <a:r>
              <a:rPr lang="en-GB" sz="1800" b="1" i="1" dirty="0" smtClean="0">
                <a:solidFill>
                  <a:srgbClr val="FF0000"/>
                </a:solidFill>
              </a:rPr>
              <a:t>his wheels </a:t>
            </a:r>
            <a:r>
              <a:rPr lang="en-GB" sz="1800" dirty="0" smtClean="0"/>
              <a:t>don’t need a parallel.</a:t>
            </a:r>
          </a:p>
          <a:p>
            <a:pPr lvl="1" eaLnBrk="1" hangingPunct="1">
              <a:spcBef>
                <a:spcPts val="1500"/>
              </a:spcBef>
              <a:spcAft>
                <a:spcPts val="0"/>
              </a:spcAft>
            </a:pPr>
            <a:r>
              <a:rPr lang="en-GB" sz="1800" b="1" i="1" dirty="0" smtClean="0"/>
              <a:t>“I don’t think </a:t>
            </a:r>
            <a:r>
              <a:rPr lang="en-GB" sz="1800" b="1" i="1" u="sng" dirty="0" smtClean="0"/>
              <a:t>strings are attached</a:t>
            </a:r>
            <a:r>
              <a:rPr lang="en-GB" sz="1800" b="1" i="1" dirty="0" smtClean="0"/>
              <a:t>. If there are any they’re </a:t>
            </a:r>
            <a:r>
              <a:rPr lang="en-GB" sz="1800" b="1" i="1" u="sng" dirty="0" smtClean="0"/>
              <a:t>made of nylon</a:t>
            </a:r>
            <a:r>
              <a:rPr lang="en-GB" sz="1800" b="1" i="1" dirty="0" smtClean="0"/>
              <a:t>”:</a:t>
            </a:r>
            <a:r>
              <a:rPr lang="en-GB" sz="1800" dirty="0" smtClean="0"/>
              <a:t> </a:t>
            </a:r>
          </a:p>
          <a:p>
            <a:pPr lvl="1" eaLnBrk="1" hangingPunct="1">
              <a:spcBef>
                <a:spcPts val="500"/>
              </a:spcBef>
              <a:spcAft>
                <a:spcPts val="0"/>
              </a:spcAft>
              <a:buFont typeface="Arial" pitchFamily="34" charset="0"/>
              <a:buChar char=" "/>
            </a:pPr>
            <a:r>
              <a:rPr lang="en-GB" sz="1800" b="1" i="1" dirty="0" smtClean="0">
                <a:solidFill>
                  <a:srgbClr val="FF0000"/>
                </a:solidFill>
              </a:rPr>
              <a:t>        made-of-nylon,</a:t>
            </a:r>
            <a:r>
              <a:rPr lang="en-GB" sz="1800" b="1" i="1" dirty="0" smtClean="0"/>
              <a:t>    </a:t>
            </a:r>
            <a:r>
              <a:rPr lang="en-GB" sz="1800" dirty="0" smtClean="0"/>
              <a:t>or</a:t>
            </a:r>
            <a:r>
              <a:rPr lang="en-GB" sz="1800" b="1" i="1" dirty="0" smtClean="0"/>
              <a:t> </a:t>
            </a:r>
            <a:r>
              <a:rPr lang="en-GB" sz="1800" b="1" i="1" dirty="0" smtClean="0">
                <a:solidFill>
                  <a:srgbClr val="FF0000"/>
                </a:solidFill>
              </a:rPr>
              <a:t>nylon</a:t>
            </a:r>
            <a:r>
              <a:rPr lang="en-GB" sz="1800" b="1" i="1" dirty="0" smtClean="0"/>
              <a:t> </a:t>
            </a:r>
            <a:r>
              <a:rPr lang="en-GB" sz="1800" dirty="0" smtClean="0"/>
              <a:t>and</a:t>
            </a:r>
            <a:r>
              <a:rPr lang="en-GB" sz="1800" b="1" i="1" dirty="0" smtClean="0"/>
              <a:t> </a:t>
            </a:r>
            <a:r>
              <a:rPr lang="en-GB" sz="1800" b="1" i="1" dirty="0" smtClean="0">
                <a:solidFill>
                  <a:srgbClr val="FF0000"/>
                </a:solidFill>
              </a:rPr>
              <a:t>made-of </a:t>
            </a:r>
            <a:r>
              <a:rPr lang="en-GB" sz="1800" dirty="0" smtClean="0"/>
              <a:t>separately,</a:t>
            </a:r>
            <a:r>
              <a:rPr lang="en-GB" sz="1800" b="1" i="1" dirty="0" smtClean="0"/>
              <a:t>    </a:t>
            </a:r>
            <a:r>
              <a:rPr lang="en-GB" sz="1800" dirty="0" smtClean="0"/>
              <a:t>don’t need parallels.</a:t>
            </a:r>
          </a:p>
          <a:p>
            <a:pPr lvl="1" eaLnBrk="1" hangingPunct="1">
              <a:spcBef>
                <a:spcPts val="1500"/>
              </a:spcBef>
              <a:spcAft>
                <a:spcPts val="0"/>
              </a:spcAft>
            </a:pPr>
            <a:r>
              <a:rPr lang="en-GB" sz="1800" b="1" i="1" dirty="0" smtClean="0"/>
              <a:t>“The managers were getting </a:t>
            </a:r>
            <a:r>
              <a:rPr lang="en-GB" sz="1800" b="1" i="1" u="sng" dirty="0" smtClean="0"/>
              <a:t>cricks in their necks</a:t>
            </a:r>
            <a:r>
              <a:rPr lang="en-GB" sz="1800" b="1" i="1" dirty="0" smtClean="0"/>
              <a:t> from talking to [lots of different people]”:             </a:t>
            </a:r>
            <a:r>
              <a:rPr lang="en-GB" sz="1800" dirty="0" smtClean="0"/>
              <a:t> </a:t>
            </a:r>
            <a:r>
              <a:rPr lang="en-GB" sz="1800" b="1" i="1" dirty="0" smtClean="0">
                <a:solidFill>
                  <a:srgbClr val="FF0000"/>
                </a:solidFill>
              </a:rPr>
              <a:t>cricks</a:t>
            </a:r>
            <a:r>
              <a:rPr lang="en-GB" sz="1800" dirty="0" smtClean="0"/>
              <a:t> and </a:t>
            </a:r>
            <a:r>
              <a:rPr lang="en-GB" sz="1800" b="1" i="1" dirty="0" smtClean="0">
                <a:solidFill>
                  <a:srgbClr val="FF0000"/>
                </a:solidFill>
              </a:rPr>
              <a:t>their necks</a:t>
            </a:r>
            <a:r>
              <a:rPr lang="en-GB" sz="1800" dirty="0" smtClean="0">
                <a:solidFill>
                  <a:srgbClr val="FF0000"/>
                </a:solidFill>
              </a:rPr>
              <a:t> </a:t>
            </a:r>
            <a:r>
              <a:rPr lang="en-GB" sz="1800" dirty="0" smtClean="0"/>
              <a:t>don’t (normally) need parallels.</a:t>
            </a:r>
          </a:p>
          <a:p>
            <a:pPr eaLnBrk="1" hangingPunct="1">
              <a:spcBef>
                <a:spcPts val="2500"/>
              </a:spcBef>
              <a:spcAft>
                <a:spcPts val="0"/>
              </a:spcAft>
            </a:pPr>
            <a:r>
              <a:rPr lang="en-GB" sz="2000" dirty="0" smtClean="0"/>
              <a:t>The need to restrain the extension of parallelism is recognized in some of the idiom literature [notably by </a:t>
            </a:r>
            <a:r>
              <a:rPr lang="en-GB" sz="2000" dirty="0" err="1" smtClean="0"/>
              <a:t>Langlotz</a:t>
            </a:r>
            <a:r>
              <a:rPr lang="en-GB" sz="2000" dirty="0" smtClean="0"/>
              <a:t>, 2006], but not usually in mapping-based metaphor theories.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52400" y="76200"/>
            <a:ext cx="8839200" cy="609600"/>
          </a:xfrm>
        </p:spPr>
        <p:txBody>
          <a:bodyPr rtlCol="0">
            <a:normAutofit fontScale="90000"/>
          </a:bodyPr>
          <a:lstStyle/>
          <a:p>
            <a:pPr eaLnBrk="1" fontAlgn="auto" hangingPunct="1">
              <a:spcAft>
                <a:spcPts val="0"/>
              </a:spcAft>
              <a:defRPr/>
            </a:pPr>
            <a:r>
              <a:rPr lang="en-GB" dirty="0" smtClean="0"/>
              <a:t>Restrained </a:t>
            </a:r>
            <a:r>
              <a:rPr lang="en-GB" dirty="0" smtClean="0"/>
              <a:t>Parallelism </a:t>
            </a:r>
            <a:r>
              <a:rPr lang="en-GB" dirty="0" err="1" smtClean="0"/>
              <a:t>contd</a:t>
            </a:r>
            <a:endParaRPr lang="en-GB" dirty="0" smtClean="0"/>
          </a:p>
        </p:txBody>
      </p:sp>
      <p:sp>
        <p:nvSpPr>
          <p:cNvPr id="14339" name="Rectangle 3"/>
          <p:cNvSpPr>
            <a:spLocks noGrp="1" noChangeArrowheads="1"/>
          </p:cNvSpPr>
          <p:nvPr>
            <p:ph idx="1"/>
          </p:nvPr>
        </p:nvSpPr>
        <p:spPr>
          <a:xfrm>
            <a:off x="304800" y="838200"/>
            <a:ext cx="8458200" cy="5562600"/>
          </a:xfrm>
        </p:spPr>
        <p:txBody>
          <a:bodyPr/>
          <a:lstStyle/>
          <a:p>
            <a:pPr eaLnBrk="1" hangingPunct="1">
              <a:lnSpc>
                <a:spcPct val="90000"/>
              </a:lnSpc>
              <a:spcAft>
                <a:spcPct val="50000"/>
              </a:spcAft>
            </a:pPr>
            <a:r>
              <a:rPr lang="en-GB" sz="2000" dirty="0" smtClean="0"/>
              <a:t>Adapted from a novel    [Nick </a:t>
            </a:r>
            <a:r>
              <a:rPr lang="en-GB" sz="2000" dirty="0" err="1" smtClean="0"/>
              <a:t>Hornby</a:t>
            </a:r>
            <a:r>
              <a:rPr lang="en-GB" sz="2000" dirty="0" smtClean="0"/>
              <a:t>, </a:t>
            </a:r>
            <a:r>
              <a:rPr lang="en-GB" sz="2000" b="1" i="1" dirty="0" smtClean="0"/>
              <a:t>High Fidelity, </a:t>
            </a:r>
            <a:r>
              <a:rPr lang="en-GB" sz="2000" dirty="0" smtClean="0"/>
              <a:t>1995]:</a:t>
            </a:r>
          </a:p>
          <a:p>
            <a:pPr lvl="1" eaLnBrk="1" hangingPunct="1">
              <a:lnSpc>
                <a:spcPts val="3000"/>
              </a:lnSpc>
              <a:spcAft>
                <a:spcPct val="50000"/>
              </a:spcAft>
              <a:buFont typeface="Monotype Sorts" pitchFamily="2" charset="2"/>
              <a:buChar char=" "/>
            </a:pPr>
            <a:r>
              <a:rPr lang="en-GB" sz="1800" b="1" i="1" dirty="0" smtClean="0"/>
              <a:t>“I tried not to run down Phil too much. But it became unavoidable,  when Jackie expressed doubts about him. </a:t>
            </a:r>
            <a:r>
              <a:rPr lang="en-GB" sz="1800" b="1" i="1" dirty="0" smtClean="0">
                <a:solidFill>
                  <a:srgbClr val="D93A1F"/>
                </a:solidFill>
              </a:rPr>
              <a:t>I nurtured </a:t>
            </a:r>
            <a:r>
              <a:rPr lang="en-GB" sz="1800" b="1" i="1" dirty="0" smtClean="0"/>
              <a:t>those doubts</a:t>
            </a:r>
            <a:r>
              <a:rPr lang="en-GB" sz="1800" b="1" i="1" dirty="0" smtClean="0">
                <a:solidFill>
                  <a:srgbClr val="D93A1F"/>
                </a:solidFill>
              </a:rPr>
              <a:t> as if they were tiny, sickly kittens. </a:t>
            </a:r>
            <a:r>
              <a:rPr lang="en-GB" sz="1800" b="1" i="1" dirty="0" smtClean="0"/>
              <a:t>Eventually they became </a:t>
            </a:r>
            <a:r>
              <a:rPr lang="en-GB" sz="1800" b="1" i="1" dirty="0" smtClean="0">
                <a:solidFill>
                  <a:srgbClr val="821BFF"/>
                </a:solidFill>
              </a:rPr>
              <a:t>disturbing, long-lasting</a:t>
            </a:r>
            <a:r>
              <a:rPr lang="en-GB" sz="1800" b="1" i="1" dirty="0" smtClean="0"/>
              <a:t> grievances. </a:t>
            </a:r>
            <a:r>
              <a:rPr lang="en-GB" sz="1800" b="1" i="1" dirty="0" smtClean="0">
                <a:solidFill>
                  <a:srgbClr val="D93A1F"/>
                </a:solidFill>
              </a:rPr>
              <a:t>These cats had their own cat-flaps. This allowed them to wander in and out of </a:t>
            </a:r>
            <a:r>
              <a:rPr lang="en-GB" sz="1800" b="1" i="1" dirty="0" smtClean="0"/>
              <a:t>our conversation</a:t>
            </a:r>
            <a:r>
              <a:rPr lang="en-GB" sz="1800" b="1" i="1" dirty="0" smtClean="0">
                <a:solidFill>
                  <a:srgbClr val="D93A1F"/>
                </a:solidFill>
              </a:rPr>
              <a:t> at will</a:t>
            </a:r>
            <a:r>
              <a:rPr lang="en-GB" sz="1800" b="1" i="1" dirty="0" smtClean="0"/>
              <a:t>.”</a:t>
            </a:r>
            <a:endParaRPr lang="en-GB" sz="1800" dirty="0" smtClean="0"/>
          </a:p>
          <a:p>
            <a:pPr eaLnBrk="1" hangingPunct="1">
              <a:lnSpc>
                <a:spcPct val="90000"/>
              </a:lnSpc>
              <a:spcAft>
                <a:spcPct val="50000"/>
              </a:spcAft>
            </a:pPr>
            <a:r>
              <a:rPr lang="en-GB" sz="2000" dirty="0" smtClean="0"/>
              <a:t>The </a:t>
            </a:r>
            <a:r>
              <a:rPr lang="en-GB" sz="2000" b="1" i="1" dirty="0" smtClean="0">
                <a:solidFill>
                  <a:srgbClr val="D93A1F"/>
                </a:solidFill>
              </a:rPr>
              <a:t>cat-flaps</a:t>
            </a:r>
            <a:r>
              <a:rPr lang="en-GB" sz="2000" dirty="0" smtClean="0">
                <a:solidFill>
                  <a:srgbClr val="D93A1F"/>
                </a:solidFill>
              </a:rPr>
              <a:t> </a:t>
            </a:r>
            <a:r>
              <a:rPr lang="en-GB" sz="2000" dirty="0" smtClean="0"/>
              <a:t>and</a:t>
            </a:r>
            <a:r>
              <a:rPr lang="en-GB" sz="2000" dirty="0" smtClean="0">
                <a:solidFill>
                  <a:srgbClr val="D93A1F"/>
                </a:solidFill>
              </a:rPr>
              <a:t> </a:t>
            </a:r>
            <a:r>
              <a:rPr lang="en-GB" sz="2000" b="1" i="1" dirty="0" smtClean="0">
                <a:solidFill>
                  <a:srgbClr val="D93A1F"/>
                </a:solidFill>
              </a:rPr>
              <a:t>at-</a:t>
            </a:r>
            <a:r>
              <a:rPr lang="en-GB" sz="2000" b="1" i="1" dirty="0" err="1" smtClean="0">
                <a:solidFill>
                  <a:srgbClr val="D93A1F"/>
                </a:solidFill>
              </a:rPr>
              <a:t>willness</a:t>
            </a:r>
            <a:r>
              <a:rPr lang="en-GB" sz="2000" dirty="0" smtClean="0"/>
              <a:t> don’t themselves need  target parallels. They just emphasize, </a:t>
            </a:r>
            <a:r>
              <a:rPr lang="en-GB" sz="2000" b="1" i="1" dirty="0" smtClean="0">
                <a:solidFill>
                  <a:srgbClr val="009A46"/>
                </a:solidFill>
              </a:rPr>
              <a:t>via the pretence scenario</a:t>
            </a:r>
            <a:r>
              <a:rPr lang="en-GB" sz="2000" dirty="0" smtClean="0"/>
              <a:t>,  the </a:t>
            </a:r>
            <a:r>
              <a:rPr lang="en-GB" sz="2000" b="1" dirty="0" smtClean="0">
                <a:solidFill>
                  <a:srgbClr val="FF0000"/>
                </a:solidFill>
              </a:rPr>
              <a:t>non-deliberateness</a:t>
            </a:r>
            <a:r>
              <a:rPr lang="en-GB" sz="2000" dirty="0" smtClean="0"/>
              <a:t> (on the part of the </a:t>
            </a:r>
            <a:r>
              <a:rPr lang="en-GB" sz="2000" dirty="0" err="1" smtClean="0"/>
              <a:t>conversants</a:t>
            </a:r>
            <a:r>
              <a:rPr lang="en-GB" sz="2000" dirty="0" smtClean="0"/>
              <a:t>) with which the grievances occurred in the conversations.</a:t>
            </a:r>
          </a:p>
          <a:p>
            <a:pPr eaLnBrk="1" hangingPunct="1">
              <a:lnSpc>
                <a:spcPct val="90000"/>
              </a:lnSpc>
              <a:spcAft>
                <a:spcPct val="50000"/>
              </a:spcAft>
            </a:pPr>
            <a:r>
              <a:rPr lang="en-GB" sz="2000" dirty="0" smtClean="0"/>
              <a:t>Even the </a:t>
            </a:r>
            <a:r>
              <a:rPr lang="en-GB" sz="2000" b="1" i="1" dirty="0" smtClean="0">
                <a:solidFill>
                  <a:srgbClr val="D93A1F"/>
                </a:solidFill>
              </a:rPr>
              <a:t>cat-</a:t>
            </a:r>
            <a:r>
              <a:rPr lang="en-GB" sz="2000" b="1" i="1" dirty="0" err="1" smtClean="0">
                <a:solidFill>
                  <a:srgbClr val="D93A1F"/>
                </a:solidFill>
              </a:rPr>
              <a:t>ness</a:t>
            </a:r>
            <a:r>
              <a:rPr lang="en-GB" sz="2000" dirty="0" smtClean="0"/>
              <a:t> in the pretence scenario has no target-side parallel. It just provides a conceptual framework for describing a process in which doubts become strong grievances.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52400" y="304800"/>
            <a:ext cx="8839200" cy="685800"/>
          </a:xfrm>
        </p:spPr>
        <p:txBody>
          <a:bodyPr rtlCol="0">
            <a:normAutofit fontScale="90000"/>
          </a:bodyPr>
          <a:lstStyle/>
          <a:p>
            <a:pPr eaLnBrk="1" fontAlgn="auto" hangingPunct="1">
              <a:spcAft>
                <a:spcPts val="0"/>
              </a:spcAft>
              <a:defRPr/>
            </a:pPr>
            <a:r>
              <a:rPr lang="en-GB" dirty="0" smtClean="0"/>
              <a:t>Grain-Size of Metaphorical Interpretation</a:t>
            </a:r>
          </a:p>
        </p:txBody>
      </p:sp>
      <p:sp>
        <p:nvSpPr>
          <p:cNvPr id="15363" name="Rectangle 3"/>
          <p:cNvSpPr>
            <a:spLocks noGrp="1" noChangeArrowheads="1"/>
          </p:cNvSpPr>
          <p:nvPr>
            <p:ph idx="1"/>
          </p:nvPr>
        </p:nvSpPr>
        <p:spPr>
          <a:xfrm>
            <a:off x="304800" y="1143000"/>
            <a:ext cx="8458200" cy="5181600"/>
          </a:xfrm>
        </p:spPr>
        <p:txBody>
          <a:bodyPr/>
          <a:lstStyle/>
          <a:p>
            <a:pPr eaLnBrk="1" hangingPunct="1">
              <a:spcAft>
                <a:spcPct val="50000"/>
              </a:spcAft>
            </a:pPr>
            <a:r>
              <a:rPr lang="en-GB" sz="2400" b="1" i="1" dirty="0" smtClean="0">
                <a:solidFill>
                  <a:srgbClr val="D93A1F"/>
                </a:solidFill>
              </a:rPr>
              <a:t>“These cats had their own cat-flaps.” </a:t>
            </a:r>
          </a:p>
          <a:p>
            <a:pPr eaLnBrk="1" hangingPunct="1">
              <a:spcAft>
                <a:spcPct val="50000"/>
              </a:spcAft>
            </a:pPr>
            <a:r>
              <a:rPr lang="en-GB" sz="2400" dirty="0" smtClean="0"/>
              <a:t>This sentence does not (need to) have its own target-side meaning.</a:t>
            </a:r>
          </a:p>
          <a:p>
            <a:pPr eaLnBrk="1" hangingPunct="1">
              <a:spcAft>
                <a:spcPct val="50000"/>
              </a:spcAft>
            </a:pPr>
            <a:r>
              <a:rPr lang="en-GB" sz="2400" dirty="0" smtClean="0"/>
              <a:t>The appropriate level for metaphorical interpretation is sometimes a </a:t>
            </a:r>
            <a:r>
              <a:rPr lang="en-GB" sz="2400" b="1" i="1" dirty="0" smtClean="0">
                <a:solidFill>
                  <a:srgbClr val="6C00EE"/>
                </a:solidFill>
              </a:rPr>
              <a:t>multi</a:t>
            </a:r>
            <a:r>
              <a:rPr lang="en-GB" sz="2400" b="1" i="1" dirty="0" smtClean="0"/>
              <a:t>-</a:t>
            </a:r>
            <a:r>
              <a:rPr lang="en-GB" sz="2400" dirty="0" smtClean="0"/>
              <a:t>sentence chunk of discourse (or a chunk consisting of multiple metaphorical clauses). I.e.:</a:t>
            </a:r>
          </a:p>
          <a:p>
            <a:pPr lvl="1" eaLnBrk="1" hangingPunct="1">
              <a:spcAft>
                <a:spcPct val="50000"/>
              </a:spcAft>
            </a:pPr>
            <a:r>
              <a:rPr lang="en-GB" sz="2000" dirty="0" smtClean="0"/>
              <a:t>Individual metaphorical units within the chunk are not all given separate interpretations. Rather, </a:t>
            </a:r>
            <a:r>
              <a:rPr lang="en-GB" sz="2000" b="1" i="1" dirty="0" smtClean="0">
                <a:solidFill>
                  <a:srgbClr val="6C00EE"/>
                </a:solidFill>
              </a:rPr>
              <a:t>the whole chunk describes a pretence scenario</a:t>
            </a:r>
            <a:r>
              <a:rPr lang="en-GB" sz="2000" dirty="0" smtClean="0"/>
              <a:t>, and it’s from </a:t>
            </a:r>
            <a:r>
              <a:rPr lang="en-GB" sz="2000" b="1" i="1" dirty="0" smtClean="0">
                <a:solidFill>
                  <a:srgbClr val="6C00EE"/>
                </a:solidFill>
              </a:rPr>
              <a:t>this</a:t>
            </a:r>
            <a:r>
              <a:rPr lang="en-GB" sz="2000" dirty="0" smtClean="0"/>
              <a:t> that the target-side info is derived in a somewhat holistic way.</a:t>
            </a:r>
          </a:p>
          <a:p>
            <a:pPr lvl="1" eaLnBrk="1" hangingPunct="1">
              <a:spcAft>
                <a:spcPct val="50000"/>
              </a:spcAft>
              <a:buFont typeface="Monotype Sorts" pitchFamily="2" charset="2"/>
              <a:buChar char=" "/>
            </a:pPr>
            <a:r>
              <a:rPr lang="en-GB" sz="2000" dirty="0" smtClean="0"/>
              <a:t>No necessary sentence-by-sentence or clause-by-clause parallelism.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52400" y="152400"/>
            <a:ext cx="8839200" cy="685800"/>
          </a:xfrm>
        </p:spPr>
        <p:txBody>
          <a:bodyPr rtlCol="0">
            <a:normAutofit fontScale="90000"/>
          </a:bodyPr>
          <a:lstStyle/>
          <a:p>
            <a:pPr eaLnBrk="1" fontAlgn="auto" hangingPunct="1">
              <a:spcAft>
                <a:spcPts val="0"/>
              </a:spcAft>
              <a:defRPr/>
            </a:pPr>
            <a:r>
              <a:rPr lang="en-GB" dirty="0" smtClean="0"/>
              <a:t>Shifting into Reverse: </a:t>
            </a:r>
            <a:r>
              <a:rPr lang="en-GB" dirty="0" err="1" smtClean="0"/>
              <a:t>Metaphorization</a:t>
            </a:r>
            <a:endParaRPr lang="en-GB" dirty="0" smtClean="0"/>
          </a:p>
        </p:txBody>
      </p:sp>
      <p:sp>
        <p:nvSpPr>
          <p:cNvPr id="202755" name="Rectangle 3"/>
          <p:cNvSpPr>
            <a:spLocks noGrp="1" noChangeArrowheads="1"/>
          </p:cNvSpPr>
          <p:nvPr>
            <p:ph idx="1"/>
          </p:nvPr>
        </p:nvSpPr>
        <p:spPr>
          <a:xfrm>
            <a:off x="179388" y="1196975"/>
            <a:ext cx="8839200" cy="5394325"/>
          </a:xfrm>
        </p:spPr>
        <p:txBody>
          <a:bodyPr rtlCol="0">
            <a:normAutofit/>
          </a:bodyPr>
          <a:lstStyle/>
          <a:p>
            <a:pPr eaLnBrk="1" fontAlgn="auto" hangingPunct="1">
              <a:lnSpc>
                <a:spcPct val="90000"/>
              </a:lnSpc>
              <a:spcAft>
                <a:spcPts val="2500"/>
              </a:spcAft>
              <a:buFont typeface="Arial" pitchFamily="34" charset="0"/>
              <a:buChar char="•"/>
              <a:defRPr/>
            </a:pPr>
            <a:r>
              <a:rPr lang="en-GB" sz="2000" dirty="0" smtClean="0"/>
              <a:t>Literal elements of a discourse may best be translated into terms of the source side to engage with the </a:t>
            </a:r>
            <a:r>
              <a:rPr lang="en-GB" sz="2000" dirty="0" smtClean="0"/>
              <a:t>pretence scenario: </a:t>
            </a:r>
            <a:r>
              <a:rPr lang="en-GB" sz="2000" b="1" i="1" dirty="0" err="1" smtClean="0">
                <a:solidFill>
                  <a:srgbClr val="821BFF"/>
                </a:solidFill>
              </a:rPr>
              <a:t>metaphorization</a:t>
            </a:r>
            <a:r>
              <a:rPr lang="en-GB" sz="2000" dirty="0" smtClean="0">
                <a:solidFill>
                  <a:srgbClr val="821BFF"/>
                </a:solidFill>
              </a:rPr>
              <a:t> </a:t>
            </a:r>
            <a:r>
              <a:rPr lang="en-GB" sz="2000" b="1" i="1" dirty="0" smtClean="0">
                <a:solidFill>
                  <a:srgbClr val="821BFF"/>
                </a:solidFill>
              </a:rPr>
              <a:t>of the literal </a:t>
            </a:r>
            <a:r>
              <a:rPr lang="en-GB" sz="2000" dirty="0" smtClean="0"/>
              <a:t>—</a:t>
            </a:r>
            <a:endParaRPr lang="en-GB" sz="2000" b="1" i="1" dirty="0" smtClean="0">
              <a:solidFill>
                <a:srgbClr val="821BFF"/>
              </a:solidFill>
            </a:endParaRPr>
          </a:p>
          <a:p>
            <a:pPr eaLnBrk="1" fontAlgn="auto" hangingPunct="1">
              <a:lnSpc>
                <a:spcPct val="90000"/>
              </a:lnSpc>
              <a:spcAft>
                <a:spcPts val="2500"/>
              </a:spcAft>
              <a:buFont typeface="Times New Roman" pitchFamily="18" charset="0"/>
              <a:buChar char=" "/>
              <a:defRPr/>
            </a:pPr>
            <a:r>
              <a:rPr lang="en-GB" sz="2000" dirty="0" smtClean="0"/>
              <a:t>— reverse of normal process assumed in metaphor understanding!</a:t>
            </a:r>
          </a:p>
          <a:p>
            <a:pPr eaLnBrk="1" fontAlgn="auto" hangingPunct="1">
              <a:lnSpc>
                <a:spcPct val="90000"/>
              </a:lnSpc>
              <a:spcAft>
                <a:spcPts val="2500"/>
              </a:spcAft>
              <a:buFont typeface="Arial" pitchFamily="34" charset="0"/>
              <a:buChar char="•"/>
              <a:defRPr/>
            </a:pPr>
            <a:r>
              <a:rPr lang="en-GB" sz="2000" dirty="0" smtClean="0"/>
              <a:t>It is intuitively natural to build in one's mind a scenario of the </a:t>
            </a:r>
            <a:r>
              <a:rPr lang="en-GB" sz="2000" b="1" i="1" dirty="0" smtClean="0">
                <a:solidFill>
                  <a:srgbClr val="D93A1F"/>
                </a:solidFill>
              </a:rPr>
              <a:t>sickly kittens becoming healthy kittens or adult cats</a:t>
            </a:r>
            <a:r>
              <a:rPr lang="en-GB" sz="2000" dirty="0" smtClean="0">
                <a:solidFill>
                  <a:srgbClr val="D93A1F"/>
                </a:solidFill>
              </a:rPr>
              <a:t>.</a:t>
            </a:r>
            <a:r>
              <a:rPr lang="en-GB" sz="2000" dirty="0" smtClean="0"/>
              <a:t> </a:t>
            </a:r>
          </a:p>
          <a:p>
            <a:pPr eaLnBrk="1" fontAlgn="auto" hangingPunct="1">
              <a:lnSpc>
                <a:spcPct val="90000"/>
              </a:lnSpc>
              <a:spcAft>
                <a:spcPts val="2500"/>
              </a:spcAft>
              <a:buFont typeface="Arial" pitchFamily="34" charset="0"/>
              <a:buChar char="•"/>
              <a:defRPr/>
            </a:pPr>
            <a:r>
              <a:rPr lang="en-GB" sz="2000" dirty="0" smtClean="0"/>
              <a:t>But where is this </a:t>
            </a:r>
            <a:r>
              <a:rPr lang="en-GB" sz="2000" b="1" dirty="0" smtClean="0">
                <a:solidFill>
                  <a:srgbClr val="D93A1F"/>
                </a:solidFill>
              </a:rPr>
              <a:t>biological recovery </a:t>
            </a:r>
            <a:r>
              <a:rPr lang="en-GB" sz="2000" dirty="0" smtClean="0"/>
              <a:t>and</a:t>
            </a:r>
            <a:r>
              <a:rPr lang="en-GB" sz="2000" dirty="0" smtClean="0">
                <a:solidFill>
                  <a:srgbClr val="D93A1F"/>
                </a:solidFill>
              </a:rPr>
              <a:t> </a:t>
            </a:r>
            <a:r>
              <a:rPr lang="en-GB" sz="2000" b="1" dirty="0" smtClean="0">
                <a:solidFill>
                  <a:srgbClr val="D93A1F"/>
                </a:solidFill>
              </a:rPr>
              <a:t>growth</a:t>
            </a:r>
            <a:r>
              <a:rPr lang="en-GB" sz="2000" dirty="0" smtClean="0"/>
              <a:t> implied? Answer: in the </a:t>
            </a:r>
            <a:r>
              <a:rPr lang="en-GB" sz="2000" b="1" i="1" dirty="0" smtClean="0">
                <a:solidFill>
                  <a:srgbClr val="6C00EE"/>
                </a:solidFill>
              </a:rPr>
              <a:t>literal</a:t>
            </a:r>
            <a:r>
              <a:rPr lang="en-GB" sz="2000" dirty="0" smtClean="0"/>
              <a:t> sentence </a:t>
            </a:r>
            <a:r>
              <a:rPr lang="en-GB" sz="2000" b="1" i="1" dirty="0" smtClean="0"/>
              <a:t>“Eventually they became disturbing, long-lasting grievances.”</a:t>
            </a:r>
          </a:p>
          <a:p>
            <a:pPr eaLnBrk="1" fontAlgn="auto" hangingPunct="1">
              <a:lnSpc>
                <a:spcPct val="90000"/>
              </a:lnSpc>
              <a:spcAft>
                <a:spcPts val="2500"/>
              </a:spcAft>
              <a:buFont typeface="Arial" pitchFamily="34" charset="0"/>
              <a:buChar char="•"/>
              <a:defRPr/>
            </a:pPr>
            <a:r>
              <a:rPr lang="en-GB" sz="2000" dirty="0" err="1" smtClean="0"/>
              <a:t>Metaphorization</a:t>
            </a:r>
            <a:r>
              <a:rPr lang="en-GB" sz="2000" dirty="0" smtClean="0"/>
              <a:t> of the info from this sentence is desirable, in order to enrich and be integrated with the pretence scenario. </a:t>
            </a:r>
          </a:p>
          <a:p>
            <a:pPr eaLnBrk="1" fontAlgn="auto" hangingPunct="1">
              <a:lnSpc>
                <a:spcPct val="90000"/>
              </a:lnSpc>
              <a:spcAft>
                <a:spcPts val="2500"/>
              </a:spcAft>
              <a:buFont typeface="Arial" pitchFamily="34" charset="0"/>
              <a:buChar char="•"/>
              <a:defRPr/>
            </a:pPr>
            <a:r>
              <a:rPr lang="en-GB" sz="2000" dirty="0" smtClean="0"/>
              <a:t>And if  we claimed that the integration should instead happen on the target side, then there’d be more pressure to try to convert  all sentences including “These cats had their own cat-flaps” into target terms — with great difficulty.</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52400" y="152400"/>
            <a:ext cx="8839200" cy="685800"/>
          </a:xfrm>
        </p:spPr>
        <p:txBody>
          <a:bodyPr rtlCol="0">
            <a:normAutofit fontScale="90000"/>
          </a:bodyPr>
          <a:lstStyle/>
          <a:p>
            <a:pPr eaLnBrk="1" fontAlgn="auto" hangingPunct="1">
              <a:spcAft>
                <a:spcPts val="0"/>
              </a:spcAft>
              <a:defRPr/>
            </a:pPr>
            <a:r>
              <a:rPr lang="en-GB" dirty="0" err="1" smtClean="0"/>
              <a:t>Metaphorization</a:t>
            </a:r>
            <a:r>
              <a:rPr lang="en-GB" dirty="0" smtClean="0"/>
              <a:t>, contd.</a:t>
            </a:r>
          </a:p>
        </p:txBody>
      </p:sp>
      <p:sp>
        <p:nvSpPr>
          <p:cNvPr id="17411" name="Rectangle 3"/>
          <p:cNvSpPr>
            <a:spLocks noGrp="1" noChangeArrowheads="1"/>
          </p:cNvSpPr>
          <p:nvPr>
            <p:ph idx="1"/>
          </p:nvPr>
        </p:nvSpPr>
        <p:spPr>
          <a:xfrm>
            <a:off x="107950" y="1412875"/>
            <a:ext cx="8839200" cy="4537075"/>
          </a:xfrm>
        </p:spPr>
        <p:txBody>
          <a:bodyPr/>
          <a:lstStyle/>
          <a:p>
            <a:pPr eaLnBrk="1" hangingPunct="1">
              <a:lnSpc>
                <a:spcPct val="90000"/>
              </a:lnSpc>
              <a:spcAft>
                <a:spcPct val="50000"/>
              </a:spcAft>
            </a:pPr>
            <a:r>
              <a:rPr lang="en-GB" sz="2000" dirty="0" smtClean="0"/>
              <a:t>Actually, </a:t>
            </a:r>
            <a:r>
              <a:rPr lang="en-GB" sz="2000" dirty="0" err="1" smtClean="0"/>
              <a:t>Hornby’s</a:t>
            </a:r>
            <a:r>
              <a:rPr lang="en-GB" sz="2000" dirty="0" smtClean="0"/>
              <a:t> original wording was not </a:t>
            </a:r>
          </a:p>
          <a:p>
            <a:pPr eaLnBrk="1" hangingPunct="1">
              <a:lnSpc>
                <a:spcPct val="90000"/>
              </a:lnSpc>
              <a:spcAft>
                <a:spcPct val="50000"/>
              </a:spcAft>
              <a:buFont typeface="Calibri" pitchFamily="34" charset="0"/>
              <a:buChar char="‍"/>
            </a:pPr>
            <a:r>
              <a:rPr lang="en-GB" sz="2000" b="1" i="1" dirty="0" smtClean="0"/>
              <a:t>“Eventually they became </a:t>
            </a:r>
            <a:r>
              <a:rPr lang="en-GB" sz="2000" b="1" i="1" dirty="0" smtClean="0">
                <a:solidFill>
                  <a:srgbClr val="821BFF"/>
                </a:solidFill>
              </a:rPr>
              <a:t>disturbing, long-lasting </a:t>
            </a:r>
            <a:r>
              <a:rPr lang="en-GB" sz="2000" b="1" i="1" dirty="0" smtClean="0"/>
              <a:t>grievances” </a:t>
            </a:r>
            <a:r>
              <a:rPr lang="en-GB" sz="2000" dirty="0" smtClean="0"/>
              <a:t> but</a:t>
            </a:r>
          </a:p>
          <a:p>
            <a:pPr eaLnBrk="1" hangingPunct="1">
              <a:lnSpc>
                <a:spcPct val="90000"/>
              </a:lnSpc>
              <a:spcAft>
                <a:spcPts val="2500"/>
              </a:spcAft>
              <a:buFont typeface="Calibri" pitchFamily="34" charset="0"/>
              <a:buChar char="‍"/>
            </a:pPr>
            <a:r>
              <a:rPr lang="en-GB" sz="2000" dirty="0" smtClean="0"/>
              <a:t> </a:t>
            </a:r>
            <a:r>
              <a:rPr lang="en-GB" sz="2000" b="1" i="1" dirty="0" smtClean="0"/>
              <a:t>“Eventually they became </a:t>
            </a:r>
            <a:r>
              <a:rPr lang="en-GB" sz="2000" b="1" i="1" dirty="0" smtClean="0">
                <a:solidFill>
                  <a:srgbClr val="FF0000"/>
                </a:solidFill>
              </a:rPr>
              <a:t>sturdy, healthy </a:t>
            </a:r>
            <a:r>
              <a:rPr lang="en-GB" sz="2000" b="1" i="1" dirty="0" smtClean="0"/>
              <a:t>grievances”.</a:t>
            </a:r>
          </a:p>
          <a:p>
            <a:pPr eaLnBrk="1" hangingPunct="1">
              <a:lnSpc>
                <a:spcPct val="90000"/>
              </a:lnSpc>
              <a:spcBef>
                <a:spcPts val="0"/>
              </a:spcBef>
              <a:spcAft>
                <a:spcPts val="1000"/>
              </a:spcAft>
            </a:pPr>
            <a:r>
              <a:rPr lang="en-GB" sz="2000" dirty="0" smtClean="0"/>
              <a:t>But still, desirable to convert </a:t>
            </a:r>
            <a:r>
              <a:rPr lang="en-GB" sz="2000" b="1" i="1" dirty="0" smtClean="0"/>
              <a:t>grievances</a:t>
            </a:r>
            <a:r>
              <a:rPr lang="en-GB" sz="2000" dirty="0" smtClean="0"/>
              <a:t> into cats </a:t>
            </a:r>
          </a:p>
          <a:p>
            <a:pPr eaLnBrk="1" hangingPunct="1">
              <a:lnSpc>
                <a:spcPct val="90000"/>
              </a:lnSpc>
              <a:spcBef>
                <a:spcPts val="0"/>
              </a:spcBef>
              <a:spcAft>
                <a:spcPts val="2500"/>
              </a:spcAft>
              <a:buFont typeface="Times New Roman" pitchFamily="18" charset="0"/>
              <a:buChar char=" "/>
            </a:pPr>
            <a:r>
              <a:rPr lang="en-GB" sz="2000" dirty="0" smtClean="0"/>
              <a:t>and convert the abstract </a:t>
            </a:r>
            <a:r>
              <a:rPr lang="en-GB" sz="2000" b="1" i="1" dirty="0" smtClean="0"/>
              <a:t>became</a:t>
            </a:r>
            <a:r>
              <a:rPr lang="en-GB" sz="2000" dirty="0" smtClean="0"/>
              <a:t> into biological growth and recovery.</a:t>
            </a:r>
          </a:p>
          <a:p>
            <a:pPr eaLnBrk="1" hangingPunct="1">
              <a:lnSpc>
                <a:spcPct val="90000"/>
              </a:lnSpc>
              <a:spcAft>
                <a:spcPct val="50000"/>
              </a:spcAft>
            </a:pPr>
            <a:r>
              <a:rPr lang="en-GB" sz="2000" dirty="0" smtClean="0"/>
              <a:t>Don’t want </a:t>
            </a:r>
            <a:r>
              <a:rPr lang="en-GB" sz="2000" b="1" i="1" dirty="0" smtClean="0"/>
              <a:t>just</a:t>
            </a:r>
            <a:r>
              <a:rPr lang="en-GB" sz="2000" dirty="0" smtClean="0"/>
              <a:t> to get target-side info from the sentence by itself.</a:t>
            </a:r>
          </a:p>
          <a:p>
            <a:pPr eaLnBrk="1" hangingPunct="1">
              <a:lnSpc>
                <a:spcPct val="90000"/>
              </a:lnSpc>
              <a:spcAft>
                <a:spcPct val="50000"/>
              </a:spcAft>
            </a:pPr>
            <a:endParaRPr lang="en-GB" sz="2400"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52400" y="304800"/>
            <a:ext cx="8839200" cy="685800"/>
          </a:xfrm>
        </p:spPr>
        <p:txBody>
          <a:bodyPr rtlCol="0">
            <a:normAutofit fontScale="90000"/>
          </a:bodyPr>
          <a:lstStyle/>
          <a:p>
            <a:pPr eaLnBrk="1" fontAlgn="auto" hangingPunct="1">
              <a:spcAft>
                <a:spcPts val="0"/>
              </a:spcAft>
              <a:defRPr/>
            </a:pPr>
            <a:r>
              <a:rPr lang="en-GB" dirty="0" smtClean="0"/>
              <a:t>Grain-Size contd.</a:t>
            </a:r>
          </a:p>
        </p:txBody>
      </p:sp>
      <p:sp>
        <p:nvSpPr>
          <p:cNvPr id="18435" name="Rectangle 3"/>
          <p:cNvSpPr>
            <a:spLocks noGrp="1" noChangeArrowheads="1"/>
          </p:cNvSpPr>
          <p:nvPr>
            <p:ph idx="1"/>
          </p:nvPr>
        </p:nvSpPr>
        <p:spPr>
          <a:xfrm>
            <a:off x="304800" y="1143000"/>
            <a:ext cx="8458200" cy="5181600"/>
          </a:xfrm>
        </p:spPr>
        <p:txBody>
          <a:bodyPr/>
          <a:lstStyle/>
          <a:p>
            <a:pPr eaLnBrk="1" hangingPunct="1">
              <a:spcAft>
                <a:spcPct val="50000"/>
              </a:spcAft>
            </a:pPr>
            <a:r>
              <a:rPr lang="en-GB" sz="2000" b="1" i="1" dirty="0" smtClean="0">
                <a:solidFill>
                  <a:srgbClr val="D93A1F"/>
                </a:solidFill>
              </a:rPr>
              <a:t>“Everyone is a moon, and has a dark side which he never shows to anybody.” </a:t>
            </a:r>
            <a:r>
              <a:rPr lang="en-GB" sz="2000" dirty="0" smtClean="0"/>
              <a:t>[Mark Twain]  </a:t>
            </a:r>
          </a:p>
          <a:p>
            <a:pPr eaLnBrk="1" hangingPunct="1">
              <a:spcAft>
                <a:spcPct val="50000"/>
              </a:spcAft>
              <a:buFont typeface="Times New Roman" pitchFamily="18" charset="0"/>
              <a:buChar char=" "/>
            </a:pPr>
            <a:r>
              <a:rPr lang="en-GB" sz="2000" dirty="0" smtClean="0"/>
              <a:t>A possible variant:</a:t>
            </a:r>
            <a:endParaRPr lang="en-GB" sz="2000" b="1" i="1" dirty="0" smtClean="0">
              <a:solidFill>
                <a:srgbClr val="D93A1F"/>
              </a:solidFill>
            </a:endParaRPr>
          </a:p>
          <a:p>
            <a:pPr eaLnBrk="1" hangingPunct="1">
              <a:spcAft>
                <a:spcPct val="50000"/>
              </a:spcAft>
              <a:buFont typeface="Times New Roman" pitchFamily="18" charset="0"/>
              <a:buChar char=" "/>
            </a:pPr>
            <a:r>
              <a:rPr lang="en-GB" sz="2000" b="1" i="1" dirty="0" smtClean="0">
                <a:solidFill>
                  <a:srgbClr val="D93A1F"/>
                </a:solidFill>
              </a:rPr>
              <a:t>“Everyone is a moon. Everyone has a dark side which he never shows to anybody.” </a:t>
            </a:r>
          </a:p>
          <a:p>
            <a:pPr eaLnBrk="1" hangingPunct="1">
              <a:spcAft>
                <a:spcPct val="50000"/>
              </a:spcAft>
            </a:pPr>
            <a:r>
              <a:rPr lang="en-GB" sz="2000" dirty="0" smtClean="0"/>
              <a:t>The clause/sentence </a:t>
            </a:r>
            <a:r>
              <a:rPr lang="en-GB" sz="2000" b="1" i="1" dirty="0" smtClean="0">
                <a:solidFill>
                  <a:srgbClr val="D93A1F"/>
                </a:solidFill>
              </a:rPr>
              <a:t>“Everyone is a moon” </a:t>
            </a:r>
            <a:r>
              <a:rPr lang="en-GB" sz="2000" dirty="0" smtClean="0"/>
              <a:t>does not (need to) be given its own target-side meaning.</a:t>
            </a:r>
          </a:p>
          <a:p>
            <a:pPr eaLnBrk="1" hangingPunct="1">
              <a:spcAft>
                <a:spcPct val="50000"/>
              </a:spcAft>
              <a:buFont typeface="Times New Roman" pitchFamily="18" charset="0"/>
              <a:buChar char=" "/>
            </a:pPr>
            <a:r>
              <a:rPr lang="en-GB" sz="2000" dirty="0" smtClean="0"/>
              <a:t>Rather, </a:t>
            </a:r>
            <a:r>
              <a:rPr lang="en-GB" sz="2000" u="sng" dirty="0" smtClean="0"/>
              <a:t>it conspires with the other clause/sentence </a:t>
            </a:r>
            <a:r>
              <a:rPr lang="en-GB" sz="2000" dirty="0" smtClean="0"/>
              <a:t>to convey an overall pretence scenario.</a:t>
            </a:r>
          </a:p>
          <a:p>
            <a:pPr eaLnBrk="1" hangingPunct="1">
              <a:spcAft>
                <a:spcPct val="50000"/>
              </a:spcAft>
              <a:buFont typeface="Times New Roman" pitchFamily="18" charset="0"/>
              <a:buChar char=" "/>
            </a:pPr>
            <a:r>
              <a:rPr lang="en-GB" sz="2000" dirty="0" smtClean="0"/>
              <a:t>Indeed, the moon clause/sentence really just consolidates the info from the other segment. [Or would do if it were astronomically accurate!]</a:t>
            </a:r>
            <a:endParaRPr lang="en-GB" sz="18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9552" y="116632"/>
            <a:ext cx="7772400" cy="533400"/>
          </a:xfrm>
        </p:spPr>
        <p:txBody>
          <a:bodyPr rtlCol="0">
            <a:normAutofit fontScale="90000"/>
          </a:bodyPr>
          <a:lstStyle/>
          <a:p>
            <a:pPr eaLnBrk="1" fontAlgn="auto" hangingPunct="1">
              <a:spcAft>
                <a:spcPts val="0"/>
              </a:spcAft>
              <a:defRPr/>
            </a:pPr>
            <a:r>
              <a:rPr lang="en-GB" dirty="0" smtClean="0"/>
              <a:t>Multiple Pretences</a:t>
            </a:r>
          </a:p>
        </p:txBody>
      </p:sp>
      <p:sp>
        <p:nvSpPr>
          <p:cNvPr id="11267" name="Rectangle 3"/>
          <p:cNvSpPr>
            <a:spLocks noGrp="1" noChangeArrowheads="1"/>
          </p:cNvSpPr>
          <p:nvPr>
            <p:ph idx="1"/>
          </p:nvPr>
        </p:nvSpPr>
        <p:spPr>
          <a:xfrm>
            <a:off x="215008" y="836712"/>
            <a:ext cx="8928992" cy="5544616"/>
          </a:xfrm>
        </p:spPr>
        <p:txBody>
          <a:bodyPr/>
          <a:lstStyle/>
          <a:p>
            <a:pPr eaLnBrk="1" hangingPunct="1">
              <a:lnSpc>
                <a:spcPct val="90000"/>
              </a:lnSpc>
              <a:spcBef>
                <a:spcPct val="0"/>
              </a:spcBef>
              <a:spcAft>
                <a:spcPts val="0"/>
              </a:spcAft>
            </a:pPr>
            <a:r>
              <a:rPr lang="en-GB" sz="2000" dirty="0" smtClean="0">
                <a:solidFill>
                  <a:srgbClr val="002060"/>
                </a:solidFill>
              </a:rPr>
              <a:t>Consider a play within a play, or a story within a story.</a:t>
            </a:r>
          </a:p>
          <a:p>
            <a:pPr eaLnBrk="1" hangingPunct="1">
              <a:lnSpc>
                <a:spcPct val="90000"/>
              </a:lnSpc>
              <a:spcBef>
                <a:spcPts val="1500"/>
              </a:spcBef>
              <a:spcAft>
                <a:spcPts val="0"/>
              </a:spcAft>
              <a:buFont typeface="Times New Roman" pitchFamily="18" charset="0"/>
              <a:buChar char=" "/>
            </a:pPr>
            <a:r>
              <a:rPr lang="en-GB" sz="2000" dirty="0" smtClean="0">
                <a:solidFill>
                  <a:srgbClr val="002060"/>
                </a:solidFill>
              </a:rPr>
              <a:t>This involves nested fictions, i.e. nested pretences.</a:t>
            </a:r>
          </a:p>
          <a:p>
            <a:pPr lvl="1" eaLnBrk="1" hangingPunct="1">
              <a:lnSpc>
                <a:spcPct val="90000"/>
              </a:lnSpc>
              <a:spcBef>
                <a:spcPts val="1500"/>
              </a:spcBef>
              <a:spcAft>
                <a:spcPts val="0"/>
              </a:spcAft>
              <a:buFont typeface="Times New Roman" pitchFamily="18" charset="0"/>
              <a:buChar char=" "/>
            </a:pPr>
            <a:r>
              <a:rPr lang="en-GB" sz="1800" dirty="0" smtClean="0">
                <a:solidFill>
                  <a:srgbClr val="002060"/>
                </a:solidFill>
              </a:rPr>
              <a:t>Nesting of pretences/fictions in the language area also has been discussed in heterogeneous cases, as when there is an ironical statement by a character in a fictional </a:t>
            </a:r>
            <a:r>
              <a:rPr lang="en-GB" sz="1800" smtClean="0">
                <a:solidFill>
                  <a:srgbClr val="002060"/>
                </a:solidFill>
              </a:rPr>
              <a:t>work [</a:t>
            </a:r>
            <a:r>
              <a:rPr lang="en-GB" sz="1800" dirty="0" smtClean="0">
                <a:solidFill>
                  <a:srgbClr val="002060"/>
                </a:solidFill>
              </a:rPr>
              <a:t>Currie 2006].</a:t>
            </a:r>
          </a:p>
          <a:p>
            <a:pPr eaLnBrk="1" hangingPunct="1">
              <a:lnSpc>
                <a:spcPct val="90000"/>
              </a:lnSpc>
              <a:spcBef>
                <a:spcPts val="2500"/>
              </a:spcBef>
              <a:spcAft>
                <a:spcPts val="0"/>
              </a:spcAft>
            </a:pPr>
            <a:r>
              <a:rPr lang="en-GB" sz="2000" dirty="0" smtClean="0">
                <a:solidFill>
                  <a:srgbClr val="002060"/>
                </a:solidFill>
              </a:rPr>
              <a:t>But also useful for serial compounding (chaining) of metaphor: </a:t>
            </a:r>
          </a:p>
          <a:p>
            <a:pPr algn="ctr" eaLnBrk="1" hangingPunct="1">
              <a:lnSpc>
                <a:spcPct val="90000"/>
              </a:lnSpc>
              <a:spcBef>
                <a:spcPts val="1500"/>
              </a:spcBef>
              <a:spcAft>
                <a:spcPts val="0"/>
              </a:spcAft>
              <a:buNone/>
            </a:pPr>
            <a:r>
              <a:rPr lang="en-GB" sz="2000" b="1" i="1" dirty="0" smtClean="0">
                <a:solidFill>
                  <a:srgbClr val="00B0F0"/>
                </a:solidFill>
              </a:rPr>
              <a:t>X  </a:t>
            </a:r>
            <a:r>
              <a:rPr lang="en-GB" sz="2000" b="1" i="1" dirty="0" smtClean="0">
                <a:solidFill>
                  <a:srgbClr val="009A46"/>
                </a:solidFill>
              </a:rPr>
              <a:t>viewed as</a:t>
            </a:r>
            <a:r>
              <a:rPr lang="en-GB" sz="2000" b="1" i="1" dirty="0" smtClean="0">
                <a:solidFill>
                  <a:srgbClr val="002060"/>
                </a:solidFill>
              </a:rPr>
              <a:t>  </a:t>
            </a:r>
            <a:r>
              <a:rPr lang="en-GB" sz="2000" b="1" i="1" dirty="0" smtClean="0">
                <a:solidFill>
                  <a:srgbClr val="FF6600"/>
                </a:solidFill>
              </a:rPr>
              <a:t>Y    </a:t>
            </a:r>
            <a:r>
              <a:rPr lang="en-GB" sz="2000" dirty="0" smtClean="0">
                <a:solidFill>
                  <a:srgbClr val="002060"/>
                </a:solidFill>
              </a:rPr>
              <a:t>and    </a:t>
            </a:r>
            <a:r>
              <a:rPr lang="en-GB" sz="2000" b="1" i="1" dirty="0" smtClean="0">
                <a:solidFill>
                  <a:srgbClr val="FF6600"/>
                </a:solidFill>
              </a:rPr>
              <a:t>Y  </a:t>
            </a:r>
            <a:r>
              <a:rPr lang="en-GB" sz="2000" b="1" i="1" dirty="0" smtClean="0">
                <a:solidFill>
                  <a:srgbClr val="009A46"/>
                </a:solidFill>
              </a:rPr>
              <a:t>viewed as</a:t>
            </a:r>
            <a:r>
              <a:rPr lang="en-GB" sz="2000" b="1" i="1" dirty="0" smtClean="0">
                <a:solidFill>
                  <a:srgbClr val="002060"/>
                </a:solidFill>
              </a:rPr>
              <a:t>  </a:t>
            </a:r>
            <a:r>
              <a:rPr lang="en-GB" sz="2000" b="1" i="1" dirty="0" smtClean="0">
                <a:solidFill>
                  <a:srgbClr val="C00000"/>
                </a:solidFill>
              </a:rPr>
              <a:t>Z</a:t>
            </a:r>
          </a:p>
          <a:p>
            <a:pPr eaLnBrk="1" hangingPunct="1">
              <a:lnSpc>
                <a:spcPct val="90000"/>
              </a:lnSpc>
              <a:spcBef>
                <a:spcPts val="1500"/>
              </a:spcBef>
              <a:spcAft>
                <a:spcPts val="0"/>
              </a:spcAft>
            </a:pPr>
            <a:r>
              <a:rPr lang="en-GB" sz="2000" dirty="0" smtClean="0">
                <a:solidFill>
                  <a:srgbClr val="002060"/>
                </a:solidFill>
              </a:rPr>
              <a:t>E.g.: </a:t>
            </a:r>
            <a:r>
              <a:rPr lang="en-GB" sz="2000" b="1" i="1" dirty="0" smtClean="0">
                <a:solidFill>
                  <a:srgbClr val="002060"/>
                </a:solidFill>
              </a:rPr>
              <a:t>“This worry was a corrosive chemical that was nibbling at her self-esteem.”</a:t>
            </a:r>
          </a:p>
          <a:p>
            <a:pPr eaLnBrk="1" hangingPunct="1">
              <a:lnSpc>
                <a:spcPct val="90000"/>
              </a:lnSpc>
              <a:spcBef>
                <a:spcPts val="0"/>
              </a:spcBef>
              <a:spcAft>
                <a:spcPts val="0"/>
              </a:spcAft>
              <a:buFont typeface="Times New Roman" pitchFamily="18" charset="0"/>
              <a:buChar char=" "/>
            </a:pPr>
            <a:r>
              <a:rPr lang="en-GB" sz="2000" dirty="0" smtClean="0">
                <a:solidFill>
                  <a:srgbClr val="002060"/>
                </a:solidFill>
              </a:rPr>
              <a:t>[closely adapted from an example in a Sylvia Plath diary]</a:t>
            </a:r>
          </a:p>
          <a:p>
            <a:pPr eaLnBrk="1" hangingPunct="1">
              <a:lnSpc>
                <a:spcPct val="90000"/>
              </a:lnSpc>
              <a:spcBef>
                <a:spcPts val="2500"/>
              </a:spcBef>
              <a:spcAft>
                <a:spcPts val="0"/>
              </a:spcAft>
            </a:pPr>
            <a:r>
              <a:rPr lang="en-GB" sz="2000" dirty="0" smtClean="0">
                <a:solidFill>
                  <a:srgbClr val="002060"/>
                </a:solidFill>
              </a:rPr>
              <a:t>The </a:t>
            </a:r>
            <a:r>
              <a:rPr lang="en-GB" sz="2000" b="1" dirty="0" smtClean="0">
                <a:solidFill>
                  <a:srgbClr val="00B0F0"/>
                </a:solidFill>
              </a:rPr>
              <a:t>worry</a:t>
            </a:r>
            <a:r>
              <a:rPr lang="en-GB" sz="2000" dirty="0" smtClean="0">
                <a:solidFill>
                  <a:srgbClr val="002060"/>
                </a:solidFill>
              </a:rPr>
              <a:t> </a:t>
            </a:r>
            <a:r>
              <a:rPr lang="en-GB" sz="2000" b="1" dirty="0" smtClean="0">
                <a:solidFill>
                  <a:srgbClr val="00B0F0"/>
                </a:solidFill>
              </a:rPr>
              <a:t>(X)</a:t>
            </a:r>
            <a:r>
              <a:rPr lang="en-GB" sz="2000" dirty="0" smtClean="0">
                <a:solidFill>
                  <a:srgbClr val="002060"/>
                </a:solidFill>
              </a:rPr>
              <a:t> is viewed as a </a:t>
            </a:r>
            <a:r>
              <a:rPr lang="en-GB" sz="2000" b="1" dirty="0" smtClean="0">
                <a:solidFill>
                  <a:srgbClr val="FF6600"/>
                </a:solidFill>
              </a:rPr>
              <a:t>chemical (Y)</a:t>
            </a:r>
            <a:r>
              <a:rPr lang="en-GB" sz="2000" dirty="0" smtClean="0">
                <a:solidFill>
                  <a:srgbClr val="002060"/>
                </a:solidFill>
              </a:rPr>
              <a:t>; </a:t>
            </a:r>
          </a:p>
          <a:p>
            <a:pPr eaLnBrk="1" hangingPunct="1">
              <a:lnSpc>
                <a:spcPct val="90000"/>
              </a:lnSpc>
              <a:spcBef>
                <a:spcPts val="0"/>
              </a:spcBef>
              <a:spcAft>
                <a:spcPts val="0"/>
              </a:spcAft>
              <a:buFont typeface="Times New Roman" pitchFamily="18" charset="0"/>
              <a:buChar char=" "/>
            </a:pPr>
            <a:r>
              <a:rPr lang="en-GB" sz="2000" dirty="0" smtClean="0">
                <a:solidFill>
                  <a:srgbClr val="002060"/>
                </a:solidFill>
              </a:rPr>
              <a:t>the </a:t>
            </a:r>
            <a:r>
              <a:rPr lang="en-GB" sz="2000" b="1" dirty="0" smtClean="0">
                <a:solidFill>
                  <a:srgbClr val="FF6600"/>
                </a:solidFill>
              </a:rPr>
              <a:t>chemical (Y)</a:t>
            </a:r>
            <a:r>
              <a:rPr lang="en-GB" sz="2000" dirty="0" smtClean="0">
                <a:solidFill>
                  <a:srgbClr val="002060"/>
                </a:solidFill>
              </a:rPr>
              <a:t> is viewed as an </a:t>
            </a:r>
            <a:r>
              <a:rPr lang="en-GB" sz="2000" b="1" dirty="0" smtClean="0">
                <a:solidFill>
                  <a:srgbClr val="C00000"/>
                </a:solidFill>
              </a:rPr>
              <a:t>animal (Z)</a:t>
            </a:r>
            <a:r>
              <a:rPr lang="en-GB" sz="2000" dirty="0" smtClean="0">
                <a:solidFill>
                  <a:srgbClr val="002060"/>
                </a:solidFill>
              </a:rPr>
              <a:t>.</a:t>
            </a:r>
          </a:p>
          <a:p>
            <a:pPr algn="ctr" eaLnBrk="1" hangingPunct="1">
              <a:lnSpc>
                <a:spcPct val="90000"/>
              </a:lnSpc>
              <a:spcBef>
                <a:spcPts val="1500"/>
              </a:spcBef>
              <a:spcAft>
                <a:spcPts val="0"/>
              </a:spcAft>
              <a:buFont typeface="Times New Roman" pitchFamily="18" charset="0"/>
              <a:buChar char=" "/>
            </a:pPr>
            <a:r>
              <a:rPr lang="en-GB" sz="2000" dirty="0" smtClean="0">
                <a:solidFill>
                  <a:srgbClr val="002060"/>
                </a:solidFill>
              </a:rPr>
              <a:t>the second view is typically expressed as acids, etc. “eating [into]” things.</a:t>
            </a:r>
          </a:p>
          <a:p>
            <a:pPr eaLnBrk="1" hangingPunct="1">
              <a:lnSpc>
                <a:spcPct val="90000"/>
              </a:lnSpc>
              <a:spcBef>
                <a:spcPts val="1500"/>
              </a:spcBef>
              <a:spcAft>
                <a:spcPts val="0"/>
              </a:spcAft>
              <a:buFont typeface="Times New Roman" pitchFamily="18" charset="0"/>
              <a:buChar char=" "/>
            </a:pPr>
            <a:r>
              <a:rPr lang="en-GB" sz="2000" dirty="0" smtClean="0">
                <a:solidFill>
                  <a:srgbClr val="002060"/>
                </a:solidFill>
              </a:rPr>
              <a:t>[Also, her </a:t>
            </a:r>
            <a:r>
              <a:rPr lang="en-GB" sz="2000" b="1" dirty="0" smtClean="0">
                <a:solidFill>
                  <a:srgbClr val="00B0F0"/>
                </a:solidFill>
              </a:rPr>
              <a:t>self-esteem</a:t>
            </a:r>
            <a:r>
              <a:rPr lang="en-GB" sz="2000" dirty="0" smtClean="0">
                <a:solidFill>
                  <a:srgbClr val="002060"/>
                </a:solidFill>
              </a:rPr>
              <a:t> is viewed as a </a:t>
            </a:r>
            <a:r>
              <a:rPr lang="en-GB" sz="2000" b="1" dirty="0" err="1" smtClean="0">
                <a:solidFill>
                  <a:srgbClr val="C00000"/>
                </a:solidFill>
              </a:rPr>
              <a:t>nibblable</a:t>
            </a:r>
            <a:r>
              <a:rPr lang="en-GB" sz="2000" b="1" dirty="0" smtClean="0">
                <a:solidFill>
                  <a:srgbClr val="C00000"/>
                </a:solidFill>
              </a:rPr>
              <a:t> physical object.</a:t>
            </a:r>
            <a:r>
              <a:rPr lang="en-GB" sz="2000" dirty="0" smtClean="0">
                <a:solidFill>
                  <a:srgbClr val="002060"/>
                </a:solidFill>
              </a:rPr>
              <a:t>]</a:t>
            </a:r>
            <a:endParaRPr lang="en-GB" dirty="0" smtClean="0">
              <a:solidFill>
                <a:srgbClr val="00206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79512" y="188640"/>
            <a:ext cx="8712324" cy="6552728"/>
          </a:xfrm>
          <a:prstGeom prst="ellipse">
            <a:avLst/>
          </a:prstGeom>
          <a:solidFill>
            <a:srgbClr val="00B0F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5" name="TextBox 4"/>
          <p:cNvSpPr txBox="1"/>
          <p:nvPr/>
        </p:nvSpPr>
        <p:spPr>
          <a:xfrm>
            <a:off x="6588224" y="2492896"/>
            <a:ext cx="2088232" cy="1200329"/>
          </a:xfrm>
          <a:prstGeom prst="rect">
            <a:avLst/>
          </a:prstGeom>
          <a:noFill/>
        </p:spPr>
        <p:txBody>
          <a:bodyPr wrap="square" rtlCol="0">
            <a:spAutoFit/>
          </a:bodyPr>
          <a:lstStyle/>
          <a:p>
            <a:r>
              <a:rPr lang="en-GB" sz="1800" dirty="0" smtClean="0">
                <a:latin typeface="+mn-lt"/>
              </a:rPr>
              <a:t>The </a:t>
            </a:r>
            <a:r>
              <a:rPr lang="en-GB" sz="1800" cap="all" dirty="0" smtClean="0">
                <a:latin typeface="+mn-lt"/>
              </a:rPr>
              <a:t>worry</a:t>
            </a:r>
            <a:r>
              <a:rPr lang="en-GB" sz="1800" dirty="0" smtClean="0">
                <a:latin typeface="+mn-lt"/>
              </a:rPr>
              <a:t> is </a:t>
            </a:r>
            <a:r>
              <a:rPr lang="en-GB" sz="1800" u="sng" dirty="0" smtClean="0">
                <a:latin typeface="+mn-lt"/>
              </a:rPr>
              <a:t>slowly </a:t>
            </a:r>
            <a:r>
              <a:rPr lang="en-GB" sz="1800" dirty="0" smtClean="0">
                <a:latin typeface="+mn-lt"/>
              </a:rPr>
              <a:t> </a:t>
            </a:r>
            <a:r>
              <a:rPr lang="en-GB" sz="1800" u="sng" dirty="0" smtClean="0">
                <a:latin typeface="+mn-lt"/>
              </a:rPr>
              <a:t>affecting </a:t>
            </a:r>
            <a:r>
              <a:rPr lang="en-GB" sz="1800" dirty="0" smtClean="0">
                <a:latin typeface="+mn-lt"/>
              </a:rPr>
              <a:t>her self-esteem </a:t>
            </a:r>
            <a:r>
              <a:rPr lang="en-GB" sz="1800" u="sng" dirty="0" smtClean="0">
                <a:latin typeface="+mn-lt"/>
              </a:rPr>
              <a:t>negatively</a:t>
            </a:r>
            <a:endParaRPr lang="en-GB" u="sng" dirty="0">
              <a:latin typeface="+mn-lt"/>
            </a:endParaRPr>
          </a:p>
        </p:txBody>
      </p:sp>
      <p:sp>
        <p:nvSpPr>
          <p:cNvPr id="11" name="Oval 10"/>
          <p:cNvSpPr/>
          <p:nvPr/>
        </p:nvSpPr>
        <p:spPr>
          <a:xfrm>
            <a:off x="899592" y="476672"/>
            <a:ext cx="5184576" cy="5760640"/>
          </a:xfrm>
          <a:prstGeom prst="ellipse">
            <a:avLst/>
          </a:prstGeom>
          <a:solidFill>
            <a:srgbClr val="FF66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5" name="Oval 24"/>
          <p:cNvSpPr/>
          <p:nvPr/>
        </p:nvSpPr>
        <p:spPr>
          <a:xfrm>
            <a:off x="1115616" y="1296144"/>
            <a:ext cx="4104456" cy="2808312"/>
          </a:xfrm>
          <a:prstGeom prst="ellipse">
            <a:avLst/>
          </a:prstGeom>
          <a:solidFill>
            <a:srgbClr val="C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26" name="TextBox 25"/>
          <p:cNvSpPr txBox="1"/>
          <p:nvPr/>
        </p:nvSpPr>
        <p:spPr>
          <a:xfrm>
            <a:off x="3059832" y="4176464"/>
            <a:ext cx="2232248" cy="1200329"/>
          </a:xfrm>
          <a:prstGeom prst="rect">
            <a:avLst/>
          </a:prstGeom>
          <a:noFill/>
        </p:spPr>
        <p:txBody>
          <a:bodyPr wrap="square" rtlCol="0">
            <a:spAutoFit/>
          </a:bodyPr>
          <a:lstStyle/>
          <a:p>
            <a:r>
              <a:rPr lang="en-GB" sz="1800" dirty="0" smtClean="0">
                <a:latin typeface="+mn-lt"/>
              </a:rPr>
              <a:t>The worry-</a:t>
            </a:r>
            <a:r>
              <a:rPr lang="en-GB" sz="1800" cap="all" dirty="0" smtClean="0">
                <a:latin typeface="+mn-lt"/>
              </a:rPr>
              <a:t>chemical</a:t>
            </a:r>
            <a:r>
              <a:rPr lang="en-GB" sz="1800" cap="small" dirty="0" smtClean="0">
                <a:latin typeface="+mn-lt"/>
              </a:rPr>
              <a:t> </a:t>
            </a:r>
            <a:r>
              <a:rPr lang="en-GB" sz="1800" dirty="0" smtClean="0">
                <a:latin typeface="+mn-lt"/>
              </a:rPr>
              <a:t>is </a:t>
            </a:r>
            <a:r>
              <a:rPr lang="en-GB" sz="1800" u="sng" dirty="0" smtClean="0">
                <a:latin typeface="+mn-lt"/>
              </a:rPr>
              <a:t>slowly</a:t>
            </a:r>
            <a:r>
              <a:rPr lang="en-GB" sz="1800" dirty="0" smtClean="0">
                <a:latin typeface="+mn-lt"/>
              </a:rPr>
              <a:t>  </a:t>
            </a:r>
            <a:r>
              <a:rPr lang="en-GB" sz="1800" u="sng" dirty="0" smtClean="0">
                <a:latin typeface="+mn-lt"/>
              </a:rPr>
              <a:t>physically-damaging</a:t>
            </a:r>
            <a:r>
              <a:rPr lang="en-GB" sz="1800" dirty="0" smtClean="0">
                <a:latin typeface="+mn-lt"/>
              </a:rPr>
              <a:t> her self-esteem-object</a:t>
            </a:r>
            <a:endParaRPr lang="en-GB" dirty="0">
              <a:latin typeface="+mn-lt"/>
            </a:endParaRPr>
          </a:p>
        </p:txBody>
      </p:sp>
      <p:sp>
        <p:nvSpPr>
          <p:cNvPr id="27" name="TextBox 26"/>
          <p:cNvSpPr txBox="1"/>
          <p:nvPr/>
        </p:nvSpPr>
        <p:spPr>
          <a:xfrm>
            <a:off x="1475656" y="1800200"/>
            <a:ext cx="3528392" cy="646331"/>
          </a:xfrm>
          <a:prstGeom prst="rect">
            <a:avLst/>
          </a:prstGeom>
          <a:noFill/>
        </p:spPr>
        <p:txBody>
          <a:bodyPr wrap="square" rtlCol="0">
            <a:spAutoFit/>
          </a:bodyPr>
          <a:lstStyle/>
          <a:p>
            <a:r>
              <a:rPr lang="en-GB" sz="1800" dirty="0" smtClean="0">
                <a:latin typeface="+mn-lt"/>
              </a:rPr>
              <a:t>The worry-chemical-</a:t>
            </a:r>
            <a:r>
              <a:rPr lang="en-GB" sz="1800" cap="all" dirty="0" smtClean="0">
                <a:latin typeface="+mn-lt"/>
              </a:rPr>
              <a:t>animal</a:t>
            </a:r>
            <a:r>
              <a:rPr lang="en-GB" sz="1800" dirty="0" smtClean="0">
                <a:latin typeface="+mn-lt"/>
              </a:rPr>
              <a:t> is </a:t>
            </a:r>
            <a:r>
              <a:rPr lang="en-GB" sz="1800" u="sng" dirty="0" smtClean="0">
                <a:latin typeface="+mn-lt"/>
              </a:rPr>
              <a:t>nibbling at </a:t>
            </a:r>
            <a:r>
              <a:rPr lang="en-GB" sz="1800" dirty="0" smtClean="0">
                <a:latin typeface="+mn-lt"/>
              </a:rPr>
              <a:t>her self-esteem-object</a:t>
            </a:r>
            <a:endParaRPr lang="en-GB" dirty="0">
              <a:latin typeface="+mn-lt"/>
            </a:endParaRPr>
          </a:p>
        </p:txBody>
      </p:sp>
      <p:sp>
        <p:nvSpPr>
          <p:cNvPr id="28" name="Freeform 27"/>
          <p:cNvSpPr/>
          <p:nvPr/>
        </p:nvSpPr>
        <p:spPr>
          <a:xfrm>
            <a:off x="5220072" y="3694877"/>
            <a:ext cx="1922692" cy="1057651"/>
          </a:xfrm>
          <a:custGeom>
            <a:avLst/>
            <a:gdLst>
              <a:gd name="connsiteX0" fmla="*/ 0 w 1828800"/>
              <a:gd name="connsiteY0" fmla="*/ 959667 h 959667"/>
              <a:gd name="connsiteX1" fmla="*/ 1023042 w 1828800"/>
              <a:gd name="connsiteY1" fmla="*/ 751438 h 959667"/>
              <a:gd name="connsiteX2" fmla="*/ 1611517 w 1828800"/>
              <a:gd name="connsiteY2" fmla="*/ 334978 h 959667"/>
              <a:gd name="connsiteX3" fmla="*/ 1828800 w 1828800"/>
              <a:gd name="connsiteY3" fmla="*/ 0 h 959667"/>
            </a:gdLst>
            <a:ahLst/>
            <a:cxnLst>
              <a:cxn ang="0">
                <a:pos x="connsiteX0" y="connsiteY0"/>
              </a:cxn>
              <a:cxn ang="0">
                <a:pos x="connsiteX1" y="connsiteY1"/>
              </a:cxn>
              <a:cxn ang="0">
                <a:pos x="connsiteX2" y="connsiteY2"/>
              </a:cxn>
              <a:cxn ang="0">
                <a:pos x="connsiteX3" y="connsiteY3"/>
              </a:cxn>
            </a:cxnLst>
            <a:rect l="l" t="t" r="r" b="b"/>
            <a:pathLst>
              <a:path w="1828800" h="959667">
                <a:moveTo>
                  <a:pt x="0" y="959667"/>
                </a:moveTo>
                <a:cubicBezTo>
                  <a:pt x="377228" y="907610"/>
                  <a:pt x="754456" y="855553"/>
                  <a:pt x="1023042" y="751438"/>
                </a:cubicBezTo>
                <a:cubicBezTo>
                  <a:pt x="1291628" y="647323"/>
                  <a:pt x="1477224" y="460218"/>
                  <a:pt x="1611517" y="334978"/>
                </a:cubicBezTo>
                <a:cubicBezTo>
                  <a:pt x="1745810" y="209738"/>
                  <a:pt x="1787305" y="104869"/>
                  <a:pt x="1828800" y="0"/>
                </a:cubicBezTo>
              </a:path>
            </a:pathLst>
          </a:cu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TextBox 29"/>
          <p:cNvSpPr txBox="1"/>
          <p:nvPr/>
        </p:nvSpPr>
        <p:spPr>
          <a:xfrm>
            <a:off x="1475656" y="2996952"/>
            <a:ext cx="3744416" cy="646331"/>
          </a:xfrm>
          <a:prstGeom prst="rect">
            <a:avLst/>
          </a:prstGeom>
          <a:noFill/>
        </p:spPr>
        <p:txBody>
          <a:bodyPr wrap="square" rtlCol="0">
            <a:spAutoFit/>
          </a:bodyPr>
          <a:lstStyle/>
          <a:p>
            <a:r>
              <a:rPr lang="en-GB" sz="1800" dirty="0" smtClean="0">
                <a:latin typeface="+mn-lt"/>
              </a:rPr>
              <a:t>The worry-chemical-</a:t>
            </a:r>
            <a:r>
              <a:rPr lang="en-GB" sz="1800" cap="all" dirty="0" smtClean="0">
                <a:latin typeface="+mn-lt"/>
              </a:rPr>
              <a:t>animal </a:t>
            </a:r>
            <a:r>
              <a:rPr lang="en-GB" sz="1800" dirty="0" smtClean="0">
                <a:latin typeface="+mn-lt"/>
              </a:rPr>
              <a:t>is </a:t>
            </a:r>
            <a:r>
              <a:rPr lang="en-GB" sz="1800" u="sng" dirty="0" smtClean="0">
                <a:latin typeface="+mn-lt"/>
              </a:rPr>
              <a:t>slowly eating </a:t>
            </a:r>
            <a:r>
              <a:rPr lang="en-GB" sz="1800" dirty="0" smtClean="0">
                <a:latin typeface="+mn-lt"/>
              </a:rPr>
              <a:t>her self-esteem-object</a:t>
            </a:r>
            <a:endParaRPr lang="en-GB" dirty="0">
              <a:latin typeface="+mn-lt"/>
            </a:endParaRPr>
          </a:p>
        </p:txBody>
      </p:sp>
      <p:sp>
        <p:nvSpPr>
          <p:cNvPr id="32" name="Freeform 31"/>
          <p:cNvSpPr/>
          <p:nvPr/>
        </p:nvSpPr>
        <p:spPr>
          <a:xfrm>
            <a:off x="2555776" y="3672408"/>
            <a:ext cx="504056" cy="1181312"/>
          </a:xfrm>
          <a:custGeom>
            <a:avLst/>
            <a:gdLst>
              <a:gd name="connsiteX0" fmla="*/ 0 w 1086416"/>
              <a:gd name="connsiteY0" fmla="*/ 0 h 1276538"/>
              <a:gd name="connsiteX1" fmla="*/ 108642 w 1086416"/>
              <a:gd name="connsiteY1" fmla="*/ 778598 h 1276538"/>
              <a:gd name="connsiteX2" fmla="*/ 452673 w 1086416"/>
              <a:gd name="connsiteY2" fmla="*/ 1149790 h 1276538"/>
              <a:gd name="connsiteX3" fmla="*/ 1086416 w 1086416"/>
              <a:gd name="connsiteY3" fmla="*/ 1276538 h 1276538"/>
            </a:gdLst>
            <a:ahLst/>
            <a:cxnLst>
              <a:cxn ang="0">
                <a:pos x="connsiteX0" y="connsiteY0"/>
              </a:cxn>
              <a:cxn ang="0">
                <a:pos x="connsiteX1" y="connsiteY1"/>
              </a:cxn>
              <a:cxn ang="0">
                <a:pos x="connsiteX2" y="connsiteY2"/>
              </a:cxn>
              <a:cxn ang="0">
                <a:pos x="connsiteX3" y="connsiteY3"/>
              </a:cxn>
            </a:cxnLst>
            <a:rect l="l" t="t" r="r" b="b"/>
            <a:pathLst>
              <a:path w="1086416" h="1276538">
                <a:moveTo>
                  <a:pt x="0" y="0"/>
                </a:moveTo>
                <a:cubicBezTo>
                  <a:pt x="16598" y="293483"/>
                  <a:pt x="33197" y="586966"/>
                  <a:pt x="108642" y="778598"/>
                </a:cubicBezTo>
                <a:cubicBezTo>
                  <a:pt x="184087" y="970230"/>
                  <a:pt x="289711" y="1066800"/>
                  <a:pt x="452673" y="1149790"/>
                </a:cubicBezTo>
                <a:cubicBezTo>
                  <a:pt x="615635" y="1232780"/>
                  <a:pt x="851025" y="1254659"/>
                  <a:pt x="1086416" y="1276538"/>
                </a:cubicBezTo>
              </a:path>
            </a:pathLst>
          </a:cu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Down Arrow 32"/>
          <p:cNvSpPr/>
          <p:nvPr/>
        </p:nvSpPr>
        <p:spPr>
          <a:xfrm>
            <a:off x="2411760" y="2492896"/>
            <a:ext cx="288032" cy="576064"/>
          </a:xfrm>
          <a:prstGeom prst="downArrow">
            <a:avLst/>
          </a:prstGeom>
          <a:solidFill>
            <a:srgbClr val="FFC000"/>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381000"/>
            <a:ext cx="7772400" cy="533400"/>
          </a:xfrm>
        </p:spPr>
        <p:txBody>
          <a:bodyPr rtlCol="0">
            <a:normAutofit fontScale="90000"/>
          </a:bodyPr>
          <a:lstStyle/>
          <a:p>
            <a:pPr eaLnBrk="1" fontAlgn="auto" hangingPunct="1">
              <a:spcAft>
                <a:spcPts val="0"/>
              </a:spcAft>
              <a:defRPr/>
            </a:pPr>
            <a:r>
              <a:rPr lang="en-GB" dirty="0" smtClean="0"/>
              <a:t>Multiple Pretences, </a:t>
            </a:r>
            <a:r>
              <a:rPr lang="en-GB" dirty="0" err="1" smtClean="0"/>
              <a:t>contd</a:t>
            </a:r>
            <a:endParaRPr lang="en-GB" dirty="0" smtClean="0"/>
          </a:p>
        </p:txBody>
      </p:sp>
      <p:sp>
        <p:nvSpPr>
          <p:cNvPr id="11267" name="Rectangle 3"/>
          <p:cNvSpPr>
            <a:spLocks noGrp="1" noChangeArrowheads="1"/>
          </p:cNvSpPr>
          <p:nvPr>
            <p:ph idx="1"/>
          </p:nvPr>
        </p:nvSpPr>
        <p:spPr>
          <a:xfrm>
            <a:off x="533400" y="1524000"/>
            <a:ext cx="8286750" cy="5000625"/>
          </a:xfrm>
        </p:spPr>
        <p:txBody>
          <a:bodyPr/>
          <a:lstStyle/>
          <a:p>
            <a:pPr eaLnBrk="1" hangingPunct="1">
              <a:lnSpc>
                <a:spcPct val="90000"/>
              </a:lnSpc>
              <a:spcBef>
                <a:spcPct val="0"/>
              </a:spcBef>
              <a:spcAft>
                <a:spcPts val="0"/>
              </a:spcAft>
            </a:pPr>
            <a:endParaRPr lang="en-GB" sz="2000" dirty="0" smtClean="0">
              <a:solidFill>
                <a:srgbClr val="002060"/>
              </a:solidFill>
            </a:endParaRPr>
          </a:p>
          <a:p>
            <a:pPr eaLnBrk="1" hangingPunct="1">
              <a:lnSpc>
                <a:spcPct val="90000"/>
              </a:lnSpc>
              <a:spcBef>
                <a:spcPct val="0"/>
              </a:spcBef>
              <a:spcAft>
                <a:spcPts val="0"/>
              </a:spcAft>
            </a:pPr>
            <a:r>
              <a:rPr lang="en-GB" sz="2000" dirty="0" smtClean="0">
                <a:solidFill>
                  <a:srgbClr val="002060"/>
                </a:solidFill>
              </a:rPr>
              <a:t>Multiple (but non-nested) pretences also useful for</a:t>
            </a:r>
          </a:p>
          <a:p>
            <a:pPr eaLnBrk="1" hangingPunct="1">
              <a:lnSpc>
                <a:spcPct val="90000"/>
              </a:lnSpc>
              <a:spcBef>
                <a:spcPts val="2500"/>
              </a:spcBef>
              <a:spcAft>
                <a:spcPts val="0"/>
              </a:spcAft>
              <a:buFont typeface="Times New Roman" pitchFamily="18" charset="0"/>
              <a:buChar char=" "/>
            </a:pPr>
            <a:r>
              <a:rPr lang="en-GB" sz="2000" b="1" i="1" dirty="0" smtClean="0">
                <a:solidFill>
                  <a:srgbClr val="002060"/>
                </a:solidFill>
              </a:rPr>
              <a:t>Parallel compounding </a:t>
            </a:r>
            <a:r>
              <a:rPr lang="en-GB" sz="2000" dirty="0" smtClean="0">
                <a:solidFill>
                  <a:srgbClr val="002060"/>
                </a:solidFill>
              </a:rPr>
              <a:t>of metaphor: </a:t>
            </a:r>
          </a:p>
          <a:p>
            <a:pPr algn="ctr" eaLnBrk="1" hangingPunct="1">
              <a:lnSpc>
                <a:spcPct val="90000"/>
              </a:lnSpc>
              <a:spcBef>
                <a:spcPts val="2500"/>
              </a:spcBef>
              <a:spcAft>
                <a:spcPts val="0"/>
              </a:spcAft>
              <a:buNone/>
            </a:pPr>
            <a:r>
              <a:rPr lang="en-GB" sz="2000" b="1" dirty="0" smtClean="0">
                <a:solidFill>
                  <a:srgbClr val="00B0F0"/>
                </a:solidFill>
              </a:rPr>
              <a:t>X       </a:t>
            </a:r>
            <a:r>
              <a:rPr lang="en-GB" sz="2000" dirty="0" smtClean="0">
                <a:solidFill>
                  <a:srgbClr val="002060"/>
                </a:solidFill>
              </a:rPr>
              <a:t>  is viewed as       both  </a:t>
            </a:r>
            <a:r>
              <a:rPr lang="en-GB" sz="2000" b="1" dirty="0" smtClean="0">
                <a:solidFill>
                  <a:srgbClr val="C00000"/>
                </a:solidFill>
              </a:rPr>
              <a:t>Y</a:t>
            </a:r>
            <a:r>
              <a:rPr lang="en-GB" sz="2000" dirty="0" smtClean="0">
                <a:solidFill>
                  <a:srgbClr val="002060"/>
                </a:solidFill>
              </a:rPr>
              <a:t>  and  </a:t>
            </a:r>
            <a:r>
              <a:rPr lang="en-GB" sz="2000" b="1" dirty="0" smtClean="0">
                <a:solidFill>
                  <a:srgbClr val="C00000"/>
                </a:solidFill>
              </a:rPr>
              <a:t>Z</a:t>
            </a:r>
            <a:endParaRPr lang="en-GB" sz="2000" dirty="0" smtClean="0">
              <a:solidFill>
                <a:srgbClr val="002060"/>
              </a:solidFill>
            </a:endParaRPr>
          </a:p>
          <a:p>
            <a:pPr eaLnBrk="1" hangingPunct="1">
              <a:lnSpc>
                <a:spcPct val="90000"/>
              </a:lnSpc>
              <a:spcBef>
                <a:spcPts val="2500"/>
              </a:spcBef>
              <a:spcAft>
                <a:spcPts val="0"/>
              </a:spcAft>
              <a:buFont typeface="Times New Roman" pitchFamily="18" charset="0"/>
              <a:buChar char=" "/>
            </a:pPr>
            <a:r>
              <a:rPr lang="en-GB" sz="2000" dirty="0" smtClean="0">
                <a:solidFill>
                  <a:srgbClr val="002060"/>
                </a:solidFill>
              </a:rPr>
              <a:t>where    </a:t>
            </a:r>
            <a:r>
              <a:rPr lang="en-GB" sz="2000" b="1" dirty="0" smtClean="0">
                <a:solidFill>
                  <a:srgbClr val="C00000"/>
                </a:solidFill>
              </a:rPr>
              <a:t>Y</a:t>
            </a:r>
            <a:r>
              <a:rPr lang="en-GB" sz="2000" dirty="0" smtClean="0">
                <a:solidFill>
                  <a:srgbClr val="002060"/>
                </a:solidFill>
              </a:rPr>
              <a:t> is not itself (on this occasion) viewed as </a:t>
            </a:r>
            <a:r>
              <a:rPr lang="en-GB" sz="2000" b="1" dirty="0" smtClean="0">
                <a:solidFill>
                  <a:srgbClr val="C00000"/>
                </a:solidFill>
              </a:rPr>
              <a:t>Z</a:t>
            </a:r>
            <a:r>
              <a:rPr lang="en-GB" sz="2000" dirty="0" smtClean="0">
                <a:solidFill>
                  <a:srgbClr val="002060"/>
                </a:solidFill>
              </a:rPr>
              <a:t>, </a:t>
            </a:r>
          </a:p>
          <a:p>
            <a:pPr eaLnBrk="1" hangingPunct="1">
              <a:lnSpc>
                <a:spcPct val="90000"/>
              </a:lnSpc>
              <a:spcBef>
                <a:spcPts val="0"/>
              </a:spcBef>
              <a:spcAft>
                <a:spcPts val="0"/>
              </a:spcAft>
              <a:buFont typeface="Times New Roman" pitchFamily="18" charset="0"/>
              <a:buChar char=" "/>
            </a:pPr>
            <a:r>
              <a:rPr lang="en-GB" sz="2000" dirty="0" smtClean="0">
                <a:solidFill>
                  <a:srgbClr val="002060"/>
                </a:solidFill>
              </a:rPr>
              <a:t>and         </a:t>
            </a:r>
            <a:r>
              <a:rPr lang="en-GB" sz="2000" b="1" dirty="0" smtClean="0">
                <a:solidFill>
                  <a:srgbClr val="C00000"/>
                </a:solidFill>
              </a:rPr>
              <a:t>Y</a:t>
            </a:r>
            <a:r>
              <a:rPr lang="en-GB" sz="2000" dirty="0" smtClean="0">
                <a:solidFill>
                  <a:srgbClr val="002060"/>
                </a:solidFill>
              </a:rPr>
              <a:t> and </a:t>
            </a:r>
            <a:r>
              <a:rPr lang="en-GB" sz="2000" b="1" dirty="0" smtClean="0">
                <a:solidFill>
                  <a:srgbClr val="C00000"/>
                </a:solidFill>
              </a:rPr>
              <a:t>Z</a:t>
            </a:r>
            <a:r>
              <a:rPr lang="en-GB" sz="2000" dirty="0" smtClean="0">
                <a:solidFill>
                  <a:srgbClr val="002060"/>
                </a:solidFill>
              </a:rPr>
              <a:t> are difficult  to combine within one pretence.</a:t>
            </a:r>
          </a:p>
          <a:p>
            <a:pPr eaLnBrk="1" hangingPunct="1">
              <a:lnSpc>
                <a:spcPct val="90000"/>
              </a:lnSpc>
              <a:spcBef>
                <a:spcPts val="2500"/>
              </a:spcBef>
              <a:spcAft>
                <a:spcPts val="0"/>
              </a:spcAft>
            </a:pPr>
            <a:r>
              <a:rPr lang="en-GB" sz="2000" dirty="0" smtClean="0">
                <a:solidFill>
                  <a:srgbClr val="002060"/>
                </a:solidFill>
              </a:rPr>
              <a:t>“Marriage is both a business and a journey”. </a:t>
            </a:r>
          </a:p>
          <a:p>
            <a:pPr eaLnBrk="1" hangingPunct="1">
              <a:lnSpc>
                <a:spcPct val="90000"/>
              </a:lnSpc>
              <a:spcBef>
                <a:spcPts val="2500"/>
              </a:spcBef>
              <a:spcAft>
                <a:spcPts val="0"/>
              </a:spcAft>
            </a:pPr>
            <a:r>
              <a:rPr lang="en-GB" sz="2000" dirty="0" smtClean="0">
                <a:solidFill>
                  <a:srgbClr val="002060"/>
                </a:solidFill>
              </a:rPr>
              <a:t>There are sometimes complex combinations of parallel and serial compounding.</a:t>
            </a:r>
          </a:p>
          <a:p>
            <a:pPr eaLnBrk="1" hangingPunct="1">
              <a:lnSpc>
                <a:spcPct val="90000"/>
              </a:lnSpc>
              <a:spcBef>
                <a:spcPct val="0"/>
              </a:spcBef>
              <a:spcAft>
                <a:spcPts val="0"/>
              </a:spcAft>
            </a:pPr>
            <a:endParaRPr lang="en-GB" sz="2000" dirty="0" smtClean="0">
              <a:solidFill>
                <a:srgbClr val="002060"/>
              </a:solidFill>
            </a:endParaRPr>
          </a:p>
          <a:p>
            <a:pPr eaLnBrk="1" hangingPunct="1">
              <a:lnSpc>
                <a:spcPct val="90000"/>
              </a:lnSpc>
              <a:spcBef>
                <a:spcPct val="0"/>
              </a:spcBef>
              <a:spcAft>
                <a:spcPts val="0"/>
              </a:spcAft>
            </a:pPr>
            <a:endParaRPr lang="en-GB" sz="2000" dirty="0" smtClean="0">
              <a:solidFill>
                <a:srgbClr val="002060"/>
              </a:solidFill>
            </a:endParaRPr>
          </a:p>
          <a:p>
            <a:pPr eaLnBrk="1" hangingPunct="1">
              <a:lnSpc>
                <a:spcPct val="90000"/>
              </a:lnSpc>
              <a:spcBef>
                <a:spcPct val="0"/>
              </a:spcBef>
              <a:spcAft>
                <a:spcPts val="0"/>
              </a:spcAft>
            </a:pPr>
            <a:endParaRPr lang="en-GB" sz="1800" dirty="0" smtClean="0">
              <a:solidFill>
                <a:srgbClr val="002060"/>
              </a:solidFill>
            </a:endParaRPr>
          </a:p>
          <a:p>
            <a:pPr eaLnBrk="1" hangingPunct="1">
              <a:lnSpc>
                <a:spcPct val="90000"/>
              </a:lnSpc>
              <a:spcAft>
                <a:spcPct val="100000"/>
              </a:spcAft>
            </a:pPr>
            <a:endParaRPr lang="en-GB" dirty="0" smtClean="0">
              <a:solidFill>
                <a:srgbClr val="00206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51520" y="188640"/>
            <a:ext cx="8712324" cy="6552728"/>
          </a:xfrm>
          <a:prstGeom prst="ellipse">
            <a:avLst/>
          </a:prstGeom>
          <a:solidFill>
            <a:srgbClr val="00B0F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5" name="TextBox 4"/>
          <p:cNvSpPr txBox="1"/>
          <p:nvPr/>
        </p:nvSpPr>
        <p:spPr>
          <a:xfrm>
            <a:off x="6192044" y="3168352"/>
            <a:ext cx="1800200" cy="369332"/>
          </a:xfrm>
          <a:prstGeom prst="rect">
            <a:avLst/>
          </a:prstGeom>
          <a:noFill/>
        </p:spPr>
        <p:txBody>
          <a:bodyPr wrap="square" rtlCol="0">
            <a:spAutoFit/>
          </a:bodyPr>
          <a:lstStyle/>
          <a:p>
            <a:r>
              <a:rPr lang="en-GB" sz="1800" cap="all" dirty="0" smtClean="0">
                <a:latin typeface="+mn-lt"/>
              </a:rPr>
              <a:t>MARRIAGE </a:t>
            </a:r>
            <a:r>
              <a:rPr lang="en-GB" sz="1800" dirty="0" smtClean="0">
                <a:latin typeface="+mn-lt"/>
              </a:rPr>
              <a:t> info</a:t>
            </a:r>
            <a:endParaRPr lang="en-GB" u="sng" dirty="0">
              <a:latin typeface="+mn-lt"/>
            </a:endParaRPr>
          </a:p>
        </p:txBody>
      </p:sp>
      <p:sp>
        <p:nvSpPr>
          <p:cNvPr id="11" name="Oval 10"/>
          <p:cNvSpPr/>
          <p:nvPr/>
        </p:nvSpPr>
        <p:spPr>
          <a:xfrm>
            <a:off x="1295500" y="936104"/>
            <a:ext cx="3816424" cy="2232248"/>
          </a:xfrm>
          <a:prstGeom prst="ellipse">
            <a:avLst/>
          </a:prstGeom>
          <a:solidFill>
            <a:srgbClr val="FF66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2" name="Oval 11"/>
          <p:cNvSpPr/>
          <p:nvPr/>
        </p:nvSpPr>
        <p:spPr>
          <a:xfrm>
            <a:off x="1367508" y="3600400"/>
            <a:ext cx="3816424" cy="2232248"/>
          </a:xfrm>
          <a:prstGeom prst="ellipse">
            <a:avLst/>
          </a:prstGeom>
          <a:solidFill>
            <a:srgbClr val="FF66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13" name="TextBox 12"/>
          <p:cNvSpPr txBox="1"/>
          <p:nvPr/>
        </p:nvSpPr>
        <p:spPr>
          <a:xfrm>
            <a:off x="2231604" y="1800200"/>
            <a:ext cx="1800200" cy="369332"/>
          </a:xfrm>
          <a:prstGeom prst="rect">
            <a:avLst/>
          </a:prstGeom>
          <a:noFill/>
        </p:spPr>
        <p:txBody>
          <a:bodyPr wrap="square" rtlCol="0">
            <a:spAutoFit/>
          </a:bodyPr>
          <a:lstStyle/>
          <a:p>
            <a:r>
              <a:rPr lang="en-GB" sz="1800" cap="all" dirty="0" smtClean="0">
                <a:latin typeface="+mn-lt"/>
              </a:rPr>
              <a:t>BUSINESS </a:t>
            </a:r>
            <a:r>
              <a:rPr lang="en-GB" sz="1800" dirty="0" smtClean="0">
                <a:latin typeface="+mn-lt"/>
              </a:rPr>
              <a:t> info</a:t>
            </a:r>
            <a:endParaRPr lang="en-GB" u="sng" dirty="0">
              <a:latin typeface="+mn-lt"/>
            </a:endParaRPr>
          </a:p>
        </p:txBody>
      </p:sp>
      <p:sp>
        <p:nvSpPr>
          <p:cNvPr id="14" name="TextBox 13"/>
          <p:cNvSpPr txBox="1"/>
          <p:nvPr/>
        </p:nvSpPr>
        <p:spPr>
          <a:xfrm>
            <a:off x="2231604" y="4608512"/>
            <a:ext cx="1800200" cy="369332"/>
          </a:xfrm>
          <a:prstGeom prst="rect">
            <a:avLst/>
          </a:prstGeom>
          <a:noFill/>
        </p:spPr>
        <p:txBody>
          <a:bodyPr wrap="square" rtlCol="0">
            <a:spAutoFit/>
          </a:bodyPr>
          <a:lstStyle/>
          <a:p>
            <a:r>
              <a:rPr lang="en-GB" sz="1800" cap="all" dirty="0" smtClean="0">
                <a:latin typeface="+mn-lt"/>
              </a:rPr>
              <a:t>JOURNEY </a:t>
            </a:r>
            <a:r>
              <a:rPr lang="en-GB" sz="1800" dirty="0" smtClean="0">
                <a:latin typeface="+mn-lt"/>
              </a:rPr>
              <a:t> info</a:t>
            </a:r>
            <a:endParaRPr lang="en-GB" u="sng" dirty="0">
              <a:latin typeface="+mn-lt"/>
            </a:endParaRPr>
          </a:p>
        </p:txBody>
      </p:sp>
      <p:sp>
        <p:nvSpPr>
          <p:cNvPr id="19" name="Freeform 18"/>
          <p:cNvSpPr/>
          <p:nvPr/>
        </p:nvSpPr>
        <p:spPr>
          <a:xfrm rot="108000000" flipV="1">
            <a:off x="4319836" y="2016224"/>
            <a:ext cx="2376264" cy="1152128"/>
          </a:xfrm>
          <a:custGeom>
            <a:avLst/>
            <a:gdLst>
              <a:gd name="connsiteX0" fmla="*/ 0 w 1828800"/>
              <a:gd name="connsiteY0" fmla="*/ 959667 h 959667"/>
              <a:gd name="connsiteX1" fmla="*/ 1023042 w 1828800"/>
              <a:gd name="connsiteY1" fmla="*/ 751438 h 959667"/>
              <a:gd name="connsiteX2" fmla="*/ 1611517 w 1828800"/>
              <a:gd name="connsiteY2" fmla="*/ 334978 h 959667"/>
              <a:gd name="connsiteX3" fmla="*/ 1828800 w 1828800"/>
              <a:gd name="connsiteY3" fmla="*/ 0 h 959667"/>
            </a:gdLst>
            <a:ahLst/>
            <a:cxnLst>
              <a:cxn ang="0">
                <a:pos x="connsiteX0" y="connsiteY0"/>
              </a:cxn>
              <a:cxn ang="0">
                <a:pos x="connsiteX1" y="connsiteY1"/>
              </a:cxn>
              <a:cxn ang="0">
                <a:pos x="connsiteX2" y="connsiteY2"/>
              </a:cxn>
              <a:cxn ang="0">
                <a:pos x="connsiteX3" y="connsiteY3"/>
              </a:cxn>
            </a:cxnLst>
            <a:rect l="l" t="t" r="r" b="b"/>
            <a:pathLst>
              <a:path w="1828800" h="959667">
                <a:moveTo>
                  <a:pt x="0" y="959667"/>
                </a:moveTo>
                <a:cubicBezTo>
                  <a:pt x="377228" y="907610"/>
                  <a:pt x="754456" y="855553"/>
                  <a:pt x="1023042" y="751438"/>
                </a:cubicBezTo>
                <a:cubicBezTo>
                  <a:pt x="1291628" y="647323"/>
                  <a:pt x="1477224" y="460218"/>
                  <a:pt x="1611517" y="334978"/>
                </a:cubicBezTo>
                <a:cubicBezTo>
                  <a:pt x="1745810" y="209738"/>
                  <a:pt x="1787305" y="104869"/>
                  <a:pt x="1828800" y="0"/>
                </a:cubicBezTo>
              </a:path>
            </a:pathLst>
          </a:cu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Freeform 19"/>
          <p:cNvSpPr/>
          <p:nvPr/>
        </p:nvSpPr>
        <p:spPr>
          <a:xfrm rot="108000000">
            <a:off x="4463852" y="3600400"/>
            <a:ext cx="2232248" cy="1224136"/>
          </a:xfrm>
          <a:custGeom>
            <a:avLst/>
            <a:gdLst>
              <a:gd name="connsiteX0" fmla="*/ 0 w 1828800"/>
              <a:gd name="connsiteY0" fmla="*/ 959667 h 959667"/>
              <a:gd name="connsiteX1" fmla="*/ 1023042 w 1828800"/>
              <a:gd name="connsiteY1" fmla="*/ 751438 h 959667"/>
              <a:gd name="connsiteX2" fmla="*/ 1611517 w 1828800"/>
              <a:gd name="connsiteY2" fmla="*/ 334978 h 959667"/>
              <a:gd name="connsiteX3" fmla="*/ 1828800 w 1828800"/>
              <a:gd name="connsiteY3" fmla="*/ 0 h 959667"/>
            </a:gdLst>
            <a:ahLst/>
            <a:cxnLst>
              <a:cxn ang="0">
                <a:pos x="connsiteX0" y="connsiteY0"/>
              </a:cxn>
              <a:cxn ang="0">
                <a:pos x="connsiteX1" y="connsiteY1"/>
              </a:cxn>
              <a:cxn ang="0">
                <a:pos x="connsiteX2" y="connsiteY2"/>
              </a:cxn>
              <a:cxn ang="0">
                <a:pos x="connsiteX3" y="connsiteY3"/>
              </a:cxn>
            </a:cxnLst>
            <a:rect l="l" t="t" r="r" b="b"/>
            <a:pathLst>
              <a:path w="1828800" h="959667">
                <a:moveTo>
                  <a:pt x="0" y="959667"/>
                </a:moveTo>
                <a:cubicBezTo>
                  <a:pt x="377228" y="907610"/>
                  <a:pt x="754456" y="855553"/>
                  <a:pt x="1023042" y="751438"/>
                </a:cubicBezTo>
                <a:cubicBezTo>
                  <a:pt x="1291628" y="647323"/>
                  <a:pt x="1477224" y="460218"/>
                  <a:pt x="1611517" y="334978"/>
                </a:cubicBezTo>
                <a:cubicBezTo>
                  <a:pt x="1745810" y="209738"/>
                  <a:pt x="1787305" y="104869"/>
                  <a:pt x="1828800" y="0"/>
                </a:cubicBezTo>
              </a:path>
            </a:pathLst>
          </a:cu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Introduction</a:t>
            </a:r>
          </a:p>
        </p:txBody>
      </p:sp>
      <p:sp>
        <p:nvSpPr>
          <p:cNvPr id="3075" name="Rectangle 3"/>
          <p:cNvSpPr>
            <a:spLocks noGrp="1" noChangeArrowheads="1"/>
          </p:cNvSpPr>
          <p:nvPr>
            <p:ph idx="1"/>
          </p:nvPr>
        </p:nvSpPr>
        <p:spPr>
          <a:xfrm>
            <a:off x="323528" y="764704"/>
            <a:ext cx="8534400" cy="5904656"/>
          </a:xfrm>
        </p:spPr>
        <p:txBody>
          <a:bodyPr/>
          <a:lstStyle/>
          <a:p>
            <a:pPr eaLnBrk="1" hangingPunct="1">
              <a:lnSpc>
                <a:spcPct val="120000"/>
              </a:lnSpc>
              <a:spcBef>
                <a:spcPct val="0"/>
              </a:spcBef>
              <a:spcAft>
                <a:spcPts val="0"/>
              </a:spcAft>
              <a:defRPr/>
            </a:pPr>
            <a:r>
              <a:rPr lang="en-GB" sz="2000" dirty="0" smtClean="0"/>
              <a:t>Pretence (in various guises!) has been proposed as the core mechanism in some accounts  of irony and to some extent metaphor.</a:t>
            </a:r>
          </a:p>
          <a:p>
            <a:pPr eaLnBrk="1" hangingPunct="1">
              <a:lnSpc>
                <a:spcPct val="120000"/>
              </a:lnSpc>
              <a:spcBef>
                <a:spcPts val="2500"/>
              </a:spcBef>
              <a:spcAft>
                <a:spcPts val="0"/>
              </a:spcAft>
              <a:defRPr/>
            </a:pPr>
            <a:r>
              <a:rPr lang="en-GB" sz="2000" dirty="0" smtClean="0"/>
              <a:t>Case of metaphor: in various disciplines ...</a:t>
            </a:r>
          </a:p>
          <a:p>
            <a:pPr lvl="1" eaLnBrk="1" hangingPunct="1">
              <a:lnSpc>
                <a:spcPct val="120000"/>
              </a:lnSpc>
              <a:spcBef>
                <a:spcPts val="0"/>
              </a:spcBef>
              <a:spcAft>
                <a:spcPts val="0"/>
              </a:spcAft>
              <a:defRPr/>
            </a:pPr>
            <a:r>
              <a:rPr lang="en-GB" sz="1800" i="1" dirty="0" smtClean="0"/>
              <a:t>Philosophy: </a:t>
            </a:r>
            <a:r>
              <a:rPr lang="en-GB" sz="1800" dirty="0" smtClean="0"/>
              <a:t>         </a:t>
            </a:r>
            <a:r>
              <a:rPr lang="en-GB" sz="1800" b="1" dirty="0" smtClean="0">
                <a:solidFill>
                  <a:srgbClr val="821BFF"/>
                </a:solidFill>
              </a:rPr>
              <a:t>“pretences”, “games of make-believe”, “fictions” </a:t>
            </a:r>
          </a:p>
          <a:p>
            <a:pPr lvl="1" algn="r" eaLnBrk="1" hangingPunct="1">
              <a:lnSpc>
                <a:spcPct val="120000"/>
              </a:lnSpc>
              <a:spcBef>
                <a:spcPts val="0"/>
              </a:spcBef>
              <a:spcAft>
                <a:spcPts val="0"/>
              </a:spcAft>
              <a:buFont typeface="Times New Roman" pitchFamily="18" charset="0"/>
              <a:buChar char=" "/>
              <a:defRPr/>
            </a:pPr>
            <a:r>
              <a:rPr lang="en-GB" sz="1800" dirty="0" smtClean="0"/>
              <a:t>[Walton, </a:t>
            </a:r>
            <a:r>
              <a:rPr lang="en-GB" sz="1800" dirty="0" err="1" smtClean="0"/>
              <a:t>Yablo</a:t>
            </a:r>
            <a:r>
              <a:rPr lang="en-GB" sz="1800" dirty="0" smtClean="0"/>
              <a:t>, Hills,  Camp, Egan]</a:t>
            </a:r>
          </a:p>
          <a:p>
            <a:pPr lvl="1" eaLnBrk="1" hangingPunct="1">
              <a:lnSpc>
                <a:spcPct val="120000"/>
              </a:lnSpc>
              <a:spcBef>
                <a:spcPts val="0"/>
              </a:spcBef>
              <a:spcAft>
                <a:spcPts val="0"/>
              </a:spcAft>
              <a:defRPr/>
            </a:pPr>
            <a:r>
              <a:rPr lang="en-GB" sz="1800" i="1" dirty="0" smtClean="0"/>
              <a:t>Literary theory:    </a:t>
            </a:r>
            <a:r>
              <a:rPr lang="en-GB" sz="1800" b="1" dirty="0" smtClean="0">
                <a:solidFill>
                  <a:srgbClr val="821BFF"/>
                </a:solidFill>
              </a:rPr>
              <a:t>“metaphoric worlds”                </a:t>
            </a:r>
            <a:r>
              <a:rPr lang="en-GB" sz="1800" dirty="0" smtClean="0"/>
              <a:t>[e.g., Levin]</a:t>
            </a:r>
          </a:p>
          <a:p>
            <a:pPr lvl="1" eaLnBrk="1" hangingPunct="1">
              <a:lnSpc>
                <a:spcPct val="120000"/>
              </a:lnSpc>
              <a:spcBef>
                <a:spcPts val="0"/>
              </a:spcBef>
              <a:spcAft>
                <a:spcPts val="0"/>
              </a:spcAft>
              <a:defRPr/>
            </a:pPr>
            <a:r>
              <a:rPr lang="en-GB" sz="1800" i="1" dirty="0" smtClean="0"/>
              <a:t>Cognitive Linguistics:     </a:t>
            </a:r>
            <a:r>
              <a:rPr lang="en-GB" sz="1800" b="1" dirty="0" smtClean="0">
                <a:solidFill>
                  <a:srgbClr val="821BFF"/>
                </a:solidFill>
              </a:rPr>
              <a:t>“blending” </a:t>
            </a:r>
            <a:r>
              <a:rPr lang="en-GB" sz="1800" dirty="0" smtClean="0"/>
              <a:t>theory           [</a:t>
            </a:r>
            <a:r>
              <a:rPr lang="en-GB" sz="1800" dirty="0" err="1" smtClean="0"/>
              <a:t>Fauconnier</a:t>
            </a:r>
            <a:r>
              <a:rPr lang="en-GB" sz="1800" dirty="0" smtClean="0"/>
              <a:t> &amp; Turner]</a:t>
            </a:r>
          </a:p>
          <a:p>
            <a:pPr lvl="1" eaLnBrk="1" hangingPunct="1">
              <a:lnSpc>
                <a:spcPct val="120000"/>
              </a:lnSpc>
              <a:spcBef>
                <a:spcPts val="0"/>
              </a:spcBef>
              <a:spcAft>
                <a:spcPts val="0"/>
              </a:spcAft>
              <a:defRPr/>
            </a:pPr>
            <a:r>
              <a:rPr lang="en-GB" sz="1800" i="1" dirty="0" smtClean="0"/>
              <a:t>Artificial Intelligence:    </a:t>
            </a:r>
            <a:r>
              <a:rPr lang="en-GB" sz="1800" b="1" dirty="0" smtClean="0">
                <a:solidFill>
                  <a:srgbClr val="821BFF"/>
                </a:solidFill>
              </a:rPr>
              <a:t>“pretences”                      </a:t>
            </a:r>
            <a:r>
              <a:rPr lang="en-GB" sz="1800" dirty="0" smtClean="0"/>
              <a:t>[</a:t>
            </a:r>
            <a:r>
              <a:rPr lang="en-GB" sz="1800" dirty="0" err="1" smtClean="0"/>
              <a:t>Barnden</a:t>
            </a:r>
            <a:r>
              <a:rPr lang="en-GB" sz="1800" dirty="0" smtClean="0"/>
              <a:t>]</a:t>
            </a:r>
          </a:p>
          <a:p>
            <a:pPr eaLnBrk="1" hangingPunct="1">
              <a:lnSpc>
                <a:spcPct val="120000"/>
              </a:lnSpc>
              <a:spcBef>
                <a:spcPts val="2500"/>
              </a:spcBef>
              <a:spcAft>
                <a:spcPts val="0"/>
              </a:spcAft>
              <a:defRPr/>
            </a:pPr>
            <a:r>
              <a:rPr lang="en-GB" sz="2000" dirty="0" smtClean="0"/>
              <a:t>Pretence applied to metaphor: in </a:t>
            </a:r>
          </a:p>
          <a:p>
            <a:pPr lvl="1" eaLnBrk="1" hangingPunct="1">
              <a:lnSpc>
                <a:spcPct val="120000"/>
              </a:lnSpc>
              <a:spcBef>
                <a:spcPts val="500"/>
              </a:spcBef>
              <a:spcAft>
                <a:spcPts val="0"/>
              </a:spcAft>
              <a:buFont typeface="Times New Roman" pitchFamily="18" charset="0"/>
              <a:buChar char=" "/>
              <a:defRPr/>
            </a:pPr>
            <a:r>
              <a:rPr lang="en-GB" sz="1800" b="1" i="1" dirty="0" smtClean="0"/>
              <a:t>“John’s exam marking overflowed into the weekend”,</a:t>
            </a:r>
            <a:r>
              <a:rPr lang="en-GB" sz="1800" dirty="0" smtClean="0"/>
              <a:t>  </a:t>
            </a:r>
          </a:p>
          <a:p>
            <a:pPr lvl="1" eaLnBrk="1" hangingPunct="1">
              <a:lnSpc>
                <a:spcPct val="120000"/>
              </a:lnSpc>
              <a:spcBef>
                <a:spcPts val="500"/>
              </a:spcBef>
              <a:spcAft>
                <a:spcPts val="0"/>
              </a:spcAft>
              <a:buFont typeface="Times New Roman" pitchFamily="18" charset="0"/>
              <a:buChar char=" "/>
              <a:defRPr/>
            </a:pPr>
            <a:r>
              <a:rPr lang="en-GB" sz="1800" dirty="0" smtClean="0"/>
              <a:t>there’s a (highly temporary) </a:t>
            </a:r>
            <a:r>
              <a:rPr lang="en-GB" sz="1800" b="1" dirty="0" smtClean="0">
                <a:solidFill>
                  <a:srgbClr val="00B050"/>
                </a:solidFill>
              </a:rPr>
              <a:t>making-believe/fiction/imagining/pretence</a:t>
            </a:r>
            <a:r>
              <a:rPr lang="en-GB" sz="1800" dirty="0" smtClean="0"/>
              <a:t> that </a:t>
            </a:r>
          </a:p>
          <a:p>
            <a:pPr lvl="1" eaLnBrk="1" hangingPunct="1">
              <a:lnSpc>
                <a:spcPct val="120000"/>
              </a:lnSpc>
              <a:spcBef>
                <a:spcPts val="500"/>
              </a:spcBef>
              <a:spcAft>
                <a:spcPts val="0"/>
              </a:spcAft>
              <a:buFont typeface="Times New Roman" pitchFamily="18" charset="0"/>
              <a:buChar char=" "/>
              <a:defRPr/>
            </a:pPr>
            <a:r>
              <a:rPr lang="en-GB" sz="1800" b="1" dirty="0" smtClean="0">
                <a:solidFill>
                  <a:srgbClr val="00B0F0"/>
                </a:solidFill>
              </a:rPr>
              <a:t>the marking   </a:t>
            </a:r>
            <a:r>
              <a:rPr lang="en-GB" sz="1800" b="1" dirty="0" smtClean="0">
                <a:solidFill>
                  <a:srgbClr val="00B050"/>
                </a:solidFill>
              </a:rPr>
              <a:t>is a   </a:t>
            </a:r>
            <a:r>
              <a:rPr lang="en-GB" sz="1800" b="1" dirty="0" smtClean="0">
                <a:solidFill>
                  <a:srgbClr val="D93A1F"/>
                </a:solidFill>
              </a:rPr>
              <a:t>physical liquid          </a:t>
            </a:r>
            <a:r>
              <a:rPr lang="en-GB" sz="1800" dirty="0" smtClean="0"/>
              <a:t>and that </a:t>
            </a:r>
          </a:p>
          <a:p>
            <a:pPr lvl="1" eaLnBrk="1" hangingPunct="1">
              <a:lnSpc>
                <a:spcPct val="120000"/>
              </a:lnSpc>
              <a:spcBef>
                <a:spcPts val="500"/>
              </a:spcBef>
              <a:spcAft>
                <a:spcPts val="0"/>
              </a:spcAft>
              <a:buFont typeface="Times New Roman" pitchFamily="18" charset="0"/>
              <a:buChar char=" "/>
              <a:defRPr/>
            </a:pPr>
            <a:r>
              <a:rPr lang="en-GB" sz="1800" b="1" dirty="0" smtClean="0">
                <a:solidFill>
                  <a:srgbClr val="00B0F0"/>
                </a:solidFill>
              </a:rPr>
              <a:t>the relevant periods of time   </a:t>
            </a:r>
            <a:r>
              <a:rPr lang="en-GB" sz="1800" b="1" dirty="0" smtClean="0">
                <a:solidFill>
                  <a:srgbClr val="00B050"/>
                </a:solidFill>
              </a:rPr>
              <a:t>are   </a:t>
            </a:r>
            <a:r>
              <a:rPr lang="en-GB" sz="1800" b="1" dirty="0" smtClean="0">
                <a:solidFill>
                  <a:srgbClr val="D93A1F"/>
                </a:solidFill>
              </a:rPr>
              <a:t>physical containers</a:t>
            </a:r>
            <a:r>
              <a:rPr lang="en-GB" sz="1800" dirty="0" smtClean="0"/>
              <a:t>.</a:t>
            </a:r>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GB" dirty="0" smtClean="0">
                <a:solidFill>
                  <a:srgbClr val="00B050"/>
                </a:solidFill>
              </a:rPr>
              <a:t>C</a:t>
            </a:r>
            <a:r>
              <a:rPr lang="en-GB" dirty="0" smtClean="0">
                <a:solidFill>
                  <a:srgbClr val="D93A1F"/>
                </a:solidFill>
              </a:rPr>
              <a:t>o</a:t>
            </a:r>
            <a:r>
              <a:rPr lang="en-GB" dirty="0" smtClean="0">
                <a:solidFill>
                  <a:srgbClr val="00B050"/>
                </a:solidFill>
              </a:rPr>
              <a:t>n</a:t>
            </a:r>
            <a:r>
              <a:rPr lang="en-GB" dirty="0" smtClean="0">
                <a:solidFill>
                  <a:srgbClr val="D93A1F"/>
                </a:solidFill>
              </a:rPr>
              <a:t>c</a:t>
            </a:r>
            <a:r>
              <a:rPr lang="en-GB" dirty="0" smtClean="0">
                <a:solidFill>
                  <a:srgbClr val="00B050"/>
                </a:solidFill>
              </a:rPr>
              <a:t>l</a:t>
            </a:r>
            <a:r>
              <a:rPr lang="en-GB" dirty="0" smtClean="0">
                <a:solidFill>
                  <a:srgbClr val="D93A1F"/>
                </a:solidFill>
              </a:rPr>
              <a:t>u</a:t>
            </a:r>
            <a:r>
              <a:rPr lang="en-GB" dirty="0" smtClean="0">
                <a:solidFill>
                  <a:srgbClr val="00B050"/>
                </a:solidFill>
              </a:rPr>
              <a:t>s</a:t>
            </a:r>
            <a:r>
              <a:rPr lang="en-GB" dirty="0" smtClean="0">
                <a:solidFill>
                  <a:srgbClr val="D93A1F"/>
                </a:solidFill>
              </a:rPr>
              <a:t>i</a:t>
            </a:r>
            <a:r>
              <a:rPr lang="en-GB" dirty="0" smtClean="0">
                <a:solidFill>
                  <a:srgbClr val="00B050"/>
                </a:solidFill>
              </a:rPr>
              <a:t>o</a:t>
            </a:r>
            <a:r>
              <a:rPr lang="en-GB" dirty="0" smtClean="0">
                <a:solidFill>
                  <a:srgbClr val="D93A1F"/>
                </a:solidFill>
              </a:rPr>
              <a:t>n</a:t>
            </a:r>
            <a:r>
              <a:rPr lang="en-GB" dirty="0" smtClean="0">
                <a:solidFill>
                  <a:srgbClr val="00B050"/>
                </a:solidFill>
              </a:rPr>
              <a:t>s</a:t>
            </a:r>
            <a:r>
              <a:rPr lang="en-GB" dirty="0" smtClean="0"/>
              <a:t>, 1</a:t>
            </a:r>
          </a:p>
        </p:txBody>
      </p:sp>
      <p:sp>
        <p:nvSpPr>
          <p:cNvPr id="23555" name="Rectangle 3"/>
          <p:cNvSpPr>
            <a:spLocks noGrp="1" noChangeArrowheads="1"/>
          </p:cNvSpPr>
          <p:nvPr>
            <p:ph idx="1"/>
          </p:nvPr>
        </p:nvSpPr>
        <p:spPr>
          <a:xfrm>
            <a:off x="683568" y="1196752"/>
            <a:ext cx="8153400" cy="4557712"/>
          </a:xfrm>
        </p:spPr>
        <p:txBody>
          <a:bodyPr/>
          <a:lstStyle/>
          <a:p>
            <a:pPr eaLnBrk="1" hangingPunct="1">
              <a:spcAft>
                <a:spcPct val="50000"/>
              </a:spcAft>
              <a:defRPr/>
            </a:pPr>
            <a:r>
              <a:rPr lang="en-GB" sz="2000" dirty="0" smtClean="0"/>
              <a:t>Restrained parallelism: </a:t>
            </a:r>
          </a:p>
          <a:p>
            <a:pPr eaLnBrk="1" hangingPunct="1">
              <a:spcAft>
                <a:spcPct val="50000"/>
              </a:spcAft>
              <a:buFont typeface="Times New Roman" pitchFamily="18" charset="0"/>
              <a:buChar char=" "/>
              <a:defRPr/>
            </a:pPr>
            <a:r>
              <a:rPr lang="en-GB" sz="2000" dirty="0" smtClean="0"/>
              <a:t>Metaphorical wording often plays the important role of guiding inference within the pretence whose </a:t>
            </a:r>
            <a:r>
              <a:rPr lang="en-GB" sz="2000" b="1" i="1" dirty="0" smtClean="0">
                <a:solidFill>
                  <a:srgbClr val="6C00EE"/>
                </a:solidFill>
              </a:rPr>
              <a:t>conclusions</a:t>
            </a:r>
            <a:r>
              <a:rPr lang="en-GB" sz="2000" dirty="0" smtClean="0">
                <a:solidFill>
                  <a:srgbClr val="6C00EE"/>
                </a:solidFill>
              </a:rPr>
              <a:t> </a:t>
            </a:r>
            <a:r>
              <a:rPr lang="en-GB" sz="2000" dirty="0" smtClean="0"/>
              <a:t>are mapped, </a:t>
            </a:r>
            <a:r>
              <a:rPr lang="en-GB" sz="2000" b="1" i="1" dirty="0" smtClean="0">
                <a:solidFill>
                  <a:srgbClr val="6C00EE"/>
                </a:solidFill>
              </a:rPr>
              <a:t>rather than</a:t>
            </a:r>
            <a:r>
              <a:rPr lang="en-GB" sz="2000" dirty="0" smtClean="0">
                <a:solidFill>
                  <a:srgbClr val="6C00EE"/>
                </a:solidFill>
              </a:rPr>
              <a:t> </a:t>
            </a:r>
            <a:r>
              <a:rPr lang="en-GB" sz="2000" dirty="0" smtClean="0"/>
              <a:t>describing pretence elements that should, or even could, be mapped.</a:t>
            </a:r>
          </a:p>
          <a:p>
            <a:pPr eaLnBrk="1" hangingPunct="1">
              <a:spcAft>
                <a:spcPct val="50000"/>
              </a:spcAft>
              <a:defRPr/>
            </a:pPr>
            <a:r>
              <a:rPr lang="en-GB" sz="2000" dirty="0" smtClean="0"/>
              <a:t>So the interpretation job is </a:t>
            </a:r>
            <a:r>
              <a:rPr lang="en-GB" sz="2400" b="1" dirty="0" smtClean="0">
                <a:solidFill>
                  <a:srgbClr val="00B050"/>
                </a:solidFill>
                <a:effectLst>
                  <a:outerShdw blurRad="38100" dist="38100" dir="2700000" algn="tl">
                    <a:srgbClr val="000000">
                      <a:alpha val="43137"/>
                    </a:srgbClr>
                  </a:outerShdw>
                </a:effectLst>
                <a:latin typeface="Miriam Fixed" pitchFamily="49" charset="-79"/>
                <a:ea typeface="KaiTi" pitchFamily="49" charset="-122"/>
                <a:cs typeface="Miriam Fixed" pitchFamily="49" charset="-79"/>
              </a:rPr>
              <a:t>Simpler</a:t>
            </a:r>
            <a:r>
              <a:rPr lang="en-GB" sz="2000" dirty="0" smtClean="0">
                <a:latin typeface="Haettenschweiler" pitchFamily="34" charset="0"/>
                <a:ea typeface="Dotum" pitchFamily="34" charset="-127"/>
              </a:rPr>
              <a:t>  </a:t>
            </a:r>
            <a:r>
              <a:rPr lang="en-GB" sz="2000" dirty="0" smtClean="0"/>
              <a:t>than you may have thought (less mapping-construction) </a:t>
            </a:r>
          </a:p>
          <a:p>
            <a:pPr eaLnBrk="1" hangingPunct="1">
              <a:spcAft>
                <a:spcPct val="50000"/>
              </a:spcAft>
              <a:buFont typeface="Times New Roman" pitchFamily="18" charset="0"/>
              <a:buChar char=" "/>
              <a:defRPr/>
            </a:pPr>
            <a:r>
              <a:rPr lang="en-GB" sz="2000" dirty="0" smtClean="0"/>
              <a:t>but also </a:t>
            </a:r>
            <a:r>
              <a:rPr lang="en-GB" sz="2800" b="1" dirty="0" smtClean="0">
                <a:solidFill>
                  <a:srgbClr val="FF0000"/>
                </a:solidFill>
                <a:latin typeface="Blackadder ITC" pitchFamily="82" charset="0"/>
              </a:rPr>
              <a:t>More Quirky </a:t>
            </a:r>
            <a:r>
              <a:rPr lang="en-GB" sz="2000" dirty="0" smtClean="0"/>
              <a:t>than you may have thought (the wording has less to do with the target side, and is more unconstrained).</a:t>
            </a:r>
            <a:endParaRPr lang="en-GB" sz="2400" dirty="0" smtClean="0"/>
          </a:p>
          <a:p>
            <a:pPr eaLnBrk="1" hangingPunct="1">
              <a:spcAft>
                <a:spcPct val="50000"/>
              </a:spcAft>
              <a:defRPr/>
            </a:pPr>
            <a:endParaRPr lang="en-GB" sz="24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GB" dirty="0" smtClean="0">
                <a:solidFill>
                  <a:srgbClr val="00B050"/>
                </a:solidFill>
              </a:rPr>
              <a:t>C</a:t>
            </a:r>
            <a:r>
              <a:rPr lang="en-GB" dirty="0" smtClean="0">
                <a:solidFill>
                  <a:srgbClr val="D93A1F"/>
                </a:solidFill>
              </a:rPr>
              <a:t>o</a:t>
            </a:r>
            <a:r>
              <a:rPr lang="en-GB" dirty="0" smtClean="0">
                <a:solidFill>
                  <a:srgbClr val="00B050"/>
                </a:solidFill>
              </a:rPr>
              <a:t>n</a:t>
            </a:r>
            <a:r>
              <a:rPr lang="en-GB" dirty="0" smtClean="0">
                <a:solidFill>
                  <a:srgbClr val="D93A1F"/>
                </a:solidFill>
              </a:rPr>
              <a:t>c</a:t>
            </a:r>
            <a:r>
              <a:rPr lang="en-GB" dirty="0" smtClean="0">
                <a:solidFill>
                  <a:srgbClr val="00B050"/>
                </a:solidFill>
              </a:rPr>
              <a:t>l</a:t>
            </a:r>
            <a:r>
              <a:rPr lang="en-GB" dirty="0" smtClean="0">
                <a:solidFill>
                  <a:srgbClr val="D93A1F"/>
                </a:solidFill>
              </a:rPr>
              <a:t>u</a:t>
            </a:r>
            <a:r>
              <a:rPr lang="en-GB" dirty="0" smtClean="0">
                <a:solidFill>
                  <a:srgbClr val="00B050"/>
                </a:solidFill>
              </a:rPr>
              <a:t>s</a:t>
            </a:r>
            <a:r>
              <a:rPr lang="en-GB" dirty="0" smtClean="0">
                <a:solidFill>
                  <a:srgbClr val="D93A1F"/>
                </a:solidFill>
              </a:rPr>
              <a:t>i</a:t>
            </a:r>
            <a:r>
              <a:rPr lang="en-GB" dirty="0" smtClean="0">
                <a:solidFill>
                  <a:srgbClr val="00B050"/>
                </a:solidFill>
              </a:rPr>
              <a:t>o</a:t>
            </a:r>
            <a:r>
              <a:rPr lang="en-GB" dirty="0" smtClean="0">
                <a:solidFill>
                  <a:srgbClr val="D93A1F"/>
                </a:solidFill>
              </a:rPr>
              <a:t>n</a:t>
            </a:r>
            <a:r>
              <a:rPr lang="en-GB" dirty="0" smtClean="0">
                <a:solidFill>
                  <a:srgbClr val="00B050"/>
                </a:solidFill>
              </a:rPr>
              <a:t>s</a:t>
            </a:r>
            <a:r>
              <a:rPr lang="en-GB" dirty="0" smtClean="0"/>
              <a:t>, 2</a:t>
            </a:r>
          </a:p>
        </p:txBody>
      </p:sp>
      <p:sp>
        <p:nvSpPr>
          <p:cNvPr id="20483" name="Rectangle 3"/>
          <p:cNvSpPr>
            <a:spLocks noGrp="1" noChangeArrowheads="1"/>
          </p:cNvSpPr>
          <p:nvPr>
            <p:ph idx="1"/>
          </p:nvPr>
        </p:nvSpPr>
        <p:spPr>
          <a:xfrm>
            <a:off x="446088" y="1343025"/>
            <a:ext cx="8153400" cy="4649788"/>
          </a:xfrm>
        </p:spPr>
        <p:txBody>
          <a:bodyPr/>
          <a:lstStyle/>
          <a:p>
            <a:pPr eaLnBrk="1" hangingPunct="1">
              <a:spcAft>
                <a:spcPct val="50000"/>
              </a:spcAft>
            </a:pPr>
            <a:r>
              <a:rPr lang="en-GB" sz="2000" smtClean="0"/>
              <a:t>A </a:t>
            </a:r>
            <a:r>
              <a:rPr lang="en-GB" sz="2000" smtClean="0"/>
              <a:t>special corollary</a:t>
            </a:r>
            <a:r>
              <a:rPr lang="en-GB" sz="2000" dirty="0" smtClean="0"/>
              <a:t>, with </a:t>
            </a:r>
            <a:r>
              <a:rPr lang="en-GB" sz="2800" b="1" dirty="0" smtClean="0">
                <a:solidFill>
                  <a:srgbClr val="FF0000"/>
                </a:solidFill>
                <a:latin typeface="Blackadder ITC" pitchFamily="82" charset="0"/>
              </a:rPr>
              <a:t>Yet More Quirk</a:t>
            </a:r>
            <a:r>
              <a:rPr lang="en-GB" sz="2800" dirty="0" smtClean="0"/>
              <a:t> </a:t>
            </a:r>
            <a:r>
              <a:rPr lang="en-GB" sz="2000" dirty="0" smtClean="0"/>
              <a:t>:</a:t>
            </a:r>
          </a:p>
          <a:p>
            <a:pPr eaLnBrk="1" hangingPunct="1">
              <a:spcAft>
                <a:spcPct val="50000"/>
              </a:spcAft>
              <a:buFont typeface="Times New Roman" pitchFamily="18" charset="0"/>
              <a:buChar char=" "/>
            </a:pPr>
            <a:r>
              <a:rPr lang="en-GB" sz="2000" b="1" i="1" dirty="0" smtClean="0">
                <a:solidFill>
                  <a:srgbClr val="FF0000"/>
                </a:solidFill>
              </a:rPr>
              <a:t>The grain-size of truth attribution</a:t>
            </a:r>
            <a:r>
              <a:rPr lang="en-GB" sz="2000" dirty="0" smtClean="0">
                <a:solidFill>
                  <a:srgbClr val="FF0000"/>
                </a:solidFill>
              </a:rPr>
              <a:t> </a:t>
            </a:r>
            <a:r>
              <a:rPr lang="en-GB" sz="2000" dirty="0" smtClean="0"/>
              <a:t>to language (even when literal?) </a:t>
            </a:r>
            <a:r>
              <a:rPr lang="en-GB" sz="2000" b="1" i="1" dirty="0" smtClean="0">
                <a:solidFill>
                  <a:srgbClr val="FF0000"/>
                </a:solidFill>
              </a:rPr>
              <a:t>is not the sentence in </a:t>
            </a:r>
            <a:r>
              <a:rPr lang="en-GB" sz="2000" b="1" i="1" dirty="0" smtClean="0">
                <a:solidFill>
                  <a:srgbClr val="FF0000"/>
                </a:solidFill>
              </a:rPr>
              <a:t>general</a:t>
            </a:r>
            <a:r>
              <a:rPr lang="en-GB" sz="2000" b="1" i="1" dirty="0" smtClean="0">
                <a:solidFill>
                  <a:srgbClr val="FF0000"/>
                </a:solidFill>
              </a:rPr>
              <a:t>.</a:t>
            </a:r>
            <a:endParaRPr lang="en-GB" sz="2000" b="1" i="1" dirty="0" smtClean="0">
              <a:solidFill>
                <a:srgbClr val="FF0000"/>
              </a:solidFill>
            </a:endParaRPr>
          </a:p>
          <a:p>
            <a:pPr eaLnBrk="1" hangingPunct="1">
              <a:spcAft>
                <a:spcPct val="50000"/>
              </a:spcAft>
              <a:buFont typeface="Times New Roman" pitchFamily="18" charset="0"/>
              <a:buChar char=" "/>
            </a:pPr>
            <a:r>
              <a:rPr lang="en-GB" sz="2000" dirty="0" smtClean="0"/>
              <a:t>Sentences (etc.) collaborate with each other to describe pretence scenarios </a:t>
            </a:r>
            <a:r>
              <a:rPr lang="en-GB" sz="2000" b="1" i="1" dirty="0" smtClean="0">
                <a:solidFill>
                  <a:srgbClr val="FF0000"/>
                </a:solidFill>
              </a:rPr>
              <a:t>without necessarily having their own individual target-side meanings</a:t>
            </a:r>
            <a:r>
              <a:rPr lang="en-GB" sz="2000" dirty="0" smtClean="0"/>
              <a:t>.     [</a:t>
            </a:r>
            <a:r>
              <a:rPr lang="en-GB" sz="2000" dirty="0" err="1" smtClean="0"/>
              <a:t>cf</a:t>
            </a:r>
            <a:r>
              <a:rPr lang="en-GB" sz="2000" dirty="0" smtClean="0"/>
              <a:t>/</a:t>
            </a:r>
            <a:r>
              <a:rPr lang="en-GB" sz="2000" b="1" dirty="0" smtClean="0">
                <a:solidFill>
                  <a:srgbClr val="FF0000"/>
                </a:solidFill>
              </a:rPr>
              <a:t>cp</a:t>
            </a:r>
            <a:r>
              <a:rPr lang="en-GB" sz="2000" dirty="0" smtClean="0"/>
              <a:t>. </a:t>
            </a:r>
            <a:r>
              <a:rPr lang="en-GB" sz="1800" dirty="0" smtClean="0"/>
              <a:t>Donald Davidson]</a:t>
            </a:r>
            <a:endParaRPr lang="en-GB" sz="2000" dirty="0" smtClean="0"/>
          </a:p>
          <a:p>
            <a:pPr eaLnBrk="1" hangingPunct="1">
              <a:spcAft>
                <a:spcPct val="50000"/>
              </a:spcAft>
              <a:buFont typeface="Times New Roman" pitchFamily="18" charset="0"/>
              <a:buChar char=" "/>
            </a:pPr>
            <a:r>
              <a:rPr lang="en-GB" sz="2000" dirty="0" smtClean="0"/>
              <a:t>Sentence-by-sentence truth is just a </a:t>
            </a:r>
            <a:r>
              <a:rPr lang="en-GB" sz="2000" b="1" dirty="0" smtClean="0">
                <a:solidFill>
                  <a:srgbClr val="6C00EE"/>
                </a:solidFill>
              </a:rPr>
              <a:t>convenient heuristic fiction [sic!] </a:t>
            </a:r>
            <a:r>
              <a:rPr lang="en-GB" sz="2000" dirty="0" smtClean="0"/>
              <a:t>that works well enough much of the time.</a:t>
            </a:r>
            <a:endParaRPr lang="en-GB" sz="1800" dirty="0" smtClean="0"/>
          </a:p>
          <a:p>
            <a:pPr eaLnBrk="1" hangingPunct="1">
              <a:spcAft>
                <a:spcPct val="50000"/>
              </a:spcAft>
            </a:pPr>
            <a:r>
              <a:rPr lang="en-GB" b="1" dirty="0" smtClean="0">
                <a:solidFill>
                  <a:srgbClr val="FF0000"/>
                </a:solidFill>
                <a:latin typeface="Blackadder ITC" pitchFamily="82" charset="0"/>
              </a:rPr>
              <a:t>Quirk  Alert: </a:t>
            </a:r>
            <a:r>
              <a:rPr lang="en-GB" dirty="0" smtClean="0"/>
              <a:t> </a:t>
            </a:r>
            <a:r>
              <a:rPr lang="en-GB" sz="2000" dirty="0" smtClean="0"/>
              <a:t>Depending on context, it can make sense to </a:t>
            </a:r>
            <a:r>
              <a:rPr lang="en-GB" sz="2000" b="1" i="1" dirty="0" err="1" smtClean="0">
                <a:solidFill>
                  <a:srgbClr val="FF0000"/>
                </a:solidFill>
              </a:rPr>
              <a:t>metaphorize</a:t>
            </a:r>
            <a:r>
              <a:rPr lang="en-GB" sz="2000" b="1" i="1" dirty="0" smtClean="0">
                <a:solidFill>
                  <a:srgbClr val="FF0000"/>
                </a:solidFill>
              </a:rPr>
              <a:t> literally-presented information </a:t>
            </a:r>
            <a:r>
              <a:rPr lang="en-GB" sz="2000" dirty="0" smtClean="0"/>
              <a:t>in discourse.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1600200"/>
            <a:ext cx="7772400" cy="2133600"/>
          </a:xfrm>
        </p:spPr>
        <p:txBody>
          <a:bodyPr/>
          <a:lstStyle/>
          <a:p>
            <a:pPr eaLnBrk="1" hangingPunct="1"/>
            <a:r>
              <a:rPr lang="en-GB" dirty="0" smtClean="0"/>
              <a:t>Do the cat-flaps of time allow the aardvarks of </a:t>
            </a:r>
            <a:r>
              <a:rPr lang="en-GB" b="1" dirty="0" smtClean="0"/>
              <a:t>questioning</a:t>
            </a:r>
            <a:r>
              <a:rPr lang="en-GB" dirty="0" smtClean="0"/>
              <a:t> to snort up the maggots of incoherence?</a:t>
            </a:r>
          </a:p>
        </p:txBody>
      </p:sp>
      <p:sp>
        <p:nvSpPr>
          <p:cNvPr id="206851" name="Rectangle 3"/>
          <p:cNvSpPr>
            <a:spLocks noGrp="1" noChangeArrowheads="1"/>
          </p:cNvSpPr>
          <p:nvPr>
            <p:ph idx="1"/>
          </p:nvPr>
        </p:nvSpPr>
        <p:spPr>
          <a:xfrm>
            <a:off x="685800" y="6096000"/>
            <a:ext cx="8153400" cy="533400"/>
          </a:xfrm>
        </p:spPr>
        <p:txBody>
          <a:bodyPr rtlCol="0">
            <a:normAutofit lnSpcReduction="10000"/>
          </a:bodyPr>
          <a:lstStyle/>
          <a:p>
            <a:pPr eaLnBrk="1" fontAlgn="auto" hangingPunct="1">
              <a:spcAft>
                <a:spcPct val="50000"/>
              </a:spcAft>
              <a:buFont typeface="Arial" pitchFamily="34" charset="0"/>
              <a:buChar char="•"/>
              <a:defRPr/>
            </a:pPr>
            <a:endParaRPr lang="en-GB"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52400" y="304800"/>
            <a:ext cx="8839200" cy="685800"/>
          </a:xfrm>
        </p:spPr>
        <p:txBody>
          <a:bodyPr rtlCol="0">
            <a:normAutofit fontScale="90000"/>
          </a:bodyPr>
          <a:lstStyle/>
          <a:p>
            <a:pPr eaLnBrk="1" fontAlgn="auto" hangingPunct="1">
              <a:spcAft>
                <a:spcPts val="0"/>
              </a:spcAft>
              <a:defRPr/>
            </a:pPr>
            <a:r>
              <a:rPr lang="en-GB" dirty="0" smtClean="0"/>
              <a:t>Some References</a:t>
            </a:r>
          </a:p>
        </p:txBody>
      </p:sp>
      <p:sp>
        <p:nvSpPr>
          <p:cNvPr id="196611" name="Rectangle 3"/>
          <p:cNvSpPr>
            <a:spLocks noGrp="1" noChangeArrowheads="1"/>
          </p:cNvSpPr>
          <p:nvPr>
            <p:ph idx="1"/>
          </p:nvPr>
        </p:nvSpPr>
        <p:spPr>
          <a:xfrm>
            <a:off x="304800" y="1143000"/>
            <a:ext cx="8153400" cy="5181600"/>
          </a:xfrm>
        </p:spPr>
        <p:txBody>
          <a:bodyPr rtlCol="0">
            <a:normAutofit fontScale="85000" lnSpcReduction="10000"/>
          </a:bodyPr>
          <a:lstStyle/>
          <a:p>
            <a:pPr eaLnBrk="1" fontAlgn="auto" hangingPunct="1">
              <a:spcAft>
                <a:spcPct val="50000"/>
              </a:spcAft>
              <a:buFont typeface="Arial" pitchFamily="34" charset="0"/>
              <a:buChar char="•"/>
              <a:defRPr/>
            </a:pPr>
            <a:r>
              <a:rPr lang="en-GB" dirty="0" err="1" smtClean="0"/>
              <a:t>Barnden</a:t>
            </a:r>
            <a:r>
              <a:rPr lang="en-GB" dirty="0" smtClean="0"/>
              <a:t>, J.A., </a:t>
            </a:r>
            <a:r>
              <a:rPr lang="en-GB" dirty="0" err="1" smtClean="0"/>
              <a:t>Glasbey</a:t>
            </a:r>
            <a:r>
              <a:rPr lang="en-GB" dirty="0" smtClean="0"/>
              <a:t>, S.R., Lee, M.G. &amp; Wallington, A.M. (2004). “Varieties and directions of inter-domain influence in metaphor.” </a:t>
            </a:r>
            <a:r>
              <a:rPr lang="en-GB" b="1" i="1" dirty="0" smtClean="0"/>
              <a:t>Metaphor and Symbol 19</a:t>
            </a:r>
            <a:r>
              <a:rPr lang="en-GB" dirty="0" smtClean="0"/>
              <a:t>(1), 2004, pp.1-30.</a:t>
            </a:r>
          </a:p>
          <a:p>
            <a:pPr eaLnBrk="1" fontAlgn="auto" hangingPunct="1">
              <a:spcAft>
                <a:spcPct val="50000"/>
              </a:spcAft>
              <a:buFont typeface="Arial" pitchFamily="34" charset="0"/>
              <a:buChar char="•"/>
              <a:defRPr/>
            </a:pPr>
            <a:r>
              <a:rPr lang="en-GB" dirty="0" err="1" smtClean="0"/>
              <a:t>Barnden</a:t>
            </a:r>
            <a:r>
              <a:rPr lang="en-GB" dirty="0" smtClean="0"/>
              <a:t>, J.A. (2009). “Metaphor and context: A perspective from artificial intelligence.” In  A. </a:t>
            </a:r>
            <a:r>
              <a:rPr lang="en-GB" dirty="0" err="1" smtClean="0"/>
              <a:t>Musolff</a:t>
            </a:r>
            <a:r>
              <a:rPr lang="en-GB" dirty="0" smtClean="0"/>
              <a:t> &amp; J. </a:t>
            </a:r>
            <a:r>
              <a:rPr lang="en-GB" dirty="0" err="1" smtClean="0"/>
              <a:t>Zinken</a:t>
            </a:r>
            <a:r>
              <a:rPr lang="en-GB" dirty="0" smtClean="0"/>
              <a:t> (</a:t>
            </a:r>
            <a:r>
              <a:rPr lang="en-GB" dirty="0" err="1" smtClean="0"/>
              <a:t>Eds</a:t>
            </a:r>
            <a:r>
              <a:rPr lang="en-GB" dirty="0" smtClean="0"/>
              <a:t>), </a:t>
            </a:r>
            <a:r>
              <a:rPr lang="en-GB" b="1" i="1" dirty="0" smtClean="0"/>
              <a:t>Metaphor and Discourse</a:t>
            </a:r>
            <a:r>
              <a:rPr lang="en-GB" dirty="0" smtClean="0"/>
              <a:t>, pp.79-94.</a:t>
            </a:r>
          </a:p>
          <a:p>
            <a:pPr eaLnBrk="1" fontAlgn="auto" hangingPunct="1">
              <a:spcAft>
                <a:spcPct val="50000"/>
              </a:spcAft>
              <a:buFont typeface="Arial" pitchFamily="34" charset="0"/>
              <a:buChar char="•"/>
              <a:defRPr/>
            </a:pPr>
            <a:r>
              <a:rPr lang="en-GB" dirty="0" err="1" smtClean="0"/>
              <a:t>Barnden</a:t>
            </a:r>
            <a:r>
              <a:rPr lang="en-GB" dirty="0" smtClean="0"/>
              <a:t>, J.A. &amp; Wallington, A.M. (2010). “Metaphor and its unparalleled meaning and truth.” In A. </a:t>
            </a:r>
            <a:r>
              <a:rPr lang="en-GB" dirty="0" err="1" smtClean="0"/>
              <a:t>Burkhardt</a:t>
            </a:r>
            <a:r>
              <a:rPr lang="en-GB" dirty="0" smtClean="0"/>
              <a:t> &amp; B. </a:t>
            </a:r>
            <a:r>
              <a:rPr lang="en-GB" dirty="0" err="1" smtClean="0"/>
              <a:t>Nerlich</a:t>
            </a:r>
            <a:r>
              <a:rPr lang="en-GB" dirty="0" smtClean="0"/>
              <a:t> (</a:t>
            </a:r>
            <a:r>
              <a:rPr lang="en-GB" dirty="0" err="1" smtClean="0"/>
              <a:t>Eds</a:t>
            </a:r>
            <a:r>
              <a:rPr lang="en-GB" dirty="0" smtClean="0"/>
              <a:t>), </a:t>
            </a:r>
            <a:r>
              <a:rPr lang="en-GB" b="1" i="1" dirty="0" smtClean="0"/>
              <a:t>Tropical Truth(s), </a:t>
            </a:r>
            <a:r>
              <a:rPr lang="en-GB" dirty="0" smtClean="0"/>
              <a:t>pp.85-121.</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7950" y="0"/>
            <a:ext cx="8839200" cy="674688"/>
          </a:xfrm>
        </p:spPr>
        <p:txBody>
          <a:bodyPr/>
          <a:lstStyle/>
          <a:p>
            <a:pPr eaLnBrk="1" hangingPunct="1"/>
            <a:r>
              <a:rPr lang="en-GB" sz="3200" smtClean="0"/>
              <a:t>Processing in a Same-Comparison Theory</a:t>
            </a:r>
          </a:p>
        </p:txBody>
      </p:sp>
      <p:sp>
        <p:nvSpPr>
          <p:cNvPr id="6" name="Oval 5"/>
          <p:cNvSpPr/>
          <p:nvPr/>
        </p:nvSpPr>
        <p:spPr>
          <a:xfrm>
            <a:off x="1908175" y="2060575"/>
            <a:ext cx="431800" cy="431800"/>
          </a:xfrm>
          <a:prstGeom prst="ellipse">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cxnSp>
        <p:nvCxnSpPr>
          <p:cNvPr id="11" name="Straight Arrow Connector 10"/>
          <p:cNvCxnSpPr>
            <a:endCxn id="6" idx="0"/>
          </p:cNvCxnSpPr>
          <p:nvPr/>
        </p:nvCxnSpPr>
        <p:spPr>
          <a:xfrm rot="16200000" flipH="1">
            <a:off x="1584325" y="1520825"/>
            <a:ext cx="647700" cy="431800"/>
          </a:xfrm>
          <a:prstGeom prst="curvedConnector3">
            <a:avLst>
              <a:gd name="adj1" fmla="val 56985"/>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5365" name="TextBox 25"/>
          <p:cNvSpPr txBox="1">
            <a:spLocks noChangeArrowheads="1"/>
          </p:cNvSpPr>
          <p:nvPr/>
        </p:nvSpPr>
        <p:spPr bwMode="auto">
          <a:xfrm>
            <a:off x="1187450" y="981075"/>
            <a:ext cx="1655763" cy="400050"/>
          </a:xfrm>
          <a:prstGeom prst="rect">
            <a:avLst/>
          </a:prstGeom>
          <a:noFill/>
          <a:ln w="9525">
            <a:solidFill>
              <a:srgbClr val="FF6600"/>
            </a:solidFill>
            <a:miter lim="800000"/>
            <a:headEnd/>
            <a:tailEnd/>
          </a:ln>
        </p:spPr>
        <p:txBody>
          <a:bodyPr>
            <a:spAutoFit/>
          </a:bodyPr>
          <a:lstStyle/>
          <a:p>
            <a:r>
              <a:rPr lang="en-GB" sz="2000"/>
              <a:t>“X is </a:t>
            </a:r>
            <a:r>
              <a:rPr lang="en-GB" sz="2000" b="1">
                <a:solidFill>
                  <a:srgbClr val="00B050"/>
                </a:solidFill>
              </a:rPr>
              <a:t>like</a:t>
            </a:r>
            <a:r>
              <a:rPr lang="en-GB" sz="2000"/>
              <a:t> Y”</a:t>
            </a:r>
          </a:p>
        </p:txBody>
      </p:sp>
      <p:sp>
        <p:nvSpPr>
          <p:cNvPr id="15366" name="TextBox 33"/>
          <p:cNvSpPr txBox="1">
            <a:spLocks noChangeArrowheads="1"/>
          </p:cNvSpPr>
          <p:nvPr/>
        </p:nvSpPr>
        <p:spPr bwMode="auto">
          <a:xfrm>
            <a:off x="2411413" y="2060575"/>
            <a:ext cx="1584325" cy="646113"/>
          </a:xfrm>
          <a:prstGeom prst="rect">
            <a:avLst/>
          </a:prstGeom>
          <a:noFill/>
          <a:ln w="9525">
            <a:noFill/>
            <a:miter lim="800000"/>
            <a:headEnd/>
            <a:tailEnd/>
          </a:ln>
        </p:spPr>
        <p:txBody>
          <a:bodyPr>
            <a:spAutoFit/>
          </a:bodyPr>
          <a:lstStyle/>
          <a:p>
            <a:r>
              <a:rPr lang="en-GB" sz="1800" b="1" i="1">
                <a:solidFill>
                  <a:srgbClr val="00B050"/>
                </a:solidFill>
              </a:rPr>
              <a:t>simile</a:t>
            </a:r>
          </a:p>
          <a:p>
            <a:r>
              <a:rPr lang="en-GB" sz="1800" b="1" i="1" u="sng">
                <a:solidFill>
                  <a:srgbClr val="00B050"/>
                </a:solidFill>
              </a:rPr>
              <a:t>pre</a:t>
            </a:r>
            <a:r>
              <a:rPr lang="en-GB" sz="1800" b="1" i="1">
                <a:solidFill>
                  <a:srgbClr val="00B050"/>
                </a:solidFill>
              </a:rPr>
              <a:t>-processing</a:t>
            </a:r>
          </a:p>
        </p:txBody>
      </p:sp>
      <p:sp>
        <p:nvSpPr>
          <p:cNvPr id="15367" name="TextBox 25"/>
          <p:cNvSpPr txBox="1">
            <a:spLocks noChangeArrowheads="1"/>
          </p:cNvSpPr>
          <p:nvPr/>
        </p:nvSpPr>
        <p:spPr bwMode="auto">
          <a:xfrm>
            <a:off x="5795963" y="981075"/>
            <a:ext cx="1152525" cy="400050"/>
          </a:xfrm>
          <a:prstGeom prst="rect">
            <a:avLst/>
          </a:prstGeom>
          <a:noFill/>
          <a:ln w="9525">
            <a:solidFill>
              <a:srgbClr val="FF6600"/>
            </a:solidFill>
            <a:miter lim="800000"/>
            <a:headEnd/>
            <a:tailEnd/>
          </a:ln>
        </p:spPr>
        <p:txBody>
          <a:bodyPr>
            <a:spAutoFit/>
          </a:bodyPr>
          <a:lstStyle/>
          <a:p>
            <a:r>
              <a:rPr lang="en-GB" sz="2000"/>
              <a:t>“X </a:t>
            </a:r>
            <a:r>
              <a:rPr lang="en-GB" sz="2000" b="1">
                <a:solidFill>
                  <a:srgbClr val="FF0000"/>
                </a:solidFill>
              </a:rPr>
              <a:t>is</a:t>
            </a:r>
            <a:r>
              <a:rPr lang="en-GB" sz="2000" b="1"/>
              <a:t> </a:t>
            </a:r>
            <a:r>
              <a:rPr lang="en-GB" sz="2000"/>
              <a:t>Y”</a:t>
            </a:r>
          </a:p>
        </p:txBody>
      </p:sp>
      <p:sp>
        <p:nvSpPr>
          <p:cNvPr id="17" name="Oval 16"/>
          <p:cNvSpPr/>
          <p:nvPr/>
        </p:nvSpPr>
        <p:spPr>
          <a:xfrm>
            <a:off x="3203575" y="3500438"/>
            <a:ext cx="2160588" cy="100806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solidFill>
                  <a:srgbClr val="821BFF"/>
                </a:solidFill>
              </a:rPr>
              <a:t>convergence</a:t>
            </a:r>
          </a:p>
          <a:p>
            <a:pPr algn="ctr">
              <a:defRPr/>
            </a:pPr>
            <a:r>
              <a:rPr lang="en-GB" sz="2000" dirty="0">
                <a:solidFill>
                  <a:srgbClr val="821BFF"/>
                </a:solidFill>
              </a:rPr>
              <a:t>point</a:t>
            </a:r>
          </a:p>
        </p:txBody>
      </p:sp>
      <p:sp>
        <p:nvSpPr>
          <p:cNvPr id="18" name="Oval 17"/>
          <p:cNvSpPr/>
          <p:nvPr/>
        </p:nvSpPr>
        <p:spPr>
          <a:xfrm>
            <a:off x="2339975" y="5013325"/>
            <a:ext cx="3887788" cy="13684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u="sng" cap="small" dirty="0">
                <a:solidFill>
                  <a:srgbClr val="821BFF"/>
                </a:solidFill>
              </a:rPr>
              <a:t>common comparison process</a:t>
            </a:r>
          </a:p>
          <a:p>
            <a:pPr algn="ctr">
              <a:defRPr/>
            </a:pPr>
            <a:r>
              <a:rPr lang="en-GB" sz="2000" dirty="0">
                <a:solidFill>
                  <a:srgbClr val="821BFF"/>
                </a:solidFill>
              </a:rPr>
              <a:t>C(X,Y)</a:t>
            </a:r>
          </a:p>
        </p:txBody>
      </p:sp>
      <p:sp>
        <p:nvSpPr>
          <p:cNvPr id="27" name="Oval 26"/>
          <p:cNvSpPr/>
          <p:nvPr/>
        </p:nvSpPr>
        <p:spPr>
          <a:xfrm>
            <a:off x="2627313" y="2924175"/>
            <a:ext cx="431800" cy="431800"/>
          </a:xfrm>
          <a:prstGeom prst="ellipse">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1" name="Oval 30"/>
          <p:cNvSpPr/>
          <p:nvPr/>
        </p:nvSpPr>
        <p:spPr>
          <a:xfrm>
            <a:off x="5795963" y="1844675"/>
            <a:ext cx="431800" cy="43180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sp>
        <p:nvSpPr>
          <p:cNvPr id="35" name="Oval 34"/>
          <p:cNvSpPr/>
          <p:nvPr/>
        </p:nvSpPr>
        <p:spPr>
          <a:xfrm>
            <a:off x="4932363" y="2781300"/>
            <a:ext cx="431800" cy="43180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solidFill>
                <a:srgbClr val="821BFF"/>
              </a:solidFill>
            </a:endParaRPr>
          </a:p>
        </p:txBody>
      </p:sp>
      <p:cxnSp>
        <p:nvCxnSpPr>
          <p:cNvPr id="39" name="Straight Arrow Connector 10"/>
          <p:cNvCxnSpPr>
            <a:stCxn id="6" idx="4"/>
            <a:endCxn id="27" idx="2"/>
          </p:cNvCxnSpPr>
          <p:nvPr/>
        </p:nvCxnSpPr>
        <p:spPr>
          <a:xfrm rot="16200000" flipH="1">
            <a:off x="2051844" y="2564606"/>
            <a:ext cx="647700" cy="503238"/>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10"/>
          <p:cNvCxnSpPr>
            <a:endCxn id="31" idx="7"/>
          </p:cNvCxnSpPr>
          <p:nvPr/>
        </p:nvCxnSpPr>
        <p:spPr>
          <a:xfrm rot="5400000">
            <a:off x="5948363" y="1628775"/>
            <a:ext cx="495300" cy="63500"/>
          </a:xfrm>
          <a:prstGeom prst="curvedConnector3">
            <a:avLst>
              <a:gd name="adj1" fmla="val 39032"/>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10"/>
          <p:cNvCxnSpPr>
            <a:endCxn id="35" idx="6"/>
          </p:cNvCxnSpPr>
          <p:nvPr/>
        </p:nvCxnSpPr>
        <p:spPr>
          <a:xfrm rot="5400000">
            <a:off x="5291931" y="2348707"/>
            <a:ext cx="720725" cy="576262"/>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10"/>
          <p:cNvCxnSpPr>
            <a:stCxn id="27" idx="4"/>
          </p:cNvCxnSpPr>
          <p:nvPr/>
        </p:nvCxnSpPr>
        <p:spPr>
          <a:xfrm rot="16200000" flipH="1">
            <a:off x="2951162" y="3248026"/>
            <a:ext cx="360363" cy="576262"/>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10"/>
          <p:cNvCxnSpPr>
            <a:stCxn id="35" idx="4"/>
            <a:endCxn id="17" idx="7"/>
          </p:cNvCxnSpPr>
          <p:nvPr/>
        </p:nvCxnSpPr>
        <p:spPr>
          <a:xfrm rot="5400000">
            <a:off x="4880769" y="3380581"/>
            <a:ext cx="434975" cy="100013"/>
          </a:xfrm>
          <a:prstGeom prst="curved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10"/>
          <p:cNvCxnSpPr>
            <a:endCxn id="18" idx="0"/>
          </p:cNvCxnSpPr>
          <p:nvPr/>
        </p:nvCxnSpPr>
        <p:spPr>
          <a:xfrm rot="5400000">
            <a:off x="4032250" y="4760913"/>
            <a:ext cx="503237" cy="1588"/>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
        <p:nvSpPr>
          <p:cNvPr id="15379" name="TextBox 33"/>
          <p:cNvSpPr txBox="1">
            <a:spLocks noChangeArrowheads="1"/>
          </p:cNvSpPr>
          <p:nvPr/>
        </p:nvSpPr>
        <p:spPr bwMode="auto">
          <a:xfrm>
            <a:off x="4211638" y="1844675"/>
            <a:ext cx="1584325" cy="646113"/>
          </a:xfrm>
          <a:prstGeom prst="rect">
            <a:avLst/>
          </a:prstGeom>
          <a:noFill/>
          <a:ln w="9525">
            <a:noFill/>
            <a:miter lim="800000"/>
            <a:headEnd/>
            <a:tailEnd/>
          </a:ln>
        </p:spPr>
        <p:txBody>
          <a:bodyPr>
            <a:spAutoFit/>
          </a:bodyPr>
          <a:lstStyle/>
          <a:p>
            <a:pPr algn="r"/>
            <a:r>
              <a:rPr lang="en-GB" sz="1800" b="1" i="1">
                <a:solidFill>
                  <a:srgbClr val="D93A1F"/>
                </a:solidFill>
              </a:rPr>
              <a:t>metaphor</a:t>
            </a:r>
          </a:p>
          <a:p>
            <a:pPr algn="r"/>
            <a:r>
              <a:rPr lang="en-GB" sz="1800" b="1" i="1" u="sng">
                <a:solidFill>
                  <a:srgbClr val="D93A1F"/>
                </a:solidFill>
              </a:rPr>
              <a:t>pre</a:t>
            </a:r>
            <a:r>
              <a:rPr lang="en-GB" sz="1800" b="1" i="1">
                <a:solidFill>
                  <a:srgbClr val="D93A1F"/>
                </a:solidFill>
              </a:rPr>
              <a:t>-processing</a:t>
            </a:r>
          </a:p>
        </p:txBody>
      </p:sp>
      <p:sp>
        <p:nvSpPr>
          <p:cNvPr id="72" name="Isosceles Triangle 71"/>
          <p:cNvSpPr/>
          <p:nvPr/>
        </p:nvSpPr>
        <p:spPr>
          <a:xfrm>
            <a:off x="6516688" y="2492375"/>
            <a:ext cx="431800" cy="288925"/>
          </a:xfrm>
          <a:prstGeom prst="triangle">
            <a:avLst/>
          </a:prstGeom>
          <a:gradFill>
            <a:gsLst>
              <a:gs pos="50000">
                <a:srgbClr val="FF0000"/>
              </a:gs>
              <a:gs pos="8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3" name="Isosceles Triangle 72"/>
          <p:cNvSpPr/>
          <p:nvPr/>
        </p:nvSpPr>
        <p:spPr>
          <a:xfrm>
            <a:off x="7164388" y="3213100"/>
            <a:ext cx="431800" cy="287338"/>
          </a:xfrm>
          <a:prstGeom prst="triangle">
            <a:avLst/>
          </a:prstGeom>
          <a:gradFill>
            <a:gsLst>
              <a:gs pos="50000">
                <a:srgbClr val="FF0000"/>
              </a:gs>
              <a:gs pos="8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4" name="Isosceles Triangle 73"/>
          <p:cNvSpPr/>
          <p:nvPr/>
        </p:nvSpPr>
        <p:spPr>
          <a:xfrm>
            <a:off x="5940425" y="3284538"/>
            <a:ext cx="431800" cy="288925"/>
          </a:xfrm>
          <a:prstGeom prst="triangle">
            <a:avLst/>
          </a:prstGeom>
          <a:gradFill>
            <a:gsLst>
              <a:gs pos="50000">
                <a:srgbClr val="FF0000"/>
              </a:gs>
              <a:gs pos="82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9" name="Straight Arrow Connector 10"/>
          <p:cNvCxnSpPr>
            <a:endCxn id="72" idx="1"/>
          </p:cNvCxnSpPr>
          <p:nvPr/>
        </p:nvCxnSpPr>
        <p:spPr>
          <a:xfrm rot="16200000" flipH="1">
            <a:off x="6174582" y="2186781"/>
            <a:ext cx="503238" cy="396875"/>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10"/>
          <p:cNvCxnSpPr>
            <a:endCxn id="73" idx="1"/>
          </p:cNvCxnSpPr>
          <p:nvPr/>
        </p:nvCxnSpPr>
        <p:spPr>
          <a:xfrm rot="16200000" flipH="1">
            <a:off x="6750050" y="2835275"/>
            <a:ext cx="576263" cy="468313"/>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10"/>
          <p:cNvCxnSpPr/>
          <p:nvPr/>
        </p:nvCxnSpPr>
        <p:spPr>
          <a:xfrm>
            <a:off x="7524750" y="3357563"/>
            <a:ext cx="1008063" cy="287337"/>
          </a:xfrm>
          <a:prstGeom prst="curved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10"/>
          <p:cNvCxnSpPr>
            <a:endCxn id="74" idx="1"/>
          </p:cNvCxnSpPr>
          <p:nvPr/>
        </p:nvCxnSpPr>
        <p:spPr>
          <a:xfrm>
            <a:off x="5364163" y="3141663"/>
            <a:ext cx="684212" cy="287337"/>
          </a:xfrm>
          <a:prstGeom prst="curved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10"/>
          <p:cNvCxnSpPr>
            <a:stCxn id="74" idx="3"/>
          </p:cNvCxnSpPr>
          <p:nvPr/>
        </p:nvCxnSpPr>
        <p:spPr>
          <a:xfrm rot="16200000" flipH="1">
            <a:off x="6480175" y="3249613"/>
            <a:ext cx="431800" cy="1079500"/>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92" name="Isosceles Triangle 91"/>
          <p:cNvSpPr/>
          <p:nvPr/>
        </p:nvSpPr>
        <p:spPr>
          <a:xfrm>
            <a:off x="1042988" y="2565400"/>
            <a:ext cx="433387" cy="287338"/>
          </a:xfrm>
          <a:prstGeom prst="triangle">
            <a:avLst/>
          </a:prstGeom>
          <a:gradFill>
            <a:gsLst>
              <a:gs pos="50000">
                <a:srgbClr val="00B050"/>
              </a:gs>
              <a:gs pos="8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3" name="Isosceles Triangle 92"/>
          <p:cNvSpPr/>
          <p:nvPr/>
        </p:nvSpPr>
        <p:spPr>
          <a:xfrm>
            <a:off x="1979613" y="3789363"/>
            <a:ext cx="431800" cy="287337"/>
          </a:xfrm>
          <a:prstGeom prst="triangle">
            <a:avLst/>
          </a:prstGeom>
          <a:gradFill>
            <a:gsLst>
              <a:gs pos="50000">
                <a:srgbClr val="00B050"/>
              </a:gs>
              <a:gs pos="8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4" name="Isosceles Triangle 93"/>
          <p:cNvSpPr/>
          <p:nvPr/>
        </p:nvSpPr>
        <p:spPr>
          <a:xfrm>
            <a:off x="539750" y="3573463"/>
            <a:ext cx="431800" cy="287337"/>
          </a:xfrm>
          <a:prstGeom prst="triangle">
            <a:avLst/>
          </a:prstGeom>
          <a:gradFill>
            <a:gsLst>
              <a:gs pos="50000">
                <a:srgbClr val="00B050"/>
              </a:gs>
              <a:gs pos="8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5" name="Straight Arrow Connector 10"/>
          <p:cNvCxnSpPr>
            <a:endCxn id="92" idx="5"/>
          </p:cNvCxnSpPr>
          <p:nvPr/>
        </p:nvCxnSpPr>
        <p:spPr>
          <a:xfrm rot="10800000" flipV="1">
            <a:off x="1368425" y="2349500"/>
            <a:ext cx="530225" cy="358775"/>
          </a:xfrm>
          <a:prstGeom prst="curved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10"/>
          <p:cNvCxnSpPr>
            <a:endCxn id="94" idx="0"/>
          </p:cNvCxnSpPr>
          <p:nvPr/>
        </p:nvCxnSpPr>
        <p:spPr>
          <a:xfrm rot="5400000">
            <a:off x="647700" y="2960688"/>
            <a:ext cx="720725" cy="504825"/>
          </a:xfrm>
          <a:prstGeom prst="curved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
          <p:cNvCxnSpPr>
            <a:endCxn id="93" idx="5"/>
          </p:cNvCxnSpPr>
          <p:nvPr/>
        </p:nvCxnSpPr>
        <p:spPr>
          <a:xfrm rot="5400000">
            <a:off x="2119313" y="3397250"/>
            <a:ext cx="720725" cy="352425"/>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
          <p:cNvCxnSpPr/>
          <p:nvPr/>
        </p:nvCxnSpPr>
        <p:spPr>
          <a:xfrm rot="10800000" flipV="1">
            <a:off x="1187450" y="4076700"/>
            <a:ext cx="936625" cy="576263"/>
          </a:xfrm>
          <a:prstGeom prst="curved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
          <p:cNvCxnSpPr/>
          <p:nvPr/>
        </p:nvCxnSpPr>
        <p:spPr>
          <a:xfrm rot="5400000">
            <a:off x="107156" y="3933032"/>
            <a:ext cx="720725" cy="576262"/>
          </a:xfrm>
          <a:prstGeom prst="curvedConnector2">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5396" name="TextBox 33"/>
          <p:cNvSpPr txBox="1">
            <a:spLocks noChangeArrowheads="1"/>
          </p:cNvSpPr>
          <p:nvPr/>
        </p:nvSpPr>
        <p:spPr bwMode="auto">
          <a:xfrm>
            <a:off x="7092950" y="2420938"/>
            <a:ext cx="1582738" cy="646112"/>
          </a:xfrm>
          <a:prstGeom prst="rect">
            <a:avLst/>
          </a:prstGeom>
          <a:noFill/>
          <a:ln w="9525">
            <a:noFill/>
            <a:miter lim="800000"/>
            <a:headEnd/>
            <a:tailEnd/>
          </a:ln>
        </p:spPr>
        <p:txBody>
          <a:bodyPr>
            <a:spAutoFit/>
          </a:bodyPr>
          <a:lstStyle/>
          <a:p>
            <a:r>
              <a:rPr lang="en-GB" sz="1800" b="1" i="1" u="sng">
                <a:solidFill>
                  <a:srgbClr val="D93A1F"/>
                </a:solidFill>
              </a:rPr>
              <a:t>side</a:t>
            </a:r>
            <a:r>
              <a:rPr lang="en-GB" sz="1800" b="1" i="1">
                <a:solidFill>
                  <a:srgbClr val="D93A1F"/>
                </a:solidFill>
              </a:rPr>
              <a:t>-processing</a:t>
            </a:r>
          </a:p>
        </p:txBody>
      </p:sp>
      <p:sp>
        <p:nvSpPr>
          <p:cNvPr id="15397" name="TextBox 33"/>
          <p:cNvSpPr txBox="1">
            <a:spLocks noChangeArrowheads="1"/>
          </p:cNvSpPr>
          <p:nvPr/>
        </p:nvSpPr>
        <p:spPr bwMode="auto">
          <a:xfrm>
            <a:off x="1187450" y="2997200"/>
            <a:ext cx="1223963" cy="646113"/>
          </a:xfrm>
          <a:prstGeom prst="rect">
            <a:avLst/>
          </a:prstGeom>
          <a:noFill/>
          <a:ln w="9525">
            <a:noFill/>
            <a:miter lim="800000"/>
            <a:headEnd/>
            <a:tailEnd/>
          </a:ln>
        </p:spPr>
        <p:txBody>
          <a:bodyPr>
            <a:spAutoFit/>
          </a:bodyPr>
          <a:lstStyle/>
          <a:p>
            <a:r>
              <a:rPr lang="en-GB" sz="1800" b="1" i="1" u="sng">
                <a:solidFill>
                  <a:srgbClr val="00B050"/>
                </a:solidFill>
              </a:rPr>
              <a:t>side</a:t>
            </a:r>
            <a:r>
              <a:rPr lang="en-GB" sz="1800" b="1" i="1">
                <a:solidFill>
                  <a:srgbClr val="00B050"/>
                </a:solidFill>
              </a:rPr>
              <a:t>-processing</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rot="918020">
            <a:off x="1103313" y="982663"/>
            <a:ext cx="7726362" cy="2039937"/>
          </a:xfrm>
        </p:spPr>
        <p:txBody>
          <a:bodyPr rtlCol="0">
            <a:normAutofit fontScale="90000"/>
          </a:bodyPr>
          <a:lstStyle/>
          <a:p>
            <a:pPr algn="l" eaLnBrk="1" fontAlgn="auto" hangingPunct="1">
              <a:spcAft>
                <a:spcPts val="0"/>
              </a:spcAft>
              <a:defRPr/>
            </a:pPr>
            <a:r>
              <a:rPr lang="en-GB" b="1" dirty="0" smtClean="0">
                <a:solidFill>
                  <a:srgbClr val="00B050"/>
                </a:solidFill>
                <a:latin typeface="Miriam Fixed" pitchFamily="49" charset="-79"/>
                <a:cs typeface="Miriam Fixed" pitchFamily="49" charset="-79"/>
              </a:rPr>
              <a:t>M</a:t>
            </a:r>
            <a:r>
              <a:rPr lang="en-GB" sz="4900" dirty="0" smtClean="0">
                <a:solidFill>
                  <a:srgbClr val="FF0000"/>
                </a:solidFill>
                <a:latin typeface="Blackadder ITC" pitchFamily="82" charset="0"/>
              </a:rPr>
              <a:t>e</a:t>
            </a:r>
            <a:r>
              <a:rPr lang="en-GB" b="1" dirty="0" smtClean="0">
                <a:solidFill>
                  <a:srgbClr val="00B050"/>
                </a:solidFill>
                <a:latin typeface="Miriam Fixed" pitchFamily="49" charset="-79"/>
                <a:cs typeface="Miriam Fixed" pitchFamily="49" charset="-79"/>
              </a:rPr>
              <a:t>t</a:t>
            </a:r>
            <a:r>
              <a:rPr lang="en-GB" sz="4900" dirty="0" smtClean="0">
                <a:solidFill>
                  <a:srgbClr val="FF0000"/>
                </a:solidFill>
                <a:latin typeface="Blackadder ITC" pitchFamily="82" charset="0"/>
              </a:rPr>
              <a:t>a</a:t>
            </a:r>
            <a:r>
              <a:rPr lang="en-GB" b="1" dirty="0" smtClean="0">
                <a:solidFill>
                  <a:srgbClr val="00B050"/>
                </a:solidFill>
                <a:latin typeface="Miriam Fixed" pitchFamily="49" charset="-79"/>
                <a:cs typeface="Miriam Fixed" pitchFamily="49" charset="-79"/>
              </a:rPr>
              <a:t>p</a:t>
            </a:r>
            <a:r>
              <a:rPr lang="en-GB" sz="4900" dirty="0" smtClean="0">
                <a:solidFill>
                  <a:srgbClr val="FF0000"/>
                </a:solidFill>
                <a:latin typeface="Blackadder ITC" pitchFamily="82" charset="0"/>
                <a:cs typeface="Miriam Fixed" pitchFamily="49" charset="-79"/>
              </a:rPr>
              <a:t>h</a:t>
            </a:r>
            <a:r>
              <a:rPr lang="en-GB" b="1" dirty="0" smtClean="0">
                <a:solidFill>
                  <a:srgbClr val="00B050"/>
                </a:solidFill>
                <a:latin typeface="Miriam Fixed" pitchFamily="49" charset="-79"/>
                <a:cs typeface="Miriam Fixed" pitchFamily="49" charset="-79"/>
              </a:rPr>
              <a:t>o</a:t>
            </a:r>
            <a:r>
              <a:rPr lang="en-GB" sz="4900" dirty="0" smtClean="0">
                <a:solidFill>
                  <a:srgbClr val="FF0000"/>
                </a:solidFill>
                <a:latin typeface="Blackadder ITC" pitchFamily="82" charset="0"/>
                <a:cs typeface="Miriam Fixed" pitchFamily="49" charset="-79"/>
              </a:rPr>
              <a:t>r</a:t>
            </a:r>
            <a:r>
              <a:rPr lang="en-GB" dirty="0" smtClean="0"/>
              <a:t> is Both</a:t>
            </a:r>
            <a:br>
              <a:rPr lang="en-GB" dirty="0" smtClean="0"/>
            </a:br>
            <a:r>
              <a:rPr lang="en-GB" dirty="0" smtClean="0"/>
              <a:t>       </a:t>
            </a:r>
            <a:r>
              <a:rPr lang="en-GB" b="1" dirty="0" smtClean="0">
                <a:solidFill>
                  <a:srgbClr val="00B050"/>
                </a:solidFill>
                <a:latin typeface="Miriam Fixed" pitchFamily="49" charset="-79"/>
                <a:ea typeface="KaiTi" pitchFamily="49" charset="-122"/>
                <a:cs typeface="Miriam Fixed" pitchFamily="49" charset="-79"/>
              </a:rPr>
              <a:t>Simpler</a:t>
            </a:r>
            <a:r>
              <a:rPr lang="en-GB" dirty="0" smtClean="0">
                <a:latin typeface="Haettenschweiler" pitchFamily="34" charset="0"/>
                <a:ea typeface="Dotum" pitchFamily="34" charset="-127"/>
              </a:rPr>
              <a:t>  </a:t>
            </a:r>
            <a:r>
              <a:rPr lang="en-GB" dirty="0" smtClean="0"/>
              <a:t>and </a:t>
            </a:r>
            <a:r>
              <a:rPr lang="en-GB" sz="4900" dirty="0" smtClean="0">
                <a:solidFill>
                  <a:srgbClr val="FF0000"/>
                </a:solidFill>
                <a:latin typeface="Blackadder ITC" pitchFamily="82" charset="0"/>
              </a:rPr>
              <a:t>More Quirky</a:t>
            </a:r>
            <a:r>
              <a:rPr lang="en-GB" dirty="0" smtClean="0">
                <a:solidFill>
                  <a:srgbClr val="FF0000"/>
                </a:solidFill>
                <a:latin typeface="Blackadder ITC" pitchFamily="82" charset="0"/>
              </a:rPr>
              <a:t/>
            </a:r>
            <a:br>
              <a:rPr lang="en-GB" dirty="0" smtClean="0">
                <a:solidFill>
                  <a:srgbClr val="FF0000"/>
                </a:solidFill>
                <a:latin typeface="Blackadder ITC" pitchFamily="82" charset="0"/>
              </a:rPr>
            </a:br>
            <a:r>
              <a:rPr lang="en-GB" dirty="0" smtClean="0"/>
              <a:t>Than You (May Have) Thought</a:t>
            </a:r>
          </a:p>
        </p:txBody>
      </p:sp>
      <p:sp>
        <p:nvSpPr>
          <p:cNvPr id="2051" name="Rectangle 3"/>
          <p:cNvSpPr>
            <a:spLocks noGrp="1" noChangeArrowheads="1"/>
          </p:cNvSpPr>
          <p:nvPr>
            <p:ph type="subTitle" idx="1"/>
          </p:nvPr>
        </p:nvSpPr>
        <p:spPr>
          <a:xfrm>
            <a:off x="971550" y="2565400"/>
            <a:ext cx="7467600" cy="3959225"/>
          </a:xfrm>
        </p:spPr>
        <p:txBody>
          <a:bodyPr rtlCol="0">
            <a:normAutofit lnSpcReduction="10000"/>
          </a:bodyPr>
          <a:lstStyle/>
          <a:p>
            <a:pPr algn="l" eaLnBrk="1" fontAlgn="auto" hangingPunct="1">
              <a:lnSpc>
                <a:spcPct val="90000"/>
              </a:lnSpc>
              <a:spcAft>
                <a:spcPts val="0"/>
              </a:spcAft>
              <a:buFont typeface="Arial" pitchFamily="34" charset="0"/>
              <a:buNone/>
              <a:defRPr/>
            </a:pPr>
            <a:r>
              <a:rPr lang="en-GB" i="1" dirty="0" smtClean="0"/>
              <a:t>John </a:t>
            </a:r>
            <a:r>
              <a:rPr lang="en-GB" i="1" dirty="0" err="1" smtClean="0"/>
              <a:t>Barnden</a:t>
            </a:r>
            <a:endParaRPr lang="en-GB" i="1" dirty="0" smtClean="0"/>
          </a:p>
          <a:p>
            <a:pPr algn="l" eaLnBrk="1" fontAlgn="auto" hangingPunct="1">
              <a:lnSpc>
                <a:spcPct val="75000"/>
              </a:lnSpc>
              <a:spcAft>
                <a:spcPts val="0"/>
              </a:spcAft>
              <a:buFont typeface="Arial" pitchFamily="34" charset="0"/>
              <a:buNone/>
              <a:defRPr/>
            </a:pPr>
            <a:r>
              <a:rPr lang="en-GB" i="1" dirty="0" smtClean="0"/>
              <a:t>School of Computer Science</a:t>
            </a:r>
          </a:p>
          <a:p>
            <a:pPr algn="l" eaLnBrk="1" fontAlgn="auto" hangingPunct="1">
              <a:lnSpc>
                <a:spcPct val="75000"/>
              </a:lnSpc>
              <a:spcAft>
                <a:spcPts val="0"/>
              </a:spcAft>
              <a:buFont typeface="Arial" pitchFamily="34" charset="0"/>
              <a:buNone/>
              <a:defRPr/>
            </a:pPr>
            <a:r>
              <a:rPr lang="en-GB" i="1" dirty="0" smtClean="0"/>
              <a:t>University of Birmingham</a:t>
            </a:r>
          </a:p>
          <a:p>
            <a:pPr algn="l" eaLnBrk="1" fontAlgn="auto" hangingPunct="1">
              <a:lnSpc>
                <a:spcPct val="75000"/>
              </a:lnSpc>
              <a:spcAft>
                <a:spcPts val="0"/>
              </a:spcAft>
              <a:buFont typeface="Arial" pitchFamily="34" charset="0"/>
              <a:buNone/>
              <a:defRPr/>
            </a:pPr>
            <a:endParaRPr lang="en-GB" i="1" dirty="0" smtClean="0"/>
          </a:p>
          <a:p>
            <a:pPr algn="l" eaLnBrk="1" fontAlgn="auto" hangingPunct="1">
              <a:lnSpc>
                <a:spcPct val="75000"/>
              </a:lnSpc>
              <a:spcAft>
                <a:spcPts val="0"/>
              </a:spcAft>
              <a:buFont typeface="Arial" pitchFamily="34" charset="0"/>
              <a:buNone/>
              <a:defRPr/>
            </a:pPr>
            <a:r>
              <a:rPr lang="en-GB" dirty="0" smtClean="0"/>
              <a:t>Support: EPSRC, </a:t>
            </a:r>
            <a:r>
              <a:rPr lang="en-GB" dirty="0" err="1" smtClean="0"/>
              <a:t>Leverhulme</a:t>
            </a:r>
            <a:r>
              <a:rPr lang="en-GB" dirty="0" smtClean="0"/>
              <a:t> Trust</a:t>
            </a:r>
          </a:p>
          <a:p>
            <a:pPr algn="l" eaLnBrk="1" fontAlgn="auto" hangingPunct="1">
              <a:lnSpc>
                <a:spcPct val="75000"/>
              </a:lnSpc>
              <a:spcAft>
                <a:spcPts val="0"/>
              </a:spcAft>
              <a:buFont typeface="Arial" pitchFamily="34" charset="0"/>
              <a:buNone/>
              <a:defRPr/>
            </a:pPr>
            <a:endParaRPr lang="en-GB" dirty="0" smtClean="0"/>
          </a:p>
          <a:p>
            <a:pPr algn="r" eaLnBrk="1" fontAlgn="auto" hangingPunct="1">
              <a:lnSpc>
                <a:spcPct val="75000"/>
              </a:lnSpc>
              <a:spcAft>
                <a:spcPts val="0"/>
              </a:spcAft>
              <a:defRPr/>
            </a:pPr>
            <a:r>
              <a:rPr lang="en-GB" b="1" i="1" dirty="0" smtClean="0">
                <a:effectLst>
                  <a:outerShdw blurRad="38100" dist="38100" dir="2700000" algn="tl">
                    <a:srgbClr val="000000">
                      <a:alpha val="43137"/>
                    </a:srgbClr>
                  </a:outerShdw>
                </a:effectLst>
              </a:rPr>
              <a:t>Whitehead Lecture in</a:t>
            </a:r>
          </a:p>
          <a:p>
            <a:pPr algn="r" eaLnBrk="1" fontAlgn="auto" hangingPunct="1">
              <a:lnSpc>
                <a:spcPct val="75000"/>
              </a:lnSpc>
              <a:spcAft>
                <a:spcPts val="0"/>
              </a:spcAft>
              <a:defRPr/>
            </a:pPr>
            <a:r>
              <a:rPr lang="en-GB" b="1" i="1" dirty="0" smtClean="0">
                <a:effectLst>
                  <a:outerShdw blurRad="38100" dist="38100" dir="2700000" algn="tl">
                    <a:srgbClr val="000000">
                      <a:alpha val="43137"/>
                    </a:srgbClr>
                  </a:outerShdw>
                </a:effectLst>
              </a:rPr>
              <a:t> Cognition, Computation and Culture</a:t>
            </a:r>
          </a:p>
          <a:p>
            <a:pPr algn="r" eaLnBrk="1" fontAlgn="auto" hangingPunct="1">
              <a:lnSpc>
                <a:spcPct val="75000"/>
              </a:lnSpc>
              <a:spcAft>
                <a:spcPts val="0"/>
              </a:spcAft>
              <a:defRPr/>
            </a:pPr>
            <a:r>
              <a:rPr lang="en-GB" b="1" dirty="0" smtClean="0"/>
              <a:t>November 2010</a:t>
            </a:r>
          </a:p>
          <a:p>
            <a:pPr algn="l" eaLnBrk="1" fontAlgn="auto" hangingPunct="1">
              <a:lnSpc>
                <a:spcPct val="75000"/>
              </a:lnSpc>
              <a:spcAft>
                <a:spcPts val="0"/>
              </a:spcAft>
              <a:buFont typeface="Arial" pitchFamily="34" charset="0"/>
              <a:buNone/>
              <a:defRPr/>
            </a:pPr>
            <a:endParaRPr lang="en-GB"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04800"/>
            <a:ext cx="7772400" cy="838200"/>
          </a:xfrm>
        </p:spPr>
        <p:txBody>
          <a:bodyPr/>
          <a:lstStyle/>
          <a:p>
            <a:pPr eaLnBrk="1" hangingPunct="1"/>
            <a:r>
              <a:rPr lang="en-GB" sz="3600" smtClean="0"/>
              <a:t>Some Examples of (Mundane) Metaphor</a:t>
            </a:r>
          </a:p>
        </p:txBody>
      </p:sp>
      <p:sp>
        <p:nvSpPr>
          <p:cNvPr id="63491" name="Rectangle 3"/>
          <p:cNvSpPr>
            <a:spLocks noGrp="1" noChangeArrowheads="1"/>
          </p:cNvSpPr>
          <p:nvPr>
            <p:ph idx="1"/>
          </p:nvPr>
        </p:nvSpPr>
        <p:spPr>
          <a:xfrm>
            <a:off x="685800" y="1524000"/>
            <a:ext cx="7772400" cy="5181600"/>
          </a:xfrm>
        </p:spPr>
        <p:txBody>
          <a:bodyPr rtlCol="0">
            <a:normAutofit/>
          </a:bodyPr>
          <a:lstStyle/>
          <a:p>
            <a:pPr marL="342000" eaLnBrk="1" fontAlgn="auto" hangingPunct="1">
              <a:lnSpc>
                <a:spcPct val="90000"/>
              </a:lnSpc>
              <a:spcBef>
                <a:spcPct val="100000"/>
              </a:spcBef>
              <a:spcAft>
                <a:spcPct val="100000"/>
              </a:spcAft>
              <a:buFont typeface="Arial" pitchFamily="34" charset="0"/>
              <a:buChar char="•"/>
              <a:defRPr/>
            </a:pPr>
            <a:r>
              <a:rPr lang="en-GB" sz="2400" dirty="0" smtClean="0"/>
              <a:t>My car drinks petrol.</a:t>
            </a:r>
          </a:p>
          <a:p>
            <a:pPr marL="342000" eaLnBrk="1" fontAlgn="auto" hangingPunct="1">
              <a:lnSpc>
                <a:spcPct val="90000"/>
              </a:lnSpc>
              <a:spcBef>
                <a:spcPts val="0"/>
              </a:spcBef>
              <a:spcAft>
                <a:spcPts val="2400"/>
              </a:spcAft>
              <a:buFont typeface="Arial" pitchFamily="34" charset="0"/>
              <a:buChar char="•"/>
              <a:defRPr/>
            </a:pPr>
            <a:r>
              <a:rPr lang="en-GB" sz="2400" dirty="0" smtClean="0"/>
              <a:t>The idea was buried in the recesses of her mind.</a:t>
            </a:r>
          </a:p>
          <a:p>
            <a:pPr marL="342000" eaLnBrk="1" fontAlgn="auto" hangingPunct="1">
              <a:lnSpc>
                <a:spcPct val="90000"/>
              </a:lnSpc>
              <a:spcBef>
                <a:spcPts val="0"/>
              </a:spcBef>
              <a:spcAft>
                <a:spcPts val="2400"/>
              </a:spcAft>
              <a:buFont typeface="Arial" pitchFamily="34" charset="0"/>
              <a:buChar char="•"/>
              <a:defRPr/>
            </a:pPr>
            <a:r>
              <a:rPr lang="en-GB" sz="2400" dirty="0" smtClean="0"/>
              <a:t>This slide is stuffed full of examples.</a:t>
            </a:r>
          </a:p>
          <a:p>
            <a:pPr marL="342000" eaLnBrk="1" fontAlgn="auto" hangingPunct="1">
              <a:lnSpc>
                <a:spcPct val="90000"/>
              </a:lnSpc>
              <a:spcBef>
                <a:spcPts val="0"/>
              </a:spcBef>
              <a:spcAft>
                <a:spcPts val="2400"/>
              </a:spcAft>
              <a:buFont typeface="Arial" pitchFamily="34" charset="0"/>
              <a:buChar char="•"/>
              <a:defRPr/>
            </a:pPr>
            <a:r>
              <a:rPr lang="en-GB" sz="2400" dirty="0" smtClean="0"/>
              <a:t>Mike is a tank.</a:t>
            </a:r>
          </a:p>
          <a:p>
            <a:pPr marL="342000" eaLnBrk="1" fontAlgn="auto" hangingPunct="1">
              <a:lnSpc>
                <a:spcPct val="90000"/>
              </a:lnSpc>
              <a:spcBef>
                <a:spcPts val="0"/>
              </a:spcBef>
              <a:spcAft>
                <a:spcPts val="2400"/>
              </a:spcAft>
              <a:buFont typeface="Arial" pitchFamily="34" charset="0"/>
              <a:buChar char="•"/>
              <a:defRPr/>
            </a:pPr>
            <a:r>
              <a:rPr lang="en-GB" sz="2400" dirty="0" smtClean="0"/>
              <a:t>The news knocked me off my feet.</a:t>
            </a:r>
          </a:p>
          <a:p>
            <a:pPr marL="342000" eaLnBrk="1" fontAlgn="auto" hangingPunct="1">
              <a:lnSpc>
                <a:spcPct val="90000"/>
              </a:lnSpc>
              <a:spcBef>
                <a:spcPts val="0"/>
              </a:spcBef>
              <a:spcAft>
                <a:spcPts val="2400"/>
              </a:spcAft>
              <a:buFont typeface="Arial" pitchFamily="34" charset="0"/>
              <a:buChar char="•"/>
              <a:defRPr/>
            </a:pPr>
            <a:r>
              <a:rPr lang="en-GB" sz="2400" dirty="0" smtClean="0"/>
              <a:t>There are strings attached but they’re invisible.</a:t>
            </a:r>
          </a:p>
          <a:p>
            <a:pPr marL="342000" eaLnBrk="1" fontAlgn="auto" hangingPunct="1">
              <a:lnSpc>
                <a:spcPct val="90000"/>
              </a:lnSpc>
              <a:spcBef>
                <a:spcPts val="0"/>
              </a:spcBef>
              <a:spcAft>
                <a:spcPts val="2400"/>
              </a:spcAft>
              <a:buFont typeface="Arial" pitchFamily="34" charset="0"/>
              <a:buChar char="•"/>
              <a:defRPr/>
            </a:pPr>
            <a:r>
              <a:rPr lang="en-GB" sz="2400" dirty="0" smtClean="0"/>
              <a:t>They’re marching ahead and will soon overtake the other team. </a:t>
            </a:r>
          </a:p>
          <a:p>
            <a:pPr marL="0" eaLnBrk="1" fontAlgn="auto" hangingPunct="1">
              <a:lnSpc>
                <a:spcPct val="90000"/>
              </a:lnSpc>
              <a:spcBef>
                <a:spcPts val="0"/>
              </a:spcBef>
              <a:spcAft>
                <a:spcPts val="2400"/>
              </a:spcAft>
              <a:buFont typeface="Arial" pitchFamily="34" charset="0"/>
              <a:buChar char="•"/>
              <a:defRPr/>
            </a:pPr>
            <a:endParaRPr lang="en-GB" sz="2400" dirty="0" smtClean="0"/>
          </a:p>
          <a:p>
            <a:pPr eaLnBrk="1" fontAlgn="auto" hangingPunct="1">
              <a:lnSpc>
                <a:spcPct val="90000"/>
              </a:lnSpc>
              <a:spcBef>
                <a:spcPct val="100000"/>
              </a:spcBef>
              <a:spcAft>
                <a:spcPct val="100000"/>
              </a:spcAft>
              <a:buFont typeface="Arial" pitchFamily="34" charset="0"/>
              <a:buChar char="•"/>
              <a:defRPr/>
            </a:pPr>
            <a:endParaRPr lang="en-GB" sz="2400"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88913"/>
            <a:ext cx="7772400" cy="1079500"/>
          </a:xfrm>
        </p:spPr>
        <p:txBody>
          <a:bodyPr/>
          <a:lstStyle/>
          <a:p>
            <a:pPr eaLnBrk="1" hangingPunct="1"/>
            <a:r>
              <a:rPr lang="en-GB" sz="3600" smtClean="0"/>
              <a:t>Some Broad Claims that have been Made about Metaphor</a:t>
            </a:r>
          </a:p>
        </p:txBody>
      </p:sp>
      <p:sp>
        <p:nvSpPr>
          <p:cNvPr id="63491" name="Rectangle 3"/>
          <p:cNvSpPr>
            <a:spLocks noGrp="1" noChangeArrowheads="1"/>
          </p:cNvSpPr>
          <p:nvPr>
            <p:ph idx="1"/>
          </p:nvPr>
        </p:nvSpPr>
        <p:spPr>
          <a:xfrm>
            <a:off x="685800" y="1524000"/>
            <a:ext cx="7772400" cy="5181600"/>
          </a:xfrm>
        </p:spPr>
        <p:txBody>
          <a:bodyPr rtlCol="0">
            <a:normAutofit fontScale="85000" lnSpcReduction="20000"/>
          </a:bodyPr>
          <a:lstStyle/>
          <a:p>
            <a:pPr marL="342000" eaLnBrk="1" fontAlgn="auto" hangingPunct="1">
              <a:lnSpc>
                <a:spcPct val="90000"/>
              </a:lnSpc>
              <a:spcBef>
                <a:spcPts val="0"/>
              </a:spcBef>
              <a:spcAft>
                <a:spcPts val="2400"/>
              </a:spcAft>
              <a:buFont typeface="Arial" pitchFamily="34" charset="0"/>
              <a:buChar char="•"/>
              <a:defRPr/>
            </a:pPr>
            <a:r>
              <a:rPr lang="en-GB" sz="2400" dirty="0" smtClean="0"/>
              <a:t>Particular words and phrases can have conventional metaphorical meanings. These can be </a:t>
            </a:r>
            <a:r>
              <a:rPr lang="en-GB" sz="2400" b="1" dirty="0" smtClean="0">
                <a:solidFill>
                  <a:srgbClr val="821BFF"/>
                </a:solidFill>
              </a:rPr>
              <a:t>stored in a lexicon</a:t>
            </a:r>
            <a:r>
              <a:rPr lang="en-GB" sz="2400" dirty="0" smtClean="0"/>
              <a:t>. </a:t>
            </a:r>
          </a:p>
          <a:p>
            <a:pPr marL="400050" lvl="1" eaLnBrk="1" fontAlgn="auto" hangingPunct="1">
              <a:lnSpc>
                <a:spcPct val="90000"/>
              </a:lnSpc>
              <a:spcBef>
                <a:spcPts val="0"/>
              </a:spcBef>
              <a:spcAft>
                <a:spcPts val="2400"/>
              </a:spcAft>
              <a:buFont typeface="Calibri" pitchFamily="34" charset="0"/>
              <a:buChar char="‍"/>
              <a:defRPr/>
            </a:pPr>
            <a:r>
              <a:rPr lang="en-GB" sz="2000" i="1" dirty="0" smtClean="0"/>
              <a:t>Possible examples</a:t>
            </a:r>
            <a:r>
              <a:rPr lang="en-GB" sz="2000" dirty="0" smtClean="0"/>
              <a:t>: milestone, attack, dead, back of X’s mind</a:t>
            </a:r>
          </a:p>
          <a:p>
            <a:pPr marL="342000" eaLnBrk="1" fontAlgn="auto" hangingPunct="1">
              <a:lnSpc>
                <a:spcPct val="90000"/>
              </a:lnSpc>
              <a:spcBef>
                <a:spcPts val="0"/>
              </a:spcBef>
              <a:spcAft>
                <a:spcPts val="2400"/>
              </a:spcAft>
              <a:buFont typeface="Arial" pitchFamily="34" charset="0"/>
              <a:buChar char="•"/>
              <a:defRPr/>
            </a:pPr>
            <a:r>
              <a:rPr lang="en-GB" sz="2400" dirty="0" smtClean="0"/>
              <a:t>When direct lexical access is not enough, </a:t>
            </a:r>
            <a:r>
              <a:rPr lang="en-GB" sz="2400" dirty="0" err="1" smtClean="0"/>
              <a:t>understanders</a:t>
            </a:r>
            <a:r>
              <a:rPr lang="en-GB" sz="2400" dirty="0" smtClean="0"/>
              <a:t> need to rely on </a:t>
            </a:r>
            <a:r>
              <a:rPr lang="en-GB" sz="2400" b="1" dirty="0" smtClean="0">
                <a:solidFill>
                  <a:srgbClr val="821BFF"/>
                </a:solidFill>
              </a:rPr>
              <a:t>“mappings” </a:t>
            </a:r>
            <a:r>
              <a:rPr lang="en-GB" sz="2400" dirty="0" smtClean="0"/>
              <a:t>between the source (vehicle) subject matter and the target (topic) subject matter. [</a:t>
            </a:r>
            <a:r>
              <a:rPr lang="en-GB" sz="2400" dirty="0" err="1" smtClean="0"/>
              <a:t>Lakoff</a:t>
            </a:r>
            <a:r>
              <a:rPr lang="en-GB" sz="2400" dirty="0" smtClean="0"/>
              <a:t> school; </a:t>
            </a:r>
            <a:r>
              <a:rPr lang="en-GB" sz="2400" dirty="0" err="1" smtClean="0"/>
              <a:t>Gentner</a:t>
            </a:r>
            <a:r>
              <a:rPr lang="en-GB" sz="2400" dirty="0" smtClean="0"/>
              <a:t> school; </a:t>
            </a:r>
            <a:r>
              <a:rPr lang="en-GB" sz="2400" dirty="0" err="1" smtClean="0"/>
              <a:t>Fauconnier</a:t>
            </a:r>
            <a:r>
              <a:rPr lang="en-GB" sz="2400" dirty="0" smtClean="0"/>
              <a:t>/Turner blending theory]</a:t>
            </a:r>
          </a:p>
          <a:p>
            <a:pPr marL="342000" eaLnBrk="1" fontAlgn="auto" hangingPunct="1">
              <a:lnSpc>
                <a:spcPct val="90000"/>
              </a:lnSpc>
              <a:spcBef>
                <a:spcPts val="0"/>
              </a:spcBef>
              <a:spcAft>
                <a:spcPts val="2400"/>
              </a:spcAft>
              <a:buFont typeface="Arial" pitchFamily="34" charset="0"/>
              <a:buChar char="•"/>
              <a:defRPr/>
            </a:pPr>
            <a:r>
              <a:rPr lang="en-GB" sz="2400" dirty="0" smtClean="0"/>
              <a:t>Such mappings may already be </a:t>
            </a:r>
            <a:r>
              <a:rPr lang="en-GB" sz="2400" b="1" dirty="0" smtClean="0">
                <a:solidFill>
                  <a:srgbClr val="821BFF"/>
                </a:solidFill>
              </a:rPr>
              <a:t>known</a:t>
            </a:r>
            <a:r>
              <a:rPr lang="en-GB" sz="2400" dirty="0" smtClean="0"/>
              <a:t>, or in some cases may need to be </a:t>
            </a:r>
            <a:r>
              <a:rPr lang="en-GB" sz="2400" b="1" dirty="0" smtClean="0">
                <a:solidFill>
                  <a:srgbClr val="821BFF"/>
                </a:solidFill>
              </a:rPr>
              <a:t>learned</a:t>
            </a:r>
            <a:r>
              <a:rPr lang="en-GB" sz="2400" dirty="0" smtClean="0"/>
              <a:t> or </a:t>
            </a:r>
            <a:r>
              <a:rPr lang="en-GB" sz="2400" b="1" dirty="0" smtClean="0">
                <a:solidFill>
                  <a:srgbClr val="821BFF"/>
                </a:solidFill>
              </a:rPr>
              <a:t>worked out </a:t>
            </a:r>
            <a:r>
              <a:rPr lang="en-GB" sz="2400" dirty="0" smtClean="0"/>
              <a:t>(through finding a more or less complex structural analogy).</a:t>
            </a:r>
          </a:p>
          <a:p>
            <a:pPr marL="342000" eaLnBrk="1" fontAlgn="auto" hangingPunct="1">
              <a:lnSpc>
                <a:spcPct val="90000"/>
              </a:lnSpc>
              <a:spcBef>
                <a:spcPts val="0"/>
              </a:spcBef>
              <a:spcAft>
                <a:spcPts val="2400"/>
              </a:spcAft>
              <a:buFont typeface="Arial" pitchFamily="34" charset="0"/>
              <a:buChar char="•"/>
              <a:defRPr/>
            </a:pPr>
            <a:r>
              <a:rPr lang="en-GB" sz="2400" dirty="0" smtClean="0"/>
              <a:t>In an A-is-B metaphor, we find or construct a </a:t>
            </a:r>
            <a:r>
              <a:rPr lang="en-GB" sz="2400" b="1" dirty="0" err="1" smtClean="0">
                <a:solidFill>
                  <a:srgbClr val="821BFF"/>
                </a:solidFill>
              </a:rPr>
              <a:t>superordinate</a:t>
            </a:r>
            <a:r>
              <a:rPr lang="en-GB" sz="2400" b="1" dirty="0" smtClean="0">
                <a:solidFill>
                  <a:srgbClr val="821BFF"/>
                </a:solidFill>
              </a:rPr>
              <a:t> category </a:t>
            </a:r>
            <a:r>
              <a:rPr lang="en-GB" sz="2400" dirty="0" smtClean="0"/>
              <a:t>or concept that (more or less) covers B and can (more or less) be applied to A. [</a:t>
            </a:r>
            <a:r>
              <a:rPr lang="en-GB" sz="2400" dirty="0" err="1" smtClean="0"/>
              <a:t>Glucksberg</a:t>
            </a:r>
            <a:r>
              <a:rPr lang="en-GB" sz="2400" dirty="0" smtClean="0"/>
              <a:t> school and Relevance Theory]</a:t>
            </a:r>
          </a:p>
          <a:p>
            <a:pPr marL="342000" eaLnBrk="1" fontAlgn="auto" hangingPunct="1">
              <a:lnSpc>
                <a:spcPct val="90000"/>
              </a:lnSpc>
              <a:spcBef>
                <a:spcPts val="0"/>
              </a:spcBef>
              <a:spcAft>
                <a:spcPts val="2400"/>
              </a:spcAft>
              <a:buFont typeface="Arial" pitchFamily="34" charset="0"/>
              <a:buChar char="•"/>
              <a:defRPr/>
            </a:pPr>
            <a:r>
              <a:rPr lang="en-GB" sz="2400" dirty="0" smtClean="0"/>
              <a:t>We find properties, mental processes, emotions etc. </a:t>
            </a:r>
            <a:r>
              <a:rPr lang="en-GB" sz="2400" b="1" dirty="0" smtClean="0">
                <a:solidFill>
                  <a:srgbClr val="821BFF"/>
                </a:solidFill>
              </a:rPr>
              <a:t>associated with </a:t>
            </a:r>
            <a:r>
              <a:rPr lang="en-GB" sz="2400" dirty="0" smtClean="0"/>
              <a:t>the source that apply also to the target.</a:t>
            </a:r>
          </a:p>
          <a:p>
            <a:pPr eaLnBrk="1" fontAlgn="auto" hangingPunct="1">
              <a:lnSpc>
                <a:spcPct val="90000"/>
              </a:lnSpc>
              <a:spcBef>
                <a:spcPct val="100000"/>
              </a:spcBef>
              <a:spcAft>
                <a:spcPct val="100000"/>
              </a:spcAft>
              <a:buFont typeface="Arial" pitchFamily="34" charset="0"/>
              <a:buChar char="•"/>
              <a:defRPr/>
            </a:pPr>
            <a:endParaRPr lang="en-GB" sz="2400"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304800"/>
            <a:ext cx="7772400" cy="838200"/>
          </a:xfrm>
        </p:spPr>
        <p:txBody>
          <a:bodyPr rtlCol="0">
            <a:normAutofit fontScale="90000"/>
          </a:bodyPr>
          <a:lstStyle/>
          <a:p>
            <a:pPr eaLnBrk="1" fontAlgn="auto" hangingPunct="1">
              <a:spcAft>
                <a:spcPts val="0"/>
              </a:spcAft>
              <a:defRPr/>
            </a:pPr>
            <a:r>
              <a:rPr lang="en-GB" dirty="0" smtClean="0"/>
              <a:t>Variation of Metaphorical Idiom</a:t>
            </a:r>
            <a:br>
              <a:rPr lang="en-GB" dirty="0" smtClean="0"/>
            </a:br>
            <a:r>
              <a:rPr lang="en-GB" sz="3600" dirty="0" smtClean="0"/>
              <a:t>[cf. Moon 1998]</a:t>
            </a:r>
          </a:p>
        </p:txBody>
      </p:sp>
      <p:sp>
        <p:nvSpPr>
          <p:cNvPr id="63491" name="Rectangle 3"/>
          <p:cNvSpPr>
            <a:spLocks noGrp="1" noChangeArrowheads="1"/>
          </p:cNvSpPr>
          <p:nvPr>
            <p:ph idx="1"/>
          </p:nvPr>
        </p:nvSpPr>
        <p:spPr>
          <a:xfrm>
            <a:off x="685800" y="1524000"/>
            <a:ext cx="7772400" cy="5181600"/>
          </a:xfrm>
        </p:spPr>
        <p:txBody>
          <a:bodyPr rtlCol="0">
            <a:normAutofit/>
          </a:bodyPr>
          <a:lstStyle/>
          <a:p>
            <a:pPr eaLnBrk="1" fontAlgn="auto" hangingPunct="1">
              <a:lnSpc>
                <a:spcPct val="90000"/>
              </a:lnSpc>
              <a:spcBef>
                <a:spcPct val="100000"/>
              </a:spcBef>
              <a:spcAft>
                <a:spcPct val="100000"/>
              </a:spcAft>
              <a:buFont typeface="Arial" pitchFamily="34" charset="0"/>
              <a:buChar char="•"/>
              <a:defRPr/>
            </a:pPr>
            <a:r>
              <a:rPr lang="en-GB" b="1" i="1" dirty="0" smtClean="0">
                <a:solidFill>
                  <a:srgbClr val="821BFF"/>
                </a:solidFill>
              </a:rPr>
              <a:t>“in the recesses of X’s mind”</a:t>
            </a:r>
            <a:r>
              <a:rPr lang="en-GB" dirty="0" smtClean="0">
                <a:solidFill>
                  <a:srgbClr val="821BFF"/>
                </a:solidFill>
              </a:rPr>
              <a:t> </a:t>
            </a:r>
            <a:r>
              <a:rPr lang="en-GB" dirty="0" smtClean="0"/>
              <a:t>could conceivably be in a lexicon as a fixed phrase</a:t>
            </a:r>
          </a:p>
          <a:p>
            <a:pPr eaLnBrk="1" fontAlgn="auto" hangingPunct="1">
              <a:lnSpc>
                <a:spcPct val="90000"/>
              </a:lnSpc>
              <a:spcAft>
                <a:spcPts val="0"/>
              </a:spcAft>
              <a:buFont typeface="Arial" pitchFamily="34" charset="0"/>
              <a:buChar char="•"/>
              <a:defRPr/>
            </a:pPr>
            <a:r>
              <a:rPr lang="en-GB" dirty="0" smtClean="0"/>
              <a:t>But </a:t>
            </a:r>
            <a:r>
              <a:rPr lang="en-GB" dirty="0" smtClean="0">
                <a:effectLst>
                  <a:outerShdw blurRad="38100" dist="38100" dir="2700000" algn="tl">
                    <a:srgbClr val="000000"/>
                  </a:outerShdw>
                </a:effectLst>
              </a:rPr>
              <a:t>productive variation</a:t>
            </a:r>
            <a:r>
              <a:rPr lang="en-GB" dirty="0" smtClean="0"/>
              <a:t> is possible:</a:t>
            </a:r>
            <a:endParaRPr lang="en-GB" sz="2400" dirty="0" smtClean="0"/>
          </a:p>
          <a:p>
            <a:pPr lvl="1" eaLnBrk="1" fontAlgn="auto" hangingPunct="1">
              <a:lnSpc>
                <a:spcPct val="90000"/>
              </a:lnSpc>
              <a:spcAft>
                <a:spcPts val="0"/>
              </a:spcAft>
              <a:buFont typeface="Monotype Sorts" pitchFamily="2" charset="2"/>
              <a:buChar char=" "/>
              <a:defRPr/>
            </a:pPr>
            <a:r>
              <a:rPr lang="en-GB" i="1" dirty="0" smtClean="0"/>
              <a:t>in the </a:t>
            </a:r>
            <a:r>
              <a:rPr lang="en-GB" b="1" i="1" dirty="0" smtClean="0">
                <a:solidFill>
                  <a:srgbClr val="D93A1F"/>
                </a:solidFill>
              </a:rPr>
              <a:t>dim </a:t>
            </a:r>
            <a:r>
              <a:rPr lang="en-GB" i="1" dirty="0" smtClean="0"/>
              <a:t>recesses of X’s mind</a:t>
            </a:r>
          </a:p>
          <a:p>
            <a:pPr lvl="1" eaLnBrk="1" fontAlgn="auto" hangingPunct="1">
              <a:lnSpc>
                <a:spcPct val="90000"/>
              </a:lnSpc>
              <a:spcAft>
                <a:spcPts val="0"/>
              </a:spcAft>
              <a:buFont typeface="Monotype Sorts" pitchFamily="2" charset="2"/>
              <a:buChar char=" "/>
              <a:defRPr/>
            </a:pPr>
            <a:r>
              <a:rPr lang="en-GB" i="1" dirty="0" smtClean="0"/>
              <a:t>in the </a:t>
            </a:r>
            <a:r>
              <a:rPr lang="en-GB" b="1" i="1" dirty="0" smtClean="0">
                <a:solidFill>
                  <a:srgbClr val="D93A1F"/>
                </a:solidFill>
              </a:rPr>
              <a:t>deep</a:t>
            </a:r>
            <a:r>
              <a:rPr lang="en-GB" i="1" dirty="0" smtClean="0"/>
              <a:t> recesses of X’s mind</a:t>
            </a:r>
          </a:p>
          <a:p>
            <a:pPr lvl="1" eaLnBrk="1" fontAlgn="auto" hangingPunct="1">
              <a:lnSpc>
                <a:spcPct val="90000"/>
              </a:lnSpc>
              <a:spcAft>
                <a:spcPts val="0"/>
              </a:spcAft>
              <a:buFont typeface="Monotype Sorts" pitchFamily="2" charset="2"/>
              <a:buChar char=" "/>
              <a:defRPr/>
            </a:pPr>
            <a:r>
              <a:rPr lang="en-GB" i="1" dirty="0" smtClean="0"/>
              <a:t>in the </a:t>
            </a:r>
            <a:r>
              <a:rPr lang="en-GB" b="1" i="1" dirty="0" smtClean="0">
                <a:solidFill>
                  <a:srgbClr val="D93A1F"/>
                </a:solidFill>
              </a:rPr>
              <a:t>distant</a:t>
            </a:r>
            <a:r>
              <a:rPr lang="en-GB" i="1" dirty="0" smtClean="0"/>
              <a:t> recesses of X’s mind</a:t>
            </a:r>
          </a:p>
          <a:p>
            <a:pPr lvl="1" eaLnBrk="1" fontAlgn="auto" hangingPunct="1">
              <a:lnSpc>
                <a:spcPct val="90000"/>
              </a:lnSpc>
              <a:spcAft>
                <a:spcPts val="0"/>
              </a:spcAft>
              <a:buFont typeface="Monotype Sorts" pitchFamily="2" charset="2"/>
              <a:buChar char=" "/>
              <a:defRPr/>
            </a:pPr>
            <a:r>
              <a:rPr lang="en-GB" i="1" dirty="0" smtClean="0"/>
              <a:t>in the </a:t>
            </a:r>
            <a:r>
              <a:rPr lang="en-GB" b="1" i="1" dirty="0" smtClean="0">
                <a:solidFill>
                  <a:srgbClr val="D93A1F"/>
                </a:solidFill>
              </a:rPr>
              <a:t>unlit</a:t>
            </a:r>
            <a:r>
              <a:rPr lang="en-GB" i="1" dirty="0" smtClean="0"/>
              <a:t> recesses of X’s mind</a:t>
            </a:r>
            <a:endParaRPr lang="en-GB" sz="2000" dirty="0" smtClean="0"/>
          </a:p>
          <a:p>
            <a:pPr eaLnBrk="1" fontAlgn="auto" hangingPunct="1">
              <a:lnSpc>
                <a:spcPct val="90000"/>
              </a:lnSpc>
              <a:spcAft>
                <a:spcPts val="0"/>
              </a:spcAft>
              <a:buFont typeface="Arial" pitchFamily="34" charset="0"/>
              <a:buChar char="•"/>
              <a:defRPr/>
            </a:pPr>
            <a:endParaRPr lang="en-GB" sz="2400" dirty="0" smtClean="0"/>
          </a:p>
          <a:p>
            <a:pPr eaLnBrk="1" fontAlgn="auto" hangingPunct="1">
              <a:lnSpc>
                <a:spcPct val="90000"/>
              </a:lnSpc>
              <a:spcAft>
                <a:spcPts val="0"/>
              </a:spcAft>
              <a:buFont typeface="Arial" pitchFamily="34" charset="0"/>
              <a:buChar char="•"/>
              <a:defRPr/>
            </a:pPr>
            <a:r>
              <a:rPr lang="en-GB" dirty="0" smtClean="0"/>
              <a:t>Such variation is often map-transcending.</a:t>
            </a:r>
            <a:endParaRPr lang="en-GB" sz="24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Towards New Observations</a:t>
            </a:r>
          </a:p>
        </p:txBody>
      </p:sp>
      <p:sp>
        <p:nvSpPr>
          <p:cNvPr id="3075" name="Rectangle 3"/>
          <p:cNvSpPr>
            <a:spLocks noGrp="1" noChangeArrowheads="1"/>
          </p:cNvSpPr>
          <p:nvPr>
            <p:ph idx="1"/>
          </p:nvPr>
        </p:nvSpPr>
        <p:spPr>
          <a:xfrm>
            <a:off x="323528" y="1196752"/>
            <a:ext cx="8534400" cy="5256584"/>
          </a:xfrm>
        </p:spPr>
        <p:txBody>
          <a:bodyPr/>
          <a:lstStyle/>
          <a:p>
            <a:pPr eaLnBrk="1" hangingPunct="1">
              <a:lnSpc>
                <a:spcPct val="120000"/>
              </a:lnSpc>
              <a:spcBef>
                <a:spcPts val="2500"/>
              </a:spcBef>
              <a:spcAft>
                <a:spcPts val="0"/>
              </a:spcAft>
              <a:defRPr/>
            </a:pPr>
            <a:r>
              <a:rPr lang="en-GB" sz="2000" dirty="0" smtClean="0"/>
              <a:t>The pretence idea opens up various possibilities that haven't been exploited much or at all.</a:t>
            </a:r>
          </a:p>
          <a:p>
            <a:pPr lvl="1" eaLnBrk="1" hangingPunct="1">
              <a:lnSpc>
                <a:spcPct val="120000"/>
              </a:lnSpc>
              <a:spcBef>
                <a:spcPts val="1000"/>
              </a:spcBef>
              <a:spcAft>
                <a:spcPts val="0"/>
              </a:spcAft>
              <a:defRPr/>
            </a:pPr>
            <a:r>
              <a:rPr lang="en-GB" sz="1800" dirty="0" smtClean="0"/>
              <a:t>Development of a precise and relatively complete working system in an AI context forces one to confront problems and data in a way that leads to new suggestions or new evidence for existing ones.</a:t>
            </a:r>
          </a:p>
          <a:p>
            <a:pPr eaLnBrk="1" hangingPunct="1">
              <a:lnSpc>
                <a:spcPct val="120000"/>
              </a:lnSpc>
              <a:spcBef>
                <a:spcPts val="2500"/>
              </a:spcBef>
              <a:spcAft>
                <a:spcPts val="0"/>
              </a:spcAft>
              <a:defRPr/>
            </a:pPr>
            <a:r>
              <a:rPr lang="en-GB" sz="2000" dirty="0" smtClean="0"/>
              <a:t>In this talk:</a:t>
            </a:r>
          </a:p>
          <a:p>
            <a:pPr lvl="1" eaLnBrk="1" hangingPunct="1">
              <a:lnSpc>
                <a:spcPct val="120000"/>
              </a:lnSpc>
              <a:spcBef>
                <a:spcPts val="1000"/>
              </a:spcBef>
              <a:spcAft>
                <a:spcPts val="0"/>
              </a:spcAft>
              <a:defRPr/>
            </a:pPr>
            <a:r>
              <a:rPr lang="en-GB" sz="1600" dirty="0" smtClean="0"/>
              <a:t>MAPPINGS as involving PRETENCE RATHER THAN DOMAINS</a:t>
            </a:r>
            <a:endParaRPr lang="en-GB" sz="1600" dirty="0" smtClean="0">
              <a:solidFill>
                <a:srgbClr val="FF0000"/>
              </a:solidFill>
            </a:endParaRPr>
          </a:p>
          <a:p>
            <a:pPr lvl="1" eaLnBrk="1" hangingPunct="1">
              <a:lnSpc>
                <a:spcPct val="120000"/>
              </a:lnSpc>
              <a:spcBef>
                <a:spcPts val="1000"/>
              </a:spcBef>
              <a:spcAft>
                <a:spcPts val="0"/>
              </a:spcAft>
              <a:defRPr/>
            </a:pPr>
            <a:r>
              <a:rPr lang="en-GB" sz="1600" dirty="0" smtClean="0"/>
              <a:t>RESTRAINED PARALLELISM (avoiding too much analogy)</a:t>
            </a:r>
          </a:p>
          <a:p>
            <a:pPr lvl="1" eaLnBrk="1" hangingPunct="1">
              <a:lnSpc>
                <a:spcPct val="120000"/>
              </a:lnSpc>
              <a:spcBef>
                <a:spcPts val="1000"/>
              </a:spcBef>
              <a:spcAft>
                <a:spcPts val="0"/>
              </a:spcAft>
              <a:defRPr/>
            </a:pPr>
            <a:r>
              <a:rPr lang="en-GB" sz="1600" dirty="0" smtClean="0"/>
              <a:t>METAPHORIZATION OF THE LITERAL</a:t>
            </a:r>
          </a:p>
          <a:p>
            <a:pPr lvl="1" eaLnBrk="1" hangingPunct="1">
              <a:lnSpc>
                <a:spcPct val="120000"/>
              </a:lnSpc>
              <a:spcBef>
                <a:spcPts val="1000"/>
              </a:spcBef>
              <a:spcAft>
                <a:spcPts val="0"/>
              </a:spcAft>
              <a:defRPr/>
            </a:pPr>
            <a:r>
              <a:rPr lang="en-GB" sz="1600" dirty="0" smtClean="0"/>
              <a:t>MESSY </a:t>
            </a:r>
            <a:r>
              <a:rPr lang="en-GB" sz="1600" dirty="0" smtClean="0"/>
              <a:t>DISCOURSE-UNIT/MEANING ALIGNMENT</a:t>
            </a:r>
            <a:endParaRPr lang="en-GB" sz="1600" dirty="0" smtClean="0"/>
          </a:p>
          <a:p>
            <a:pPr lvl="1" eaLnBrk="1" hangingPunct="1">
              <a:lnSpc>
                <a:spcPct val="120000"/>
              </a:lnSpc>
              <a:spcBef>
                <a:spcPts val="1000"/>
              </a:spcBef>
              <a:spcAft>
                <a:spcPts val="2500"/>
              </a:spcAft>
              <a:defRPr/>
            </a:pPr>
            <a:r>
              <a:rPr lang="en-GB" sz="1600" dirty="0" smtClean="0"/>
              <a:t>MULTIPLE incl. NESTED PRETENCES</a:t>
            </a:r>
          </a:p>
          <a:p>
            <a:pPr lvl="1" eaLnBrk="1" hangingPunct="1">
              <a:lnSpc>
                <a:spcPct val="120000"/>
              </a:lnSpc>
              <a:spcBef>
                <a:spcPts val="1000"/>
              </a:spcBef>
              <a:spcAft>
                <a:spcPts val="2500"/>
              </a:spcAft>
              <a:defRPr/>
            </a:pPr>
            <a:endParaRPr lang="en-GB" sz="1600" dirty="0" smtClean="0"/>
          </a:p>
          <a:p>
            <a:pPr lvl="1" eaLnBrk="1" hangingPunct="1">
              <a:lnSpc>
                <a:spcPct val="120000"/>
              </a:lnSpc>
              <a:spcBef>
                <a:spcPts val="1000"/>
              </a:spcBef>
              <a:spcAft>
                <a:spcPts val="2500"/>
              </a:spcAft>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8" y="304800"/>
            <a:ext cx="8497887" cy="838200"/>
          </a:xfrm>
        </p:spPr>
        <p:txBody>
          <a:bodyPr/>
          <a:lstStyle/>
          <a:p>
            <a:pPr eaLnBrk="1" hangingPunct="1"/>
            <a:r>
              <a:rPr lang="en-GB" sz="3600" smtClean="0"/>
              <a:t>Some Key Principles of ATT-Meta Approach</a:t>
            </a:r>
          </a:p>
        </p:txBody>
      </p:sp>
      <p:sp>
        <p:nvSpPr>
          <p:cNvPr id="63491" name="Rectangle 3"/>
          <p:cNvSpPr>
            <a:spLocks noGrp="1" noChangeArrowheads="1"/>
          </p:cNvSpPr>
          <p:nvPr>
            <p:ph idx="1"/>
          </p:nvPr>
        </p:nvSpPr>
        <p:spPr>
          <a:xfrm>
            <a:off x="685800" y="1524000"/>
            <a:ext cx="7772400" cy="5181600"/>
          </a:xfrm>
        </p:spPr>
        <p:txBody>
          <a:bodyPr rtlCol="0">
            <a:normAutofit lnSpcReduction="10000"/>
          </a:bodyPr>
          <a:lstStyle/>
          <a:p>
            <a:pPr marL="342000" eaLnBrk="1" fontAlgn="auto" hangingPunct="1">
              <a:lnSpc>
                <a:spcPct val="90000"/>
              </a:lnSpc>
              <a:spcBef>
                <a:spcPts val="0"/>
              </a:spcBef>
              <a:spcAft>
                <a:spcPts val="2400"/>
              </a:spcAft>
              <a:buFont typeface="Arial" pitchFamily="34" charset="0"/>
              <a:buChar char="•"/>
              <a:defRPr/>
            </a:pPr>
            <a:r>
              <a:rPr lang="en-GB" sz="2400" dirty="0" smtClean="0"/>
              <a:t>Lexical storage of conventional metaphorical meanings. For other cases:</a:t>
            </a:r>
          </a:p>
          <a:p>
            <a:pPr marL="342000" eaLnBrk="1" fontAlgn="auto" hangingPunct="1">
              <a:lnSpc>
                <a:spcPct val="90000"/>
              </a:lnSpc>
              <a:spcBef>
                <a:spcPts val="0"/>
              </a:spcBef>
              <a:spcAft>
                <a:spcPts val="2400"/>
              </a:spcAft>
              <a:buFont typeface="Arial" pitchFamily="34" charset="0"/>
              <a:buChar char="•"/>
              <a:defRPr/>
            </a:pPr>
            <a:r>
              <a:rPr lang="en-GB" sz="2400" dirty="0" smtClean="0"/>
              <a:t>Reliance on a small number of known mappings (and “ancillary assumptions”) per metaphorical view.</a:t>
            </a:r>
          </a:p>
          <a:p>
            <a:pPr marL="342000" eaLnBrk="1" fontAlgn="auto" hangingPunct="1">
              <a:lnSpc>
                <a:spcPct val="90000"/>
              </a:lnSpc>
              <a:spcBef>
                <a:spcPts val="0"/>
              </a:spcBef>
              <a:spcAft>
                <a:spcPts val="2400"/>
              </a:spcAft>
              <a:buFont typeface="Arial" pitchFamily="34" charset="0"/>
              <a:buChar char="•"/>
              <a:defRPr/>
            </a:pPr>
            <a:r>
              <a:rPr lang="en-GB" sz="2400" dirty="0" err="1" smtClean="0"/>
              <a:t>Understander</a:t>
            </a:r>
            <a:r>
              <a:rPr lang="en-GB" sz="2400" dirty="0" smtClean="0"/>
              <a:t>-relativity of lexicon and view-specific mappings.</a:t>
            </a:r>
          </a:p>
          <a:p>
            <a:pPr marL="342000" eaLnBrk="1" fontAlgn="auto" hangingPunct="1">
              <a:lnSpc>
                <a:spcPct val="90000"/>
              </a:lnSpc>
              <a:spcBef>
                <a:spcPts val="0"/>
              </a:spcBef>
              <a:spcAft>
                <a:spcPts val="2400"/>
              </a:spcAft>
              <a:buFont typeface="Arial" pitchFamily="34" charset="0"/>
              <a:buChar char="•"/>
              <a:defRPr/>
            </a:pPr>
            <a:r>
              <a:rPr lang="en-GB" sz="2400" dirty="0" smtClean="0"/>
              <a:t>Avoidance of creation of new mappings except when really necessary.</a:t>
            </a:r>
          </a:p>
          <a:p>
            <a:pPr marL="342000" eaLnBrk="1" fontAlgn="auto" hangingPunct="1">
              <a:lnSpc>
                <a:spcPct val="90000"/>
              </a:lnSpc>
              <a:spcBef>
                <a:spcPts val="0"/>
              </a:spcBef>
              <a:spcAft>
                <a:spcPts val="2400"/>
              </a:spcAft>
              <a:buFont typeface="Arial" pitchFamily="34" charset="0"/>
              <a:buChar char="•"/>
              <a:defRPr/>
            </a:pPr>
            <a:r>
              <a:rPr lang="en-GB" sz="2400" dirty="0" smtClean="0"/>
              <a:t>Reliance also on a moderately small set of very general-purpose mappings called View-Neutral Mapping Adjuncts (VNMAs).</a:t>
            </a:r>
          </a:p>
          <a:p>
            <a:pPr marL="0" eaLnBrk="1" fontAlgn="auto" hangingPunct="1">
              <a:lnSpc>
                <a:spcPct val="90000"/>
              </a:lnSpc>
              <a:spcBef>
                <a:spcPts val="0"/>
              </a:spcBef>
              <a:spcAft>
                <a:spcPts val="2400"/>
              </a:spcAft>
              <a:buFont typeface="Arial" pitchFamily="34" charset="0"/>
              <a:buChar char="•"/>
              <a:defRPr/>
            </a:pPr>
            <a:endParaRPr lang="en-GB" sz="2400" dirty="0" smtClean="0"/>
          </a:p>
          <a:p>
            <a:pPr eaLnBrk="1" fontAlgn="auto" hangingPunct="1">
              <a:lnSpc>
                <a:spcPct val="90000"/>
              </a:lnSpc>
              <a:spcBef>
                <a:spcPct val="100000"/>
              </a:spcBef>
              <a:spcAft>
                <a:spcPct val="100000"/>
              </a:spcAft>
              <a:buFont typeface="Arial" pitchFamily="34" charset="0"/>
              <a:buChar char="•"/>
              <a:defRPr/>
            </a:pPr>
            <a:endParaRPr lang="en-GB" sz="2400"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52400" y="152400"/>
            <a:ext cx="8883650" cy="685800"/>
          </a:xfrm>
        </p:spPr>
        <p:txBody>
          <a:bodyPr rtlCol="0">
            <a:normAutofit fontScale="90000"/>
          </a:bodyPr>
          <a:lstStyle/>
          <a:p>
            <a:pPr eaLnBrk="1" fontAlgn="auto" hangingPunct="1">
              <a:spcAft>
                <a:spcPts val="0"/>
              </a:spcAft>
              <a:defRPr/>
            </a:pPr>
            <a:r>
              <a:rPr lang="en-GB" dirty="0" smtClean="0"/>
              <a:t>Rough ATT-Meta Process on Katy example</a:t>
            </a:r>
          </a:p>
        </p:txBody>
      </p:sp>
      <p:sp>
        <p:nvSpPr>
          <p:cNvPr id="193539" name="Rectangle 3"/>
          <p:cNvSpPr>
            <a:spLocks noGrp="1" noChangeArrowheads="1"/>
          </p:cNvSpPr>
          <p:nvPr>
            <p:ph idx="1"/>
          </p:nvPr>
        </p:nvSpPr>
        <p:spPr>
          <a:xfrm>
            <a:off x="107950" y="990600"/>
            <a:ext cx="8928100" cy="5715000"/>
          </a:xfrm>
        </p:spPr>
        <p:txBody>
          <a:bodyPr rtlCol="0">
            <a:normAutofit fontScale="77500" lnSpcReduction="20000"/>
          </a:bodyPr>
          <a:lstStyle/>
          <a:p>
            <a:pPr algn="ctr" eaLnBrk="1" fontAlgn="auto" hangingPunct="1">
              <a:spcAft>
                <a:spcPct val="50000"/>
              </a:spcAft>
              <a:buFont typeface="Calibri" pitchFamily="34" charset="0"/>
              <a:buChar char="‍"/>
              <a:defRPr/>
            </a:pPr>
            <a:r>
              <a:rPr lang="en-GB" b="1" i="1" dirty="0" smtClean="0">
                <a:solidFill>
                  <a:srgbClr val="FF0000"/>
                </a:solidFill>
              </a:rPr>
              <a:t>“The idea was buried in the recesses of Katy’s mind”</a:t>
            </a:r>
            <a:r>
              <a:rPr lang="en-GB" dirty="0" smtClean="0"/>
              <a:t> </a:t>
            </a:r>
          </a:p>
          <a:p>
            <a:pPr eaLnBrk="1" fontAlgn="auto" hangingPunct="1">
              <a:spcAft>
                <a:spcPct val="50000"/>
              </a:spcAft>
              <a:buFont typeface="Arial" pitchFamily="34" charset="0"/>
              <a:buChar char="•"/>
              <a:defRPr/>
            </a:pPr>
            <a:r>
              <a:rPr lang="en-GB" dirty="0" smtClean="0"/>
              <a:t>Infer that </a:t>
            </a:r>
          </a:p>
          <a:p>
            <a:pPr lvl="1" eaLnBrk="1" fontAlgn="auto" hangingPunct="1">
              <a:spcBef>
                <a:spcPts val="0"/>
              </a:spcBef>
              <a:spcAft>
                <a:spcPts val="0"/>
              </a:spcAft>
              <a:buFont typeface="Arial" pitchFamily="34" charset="0"/>
              <a:buChar char="•"/>
              <a:defRPr/>
            </a:pPr>
            <a:r>
              <a:rPr lang="en-GB" b="1" dirty="0" smtClean="0">
                <a:solidFill>
                  <a:srgbClr val="323BAE"/>
                </a:solidFill>
              </a:rPr>
              <a:t>the idea </a:t>
            </a:r>
            <a:r>
              <a:rPr lang="en-GB" dirty="0" smtClean="0"/>
              <a:t>is being viewed as a </a:t>
            </a:r>
            <a:r>
              <a:rPr lang="en-GB" b="1" cap="all" dirty="0" smtClean="0">
                <a:solidFill>
                  <a:srgbClr val="D93A1F"/>
                </a:solidFill>
              </a:rPr>
              <a:t>physical object </a:t>
            </a:r>
            <a:r>
              <a:rPr lang="en-GB" dirty="0" smtClean="0"/>
              <a:t>and</a:t>
            </a:r>
            <a:r>
              <a:rPr lang="en-GB" cap="all" dirty="0" smtClean="0"/>
              <a:t> </a:t>
            </a:r>
          </a:p>
          <a:p>
            <a:pPr lvl="1" eaLnBrk="1" fontAlgn="auto" hangingPunct="1">
              <a:spcBef>
                <a:spcPts val="0"/>
              </a:spcBef>
              <a:spcAft>
                <a:spcPts val="2500"/>
              </a:spcAft>
              <a:buFont typeface="Calibri" pitchFamily="34" charset="0"/>
              <a:buChar char="‍"/>
              <a:defRPr/>
            </a:pPr>
            <a:r>
              <a:rPr lang="en-GB" b="1" cap="all" dirty="0" smtClean="0">
                <a:solidFill>
                  <a:srgbClr val="323BAE"/>
                </a:solidFill>
              </a:rPr>
              <a:t>K</a:t>
            </a:r>
            <a:r>
              <a:rPr lang="en-GB" b="1" dirty="0" smtClean="0">
                <a:solidFill>
                  <a:srgbClr val="323BAE"/>
                </a:solidFill>
              </a:rPr>
              <a:t>aty’s mind</a:t>
            </a:r>
            <a:r>
              <a:rPr lang="en-GB" dirty="0" smtClean="0"/>
              <a:t> is being viewed as a </a:t>
            </a:r>
            <a:r>
              <a:rPr lang="en-GB" b="1" dirty="0" smtClean="0">
                <a:solidFill>
                  <a:srgbClr val="D93A1F"/>
                </a:solidFill>
              </a:rPr>
              <a:t>PHYSICAL REGION</a:t>
            </a:r>
          </a:p>
          <a:p>
            <a:pPr lvl="1" eaLnBrk="1" fontAlgn="auto" hangingPunct="1">
              <a:spcBef>
                <a:spcPts val="0"/>
              </a:spcBef>
              <a:spcAft>
                <a:spcPts val="2500"/>
              </a:spcAft>
              <a:buFont typeface="Arial" pitchFamily="34" charset="0"/>
              <a:buChar char="•"/>
              <a:defRPr/>
            </a:pPr>
            <a:r>
              <a:rPr lang="en-GB" dirty="0" smtClean="0"/>
              <a:t>Katy has a </a:t>
            </a:r>
            <a:r>
              <a:rPr lang="en-GB" b="1" dirty="0" smtClean="0">
                <a:solidFill>
                  <a:srgbClr val="D93A1F"/>
                </a:solidFill>
              </a:rPr>
              <a:t>conscious self </a:t>
            </a:r>
            <a:r>
              <a:rPr lang="en-GB" dirty="0" smtClean="0"/>
              <a:t>that is located in the main part of the mind-region (from an </a:t>
            </a:r>
            <a:r>
              <a:rPr lang="en-GB" b="1" dirty="0" smtClean="0">
                <a:solidFill>
                  <a:srgbClr val="00B050"/>
                </a:solidFill>
              </a:rPr>
              <a:t>ancillary assumption </a:t>
            </a:r>
            <a:r>
              <a:rPr lang="en-GB" dirty="0" smtClean="0"/>
              <a:t>for MIND AS PHYSICAL REGION)</a:t>
            </a:r>
          </a:p>
          <a:p>
            <a:pPr lvl="1" eaLnBrk="1" fontAlgn="auto" hangingPunct="1">
              <a:spcBef>
                <a:spcPts val="0"/>
              </a:spcBef>
              <a:spcAft>
                <a:spcPts val="1000"/>
              </a:spcAft>
              <a:buFont typeface="Arial" pitchFamily="34" charset="0"/>
              <a:buChar char="•"/>
              <a:defRPr/>
            </a:pPr>
            <a:r>
              <a:rPr lang="en-GB" dirty="0" smtClean="0"/>
              <a:t>from the nature of physical burying and recesses, </a:t>
            </a:r>
          </a:p>
          <a:p>
            <a:pPr lvl="1" eaLnBrk="1" fontAlgn="auto" hangingPunct="1">
              <a:spcBef>
                <a:spcPts val="0"/>
              </a:spcBef>
              <a:spcAft>
                <a:spcPts val="2500"/>
              </a:spcAft>
              <a:buFont typeface="Calibri" pitchFamily="34" charset="0"/>
              <a:buChar char=" "/>
              <a:defRPr/>
            </a:pPr>
            <a:r>
              <a:rPr lang="en-GB" b="1" dirty="0" smtClean="0">
                <a:solidFill>
                  <a:srgbClr val="C00000"/>
                </a:solidFill>
              </a:rPr>
              <a:t>Katy’s </a:t>
            </a:r>
            <a:r>
              <a:rPr lang="en-GB" b="1" dirty="0" smtClean="0">
                <a:solidFill>
                  <a:srgbClr val="D93A1F"/>
                </a:solidFill>
              </a:rPr>
              <a:t>conscious self has</a:t>
            </a:r>
            <a:r>
              <a:rPr lang="en-GB" dirty="0" smtClean="0">
                <a:solidFill>
                  <a:srgbClr val="D93A1F"/>
                </a:solidFill>
              </a:rPr>
              <a:t> </a:t>
            </a:r>
            <a:r>
              <a:rPr lang="en-GB" b="1" dirty="0" smtClean="0">
                <a:solidFill>
                  <a:srgbClr val="D93A1F"/>
                </a:solidFill>
              </a:rPr>
              <a:t>very low ability to physically operate on the idea-object</a:t>
            </a:r>
            <a:r>
              <a:rPr lang="en-GB" dirty="0" smtClean="0"/>
              <a:t>.</a:t>
            </a:r>
          </a:p>
          <a:p>
            <a:pPr lvl="1" eaLnBrk="1" fontAlgn="auto" hangingPunct="1">
              <a:spcBef>
                <a:spcPts val="0"/>
              </a:spcBef>
              <a:spcAft>
                <a:spcPts val="1000"/>
              </a:spcAft>
              <a:buFont typeface="Arial" pitchFamily="34" charset="0"/>
              <a:buChar char="•"/>
              <a:defRPr/>
            </a:pPr>
            <a:r>
              <a:rPr lang="en-GB" dirty="0" smtClean="0"/>
              <a:t>hence, via a </a:t>
            </a:r>
            <a:r>
              <a:rPr lang="en-GB" b="1" dirty="0" smtClean="0">
                <a:solidFill>
                  <a:srgbClr val="00B050"/>
                </a:solidFill>
              </a:rPr>
              <a:t>view-specific mapping </a:t>
            </a:r>
            <a:r>
              <a:rPr lang="en-GB" dirty="0" smtClean="0"/>
              <a:t>plus </a:t>
            </a:r>
            <a:r>
              <a:rPr lang="en-GB" b="1" dirty="0" smtClean="0">
                <a:solidFill>
                  <a:srgbClr val="821BFF"/>
                </a:solidFill>
              </a:rPr>
              <a:t>VNMAs</a:t>
            </a:r>
            <a:r>
              <a:rPr lang="en-GB" dirty="0" smtClean="0"/>
              <a:t>,</a:t>
            </a:r>
          </a:p>
          <a:p>
            <a:pPr lvl="1" eaLnBrk="1" fontAlgn="auto" hangingPunct="1">
              <a:spcBef>
                <a:spcPts val="0"/>
              </a:spcBef>
              <a:spcAft>
                <a:spcPct val="50000"/>
              </a:spcAft>
              <a:buFont typeface="Calibri" pitchFamily="34" charset="0"/>
              <a:buChar char=" "/>
              <a:defRPr/>
            </a:pPr>
            <a:r>
              <a:rPr lang="en-GB" dirty="0" smtClean="0"/>
              <a:t> </a:t>
            </a:r>
            <a:r>
              <a:rPr lang="en-GB" b="1" dirty="0" smtClean="0">
                <a:solidFill>
                  <a:srgbClr val="323BAE"/>
                </a:solidFill>
              </a:rPr>
              <a:t>Katy has very low ability to use the idea in her conscious thought</a:t>
            </a:r>
            <a:r>
              <a:rPr lang="en-GB" dirty="0" smtClean="0"/>
              <a:t>.</a:t>
            </a:r>
          </a:p>
          <a:p>
            <a:pPr lvl="1" eaLnBrk="1" fontAlgn="auto" hangingPunct="1">
              <a:spcAft>
                <a:spcPct val="50000"/>
              </a:spcAft>
              <a:buFont typeface="Arial" pitchFamily="34" charset="0"/>
              <a:buChar char="•"/>
              <a:defRPr/>
            </a:pPr>
            <a:endParaRPr lang="en-GB"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228600"/>
            <a:ext cx="8001000" cy="1066800"/>
          </a:xfrm>
        </p:spPr>
        <p:txBody>
          <a:bodyPr rtlCol="0">
            <a:normAutofit fontScale="90000"/>
          </a:bodyPr>
          <a:lstStyle/>
          <a:p>
            <a:pPr eaLnBrk="1" fontAlgn="auto" hangingPunct="1">
              <a:spcAft>
                <a:spcPts val="0"/>
              </a:spcAft>
              <a:defRPr/>
            </a:pPr>
            <a:r>
              <a:rPr lang="en-GB" dirty="0" smtClean="0"/>
              <a:t>View-Neutral Mapping Adjuncts</a:t>
            </a:r>
            <a:br>
              <a:rPr lang="en-GB" dirty="0" smtClean="0"/>
            </a:br>
            <a:r>
              <a:rPr lang="en-GB" sz="2400" dirty="0" smtClean="0"/>
              <a:t>[some connection to </a:t>
            </a:r>
            <a:r>
              <a:rPr lang="en-GB" sz="2400" dirty="0" err="1" smtClean="0"/>
              <a:t>Carbonell</a:t>
            </a:r>
            <a:r>
              <a:rPr lang="en-GB" sz="2400" dirty="0" smtClean="0"/>
              <a:t>, Winston]</a:t>
            </a:r>
          </a:p>
        </p:txBody>
      </p:sp>
      <p:sp>
        <p:nvSpPr>
          <p:cNvPr id="80899" name="Rectangle 3"/>
          <p:cNvSpPr>
            <a:spLocks noGrp="1" noChangeArrowheads="1"/>
          </p:cNvSpPr>
          <p:nvPr>
            <p:ph idx="1"/>
          </p:nvPr>
        </p:nvSpPr>
        <p:spPr>
          <a:xfrm>
            <a:off x="533400" y="1600200"/>
            <a:ext cx="7772400" cy="4724400"/>
          </a:xfrm>
        </p:spPr>
        <p:txBody>
          <a:bodyPr rtlCol="0">
            <a:normAutofit lnSpcReduction="10000"/>
          </a:bodyPr>
          <a:lstStyle/>
          <a:p>
            <a:pPr eaLnBrk="1" fontAlgn="auto" hangingPunct="1">
              <a:spcAft>
                <a:spcPts val="0"/>
              </a:spcAft>
              <a:buFont typeface="Arial" pitchFamily="34" charset="0"/>
              <a:buChar char="•"/>
              <a:defRPr/>
            </a:pPr>
            <a:r>
              <a:rPr lang="en-GB" dirty="0" smtClean="0">
                <a:solidFill>
                  <a:srgbClr val="002060"/>
                </a:solidFill>
              </a:rPr>
              <a:t>Emotions, value judgments and mental states </a:t>
            </a:r>
          </a:p>
          <a:p>
            <a:pPr eaLnBrk="1" fontAlgn="auto" hangingPunct="1">
              <a:spcAft>
                <a:spcPts val="0"/>
              </a:spcAft>
              <a:buFont typeface="Arial" pitchFamily="34" charset="0"/>
              <a:buChar char="•"/>
              <a:defRPr/>
            </a:pPr>
            <a:r>
              <a:rPr lang="en-GB" dirty="0" smtClean="0"/>
              <a:t>are often implicitly transferred from source to target in metaphor in general. </a:t>
            </a:r>
            <a:endParaRPr lang="en-GB" sz="2400" dirty="0" smtClean="0"/>
          </a:p>
          <a:p>
            <a:pPr lvl="1" eaLnBrk="1" fontAlgn="auto" hangingPunct="1">
              <a:spcAft>
                <a:spcPts val="0"/>
              </a:spcAft>
              <a:buFont typeface="Arial" pitchFamily="34" charset="0"/>
              <a:buChar char="–"/>
              <a:defRPr/>
            </a:pPr>
            <a:r>
              <a:rPr lang="en-GB" i="1" dirty="0" err="1" smtClean="0"/>
              <a:t>Managerialism</a:t>
            </a:r>
            <a:r>
              <a:rPr lang="en-GB" i="1" dirty="0" smtClean="0"/>
              <a:t> is </a:t>
            </a:r>
            <a:r>
              <a:rPr lang="en-GB" b="1" i="1" dirty="0" smtClean="0">
                <a:solidFill>
                  <a:srgbClr val="D93A1F"/>
                </a:solidFill>
              </a:rPr>
              <a:t>sneaking</a:t>
            </a:r>
            <a:r>
              <a:rPr lang="en-GB" i="1" dirty="0" smtClean="0"/>
              <a:t> into academia.</a:t>
            </a:r>
          </a:p>
          <a:p>
            <a:pPr lvl="1" eaLnBrk="1" fontAlgn="auto" hangingPunct="1">
              <a:spcAft>
                <a:spcPts val="0"/>
              </a:spcAft>
              <a:buFont typeface="Arial" pitchFamily="34" charset="0"/>
              <a:buChar char="–"/>
              <a:defRPr/>
            </a:pPr>
            <a:r>
              <a:rPr lang="en-GB" i="1" dirty="0" smtClean="0"/>
              <a:t>Poverty is a </a:t>
            </a:r>
            <a:r>
              <a:rPr lang="en-GB" b="1" i="1" dirty="0" smtClean="0">
                <a:solidFill>
                  <a:srgbClr val="D93A1F"/>
                </a:solidFill>
              </a:rPr>
              <a:t>disease</a:t>
            </a:r>
            <a:r>
              <a:rPr lang="en-GB" i="1" dirty="0" smtClean="0"/>
              <a:t>.</a:t>
            </a:r>
          </a:p>
          <a:p>
            <a:pPr lvl="1" eaLnBrk="1" fontAlgn="auto" hangingPunct="1">
              <a:spcAft>
                <a:spcPts val="0"/>
              </a:spcAft>
              <a:buFont typeface="Arial" pitchFamily="34" charset="0"/>
              <a:buChar char="–"/>
              <a:defRPr/>
            </a:pPr>
            <a:r>
              <a:rPr lang="en-GB" i="1" dirty="0" smtClean="0"/>
              <a:t>We’re conducting a </a:t>
            </a:r>
            <a:r>
              <a:rPr lang="en-GB" b="1" i="1" dirty="0" smtClean="0">
                <a:solidFill>
                  <a:srgbClr val="D93A1F"/>
                </a:solidFill>
              </a:rPr>
              <a:t>war </a:t>
            </a:r>
            <a:r>
              <a:rPr lang="en-GB" i="1" dirty="0" smtClean="0"/>
              <a:t>on terrorism</a:t>
            </a:r>
            <a:r>
              <a:rPr lang="en-GB" dirty="0" smtClean="0"/>
              <a:t>.</a:t>
            </a:r>
          </a:p>
          <a:p>
            <a:pPr eaLnBrk="1" fontAlgn="auto" hangingPunct="1">
              <a:spcBef>
                <a:spcPct val="100000"/>
              </a:spcBef>
              <a:spcAft>
                <a:spcPts val="0"/>
              </a:spcAft>
              <a:buFont typeface="Arial" pitchFamily="34" charset="0"/>
              <a:buChar char="•"/>
              <a:defRPr/>
            </a:pPr>
            <a:r>
              <a:rPr lang="en-GB" dirty="0" smtClean="0"/>
              <a:t>The emotions, etc. can be of agents in the source, rather than of the </a:t>
            </a:r>
            <a:r>
              <a:rPr lang="en-GB" dirty="0" err="1" smtClean="0"/>
              <a:t>understander</a:t>
            </a:r>
            <a:r>
              <a:rPr lang="en-GB" dirty="0" smtClean="0"/>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0"/>
            <a:ext cx="7772400" cy="685800"/>
          </a:xfrm>
        </p:spPr>
        <p:txBody>
          <a:bodyPr rtlCol="0">
            <a:normAutofit fontScale="90000"/>
          </a:bodyPr>
          <a:lstStyle/>
          <a:p>
            <a:pPr eaLnBrk="1" fontAlgn="auto" hangingPunct="1">
              <a:spcAft>
                <a:spcPts val="0"/>
              </a:spcAft>
              <a:defRPr/>
            </a:pPr>
            <a:r>
              <a:rPr lang="en-GB" dirty="0" smtClean="0"/>
              <a:t>VNMAs, </a:t>
            </a:r>
            <a:r>
              <a:rPr lang="en-GB" dirty="0" err="1" smtClean="0"/>
              <a:t>contd</a:t>
            </a:r>
            <a:endParaRPr lang="en-GB" dirty="0" smtClean="0"/>
          </a:p>
        </p:txBody>
      </p:sp>
      <p:sp>
        <p:nvSpPr>
          <p:cNvPr id="82947" name="Rectangle 3"/>
          <p:cNvSpPr>
            <a:spLocks noGrp="1" noChangeArrowheads="1"/>
          </p:cNvSpPr>
          <p:nvPr>
            <p:ph idx="1"/>
          </p:nvPr>
        </p:nvSpPr>
        <p:spPr>
          <a:xfrm>
            <a:off x="179388" y="990600"/>
            <a:ext cx="8856662" cy="5638800"/>
          </a:xfrm>
        </p:spPr>
        <p:txBody>
          <a:bodyPr rtlCol="0">
            <a:normAutofit/>
          </a:bodyPr>
          <a:lstStyle/>
          <a:p>
            <a:pPr eaLnBrk="1" fontAlgn="auto" hangingPunct="1">
              <a:spcAft>
                <a:spcPct val="100000"/>
              </a:spcAft>
              <a:buFont typeface="Monotype Sorts" pitchFamily="2" charset="2"/>
              <a:buNone/>
              <a:defRPr/>
            </a:pPr>
            <a:r>
              <a:rPr lang="en-GB" b="1" i="1" dirty="0" smtClean="0">
                <a:solidFill>
                  <a:srgbClr val="D93A1F"/>
                </a:solidFill>
              </a:rPr>
              <a:t>“John and Mary are in a race with each other at work.”</a:t>
            </a:r>
          </a:p>
          <a:p>
            <a:pPr lvl="1" eaLnBrk="1" fontAlgn="auto" hangingPunct="1">
              <a:spcAft>
                <a:spcPct val="30000"/>
              </a:spcAft>
              <a:buFont typeface="Arial" pitchFamily="34" charset="0"/>
              <a:buChar char="–"/>
              <a:defRPr/>
            </a:pPr>
            <a:r>
              <a:rPr lang="en-GB" dirty="0" smtClean="0"/>
              <a:t>Rests on </a:t>
            </a:r>
            <a:r>
              <a:rPr lang="en-GB" b="1" dirty="0" smtClean="0">
                <a:effectLst>
                  <a:outerShdw blurRad="38100" dist="38100" dir="2700000" algn="tl">
                    <a:srgbClr val="000000"/>
                  </a:outerShdw>
                </a:effectLst>
              </a:rPr>
              <a:t>Abstract Process as Physical Journey</a:t>
            </a:r>
            <a:r>
              <a:rPr lang="en-GB" dirty="0" smtClean="0"/>
              <a:t>.</a:t>
            </a:r>
          </a:p>
          <a:p>
            <a:pPr lvl="1" eaLnBrk="1" fontAlgn="auto" hangingPunct="1">
              <a:spcAft>
                <a:spcPct val="30000"/>
              </a:spcAft>
              <a:buFont typeface="Arial" pitchFamily="34" charset="0"/>
              <a:buChar char="–"/>
              <a:defRPr/>
            </a:pPr>
            <a:r>
              <a:rPr lang="en-GB" dirty="0" smtClean="0"/>
              <a:t>John &amp; Mary are viewed as being in a race.</a:t>
            </a:r>
          </a:p>
          <a:p>
            <a:pPr lvl="1" eaLnBrk="1" fontAlgn="auto" hangingPunct="1">
              <a:spcAft>
                <a:spcPct val="30000"/>
              </a:spcAft>
              <a:buFont typeface="Arial" pitchFamily="34" charset="0"/>
              <a:buChar char="–"/>
              <a:defRPr/>
            </a:pPr>
            <a:r>
              <a:rPr lang="en-GB" dirty="0" smtClean="0"/>
              <a:t>So each </a:t>
            </a:r>
            <a:r>
              <a:rPr lang="en-GB" b="1" dirty="0" smtClean="0">
                <a:solidFill>
                  <a:srgbClr val="821BFF"/>
                </a:solidFill>
              </a:rPr>
              <a:t>intends</a:t>
            </a:r>
            <a:r>
              <a:rPr lang="en-GB" dirty="0" smtClean="0">
                <a:solidFill>
                  <a:srgbClr val="821BFF"/>
                </a:solidFill>
              </a:rPr>
              <a:t> </a:t>
            </a:r>
            <a:r>
              <a:rPr lang="en-GB" dirty="0" smtClean="0"/>
              <a:t>to win that race, </a:t>
            </a:r>
            <a:r>
              <a:rPr lang="en-GB" i="1" dirty="0" smtClean="0"/>
              <a:t>i.e.</a:t>
            </a:r>
            <a:r>
              <a:rPr lang="en-GB" dirty="0" smtClean="0"/>
              <a:t> to </a:t>
            </a:r>
            <a:r>
              <a:rPr lang="en-GB" b="1" dirty="0" smtClean="0">
                <a:solidFill>
                  <a:srgbClr val="821BFF"/>
                </a:solidFill>
              </a:rPr>
              <a:t>finish</a:t>
            </a:r>
            <a:r>
              <a:rPr lang="en-GB" dirty="0" smtClean="0"/>
              <a:t> the race journey </a:t>
            </a:r>
            <a:r>
              <a:rPr lang="en-GB" b="1" dirty="0" smtClean="0">
                <a:solidFill>
                  <a:srgbClr val="821BFF"/>
                </a:solidFill>
              </a:rPr>
              <a:t>first</a:t>
            </a:r>
            <a:r>
              <a:rPr lang="en-GB" dirty="0" smtClean="0"/>
              <a:t>.</a:t>
            </a:r>
          </a:p>
          <a:p>
            <a:pPr lvl="1" eaLnBrk="1" fontAlgn="auto" hangingPunct="1">
              <a:spcAft>
                <a:spcPct val="30000"/>
              </a:spcAft>
              <a:buFont typeface="Arial" pitchFamily="34" charset="0"/>
              <a:buChar char="–"/>
              <a:defRPr/>
            </a:pPr>
            <a:r>
              <a:rPr lang="en-GB" dirty="0" smtClean="0"/>
              <a:t>The </a:t>
            </a:r>
            <a:r>
              <a:rPr lang="en-GB" b="1" dirty="0" smtClean="0">
                <a:solidFill>
                  <a:srgbClr val="821BFF"/>
                </a:solidFill>
              </a:rPr>
              <a:t>intending, finishing</a:t>
            </a:r>
            <a:r>
              <a:rPr lang="en-GB" b="1" dirty="0" smtClean="0">
                <a:solidFill>
                  <a:srgbClr val="323BAE"/>
                </a:solidFill>
              </a:rPr>
              <a:t> </a:t>
            </a:r>
            <a:r>
              <a:rPr lang="en-GB" dirty="0" smtClean="0"/>
              <a:t>and </a:t>
            </a:r>
            <a:r>
              <a:rPr lang="en-GB" b="1" dirty="0" smtClean="0">
                <a:solidFill>
                  <a:srgbClr val="821BFF"/>
                </a:solidFill>
              </a:rPr>
              <a:t>first-</a:t>
            </a:r>
            <a:r>
              <a:rPr lang="en-GB" b="1" dirty="0" err="1" smtClean="0">
                <a:solidFill>
                  <a:srgbClr val="821BFF"/>
                </a:solidFill>
              </a:rPr>
              <a:t>ness</a:t>
            </a:r>
            <a:r>
              <a:rPr lang="en-GB" dirty="0" smtClean="0"/>
              <a:t> map by VNMAs. </a:t>
            </a:r>
          </a:p>
          <a:p>
            <a:pPr lvl="1" eaLnBrk="1" fontAlgn="auto" hangingPunct="1">
              <a:spcAft>
                <a:spcPct val="30000"/>
              </a:spcAft>
              <a:buFont typeface="Arial" pitchFamily="34" charset="0"/>
              <a:buChar char="–"/>
              <a:defRPr/>
            </a:pPr>
            <a:r>
              <a:rPr lang="en-GB" dirty="0" smtClean="0"/>
              <a:t>So each </a:t>
            </a:r>
            <a:r>
              <a:rPr lang="en-GB" b="1" dirty="0" smtClean="0">
                <a:solidFill>
                  <a:srgbClr val="821BFF"/>
                </a:solidFill>
              </a:rPr>
              <a:t>intends</a:t>
            </a:r>
            <a:r>
              <a:rPr lang="en-GB" dirty="0" smtClean="0">
                <a:solidFill>
                  <a:srgbClr val="323BAE"/>
                </a:solidFill>
              </a:rPr>
              <a:t> </a:t>
            </a:r>
            <a:r>
              <a:rPr lang="en-GB" dirty="0" smtClean="0"/>
              <a:t>to </a:t>
            </a:r>
            <a:r>
              <a:rPr lang="en-GB" b="1" dirty="0" smtClean="0">
                <a:solidFill>
                  <a:srgbClr val="821BFF"/>
                </a:solidFill>
              </a:rPr>
              <a:t>finish</a:t>
            </a:r>
            <a:r>
              <a:rPr lang="en-GB" dirty="0" smtClean="0"/>
              <a:t> their work </a:t>
            </a:r>
            <a:r>
              <a:rPr lang="en-GB" b="1" dirty="0" smtClean="0">
                <a:solidFill>
                  <a:srgbClr val="821BFF"/>
                </a:solidFill>
              </a:rPr>
              <a:t>first</a:t>
            </a:r>
            <a:r>
              <a:rPr lang="en-GB" dirty="0" smtClean="0"/>
              <a: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52400" y="152400"/>
            <a:ext cx="8883650" cy="685800"/>
          </a:xfrm>
        </p:spPr>
        <p:txBody>
          <a:bodyPr rtlCol="0">
            <a:normAutofit fontScale="90000"/>
          </a:bodyPr>
          <a:lstStyle/>
          <a:p>
            <a:pPr eaLnBrk="1" fontAlgn="auto" hangingPunct="1">
              <a:spcAft>
                <a:spcPts val="0"/>
              </a:spcAft>
              <a:defRPr/>
            </a:pPr>
            <a:r>
              <a:rPr lang="en-GB" dirty="0" smtClean="0"/>
              <a:t>Other Key Aspects of ATT-Meta</a:t>
            </a:r>
          </a:p>
        </p:txBody>
      </p:sp>
      <p:sp>
        <p:nvSpPr>
          <p:cNvPr id="193539" name="Rectangle 3"/>
          <p:cNvSpPr>
            <a:spLocks noGrp="1" noChangeArrowheads="1"/>
          </p:cNvSpPr>
          <p:nvPr>
            <p:ph idx="1"/>
          </p:nvPr>
        </p:nvSpPr>
        <p:spPr>
          <a:xfrm>
            <a:off x="228600" y="990600"/>
            <a:ext cx="8686800" cy="5715000"/>
          </a:xfrm>
        </p:spPr>
        <p:txBody>
          <a:bodyPr rtlCol="0">
            <a:normAutofit fontScale="92500" lnSpcReduction="10000"/>
          </a:bodyPr>
          <a:lstStyle/>
          <a:p>
            <a:pPr eaLnBrk="1" fontAlgn="auto" hangingPunct="1">
              <a:spcAft>
                <a:spcPct val="50000"/>
              </a:spcAft>
              <a:buFont typeface="Arial" pitchFamily="34" charset="0"/>
              <a:buChar char="•"/>
              <a:defRPr/>
            </a:pPr>
            <a:r>
              <a:rPr lang="en-GB" dirty="0" smtClean="0"/>
              <a:t>The above source-specific reasoning (about  physical matters in the Katy example) is done in a special computational environment called a “pretence cocoon” </a:t>
            </a:r>
          </a:p>
          <a:p>
            <a:pPr lvl="1" eaLnBrk="1" fontAlgn="auto" hangingPunct="1">
              <a:spcAft>
                <a:spcPct val="50000"/>
              </a:spcAft>
              <a:buFont typeface="Arial" pitchFamily="34" charset="0"/>
              <a:buChar char="•"/>
              <a:defRPr/>
            </a:pPr>
            <a:r>
              <a:rPr lang="en-GB" dirty="0" smtClean="0"/>
              <a:t>[cf.: counterfactuals; blend spaces: </a:t>
            </a:r>
            <a:r>
              <a:rPr lang="en-GB" dirty="0" err="1" smtClean="0"/>
              <a:t>Fauconnier</a:t>
            </a:r>
            <a:r>
              <a:rPr lang="en-GB" dirty="0" smtClean="0"/>
              <a:t>, Turner]</a:t>
            </a:r>
          </a:p>
          <a:p>
            <a:pPr eaLnBrk="1" fontAlgn="auto" hangingPunct="1">
              <a:spcAft>
                <a:spcPct val="50000"/>
              </a:spcAft>
              <a:buFont typeface="Arial" pitchFamily="34" charset="0"/>
              <a:buChar char="•"/>
              <a:defRPr/>
            </a:pPr>
            <a:r>
              <a:rPr lang="en-GB" dirty="0" smtClean="0"/>
              <a:t>In effect, the </a:t>
            </a:r>
            <a:r>
              <a:rPr lang="en-GB" dirty="0" err="1" smtClean="0"/>
              <a:t>understander</a:t>
            </a:r>
            <a:r>
              <a:rPr lang="en-GB" dirty="0" smtClean="0"/>
              <a:t> pretends that the utterance is literally true and teases out consequences that link by mappings to relevant aspects of the discourse context.</a:t>
            </a:r>
          </a:p>
          <a:p>
            <a:pPr eaLnBrk="1" fontAlgn="auto" hangingPunct="1">
              <a:spcAft>
                <a:spcPct val="50000"/>
              </a:spcAft>
              <a:buFont typeface="Arial" pitchFamily="34" charset="0"/>
              <a:buChar char="•"/>
              <a:defRPr/>
            </a:pPr>
            <a:r>
              <a:rPr lang="en-GB" dirty="0" smtClean="0"/>
              <a:t>The process is largely context-driven, on the basis of goals provided by “issues” already raised by context.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09600" y="152400"/>
            <a:ext cx="7772400" cy="914400"/>
          </a:xfrm>
        </p:spPr>
        <p:txBody>
          <a:bodyPr rtlCol="0">
            <a:normAutofit fontScale="90000"/>
          </a:bodyPr>
          <a:lstStyle/>
          <a:p>
            <a:pPr eaLnBrk="1" fontAlgn="auto" hangingPunct="1">
              <a:spcAft>
                <a:spcPts val="0"/>
              </a:spcAft>
              <a:defRPr/>
            </a:pPr>
            <a:r>
              <a:rPr lang="en-GB" smtClean="0"/>
              <a:t>Context-Sensitivity</a:t>
            </a:r>
            <a:br>
              <a:rPr lang="en-GB" smtClean="0"/>
            </a:br>
            <a:r>
              <a:rPr lang="en-GB" sz="1800" b="1" i="1" smtClean="0"/>
              <a:t>(Leezenberg, Stern, Hobbs, Asher &amp; Lascarides, Giora, …)</a:t>
            </a:r>
          </a:p>
        </p:txBody>
      </p:sp>
      <p:sp>
        <p:nvSpPr>
          <p:cNvPr id="25603" name="Rectangle 3"/>
          <p:cNvSpPr>
            <a:spLocks noGrp="1" noChangeArrowheads="1"/>
          </p:cNvSpPr>
          <p:nvPr>
            <p:ph idx="1"/>
          </p:nvPr>
        </p:nvSpPr>
        <p:spPr>
          <a:xfrm>
            <a:off x="609600" y="1219200"/>
            <a:ext cx="8229600" cy="5486400"/>
          </a:xfrm>
        </p:spPr>
        <p:txBody>
          <a:bodyPr/>
          <a:lstStyle/>
          <a:p>
            <a:pPr eaLnBrk="1" hangingPunct="1">
              <a:lnSpc>
                <a:spcPct val="90000"/>
              </a:lnSpc>
              <a:spcAft>
                <a:spcPct val="35000"/>
              </a:spcAft>
              <a:buFont typeface="Monotype Sorts" pitchFamily="2" charset="2"/>
              <a:buNone/>
            </a:pPr>
            <a:r>
              <a:rPr lang="en-GB" sz="2000" smtClean="0"/>
              <a:t>Variant of famous metaphor example from Wilks (1978):</a:t>
            </a:r>
          </a:p>
          <a:p>
            <a:pPr algn="ctr" eaLnBrk="1" hangingPunct="1">
              <a:lnSpc>
                <a:spcPct val="90000"/>
              </a:lnSpc>
              <a:spcAft>
                <a:spcPct val="35000"/>
              </a:spcAft>
              <a:buFont typeface="Monotype Sorts" pitchFamily="2" charset="2"/>
              <a:buNone/>
            </a:pPr>
            <a:r>
              <a:rPr lang="en-GB" sz="2000" b="1" i="1" smtClean="0">
                <a:solidFill>
                  <a:srgbClr val="D93A1F"/>
                </a:solidFill>
              </a:rPr>
              <a:t>“Peter’s car drinks gasoline.”</a:t>
            </a:r>
            <a:r>
              <a:rPr lang="en-GB" sz="2000" i="1" smtClean="0"/>
              <a:t>  </a:t>
            </a:r>
          </a:p>
          <a:p>
            <a:pPr eaLnBrk="1" hangingPunct="1">
              <a:lnSpc>
                <a:spcPct val="90000"/>
              </a:lnSpc>
              <a:spcAft>
                <a:spcPct val="35000"/>
              </a:spcAft>
              <a:buFont typeface="Monotype Sorts" pitchFamily="2" charset="2"/>
              <a:buNone/>
            </a:pPr>
            <a:r>
              <a:rPr lang="en-GB" sz="2000" smtClean="0"/>
              <a:t>What might this </a:t>
            </a:r>
            <a:r>
              <a:rPr lang="en-GB" sz="2000" b="1" smtClean="0">
                <a:solidFill>
                  <a:srgbClr val="323BAE"/>
                </a:solidFill>
              </a:rPr>
              <a:t>convey about the target domain</a:t>
            </a:r>
            <a:r>
              <a:rPr lang="en-GB" sz="2000" smtClean="0"/>
              <a:t>??</a:t>
            </a:r>
          </a:p>
          <a:p>
            <a:pPr eaLnBrk="1" hangingPunct="1">
              <a:lnSpc>
                <a:spcPct val="90000"/>
              </a:lnSpc>
              <a:spcAft>
                <a:spcPct val="35000"/>
              </a:spcAft>
              <a:buFont typeface="Monotype Sorts" pitchFamily="2" charset="2"/>
              <a:buNone/>
            </a:pPr>
            <a:r>
              <a:rPr lang="en-GB" sz="2000" smtClean="0"/>
              <a:t>Main answer given (and later by Fass in the </a:t>
            </a:r>
            <a:r>
              <a:rPr lang="en-GB" sz="2000" i="1" smtClean="0"/>
              <a:t>meta5</a:t>
            </a:r>
            <a:r>
              <a:rPr lang="en-GB" sz="2000" smtClean="0"/>
              <a:t> approach):</a:t>
            </a:r>
          </a:p>
          <a:p>
            <a:pPr algn="ctr" eaLnBrk="1" hangingPunct="1">
              <a:lnSpc>
                <a:spcPct val="90000"/>
              </a:lnSpc>
              <a:spcAft>
                <a:spcPct val="35000"/>
              </a:spcAft>
              <a:buFont typeface="Monotype Sorts" pitchFamily="2" charset="2"/>
              <a:buNone/>
            </a:pPr>
            <a:r>
              <a:rPr lang="en-GB" sz="2000" b="1" smtClean="0">
                <a:solidFill>
                  <a:srgbClr val="323BAE"/>
                </a:solidFill>
              </a:rPr>
              <a:t>Peter’s car consumes gasoline</a:t>
            </a:r>
          </a:p>
          <a:p>
            <a:pPr eaLnBrk="1" hangingPunct="1">
              <a:lnSpc>
                <a:spcPct val="90000"/>
              </a:lnSpc>
              <a:spcAft>
                <a:spcPct val="35000"/>
              </a:spcAft>
              <a:buFont typeface="Monotype Sorts" pitchFamily="2" charset="2"/>
              <a:buNone/>
            </a:pPr>
            <a:r>
              <a:rPr lang="en-GB" sz="2000" smtClean="0"/>
              <a:t>based on </a:t>
            </a:r>
            <a:r>
              <a:rPr lang="en-GB" sz="2000" b="1" u="sng" smtClean="0"/>
              <a:t>context-free</a:t>
            </a:r>
            <a:r>
              <a:rPr lang="en-GB" sz="2000" smtClean="0"/>
              <a:t> processing of the utterance, </a:t>
            </a:r>
          </a:p>
          <a:p>
            <a:pPr eaLnBrk="1" hangingPunct="1">
              <a:lnSpc>
                <a:spcPct val="90000"/>
              </a:lnSpc>
              <a:spcAft>
                <a:spcPct val="35000"/>
              </a:spcAft>
              <a:buFont typeface="Monotype Sorts" pitchFamily="2" charset="2"/>
              <a:buNone/>
            </a:pPr>
            <a:endParaRPr lang="en-GB" sz="2000" smtClean="0"/>
          </a:p>
          <a:p>
            <a:pPr eaLnBrk="1" hangingPunct="1">
              <a:lnSpc>
                <a:spcPct val="90000"/>
              </a:lnSpc>
              <a:spcAft>
                <a:spcPct val="35000"/>
              </a:spcAft>
              <a:buFont typeface="Monotype Sorts" pitchFamily="2" charset="2"/>
              <a:buNone/>
            </a:pPr>
            <a:r>
              <a:rPr lang="en-GB" sz="2000" smtClean="0"/>
              <a:t>though Wilks (1978) mentions possible effects of  context, </a:t>
            </a:r>
          </a:p>
          <a:p>
            <a:pPr eaLnBrk="1" hangingPunct="1">
              <a:lnSpc>
                <a:spcPct val="90000"/>
              </a:lnSpc>
              <a:spcAft>
                <a:spcPct val="35000"/>
              </a:spcAft>
              <a:buFont typeface="Monotype Sorts" pitchFamily="2" charset="2"/>
              <a:buNone/>
            </a:pPr>
            <a:r>
              <a:rPr lang="en-GB" sz="2000" smtClean="0"/>
              <a:t>and also mentions a richer possible interpretation:</a:t>
            </a:r>
          </a:p>
          <a:p>
            <a:pPr algn="ctr" eaLnBrk="1" hangingPunct="1">
              <a:lnSpc>
                <a:spcPct val="90000"/>
              </a:lnSpc>
              <a:buFont typeface="Monotype Sorts" pitchFamily="2" charset="2"/>
              <a:buNone/>
            </a:pPr>
            <a:r>
              <a:rPr lang="en-GB" sz="2000" b="1" smtClean="0">
                <a:solidFill>
                  <a:srgbClr val="323BAE"/>
                </a:solidFill>
              </a:rPr>
              <a:t>Peter’s car consumes a great deal of gasoline.</a:t>
            </a:r>
          </a:p>
          <a:p>
            <a:pPr algn="ctr" eaLnBrk="1" hangingPunct="1">
              <a:lnSpc>
                <a:spcPct val="90000"/>
              </a:lnSpc>
              <a:spcAft>
                <a:spcPct val="50000"/>
              </a:spcAft>
              <a:buFont typeface="Monotype Sorts" pitchFamily="2" charset="2"/>
              <a:buNone/>
            </a:pPr>
            <a:r>
              <a:rPr lang="en-GB" sz="2000" b="1" smtClean="0">
                <a:solidFill>
                  <a:srgbClr val="323BAE"/>
                </a:solidFill>
              </a:rPr>
              <a:t>[Peter’s car consumes gasoline quickly.]</a:t>
            </a:r>
          </a:p>
          <a:p>
            <a:pPr eaLnBrk="1" hangingPunct="1">
              <a:lnSpc>
                <a:spcPct val="90000"/>
              </a:lnSpc>
              <a:spcAft>
                <a:spcPct val="50000"/>
              </a:spcAft>
              <a:buFont typeface="Monotype Sorts" pitchFamily="2" charset="2"/>
              <a:buNone/>
            </a:pPr>
            <a:r>
              <a:rPr lang="en-GB" sz="2000" smtClean="0"/>
              <a:t>Plausibly, “to drink” has a default implication of speed.</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026"/>
          <p:cNvSpPr>
            <a:spLocks noGrp="1" noChangeArrowheads="1"/>
          </p:cNvSpPr>
          <p:nvPr>
            <p:ph type="title"/>
          </p:nvPr>
        </p:nvSpPr>
        <p:spPr>
          <a:xfrm>
            <a:off x="609600" y="152400"/>
            <a:ext cx="7772400" cy="304800"/>
          </a:xfrm>
        </p:spPr>
        <p:txBody>
          <a:bodyPr rtlCol="0">
            <a:normAutofit fontScale="90000"/>
          </a:bodyPr>
          <a:lstStyle/>
          <a:p>
            <a:pPr eaLnBrk="1" fontAlgn="auto" hangingPunct="1">
              <a:spcAft>
                <a:spcPts val="0"/>
              </a:spcAft>
              <a:defRPr/>
            </a:pPr>
            <a:endParaRPr lang="en-GB" sz="1800" b="1" i="1" smtClean="0"/>
          </a:p>
        </p:txBody>
      </p:sp>
      <p:sp>
        <p:nvSpPr>
          <p:cNvPr id="26627" name="Rectangle 1027"/>
          <p:cNvSpPr>
            <a:spLocks noGrp="1" noChangeArrowheads="1"/>
          </p:cNvSpPr>
          <p:nvPr>
            <p:ph idx="1"/>
          </p:nvPr>
        </p:nvSpPr>
        <p:spPr>
          <a:xfrm>
            <a:off x="76200" y="533400"/>
            <a:ext cx="8839200" cy="6096000"/>
          </a:xfrm>
        </p:spPr>
        <p:txBody>
          <a:bodyPr/>
          <a:lstStyle/>
          <a:p>
            <a:pPr eaLnBrk="1" hangingPunct="1">
              <a:spcAft>
                <a:spcPct val="50000"/>
              </a:spcAft>
              <a:buFont typeface="Monotype Sorts" pitchFamily="2" charset="2"/>
              <a:buNone/>
            </a:pPr>
            <a:r>
              <a:rPr lang="en-GB" sz="2000" u="sng" smtClean="0"/>
              <a:t>KEY</a:t>
            </a:r>
            <a:r>
              <a:rPr lang="en-GB" sz="2000" smtClean="0"/>
              <a:t>:</a:t>
            </a:r>
          </a:p>
          <a:p>
            <a:pPr eaLnBrk="1" hangingPunct="1">
              <a:spcAft>
                <a:spcPct val="50000"/>
              </a:spcAft>
              <a:buFont typeface="Monotype Sorts" pitchFamily="2" charset="2"/>
              <a:buNone/>
            </a:pPr>
            <a:r>
              <a:rPr lang="en-GB" sz="2000" smtClean="0"/>
              <a:t>The example, as with very many other metaphor examples, is only likely to arise in a </a:t>
            </a:r>
            <a:r>
              <a:rPr lang="en-GB" sz="2000" b="1" i="1" smtClean="0"/>
              <a:t>helpful context</a:t>
            </a:r>
            <a:r>
              <a:rPr lang="en-GB" sz="2000" smtClean="0"/>
              <a:t>. Rhetorical relations of contrast, etc., can be important.</a:t>
            </a:r>
          </a:p>
          <a:p>
            <a:pPr eaLnBrk="1" hangingPunct="1">
              <a:spcAft>
                <a:spcPct val="50000"/>
              </a:spcAft>
              <a:buFont typeface="Monotype Sorts" pitchFamily="2" charset="2"/>
              <a:buNone/>
            </a:pPr>
            <a:r>
              <a:rPr lang="en-GB" sz="2000" u="sng" smtClean="0"/>
              <a:t>VARIANT EXAMPLES</a:t>
            </a:r>
            <a:r>
              <a:rPr lang="en-GB" sz="2000" smtClean="0"/>
              <a:t>:</a:t>
            </a:r>
          </a:p>
          <a:p>
            <a:pPr eaLnBrk="1" hangingPunct="1">
              <a:spcAft>
                <a:spcPct val="50000"/>
              </a:spcAft>
            </a:pPr>
            <a:r>
              <a:rPr lang="en-GB" sz="2000" b="1" i="1" smtClean="0">
                <a:solidFill>
                  <a:srgbClr val="D93A1F"/>
                </a:solidFill>
              </a:rPr>
              <a:t>“I had to fill up again this morning. My car just drinks gasoline.”</a:t>
            </a:r>
          </a:p>
          <a:p>
            <a:pPr eaLnBrk="1" hangingPunct="1">
              <a:spcAft>
                <a:spcPct val="50000"/>
              </a:spcAft>
              <a:buFont typeface="Monotype Sorts" pitchFamily="2" charset="2"/>
              <a:buChar char=" "/>
            </a:pPr>
            <a:r>
              <a:rPr lang="en-GB" sz="2000" smtClean="0"/>
              <a:t>Plausible here that the </a:t>
            </a:r>
            <a:r>
              <a:rPr lang="en-GB" sz="2000" b="1" smtClean="0">
                <a:solidFill>
                  <a:srgbClr val="323BAE"/>
                </a:solidFill>
              </a:rPr>
              <a:t>consumes a great deal of</a:t>
            </a:r>
            <a:r>
              <a:rPr lang="en-GB" sz="2000" smtClean="0"/>
              <a:t> interpretation is meant.</a:t>
            </a:r>
          </a:p>
          <a:p>
            <a:pPr eaLnBrk="1" hangingPunct="1"/>
            <a:r>
              <a:rPr lang="en-GB" sz="2000" smtClean="0"/>
              <a:t>A: </a:t>
            </a:r>
            <a:r>
              <a:rPr lang="en-GB" sz="2000" b="1" i="1" smtClean="0">
                <a:solidFill>
                  <a:srgbClr val="D93A1F"/>
                </a:solidFill>
              </a:rPr>
              <a:t>“My car uses leaded gasoline.”</a:t>
            </a:r>
          </a:p>
          <a:p>
            <a:pPr eaLnBrk="1" hangingPunct="1">
              <a:spcAft>
                <a:spcPct val="50000"/>
              </a:spcAft>
              <a:buFont typeface="Monotype Sorts" pitchFamily="2" charset="2"/>
              <a:buChar char=" "/>
            </a:pPr>
            <a:r>
              <a:rPr lang="en-GB" sz="2000" smtClean="0"/>
              <a:t>B: </a:t>
            </a:r>
            <a:r>
              <a:rPr lang="en-GB" sz="2000" b="1" i="1" smtClean="0">
                <a:solidFill>
                  <a:srgbClr val="D93A1F"/>
                </a:solidFill>
              </a:rPr>
              <a:t>“Oh, mine drinks unleaded.”</a:t>
            </a:r>
          </a:p>
          <a:p>
            <a:pPr eaLnBrk="1" hangingPunct="1">
              <a:spcAft>
                <a:spcPct val="50000"/>
              </a:spcAft>
              <a:buFont typeface="Monotype Sorts" pitchFamily="2" charset="2"/>
              <a:buChar char=" "/>
            </a:pPr>
            <a:r>
              <a:rPr lang="en-GB" sz="2000" smtClean="0"/>
              <a:t>Plausible here that only the bare </a:t>
            </a:r>
            <a:r>
              <a:rPr lang="en-GB" sz="2000" b="1" smtClean="0">
                <a:solidFill>
                  <a:srgbClr val="323BAE"/>
                </a:solidFill>
              </a:rPr>
              <a:t>consumes</a:t>
            </a:r>
            <a:r>
              <a:rPr lang="en-GB" sz="2000" smtClean="0"/>
              <a:t> interpretation is meant.</a:t>
            </a:r>
          </a:p>
          <a:p>
            <a:pPr eaLnBrk="1" hangingPunct="1">
              <a:spcAft>
                <a:spcPct val="50000"/>
              </a:spcAft>
            </a:pPr>
            <a:r>
              <a:rPr lang="en-GB" sz="2000" b="1" i="1" smtClean="0">
                <a:solidFill>
                  <a:srgbClr val="D93A1F"/>
                </a:solidFill>
              </a:rPr>
              <a:t>“Mary gave the car a drink of gasoline while Peter went into the pub.”</a:t>
            </a:r>
          </a:p>
          <a:p>
            <a:pPr eaLnBrk="1" hangingPunct="1">
              <a:spcAft>
                <a:spcPct val="50000"/>
              </a:spcAft>
              <a:buFont typeface="Monotype Sorts" pitchFamily="2" charset="2"/>
              <a:buChar char=" "/>
            </a:pPr>
            <a:r>
              <a:rPr lang="en-GB" sz="2000" smtClean="0"/>
              <a:t>Plausible here that again only bare </a:t>
            </a:r>
            <a:r>
              <a:rPr lang="en-GB" sz="2000" b="1" smtClean="0">
                <a:solidFill>
                  <a:srgbClr val="323BAE"/>
                </a:solidFill>
              </a:rPr>
              <a:t>consumes</a:t>
            </a:r>
            <a:r>
              <a:rPr lang="en-GB" sz="2000" smtClean="0"/>
              <a:t> interpretation is meant, though now as a particular consumption event, not a practice.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GB" smtClean="0"/>
              <a:t>Exploiting Context</a:t>
            </a:r>
          </a:p>
        </p:txBody>
      </p:sp>
      <p:sp>
        <p:nvSpPr>
          <p:cNvPr id="89091" name="Rectangle 3"/>
          <p:cNvSpPr>
            <a:spLocks noGrp="1" noChangeArrowheads="1"/>
          </p:cNvSpPr>
          <p:nvPr>
            <p:ph idx="1"/>
          </p:nvPr>
        </p:nvSpPr>
        <p:spPr>
          <a:xfrm>
            <a:off x="685800" y="1447800"/>
            <a:ext cx="7772400" cy="5181600"/>
          </a:xfrm>
        </p:spPr>
        <p:txBody>
          <a:bodyPr rtlCol="0">
            <a:normAutofit fontScale="92500" lnSpcReduction="10000"/>
          </a:bodyPr>
          <a:lstStyle/>
          <a:p>
            <a:pPr eaLnBrk="1" fontAlgn="auto" hangingPunct="1">
              <a:lnSpc>
                <a:spcPct val="90000"/>
              </a:lnSpc>
              <a:spcAft>
                <a:spcPct val="50000"/>
              </a:spcAft>
              <a:buFont typeface="Arial" pitchFamily="34" charset="0"/>
              <a:buChar char="•"/>
              <a:defRPr/>
            </a:pPr>
            <a:r>
              <a:rPr lang="en-GB" smtClean="0"/>
              <a:t>Jerry Hobbs’s approach and ours (ATT-Meta) are detailed accounts of reasoning needed for metaphor understanding, and naturally allow for contextual guidance.</a:t>
            </a:r>
          </a:p>
          <a:p>
            <a:pPr eaLnBrk="1" fontAlgn="auto" hangingPunct="1">
              <a:lnSpc>
                <a:spcPct val="90000"/>
              </a:lnSpc>
              <a:spcAft>
                <a:spcPct val="50000"/>
              </a:spcAft>
              <a:buFont typeface="Arial" pitchFamily="34" charset="0"/>
              <a:buChar char="•"/>
              <a:defRPr/>
            </a:pPr>
            <a:r>
              <a:rPr lang="en-GB" smtClean="0"/>
              <a:t>But there are many outstanding issues.</a:t>
            </a:r>
          </a:p>
          <a:p>
            <a:pPr lvl="1" eaLnBrk="1" fontAlgn="auto" hangingPunct="1">
              <a:lnSpc>
                <a:spcPct val="90000"/>
              </a:lnSpc>
              <a:spcAft>
                <a:spcPct val="50000"/>
              </a:spcAft>
              <a:buFont typeface="Arial" pitchFamily="34" charset="0"/>
              <a:buChar char="–"/>
              <a:defRPr/>
            </a:pPr>
            <a:r>
              <a:rPr lang="en-GB" smtClean="0"/>
              <a:t>Hobbs appears to allow anything to transfer from source to target, whereas in our approach there are constraints.</a:t>
            </a:r>
          </a:p>
          <a:p>
            <a:pPr lvl="1" eaLnBrk="1" fontAlgn="auto" hangingPunct="1">
              <a:lnSpc>
                <a:spcPct val="90000"/>
              </a:lnSpc>
              <a:spcAft>
                <a:spcPct val="50000"/>
              </a:spcAft>
              <a:buFont typeface="Arial" pitchFamily="34" charset="0"/>
              <a:buChar char="–"/>
              <a:defRPr/>
            </a:pPr>
            <a:r>
              <a:rPr lang="en-GB" smtClean="0"/>
              <a:t>Context is not just a matter of guidance of sentence-by-sentence (or clause-by-clause) interpretation. A larger grain-size for metaphorical interpretation may be desirable.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762000" y="152400"/>
            <a:ext cx="7772400" cy="685800"/>
          </a:xfrm>
        </p:spPr>
        <p:txBody>
          <a:bodyPr rtlCol="0">
            <a:normAutofit fontScale="90000"/>
          </a:bodyPr>
          <a:lstStyle/>
          <a:p>
            <a:pPr eaLnBrk="1" fontAlgn="auto" hangingPunct="1">
              <a:spcAft>
                <a:spcPts val="0"/>
              </a:spcAft>
              <a:defRPr/>
            </a:pPr>
            <a:r>
              <a:rPr lang="en-GB" smtClean="0"/>
              <a:t>Context-Drivenness in ATT-Meta</a:t>
            </a:r>
          </a:p>
        </p:txBody>
      </p:sp>
      <p:sp>
        <p:nvSpPr>
          <p:cNvPr id="204803" name="Rectangle 3"/>
          <p:cNvSpPr>
            <a:spLocks noGrp="1" noChangeArrowheads="1"/>
          </p:cNvSpPr>
          <p:nvPr>
            <p:ph idx="1"/>
          </p:nvPr>
        </p:nvSpPr>
        <p:spPr>
          <a:xfrm>
            <a:off x="228600" y="990600"/>
            <a:ext cx="8610600" cy="5715000"/>
          </a:xfrm>
        </p:spPr>
        <p:txBody>
          <a:bodyPr rtlCol="0">
            <a:normAutofit fontScale="92500" lnSpcReduction="20000"/>
          </a:bodyPr>
          <a:lstStyle/>
          <a:p>
            <a:pPr eaLnBrk="1" fontAlgn="auto" hangingPunct="1">
              <a:spcAft>
                <a:spcPct val="100000"/>
              </a:spcAft>
              <a:buFont typeface="Arial" pitchFamily="34" charset="0"/>
              <a:buChar char="•"/>
              <a:defRPr/>
            </a:pPr>
            <a:r>
              <a:rPr lang="en-GB" smtClean="0"/>
              <a:t>In ATT-Meta, reasoning is directed “backwards” from goals concerning issues arising in the context.</a:t>
            </a:r>
          </a:p>
          <a:p>
            <a:pPr eaLnBrk="1" fontAlgn="auto" hangingPunct="1">
              <a:spcAft>
                <a:spcPct val="50000"/>
              </a:spcAft>
              <a:buFont typeface="Arial" pitchFamily="34" charset="0"/>
              <a:buChar char="•"/>
              <a:defRPr/>
            </a:pPr>
            <a:r>
              <a:rPr lang="en-GB" smtClean="0"/>
              <a:t>Enables metaphor understanding to be context-driven (or more precisely: contextual-issue-driven).</a:t>
            </a:r>
          </a:p>
          <a:p>
            <a:pPr lvl="1" eaLnBrk="1" fontAlgn="auto" hangingPunct="1">
              <a:spcAft>
                <a:spcPct val="50000"/>
              </a:spcAft>
              <a:buFont typeface="Arial" pitchFamily="34" charset="0"/>
              <a:buChar char="–"/>
              <a:defRPr/>
            </a:pPr>
            <a:r>
              <a:rPr lang="en-GB" i="1" smtClean="0"/>
              <a:t>“</a:t>
            </a:r>
            <a:r>
              <a:rPr lang="en-GB" b="1" i="1" smtClean="0">
                <a:solidFill>
                  <a:srgbClr val="D93A1F"/>
                </a:solidFill>
              </a:rPr>
              <a:t>In the far reaches of her mind</a:t>
            </a:r>
            <a:r>
              <a:rPr lang="en-GB" i="1" smtClean="0"/>
              <a:t>, Anne knew Kyle was having an affair, </a:t>
            </a:r>
            <a:r>
              <a:rPr lang="en-GB" i="1" u="sng" smtClean="0"/>
              <a:t>but</a:t>
            </a:r>
            <a:r>
              <a:rPr lang="en-GB" i="1" smtClean="0"/>
              <a:t> </a:t>
            </a:r>
            <a:r>
              <a:rPr lang="en-GB" b="1" i="1" u="sng" smtClean="0"/>
              <a:t>to acknowledge the betrayal to herself</a:t>
            </a:r>
            <a:r>
              <a:rPr lang="en-GB" i="1" smtClean="0"/>
              <a:t> would have meant she would have had to take a stand.”</a:t>
            </a:r>
          </a:p>
          <a:p>
            <a:pPr lvl="1" eaLnBrk="1" fontAlgn="auto" hangingPunct="1">
              <a:spcAft>
                <a:spcPts val="0"/>
              </a:spcAft>
              <a:buFont typeface="Arial" pitchFamily="34" charset="0"/>
              <a:buChar char="–"/>
              <a:defRPr/>
            </a:pPr>
            <a:r>
              <a:rPr lang="en-GB" i="1" smtClean="0"/>
              <a:t>“acknowledge to herself” </a:t>
            </a:r>
            <a:r>
              <a:rPr lang="en-GB" smtClean="0"/>
              <a:t>and the</a:t>
            </a:r>
            <a:r>
              <a:rPr lang="en-GB" i="1" smtClean="0"/>
              <a:t> “but” </a:t>
            </a:r>
            <a:r>
              <a:rPr lang="en-GB" smtClean="0"/>
              <a:t>raise the issue of the degree of </a:t>
            </a:r>
            <a:r>
              <a:rPr lang="en-GB" b="1" smtClean="0">
                <a:solidFill>
                  <a:srgbClr val="323BAE"/>
                </a:solidFill>
              </a:rPr>
              <a:t>Anne’s conscious awareness </a:t>
            </a:r>
            <a:r>
              <a:rPr lang="en-GB" smtClean="0"/>
              <a:t>of Kyle’s affair. </a:t>
            </a:r>
          </a:p>
          <a:p>
            <a:pPr lvl="1" eaLnBrk="1" fontAlgn="auto" hangingPunct="1">
              <a:spcAft>
                <a:spcPts val="0"/>
              </a:spcAft>
              <a:buFont typeface="Arial" pitchFamily="34" charset="0"/>
              <a:buChar char="–"/>
              <a:defRPr/>
            </a:pPr>
            <a:r>
              <a:rPr lang="en-GB" smtClean="0"/>
              <a:t>Let’s cast this as the issue of the degree to which </a:t>
            </a:r>
            <a:r>
              <a:rPr lang="en-GB" b="1" smtClean="0">
                <a:solidFill>
                  <a:srgbClr val="323BAE"/>
                </a:solidFill>
              </a:rPr>
              <a:t>Anne can consciously use</a:t>
            </a:r>
            <a:r>
              <a:rPr lang="en-GB" smtClean="0"/>
              <a:t> the idea of Kyle’s affair.</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52400" y="152400"/>
            <a:ext cx="8686800" cy="685800"/>
          </a:xfrm>
        </p:spPr>
        <p:txBody>
          <a:bodyPr rtlCol="0">
            <a:normAutofit fontScale="90000"/>
          </a:bodyPr>
          <a:lstStyle/>
          <a:p>
            <a:pPr eaLnBrk="1" fontAlgn="auto" hangingPunct="1">
              <a:spcAft>
                <a:spcPts val="0"/>
              </a:spcAft>
              <a:defRPr/>
            </a:pPr>
            <a:r>
              <a:rPr lang="en-GB" smtClean="0"/>
              <a:t>Context-Drivenness in ATT-Meta, contd.</a:t>
            </a:r>
          </a:p>
        </p:txBody>
      </p:sp>
      <p:sp>
        <p:nvSpPr>
          <p:cNvPr id="29699" name="Rectangle 3"/>
          <p:cNvSpPr>
            <a:spLocks noGrp="1" noChangeArrowheads="1"/>
          </p:cNvSpPr>
          <p:nvPr>
            <p:ph idx="1"/>
          </p:nvPr>
        </p:nvSpPr>
        <p:spPr>
          <a:xfrm>
            <a:off x="228600" y="990600"/>
            <a:ext cx="8686800" cy="5715000"/>
          </a:xfrm>
        </p:spPr>
        <p:txBody>
          <a:bodyPr/>
          <a:lstStyle/>
          <a:p>
            <a:pPr eaLnBrk="1" hangingPunct="1">
              <a:spcAft>
                <a:spcPct val="85000"/>
              </a:spcAft>
            </a:pPr>
            <a:r>
              <a:rPr lang="en-GB" sz="2000" smtClean="0"/>
              <a:t>We have the issue of the degree to which </a:t>
            </a:r>
            <a:r>
              <a:rPr lang="en-GB" sz="2000" b="1" smtClean="0">
                <a:solidFill>
                  <a:srgbClr val="323BAE"/>
                </a:solidFill>
              </a:rPr>
              <a:t>Anne can consciously use</a:t>
            </a:r>
            <a:r>
              <a:rPr lang="en-GB" sz="2000" smtClean="0"/>
              <a:t> the idea of Kyle’s affair.</a:t>
            </a:r>
          </a:p>
          <a:p>
            <a:pPr eaLnBrk="1" hangingPunct="1">
              <a:spcAft>
                <a:spcPct val="85000"/>
              </a:spcAft>
            </a:pPr>
            <a:r>
              <a:rPr lang="en-GB" sz="2000" smtClean="0"/>
              <a:t>Suppose we know a </a:t>
            </a:r>
            <a:r>
              <a:rPr lang="en-GB" sz="2000" b="1" i="1" smtClean="0"/>
              <a:t>specific metaphorical mapping</a:t>
            </a:r>
            <a:r>
              <a:rPr lang="en-GB" sz="2000" smtClean="0"/>
              <a:t> from  </a:t>
            </a:r>
            <a:r>
              <a:rPr lang="en-GB" sz="2000" b="1" smtClean="0">
                <a:solidFill>
                  <a:srgbClr val="D93A1F"/>
                </a:solidFill>
              </a:rPr>
              <a:t>physical operation on ideas(-as-physical-objects)</a:t>
            </a:r>
            <a:r>
              <a:rPr lang="en-GB" sz="2000" smtClean="0"/>
              <a:t> to </a:t>
            </a:r>
            <a:r>
              <a:rPr lang="en-GB" sz="2000" b="1" smtClean="0">
                <a:solidFill>
                  <a:srgbClr val="323BAE"/>
                </a:solidFill>
              </a:rPr>
              <a:t>consciously using them.</a:t>
            </a:r>
          </a:p>
          <a:p>
            <a:pPr eaLnBrk="1" hangingPunct="1">
              <a:lnSpc>
                <a:spcPct val="85000"/>
              </a:lnSpc>
              <a:spcAft>
                <a:spcPct val="85000"/>
              </a:spcAft>
            </a:pPr>
            <a:r>
              <a:rPr lang="en-GB" sz="2000" smtClean="0"/>
              <a:t>Then, in a metaphorical “pretence space”, raise issue of degree to which Anne is able to physically operate on the idea. </a:t>
            </a:r>
            <a:r>
              <a:rPr lang="en-GB" sz="2000" b="1" i="1" smtClean="0"/>
              <a:t>NB: Backwards use of specific metaphorical mapping.</a:t>
            </a:r>
            <a:endParaRPr lang="en-GB" sz="2000" smtClean="0"/>
          </a:p>
          <a:p>
            <a:pPr eaLnBrk="1" hangingPunct="1">
              <a:lnSpc>
                <a:spcPct val="85000"/>
              </a:lnSpc>
              <a:spcAft>
                <a:spcPct val="85000"/>
              </a:spcAft>
            </a:pPr>
            <a:r>
              <a:rPr lang="en-GB" sz="2000" smtClean="0"/>
              <a:t>Address the issue by knowledge about physical objects and space. Inference: </a:t>
            </a:r>
            <a:r>
              <a:rPr lang="en-GB" sz="2000" b="1" u="sng" smtClean="0">
                <a:solidFill>
                  <a:srgbClr val="D93A1F"/>
                </a:solidFill>
              </a:rPr>
              <a:t>presumably</a:t>
            </a:r>
            <a:r>
              <a:rPr lang="en-GB" sz="2000" b="1" smtClean="0">
                <a:solidFill>
                  <a:srgbClr val="D93A1F"/>
                </a:solidFill>
              </a:rPr>
              <a:t>,</a:t>
            </a:r>
            <a:r>
              <a:rPr lang="en-GB" sz="2000" smtClean="0"/>
              <a:t> </a:t>
            </a:r>
            <a:r>
              <a:rPr lang="en-GB" sz="2000" b="1" smtClean="0">
                <a:solidFill>
                  <a:srgbClr val="D93A1F"/>
                </a:solidFill>
              </a:rPr>
              <a:t>Anne has </a:t>
            </a:r>
            <a:r>
              <a:rPr lang="en-GB" sz="2000" b="1" u="sng" smtClean="0">
                <a:solidFill>
                  <a:srgbClr val="D93A1F"/>
                </a:solidFill>
              </a:rPr>
              <a:t>very low</a:t>
            </a:r>
            <a:r>
              <a:rPr lang="en-GB" sz="2000" b="1" smtClean="0">
                <a:solidFill>
                  <a:srgbClr val="D93A1F"/>
                </a:solidFill>
              </a:rPr>
              <a:t> degree of </a:t>
            </a:r>
            <a:r>
              <a:rPr lang="en-GB" sz="2000" b="1" u="sng" smtClean="0">
                <a:solidFill>
                  <a:srgbClr val="D93A1F"/>
                </a:solidFill>
              </a:rPr>
              <a:t>ability</a:t>
            </a:r>
            <a:r>
              <a:rPr lang="en-GB" sz="2000" b="1" smtClean="0">
                <a:solidFill>
                  <a:srgbClr val="D93A1F"/>
                </a:solidFill>
              </a:rPr>
              <a:t> to operate on the idea.</a:t>
            </a:r>
            <a:endParaRPr lang="en-GB" sz="2000" smtClean="0"/>
          </a:p>
          <a:p>
            <a:pPr eaLnBrk="1" hangingPunct="1">
              <a:lnSpc>
                <a:spcPct val="85000"/>
              </a:lnSpc>
              <a:spcAft>
                <a:spcPct val="85000"/>
              </a:spcAft>
            </a:pPr>
            <a:r>
              <a:rPr lang="en-GB" sz="2000" smtClean="0"/>
              <a:t>Transfer this forwards to reality space via above mapping to get: </a:t>
            </a:r>
            <a:r>
              <a:rPr lang="en-GB" sz="2000" b="1" u="sng" smtClean="0">
                <a:solidFill>
                  <a:srgbClr val="323BAE"/>
                </a:solidFill>
              </a:rPr>
              <a:t>presumably</a:t>
            </a:r>
            <a:r>
              <a:rPr lang="en-GB" sz="2000" b="1" smtClean="0">
                <a:solidFill>
                  <a:srgbClr val="323BAE"/>
                </a:solidFill>
              </a:rPr>
              <a:t>, Anne has </a:t>
            </a:r>
            <a:r>
              <a:rPr lang="en-GB" sz="2000" b="1" u="sng" smtClean="0">
                <a:solidFill>
                  <a:srgbClr val="323BAE"/>
                </a:solidFill>
              </a:rPr>
              <a:t>very low</a:t>
            </a:r>
            <a:r>
              <a:rPr lang="en-GB" sz="2000" b="1" smtClean="0">
                <a:solidFill>
                  <a:srgbClr val="323BAE"/>
                </a:solidFill>
              </a:rPr>
              <a:t> degree of </a:t>
            </a:r>
            <a:r>
              <a:rPr lang="en-GB" sz="2000" b="1" u="sng" smtClean="0">
                <a:solidFill>
                  <a:srgbClr val="323BAE"/>
                </a:solidFill>
              </a:rPr>
              <a:t>ability</a:t>
            </a:r>
            <a:r>
              <a:rPr lang="en-GB" sz="2000" b="1" smtClean="0">
                <a:solidFill>
                  <a:srgbClr val="323BAE"/>
                </a:solidFill>
              </a:rPr>
              <a:t> to consciously use</a:t>
            </a:r>
            <a:r>
              <a:rPr lang="en-GB" sz="2000" smtClean="0"/>
              <a:t> the idea.</a:t>
            </a:r>
          </a:p>
          <a:p>
            <a:pPr eaLnBrk="1" hangingPunct="1">
              <a:lnSpc>
                <a:spcPct val="85000"/>
              </a:lnSpc>
              <a:spcAft>
                <a:spcPct val="85000"/>
              </a:spcAft>
            </a:pPr>
            <a:r>
              <a:rPr lang="en-GB" sz="2000" smtClean="0"/>
              <a:t>The uncertainty level, degree and notion of ability are mapped across identically by a few of a set of a dozen or so </a:t>
            </a:r>
            <a:r>
              <a:rPr lang="en-GB" sz="2000" b="1" i="1" u="sng" smtClean="0">
                <a:solidFill>
                  <a:srgbClr val="821BFF"/>
                </a:solidFill>
              </a:rPr>
              <a:t>view-neutral mapping adjuncts</a:t>
            </a:r>
            <a:r>
              <a:rPr lang="en-GB" sz="2000" b="1" i="1" smtClean="0">
                <a:solidFill>
                  <a:srgbClr val="821BFF"/>
                </a:solidFill>
              </a:rPr>
              <a:t>  (VNMAs)</a:t>
            </a:r>
            <a:r>
              <a:rPr lang="en-GB" sz="2000" smtClean="0">
                <a:solidFill>
                  <a:srgbClr val="821BFF"/>
                </a:solidFill>
              </a:rPr>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Notes on Pretence</a:t>
            </a:r>
          </a:p>
        </p:txBody>
      </p:sp>
      <p:sp>
        <p:nvSpPr>
          <p:cNvPr id="3075" name="Rectangle 3"/>
          <p:cNvSpPr>
            <a:spLocks noGrp="1" noChangeArrowheads="1"/>
          </p:cNvSpPr>
          <p:nvPr>
            <p:ph idx="1"/>
          </p:nvPr>
        </p:nvSpPr>
        <p:spPr>
          <a:xfrm>
            <a:off x="251520" y="836712"/>
            <a:ext cx="8534400" cy="5760640"/>
          </a:xfrm>
        </p:spPr>
        <p:txBody>
          <a:bodyPr/>
          <a:lstStyle/>
          <a:p>
            <a:pPr eaLnBrk="1" hangingPunct="1">
              <a:lnSpc>
                <a:spcPct val="120000"/>
              </a:lnSpc>
              <a:spcBef>
                <a:spcPts val="1500"/>
              </a:spcBef>
              <a:spcAft>
                <a:spcPts val="0"/>
              </a:spcAft>
              <a:defRPr/>
            </a:pPr>
            <a:r>
              <a:rPr lang="en-GB" sz="2000" dirty="0" smtClean="0"/>
              <a:t>The word “pretence” has a number of different meanings, and people have different intuitions about what it covers. </a:t>
            </a:r>
          </a:p>
          <a:p>
            <a:pPr eaLnBrk="1" hangingPunct="1">
              <a:lnSpc>
                <a:spcPct val="120000"/>
              </a:lnSpc>
              <a:spcBef>
                <a:spcPts val="2500"/>
              </a:spcBef>
              <a:spcAft>
                <a:spcPts val="0"/>
              </a:spcAft>
              <a:buFont typeface="Times New Roman" pitchFamily="18" charset="0"/>
              <a:buChar char=" "/>
              <a:defRPr/>
            </a:pPr>
            <a:r>
              <a:rPr lang="en-GB" sz="2000" dirty="0" smtClean="0"/>
              <a:t>The relevant notion in this talk does not imply any sort of deception or insincerity. </a:t>
            </a:r>
          </a:p>
          <a:p>
            <a:pPr eaLnBrk="1" hangingPunct="1">
              <a:lnSpc>
                <a:spcPct val="120000"/>
              </a:lnSpc>
              <a:spcBef>
                <a:spcPts val="2500"/>
              </a:spcBef>
              <a:spcAft>
                <a:spcPts val="0"/>
              </a:spcAft>
              <a:buFont typeface="Times New Roman" pitchFamily="18" charset="0"/>
              <a:buChar char=" "/>
              <a:defRPr/>
            </a:pPr>
            <a:r>
              <a:rPr lang="en-GB" sz="2000" dirty="0" smtClean="0"/>
              <a:t>Rather it is </a:t>
            </a:r>
            <a:r>
              <a:rPr lang="en-GB" sz="2000" b="1" i="1" dirty="0" smtClean="0">
                <a:solidFill>
                  <a:srgbClr val="821BFF"/>
                </a:solidFill>
              </a:rPr>
              <a:t>overt</a:t>
            </a:r>
            <a:r>
              <a:rPr lang="en-GB" sz="2000" dirty="0" smtClean="0">
                <a:solidFill>
                  <a:srgbClr val="821BFF"/>
                </a:solidFill>
              </a:rPr>
              <a:t> </a:t>
            </a:r>
            <a:r>
              <a:rPr lang="en-GB" sz="2000" dirty="0" smtClean="0"/>
              <a:t>pretence, usually but not necessarily as part of a communication with someone else. Some cases:</a:t>
            </a:r>
          </a:p>
          <a:p>
            <a:pPr lvl="1" eaLnBrk="1" hangingPunct="1">
              <a:lnSpc>
                <a:spcPct val="120000"/>
              </a:lnSpc>
              <a:spcBef>
                <a:spcPts val="500"/>
              </a:spcBef>
              <a:spcAft>
                <a:spcPts val="0"/>
              </a:spcAft>
              <a:defRPr/>
            </a:pPr>
            <a:r>
              <a:rPr lang="en-GB" sz="1800" dirty="0" smtClean="0"/>
              <a:t>Children’s pretend play </a:t>
            </a:r>
          </a:p>
          <a:p>
            <a:pPr lvl="1" eaLnBrk="1" hangingPunct="1">
              <a:lnSpc>
                <a:spcPct val="120000"/>
              </a:lnSpc>
              <a:spcBef>
                <a:spcPts val="500"/>
              </a:spcBef>
              <a:spcAft>
                <a:spcPts val="0"/>
              </a:spcAft>
              <a:buFont typeface="Times New Roman" pitchFamily="18" charset="0"/>
              <a:buChar char=" "/>
              <a:defRPr/>
            </a:pPr>
            <a:r>
              <a:rPr lang="en-GB" sz="1800" dirty="0" smtClean="0"/>
              <a:t>Fancy-dress balls </a:t>
            </a:r>
          </a:p>
          <a:p>
            <a:pPr lvl="1" eaLnBrk="1" hangingPunct="1">
              <a:lnSpc>
                <a:spcPct val="120000"/>
              </a:lnSpc>
              <a:spcBef>
                <a:spcPts val="500"/>
              </a:spcBef>
              <a:spcAft>
                <a:spcPts val="0"/>
              </a:spcAft>
              <a:buFont typeface="Times New Roman" pitchFamily="18" charset="0"/>
              <a:buChar char=" "/>
              <a:defRPr/>
            </a:pPr>
            <a:r>
              <a:rPr lang="en-GB" sz="1800" dirty="0" smtClean="0"/>
              <a:t>Drama</a:t>
            </a:r>
          </a:p>
          <a:p>
            <a:pPr lvl="1" eaLnBrk="1" hangingPunct="1">
              <a:lnSpc>
                <a:spcPct val="120000"/>
              </a:lnSpc>
              <a:spcBef>
                <a:spcPts val="500"/>
              </a:spcBef>
              <a:spcAft>
                <a:spcPts val="0"/>
              </a:spcAft>
              <a:buFont typeface="Times New Roman" pitchFamily="18" charset="0"/>
              <a:buChar char=" "/>
              <a:defRPr/>
            </a:pPr>
            <a:r>
              <a:rPr lang="en-GB" sz="1800" dirty="0" smtClean="0"/>
              <a:t>Fiction in general (NB: </a:t>
            </a:r>
            <a:r>
              <a:rPr lang="en-GB" sz="1800" b="1" dirty="0" smtClean="0">
                <a:solidFill>
                  <a:srgbClr val="821BFF"/>
                </a:solidFill>
              </a:rPr>
              <a:t>pretending</a:t>
            </a:r>
            <a:r>
              <a:rPr lang="en-GB" sz="1800" b="1" i="1" dirty="0" smtClean="0">
                <a:solidFill>
                  <a:srgbClr val="821BFF"/>
                </a:solidFill>
              </a:rPr>
              <a:t> that</a:t>
            </a:r>
            <a:r>
              <a:rPr lang="en-GB" sz="1800" dirty="0" smtClean="0"/>
              <a:t> as opposed to </a:t>
            </a:r>
            <a:r>
              <a:rPr lang="en-GB" sz="1800" b="1" dirty="0" smtClean="0">
                <a:solidFill>
                  <a:srgbClr val="821BFF"/>
                </a:solidFill>
              </a:rPr>
              <a:t>pretending</a:t>
            </a:r>
            <a:r>
              <a:rPr lang="en-GB" sz="1800" b="1" i="1" dirty="0" smtClean="0">
                <a:solidFill>
                  <a:srgbClr val="821BFF"/>
                </a:solidFill>
              </a:rPr>
              <a:t> to</a:t>
            </a:r>
            <a:r>
              <a:rPr lang="en-GB" sz="1800" dirty="0" smtClean="0"/>
              <a:t>)</a:t>
            </a:r>
          </a:p>
          <a:p>
            <a:pPr lvl="1" eaLnBrk="1" hangingPunct="1">
              <a:lnSpc>
                <a:spcPct val="120000"/>
              </a:lnSpc>
              <a:spcBef>
                <a:spcPts val="500"/>
              </a:spcBef>
              <a:spcAft>
                <a:spcPts val="0"/>
              </a:spcAft>
              <a:buFont typeface="Times New Roman" pitchFamily="18" charset="0"/>
              <a:buChar char=" "/>
              <a:defRPr/>
            </a:pPr>
            <a:r>
              <a:rPr lang="en-GB" sz="1800" dirty="0" smtClean="0"/>
              <a:t>Counterfactual statements: “If I were the head of the Football Association I’d set up a new world governing body and sew up a certain person whose initials are SB into a large pig’s bladder.” </a:t>
            </a:r>
          </a:p>
          <a:p>
            <a:pPr eaLnBrk="1" hangingPunct="1">
              <a:lnSpc>
                <a:spcPct val="120000"/>
              </a:lnSpc>
              <a:spcBef>
                <a:spcPts val="2500"/>
              </a:spcBef>
              <a:spcAft>
                <a:spcPts val="0"/>
              </a:spcAft>
              <a:defRPr/>
            </a:pPr>
            <a:endParaRPr lang="en-GB" sz="2000" dirty="0" smtClean="0"/>
          </a:p>
          <a:p>
            <a:pPr eaLnBrk="1" hangingPunct="1">
              <a:lnSpc>
                <a:spcPct val="120000"/>
              </a:lnSpc>
              <a:spcBef>
                <a:spcPts val="2500"/>
              </a:spcBef>
              <a:spcAft>
                <a:spcPts val="0"/>
              </a:spcAft>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04800" y="304800"/>
            <a:ext cx="8458200" cy="685800"/>
          </a:xfrm>
        </p:spPr>
        <p:txBody>
          <a:bodyPr rtlCol="0">
            <a:normAutofit fontScale="90000"/>
          </a:bodyPr>
          <a:lstStyle/>
          <a:p>
            <a:pPr eaLnBrk="1" fontAlgn="auto" hangingPunct="1">
              <a:spcAft>
                <a:spcPts val="0"/>
              </a:spcAft>
              <a:defRPr/>
            </a:pPr>
            <a:r>
              <a:rPr lang="en-GB" smtClean="0"/>
              <a:t>Unrestricted Context-Driven Mapping??</a:t>
            </a:r>
          </a:p>
        </p:txBody>
      </p:sp>
      <p:sp>
        <p:nvSpPr>
          <p:cNvPr id="194563" name="Rectangle 3"/>
          <p:cNvSpPr>
            <a:spLocks noGrp="1" noChangeArrowheads="1"/>
          </p:cNvSpPr>
          <p:nvPr>
            <p:ph idx="1"/>
          </p:nvPr>
        </p:nvSpPr>
        <p:spPr>
          <a:xfrm>
            <a:off x="381000" y="1219200"/>
            <a:ext cx="8458200" cy="5181600"/>
          </a:xfrm>
        </p:spPr>
        <p:txBody>
          <a:bodyPr rtlCol="0">
            <a:normAutofit fontScale="92500" lnSpcReduction="10000"/>
          </a:bodyPr>
          <a:lstStyle/>
          <a:p>
            <a:pPr eaLnBrk="1" fontAlgn="auto" hangingPunct="1">
              <a:spcAft>
                <a:spcPct val="50000"/>
              </a:spcAft>
              <a:buFont typeface="Arial" pitchFamily="34" charset="0"/>
              <a:buChar char="•"/>
              <a:defRPr/>
            </a:pPr>
            <a:r>
              <a:rPr lang="en-GB" smtClean="0"/>
              <a:t>Hobbs example: </a:t>
            </a:r>
            <a:r>
              <a:rPr lang="en-GB" b="1" i="1" smtClean="0">
                <a:solidFill>
                  <a:srgbClr val="D93A1F"/>
                </a:solidFill>
              </a:rPr>
              <a:t>“Mary is graceful but John is an elephant.”</a:t>
            </a:r>
            <a:r>
              <a:rPr lang="en-GB" smtClean="0"/>
              <a:t> </a:t>
            </a:r>
          </a:p>
          <a:p>
            <a:pPr eaLnBrk="1" fontAlgn="auto" hangingPunct="1">
              <a:spcAft>
                <a:spcPct val="50000"/>
              </a:spcAft>
              <a:buFont typeface="Monotype Sorts" pitchFamily="2" charset="2"/>
              <a:buChar char=" "/>
              <a:defRPr/>
            </a:pPr>
            <a:r>
              <a:rPr lang="en-GB" smtClean="0"/>
              <a:t>So: </a:t>
            </a:r>
            <a:r>
              <a:rPr lang="en-GB" b="1" smtClean="0">
                <a:solidFill>
                  <a:srgbClr val="323BAE"/>
                </a:solidFill>
              </a:rPr>
              <a:t>John is clumsy</a:t>
            </a:r>
            <a:r>
              <a:rPr lang="en-GB" smtClean="0"/>
              <a:t>.</a:t>
            </a:r>
          </a:p>
          <a:p>
            <a:pPr eaLnBrk="1" fontAlgn="auto" hangingPunct="1">
              <a:spcAft>
                <a:spcPct val="50000"/>
              </a:spcAft>
              <a:buFont typeface="Arial" pitchFamily="34" charset="0"/>
              <a:buChar char="•"/>
              <a:defRPr/>
            </a:pPr>
            <a:r>
              <a:rPr lang="en-GB" smtClean="0"/>
              <a:t>Example based on Asher &amp; Lascarides: </a:t>
            </a:r>
            <a:r>
              <a:rPr lang="en-GB" b="1" i="1" smtClean="0">
                <a:solidFill>
                  <a:srgbClr val="D93A1F"/>
                </a:solidFill>
              </a:rPr>
              <a:t>“Sam is a rock but John is a pebble.”</a:t>
            </a:r>
            <a:r>
              <a:rPr lang="en-GB" smtClean="0"/>
              <a:t> </a:t>
            </a:r>
          </a:p>
          <a:p>
            <a:pPr eaLnBrk="1" fontAlgn="auto" hangingPunct="1">
              <a:spcAft>
                <a:spcPct val="50000"/>
              </a:spcAft>
              <a:buFont typeface="Monotype Sorts" pitchFamily="2" charset="2"/>
              <a:buChar char=" "/>
              <a:defRPr/>
            </a:pPr>
            <a:r>
              <a:rPr lang="en-GB" smtClean="0"/>
              <a:t>So [perhaps]: </a:t>
            </a:r>
            <a:r>
              <a:rPr lang="en-GB" b="1" smtClean="0">
                <a:solidFill>
                  <a:srgbClr val="323BAE"/>
                </a:solidFill>
              </a:rPr>
              <a:t>John is of no account, or not supportive, or influenceable ….</a:t>
            </a:r>
          </a:p>
          <a:p>
            <a:pPr eaLnBrk="1" fontAlgn="auto" hangingPunct="1">
              <a:spcAft>
                <a:spcPct val="50000"/>
              </a:spcAft>
              <a:buFont typeface="Arial" pitchFamily="34" charset="0"/>
              <a:buChar char="•"/>
              <a:defRPr/>
            </a:pPr>
            <a:r>
              <a:rPr lang="en-GB" smtClean="0"/>
              <a:t>Restrictions on what can be transferred this way? Those authors don’t seem to apply any.</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04800" y="304800"/>
            <a:ext cx="8458200" cy="685800"/>
          </a:xfrm>
        </p:spPr>
        <p:txBody>
          <a:bodyPr rtlCol="0">
            <a:normAutofit fontScale="90000"/>
          </a:bodyPr>
          <a:lstStyle/>
          <a:p>
            <a:pPr eaLnBrk="1" fontAlgn="auto" hangingPunct="1">
              <a:spcAft>
                <a:spcPts val="0"/>
              </a:spcAft>
              <a:defRPr/>
            </a:pPr>
            <a:r>
              <a:rPr lang="en-GB" smtClean="0"/>
              <a:t>Unrestricted Mapping??, contd.</a:t>
            </a:r>
          </a:p>
        </p:txBody>
      </p:sp>
      <p:sp>
        <p:nvSpPr>
          <p:cNvPr id="195587" name="Rectangle 3"/>
          <p:cNvSpPr>
            <a:spLocks noGrp="1" noChangeArrowheads="1"/>
          </p:cNvSpPr>
          <p:nvPr>
            <p:ph idx="1"/>
          </p:nvPr>
        </p:nvSpPr>
        <p:spPr>
          <a:xfrm>
            <a:off x="381000" y="1447800"/>
            <a:ext cx="8458200" cy="5181600"/>
          </a:xfrm>
        </p:spPr>
        <p:txBody>
          <a:bodyPr rtlCol="0">
            <a:normAutofit fontScale="92500" lnSpcReduction="20000"/>
          </a:bodyPr>
          <a:lstStyle/>
          <a:p>
            <a:pPr eaLnBrk="1" fontAlgn="auto" hangingPunct="1">
              <a:lnSpc>
                <a:spcPct val="90000"/>
              </a:lnSpc>
              <a:spcAft>
                <a:spcPct val="50000"/>
              </a:spcAft>
              <a:buFont typeface="Arial" pitchFamily="34" charset="0"/>
              <a:buChar char="•"/>
              <a:defRPr/>
            </a:pPr>
            <a:r>
              <a:rPr lang="en-GB" smtClean="0"/>
              <a:t>But what about: </a:t>
            </a:r>
          </a:p>
          <a:p>
            <a:pPr eaLnBrk="1" fontAlgn="auto" hangingPunct="1">
              <a:lnSpc>
                <a:spcPct val="90000"/>
              </a:lnSpc>
              <a:spcAft>
                <a:spcPct val="50000"/>
              </a:spcAft>
              <a:buFont typeface="Monotype Sorts" pitchFamily="2" charset="2"/>
              <a:buChar char=" "/>
              <a:defRPr/>
            </a:pPr>
            <a:r>
              <a:rPr lang="en-GB" b="1" i="1" smtClean="0">
                <a:solidFill>
                  <a:srgbClr val="D93A1F"/>
                </a:solidFill>
              </a:rPr>
              <a:t>“Peter has black hair but John is an elephant.”</a:t>
            </a:r>
          </a:p>
          <a:p>
            <a:pPr eaLnBrk="1" fontAlgn="auto" hangingPunct="1">
              <a:lnSpc>
                <a:spcPct val="90000"/>
              </a:lnSpc>
              <a:spcAft>
                <a:spcPct val="100000"/>
              </a:spcAft>
              <a:buFont typeface="Monotype Sorts" pitchFamily="2" charset="2"/>
              <a:buChar char=" "/>
              <a:defRPr/>
            </a:pPr>
            <a:r>
              <a:rPr lang="en-GB" smtClean="0"/>
              <a:t>A reasonable way of saying that </a:t>
            </a:r>
            <a:r>
              <a:rPr lang="en-GB" b="1" smtClean="0">
                <a:solidFill>
                  <a:srgbClr val="323BAE"/>
                </a:solidFill>
              </a:rPr>
              <a:t>John has grey hair?</a:t>
            </a:r>
          </a:p>
          <a:p>
            <a:pPr eaLnBrk="1" fontAlgn="auto" hangingPunct="1">
              <a:lnSpc>
                <a:spcPct val="90000"/>
              </a:lnSpc>
              <a:spcAft>
                <a:spcPct val="50000"/>
              </a:spcAft>
              <a:buFont typeface="Monotype Sorts" pitchFamily="2" charset="2"/>
              <a:buChar char=" "/>
              <a:defRPr/>
            </a:pPr>
            <a:r>
              <a:rPr lang="en-GB" b="1" i="1" smtClean="0">
                <a:solidFill>
                  <a:srgbClr val="D93A1F"/>
                </a:solidFill>
              </a:rPr>
              <a:t>“Mary’s pencil is yellow but John’s is a tomato.” </a:t>
            </a:r>
          </a:p>
          <a:p>
            <a:pPr eaLnBrk="1" fontAlgn="auto" hangingPunct="1">
              <a:lnSpc>
                <a:spcPct val="90000"/>
              </a:lnSpc>
              <a:spcAft>
                <a:spcPct val="100000"/>
              </a:spcAft>
              <a:buFont typeface="Monotype Sorts" pitchFamily="2" charset="2"/>
              <a:buChar char=" "/>
              <a:defRPr/>
            </a:pPr>
            <a:r>
              <a:rPr lang="en-GB" smtClean="0"/>
              <a:t>A reasonable way of saying that </a:t>
            </a:r>
            <a:r>
              <a:rPr lang="en-GB" b="1" smtClean="0">
                <a:solidFill>
                  <a:srgbClr val="323BAE"/>
                </a:solidFill>
              </a:rPr>
              <a:t>John’s pencil is red, </a:t>
            </a:r>
            <a:r>
              <a:rPr lang="en-GB" smtClean="0"/>
              <a:t>if it’s not also round and squat?</a:t>
            </a:r>
          </a:p>
          <a:p>
            <a:pPr eaLnBrk="1" fontAlgn="auto" hangingPunct="1">
              <a:lnSpc>
                <a:spcPct val="90000"/>
              </a:lnSpc>
              <a:spcAft>
                <a:spcPct val="50000"/>
              </a:spcAft>
              <a:buFont typeface="Arial" pitchFamily="34" charset="0"/>
              <a:buChar char="•"/>
              <a:defRPr/>
            </a:pPr>
            <a:r>
              <a:rPr lang="en-GB" smtClean="0"/>
              <a:t>No &amp; No. Need constraints … under investigation in ATT-Meta project.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85800" y="228600"/>
            <a:ext cx="7772400" cy="685800"/>
          </a:xfrm>
        </p:spPr>
        <p:txBody>
          <a:bodyPr rtlCol="0">
            <a:normAutofit fontScale="90000"/>
          </a:bodyPr>
          <a:lstStyle/>
          <a:p>
            <a:pPr eaLnBrk="1" fontAlgn="auto" hangingPunct="1">
              <a:spcAft>
                <a:spcPts val="0"/>
              </a:spcAft>
              <a:defRPr/>
            </a:pPr>
            <a:r>
              <a:rPr lang="en-GB" smtClean="0"/>
              <a:t>Types of Mapping in ATT-Meta</a:t>
            </a:r>
          </a:p>
        </p:txBody>
      </p:sp>
      <p:sp>
        <p:nvSpPr>
          <p:cNvPr id="32771" name="Rectangle 3"/>
          <p:cNvSpPr>
            <a:spLocks noGrp="1" noChangeArrowheads="1"/>
          </p:cNvSpPr>
          <p:nvPr>
            <p:ph idx="1"/>
          </p:nvPr>
        </p:nvSpPr>
        <p:spPr>
          <a:xfrm>
            <a:off x="685800" y="1447800"/>
            <a:ext cx="7772400" cy="5181600"/>
          </a:xfrm>
        </p:spPr>
        <p:txBody>
          <a:bodyPr/>
          <a:lstStyle/>
          <a:p>
            <a:pPr eaLnBrk="1" hangingPunct="1">
              <a:spcAft>
                <a:spcPct val="50000"/>
              </a:spcAft>
            </a:pPr>
            <a:r>
              <a:rPr lang="en-GB" smtClean="0"/>
              <a:t>As well as specific metaphorical mappings  and VNMAs …</a:t>
            </a:r>
          </a:p>
          <a:p>
            <a:pPr eaLnBrk="1" hangingPunct="1">
              <a:spcAft>
                <a:spcPct val="50000"/>
              </a:spcAft>
            </a:pPr>
            <a:r>
              <a:rPr lang="en-GB" smtClean="0"/>
              <a:t>Future addition to the approach: Ad hoc linkages created by finding new structured analogies (as in many approaches, incl. Wilks, Fass, SMT, etc.).</a:t>
            </a:r>
          </a:p>
          <a:p>
            <a:pPr eaLnBrk="1" hangingPunct="1">
              <a:spcAft>
                <a:spcPct val="50000"/>
              </a:spcAft>
            </a:pPr>
            <a:endParaRPr lang="en-GB"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52400" y="152400"/>
            <a:ext cx="8839200" cy="685800"/>
          </a:xfrm>
        </p:spPr>
        <p:txBody>
          <a:bodyPr rtlCol="0">
            <a:normAutofit fontScale="90000"/>
          </a:bodyPr>
          <a:lstStyle/>
          <a:p>
            <a:pPr eaLnBrk="1" fontAlgn="auto" hangingPunct="1">
              <a:spcAft>
                <a:spcPts val="0"/>
              </a:spcAft>
              <a:defRPr/>
            </a:pPr>
            <a:r>
              <a:rPr lang="en-GB" smtClean="0"/>
              <a:t>Grain-Size, contd.3</a:t>
            </a:r>
          </a:p>
        </p:txBody>
      </p:sp>
      <p:sp>
        <p:nvSpPr>
          <p:cNvPr id="198659" name="Rectangle 3"/>
          <p:cNvSpPr>
            <a:spLocks noGrp="1" noChangeArrowheads="1"/>
          </p:cNvSpPr>
          <p:nvPr>
            <p:ph idx="1"/>
          </p:nvPr>
        </p:nvSpPr>
        <p:spPr>
          <a:xfrm>
            <a:off x="304800" y="1143000"/>
            <a:ext cx="8458200" cy="5181600"/>
          </a:xfrm>
        </p:spPr>
        <p:txBody>
          <a:bodyPr rtlCol="0">
            <a:normAutofit fontScale="85000" lnSpcReduction="10000"/>
          </a:bodyPr>
          <a:lstStyle/>
          <a:p>
            <a:pPr eaLnBrk="1" fontAlgn="auto" hangingPunct="1">
              <a:spcAft>
                <a:spcPct val="50000"/>
              </a:spcAft>
              <a:buFont typeface="Arial" pitchFamily="34" charset="0"/>
              <a:buChar char="•"/>
              <a:defRPr/>
            </a:pPr>
            <a:r>
              <a:rPr lang="en-GB" smtClean="0"/>
              <a:t>Example from a novel:</a:t>
            </a:r>
          </a:p>
          <a:p>
            <a:pPr lvl="1" eaLnBrk="1" fontAlgn="auto" hangingPunct="1">
              <a:spcAft>
                <a:spcPct val="50000"/>
              </a:spcAft>
              <a:buFont typeface="Monotype Sorts" pitchFamily="2" charset="2"/>
              <a:buChar char=" "/>
              <a:defRPr/>
            </a:pPr>
            <a:r>
              <a:rPr lang="en-GB" b="1" i="1" smtClean="0">
                <a:solidFill>
                  <a:srgbClr val="D93A1F"/>
                </a:solidFill>
              </a:rPr>
              <a:t>“</a:t>
            </a:r>
            <a:r>
              <a:rPr lang="en-GB" b="1" i="1" smtClean="0"/>
              <a:t>She was too confused to judge anything.</a:t>
            </a:r>
            <a:r>
              <a:rPr lang="en-GB" b="1" i="1" smtClean="0">
                <a:solidFill>
                  <a:srgbClr val="D93A1F"/>
                </a:solidFill>
              </a:rPr>
              <a:t> If he'd done nothing else, he'd at least invaded her thoughts and tossed them around until there was only chaos in her head.”</a:t>
            </a:r>
          </a:p>
          <a:p>
            <a:pPr eaLnBrk="1" fontAlgn="auto" hangingPunct="1">
              <a:spcAft>
                <a:spcPct val="50000"/>
              </a:spcAft>
              <a:buFont typeface="Arial" pitchFamily="34" charset="0"/>
              <a:buChar char="•"/>
              <a:defRPr/>
            </a:pPr>
            <a:r>
              <a:rPr lang="en-GB" smtClean="0"/>
              <a:t>2</a:t>
            </a:r>
            <a:r>
              <a:rPr lang="en-GB" baseline="30000" smtClean="0"/>
              <a:t>nd</a:t>
            </a:r>
            <a:r>
              <a:rPr lang="en-GB" smtClean="0"/>
              <a:t> sentence could equally well be in separate sentences:</a:t>
            </a:r>
          </a:p>
          <a:p>
            <a:pPr lvl="1" eaLnBrk="1" fontAlgn="auto" hangingPunct="1">
              <a:spcAft>
                <a:spcPct val="50000"/>
              </a:spcAft>
              <a:buFont typeface="Monotype Sorts" pitchFamily="2" charset="2"/>
              <a:buChar char=" "/>
              <a:defRPr/>
            </a:pPr>
            <a:r>
              <a:rPr lang="en-GB" b="1" i="1" smtClean="0">
                <a:solidFill>
                  <a:srgbClr val="D93A1F"/>
                </a:solidFill>
              </a:rPr>
              <a:t>“He'd invaded her thoughts. He’d tossed them around. Eventually there was only chaos in her head.”</a:t>
            </a:r>
          </a:p>
          <a:p>
            <a:pPr eaLnBrk="1" fontAlgn="auto" hangingPunct="1">
              <a:spcAft>
                <a:spcPct val="50000"/>
              </a:spcAft>
              <a:buFont typeface="Arial" pitchFamily="34" charset="0"/>
              <a:buChar char="•"/>
              <a:defRPr/>
            </a:pPr>
            <a:r>
              <a:rPr lang="en-GB" smtClean="0"/>
              <a:t>The fact that we have separate sentences does not of itself imply each needs a target-domain interpretation.</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52400" y="152400"/>
            <a:ext cx="8839200" cy="685800"/>
          </a:xfrm>
        </p:spPr>
        <p:txBody>
          <a:bodyPr rtlCol="0">
            <a:normAutofit fontScale="90000"/>
          </a:bodyPr>
          <a:lstStyle/>
          <a:p>
            <a:pPr eaLnBrk="1" fontAlgn="auto" hangingPunct="1">
              <a:spcAft>
                <a:spcPts val="0"/>
              </a:spcAft>
              <a:defRPr/>
            </a:pPr>
            <a:r>
              <a:rPr lang="en-GB" smtClean="0"/>
              <a:t>Grain-Size, contd.4</a:t>
            </a:r>
          </a:p>
        </p:txBody>
      </p:sp>
      <p:sp>
        <p:nvSpPr>
          <p:cNvPr id="34819" name="Rectangle 3"/>
          <p:cNvSpPr>
            <a:spLocks noGrp="1" noChangeArrowheads="1"/>
          </p:cNvSpPr>
          <p:nvPr>
            <p:ph idx="1"/>
          </p:nvPr>
        </p:nvSpPr>
        <p:spPr>
          <a:xfrm>
            <a:off x="304800" y="914400"/>
            <a:ext cx="8458200" cy="5791200"/>
          </a:xfrm>
        </p:spPr>
        <p:txBody>
          <a:bodyPr/>
          <a:lstStyle/>
          <a:p>
            <a:pPr eaLnBrk="1" hangingPunct="1">
              <a:lnSpc>
                <a:spcPct val="90000"/>
              </a:lnSpc>
              <a:spcAft>
                <a:spcPct val="50000"/>
              </a:spcAft>
            </a:pPr>
            <a:r>
              <a:rPr lang="en-GB" sz="2400" smtClean="0"/>
              <a:t>Plausibly, the only function of the </a:t>
            </a:r>
            <a:r>
              <a:rPr lang="en-GB" sz="2400" b="1" i="1" smtClean="0">
                <a:solidFill>
                  <a:srgbClr val="D93A1F"/>
                </a:solidFill>
              </a:rPr>
              <a:t>“tossing around”</a:t>
            </a:r>
            <a:r>
              <a:rPr lang="en-GB" sz="2400" smtClean="0"/>
              <a:t> is to emphasize that the </a:t>
            </a:r>
            <a:r>
              <a:rPr lang="en-GB" sz="2400" b="1" i="1" smtClean="0">
                <a:solidFill>
                  <a:srgbClr val="D93A1F"/>
                </a:solidFill>
              </a:rPr>
              <a:t>“chaos”</a:t>
            </a:r>
            <a:r>
              <a:rPr lang="en-GB" sz="2400" smtClean="0"/>
              <a:t> resulted from </a:t>
            </a:r>
            <a:r>
              <a:rPr lang="en-GB" sz="2400" b="1" i="1" smtClean="0"/>
              <a:t>some</a:t>
            </a:r>
            <a:r>
              <a:rPr lang="en-GB" sz="2400" smtClean="0"/>
              <a:t> events concerning the man (and perhaps not even that)—there is no need to find a </a:t>
            </a:r>
            <a:r>
              <a:rPr lang="en-GB" sz="2400" b="1" i="1" smtClean="0"/>
              <a:t>specific</a:t>
            </a:r>
            <a:r>
              <a:rPr lang="en-GB" sz="2400" smtClean="0"/>
              <a:t> target-domain parallel.</a:t>
            </a:r>
          </a:p>
          <a:p>
            <a:pPr eaLnBrk="1" hangingPunct="1">
              <a:lnSpc>
                <a:spcPct val="90000"/>
              </a:lnSpc>
              <a:spcAft>
                <a:spcPct val="50000"/>
              </a:spcAft>
            </a:pPr>
            <a:r>
              <a:rPr lang="en-GB" sz="2400" smtClean="0"/>
              <a:t>Similarly but more tentatively for the </a:t>
            </a:r>
            <a:r>
              <a:rPr lang="en-GB" sz="2400" b="1" i="1" smtClean="0">
                <a:solidFill>
                  <a:srgbClr val="D93A1F"/>
                </a:solidFill>
              </a:rPr>
              <a:t>“invasion”</a:t>
            </a:r>
            <a:r>
              <a:rPr lang="en-GB" sz="2400" smtClean="0"/>
              <a:t> of her thoughts (on at least one possible interpretation of what the invasion amounts to in source-domain terms).</a:t>
            </a:r>
          </a:p>
          <a:p>
            <a:pPr eaLnBrk="1" hangingPunct="1">
              <a:lnSpc>
                <a:spcPct val="90000"/>
              </a:lnSpc>
              <a:spcAft>
                <a:spcPct val="50000"/>
              </a:spcAft>
              <a:buFont typeface="Monotype Sorts" pitchFamily="2" charset="2"/>
              <a:buChar char=" "/>
            </a:pPr>
            <a:r>
              <a:rPr lang="en-GB" sz="2400" smtClean="0"/>
              <a:t>Invasion just mentioned as a way of emphasizing that he had done something that had had a strong effect on her thoughts. </a:t>
            </a:r>
          </a:p>
          <a:p>
            <a:pPr eaLnBrk="1" hangingPunct="1">
              <a:lnSpc>
                <a:spcPct val="90000"/>
              </a:lnSpc>
              <a:spcAft>
                <a:spcPct val="50000"/>
              </a:spcAft>
            </a:pPr>
            <a:r>
              <a:rPr lang="en-GB" sz="2400" smtClean="0"/>
              <a:t>What is important is the </a:t>
            </a:r>
            <a:r>
              <a:rPr lang="en-GB" sz="2400" b="1" smtClean="0">
                <a:solidFill>
                  <a:srgbClr val="D93A1F"/>
                </a:solidFill>
              </a:rPr>
              <a:t>overall source scenario</a:t>
            </a:r>
            <a:r>
              <a:rPr lang="en-GB" sz="2400" smtClean="0"/>
              <a:t>, not the particular division of its description into surface units such as sentences.</a:t>
            </a:r>
          </a:p>
          <a:p>
            <a:pPr eaLnBrk="1" hangingPunct="1">
              <a:lnSpc>
                <a:spcPct val="90000"/>
              </a:lnSpc>
              <a:spcAft>
                <a:spcPct val="50000"/>
              </a:spcAft>
            </a:pPr>
            <a:r>
              <a:rPr lang="en-GB" sz="2400" smtClean="0"/>
              <a:t>The invasion and tossing </a:t>
            </a:r>
            <a:r>
              <a:rPr lang="en-GB" sz="2400" b="1" i="1" smtClean="0"/>
              <a:t>could</a:t>
            </a:r>
            <a:r>
              <a:rPr lang="en-GB" sz="2400" smtClean="0"/>
              <a:t> get mapped, but this would be by </a:t>
            </a:r>
            <a:r>
              <a:rPr lang="en-GB" sz="2400" b="1" smtClean="0">
                <a:solidFill>
                  <a:srgbClr val="323BAE"/>
                </a:solidFill>
              </a:rPr>
              <a:t>contextual demand</a:t>
            </a:r>
            <a:r>
              <a:rPr lang="en-GB" sz="2400" smtClean="0"/>
              <a:t>, not discourse structure.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Overt Pretence</a:t>
            </a:r>
          </a:p>
        </p:txBody>
      </p:sp>
      <p:sp>
        <p:nvSpPr>
          <p:cNvPr id="3075" name="Rectangle 3"/>
          <p:cNvSpPr>
            <a:spLocks noGrp="1" noChangeArrowheads="1"/>
          </p:cNvSpPr>
          <p:nvPr>
            <p:ph idx="1"/>
          </p:nvPr>
        </p:nvSpPr>
        <p:spPr>
          <a:xfrm>
            <a:off x="251520" y="1124744"/>
            <a:ext cx="8534400" cy="5400600"/>
          </a:xfrm>
        </p:spPr>
        <p:txBody>
          <a:bodyPr/>
          <a:lstStyle/>
          <a:p>
            <a:pPr eaLnBrk="1" hangingPunct="1">
              <a:lnSpc>
                <a:spcPct val="120000"/>
              </a:lnSpc>
              <a:spcBef>
                <a:spcPts val="2500"/>
              </a:spcBef>
              <a:spcAft>
                <a:spcPts val="0"/>
              </a:spcAft>
              <a:defRPr/>
            </a:pPr>
            <a:r>
              <a:rPr lang="en-GB" sz="2000" dirty="0" smtClean="0"/>
              <a:t>Any sort of </a:t>
            </a:r>
            <a:r>
              <a:rPr lang="en-GB" sz="2000" b="1" dirty="0" smtClean="0">
                <a:solidFill>
                  <a:srgbClr val="821BFF"/>
                </a:solidFill>
              </a:rPr>
              <a:t>imagining</a:t>
            </a:r>
            <a:r>
              <a:rPr lang="en-GB" sz="2000" dirty="0" smtClean="0"/>
              <a:t> (conscious or not) of a situation </a:t>
            </a:r>
            <a:r>
              <a:rPr lang="en-GB" sz="2000" b="1" dirty="0" smtClean="0">
                <a:solidFill>
                  <a:srgbClr val="821BFF"/>
                </a:solidFill>
              </a:rPr>
              <a:t>you think is unreal</a:t>
            </a:r>
            <a:r>
              <a:rPr lang="en-GB" sz="2000" dirty="0" smtClean="0"/>
              <a:t>,  and </a:t>
            </a:r>
            <a:r>
              <a:rPr lang="en-GB" sz="2000" b="1" dirty="0" smtClean="0">
                <a:solidFill>
                  <a:srgbClr val="821BFF"/>
                </a:solidFill>
              </a:rPr>
              <a:t>is presented in that spirit </a:t>
            </a:r>
            <a:r>
              <a:rPr lang="en-GB" sz="2000" dirty="0" smtClean="0"/>
              <a:t>to yourself or others, is overt pretending-that.</a:t>
            </a:r>
          </a:p>
          <a:p>
            <a:pPr eaLnBrk="1" hangingPunct="1">
              <a:lnSpc>
                <a:spcPct val="120000"/>
              </a:lnSpc>
              <a:spcBef>
                <a:spcPts val="2500"/>
              </a:spcBef>
              <a:spcAft>
                <a:spcPts val="0"/>
              </a:spcAft>
              <a:defRPr/>
            </a:pPr>
            <a:r>
              <a:rPr lang="en-GB" sz="2000" dirty="0" smtClean="0"/>
              <a:t>This isn’t to say that it’s immediately </a:t>
            </a:r>
            <a:r>
              <a:rPr lang="en-GB" sz="2000" b="1" i="1" dirty="0" smtClean="0"/>
              <a:t>obvious</a:t>
            </a:r>
            <a:r>
              <a:rPr lang="en-GB" sz="2000" dirty="0" smtClean="0"/>
              <a:t> to another person that you’re engaging in pretence, or that there are clear signals that pretence is going on.</a:t>
            </a:r>
          </a:p>
          <a:p>
            <a:pPr eaLnBrk="1" hangingPunct="1">
              <a:lnSpc>
                <a:spcPct val="120000"/>
              </a:lnSpc>
              <a:spcBef>
                <a:spcPts val="2500"/>
              </a:spcBef>
              <a:spcAft>
                <a:spcPts val="0"/>
              </a:spcAft>
              <a:defRPr/>
            </a:pPr>
            <a:endParaRPr lang="en-GB" sz="2000" dirty="0" smtClean="0"/>
          </a:p>
          <a:p>
            <a:pPr eaLnBrk="1" hangingPunct="1">
              <a:lnSpc>
                <a:spcPct val="120000"/>
              </a:lnSpc>
              <a:spcBef>
                <a:spcPts val="2500"/>
              </a:spcBef>
              <a:spcAft>
                <a:spcPts val="0"/>
              </a:spcAft>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Some Terminology</a:t>
            </a:r>
          </a:p>
        </p:txBody>
      </p:sp>
      <p:sp>
        <p:nvSpPr>
          <p:cNvPr id="3075" name="Rectangle 3"/>
          <p:cNvSpPr>
            <a:spLocks noGrp="1" noChangeArrowheads="1"/>
          </p:cNvSpPr>
          <p:nvPr>
            <p:ph idx="1"/>
          </p:nvPr>
        </p:nvSpPr>
        <p:spPr>
          <a:xfrm>
            <a:off x="251520" y="1124744"/>
            <a:ext cx="8534400" cy="5400600"/>
          </a:xfrm>
        </p:spPr>
        <p:txBody>
          <a:bodyPr/>
          <a:lstStyle/>
          <a:p>
            <a:pPr eaLnBrk="1" hangingPunct="1">
              <a:lnSpc>
                <a:spcPct val="120000"/>
              </a:lnSpc>
              <a:spcBef>
                <a:spcPts val="2500"/>
              </a:spcBef>
              <a:spcAft>
                <a:spcPts val="0"/>
              </a:spcAft>
              <a:defRPr/>
            </a:pPr>
            <a:r>
              <a:rPr lang="en-GB" sz="2000" dirty="0" smtClean="0"/>
              <a:t>A metaphor has a </a:t>
            </a:r>
            <a:r>
              <a:rPr lang="en-GB" sz="2000" b="1" i="1" dirty="0" smtClean="0">
                <a:solidFill>
                  <a:srgbClr val="FF0000"/>
                </a:solidFill>
              </a:rPr>
              <a:t>“source side”</a:t>
            </a:r>
            <a:r>
              <a:rPr lang="en-GB" sz="2000" dirty="0" smtClean="0"/>
              <a:t> and a </a:t>
            </a:r>
            <a:r>
              <a:rPr lang="en-GB" sz="2000" b="1" i="1" dirty="0" smtClean="0">
                <a:solidFill>
                  <a:srgbClr val="00B0F0"/>
                </a:solidFill>
              </a:rPr>
              <a:t>“target side”</a:t>
            </a:r>
            <a:r>
              <a:rPr lang="en-GB" sz="2000" dirty="0" smtClean="0"/>
              <a:t>.</a:t>
            </a:r>
          </a:p>
          <a:p>
            <a:pPr marL="342900" lvl="1" indent="-342900" eaLnBrk="1" hangingPunct="1">
              <a:lnSpc>
                <a:spcPct val="120000"/>
              </a:lnSpc>
              <a:spcBef>
                <a:spcPts val="2500"/>
              </a:spcBef>
              <a:spcAft>
                <a:spcPts val="0"/>
              </a:spcAft>
              <a:buFont typeface="Arial" charset="0"/>
              <a:buChar char="•"/>
              <a:defRPr/>
            </a:pPr>
            <a:r>
              <a:rPr lang="en-GB" sz="2000" dirty="0" smtClean="0"/>
              <a:t>In </a:t>
            </a:r>
            <a:r>
              <a:rPr lang="en-GB" sz="2000" b="1" i="1" dirty="0" smtClean="0"/>
              <a:t>“John’s exam marking overflowed into the weekend”,</a:t>
            </a:r>
            <a:r>
              <a:rPr lang="en-GB" sz="2000" dirty="0" smtClean="0"/>
              <a:t> </a:t>
            </a:r>
            <a:r>
              <a:rPr lang="en-GB" sz="1800" dirty="0" smtClean="0"/>
              <a:t> </a:t>
            </a:r>
          </a:p>
          <a:p>
            <a:pPr eaLnBrk="1" hangingPunct="1">
              <a:lnSpc>
                <a:spcPct val="120000"/>
              </a:lnSpc>
              <a:spcBef>
                <a:spcPts val="1500"/>
              </a:spcBef>
              <a:spcAft>
                <a:spcPts val="0"/>
              </a:spcAft>
              <a:buFont typeface="Times New Roman" pitchFamily="18" charset="0"/>
              <a:buChar char=" "/>
              <a:defRPr/>
            </a:pPr>
            <a:r>
              <a:rPr lang="en-GB" sz="2000" dirty="0" smtClean="0"/>
              <a:t>the </a:t>
            </a:r>
            <a:r>
              <a:rPr lang="en-GB" sz="2000" b="1" dirty="0" smtClean="0">
                <a:solidFill>
                  <a:srgbClr val="00B0F0"/>
                </a:solidFill>
              </a:rPr>
              <a:t>target side </a:t>
            </a:r>
            <a:r>
              <a:rPr lang="en-GB" sz="2000" dirty="0" smtClean="0"/>
              <a:t>is to do with John’s marking</a:t>
            </a:r>
          </a:p>
          <a:p>
            <a:pPr eaLnBrk="1" hangingPunct="1">
              <a:lnSpc>
                <a:spcPct val="120000"/>
              </a:lnSpc>
              <a:spcBef>
                <a:spcPts val="1500"/>
              </a:spcBef>
              <a:spcAft>
                <a:spcPts val="0"/>
              </a:spcAft>
              <a:buFont typeface="Times New Roman" pitchFamily="18" charset="0"/>
              <a:buChar char=" "/>
              <a:defRPr/>
            </a:pPr>
            <a:r>
              <a:rPr lang="en-GB" sz="2000" dirty="0" smtClean="0"/>
              <a:t>the </a:t>
            </a:r>
            <a:r>
              <a:rPr lang="en-GB" sz="2000" b="1" dirty="0" smtClean="0">
                <a:solidFill>
                  <a:srgbClr val="FF0000"/>
                </a:solidFill>
              </a:rPr>
              <a:t>source side</a:t>
            </a:r>
            <a:r>
              <a:rPr lang="en-GB" sz="2000" dirty="0" smtClean="0"/>
              <a:t> is to do with physical liquids, their movements, physical containers, etc.</a:t>
            </a:r>
          </a:p>
          <a:p>
            <a:pPr eaLnBrk="1" hangingPunct="1">
              <a:lnSpc>
                <a:spcPct val="120000"/>
              </a:lnSpc>
              <a:spcBef>
                <a:spcPts val="2500"/>
              </a:spcBef>
              <a:spcAft>
                <a:spcPts val="0"/>
              </a:spcAft>
              <a:defRPr/>
            </a:pPr>
            <a:r>
              <a:rPr lang="en-GB" sz="2000" dirty="0" smtClean="0"/>
              <a:t>I’ll talk of source-side and target-side subject matter, situations, scenarios, ...</a:t>
            </a:r>
          </a:p>
          <a:p>
            <a:pPr eaLnBrk="1" hangingPunct="1">
              <a:lnSpc>
                <a:spcPct val="120000"/>
              </a:lnSpc>
              <a:spcBef>
                <a:spcPts val="2500"/>
              </a:spcBef>
              <a:spcAft>
                <a:spcPts val="0"/>
              </a:spcAft>
              <a:defRPr/>
            </a:pPr>
            <a:r>
              <a:rPr lang="en-GB" sz="2000" dirty="0" smtClean="0"/>
              <a:t>The two sides are conceptual, not primarily parts of the wording.</a:t>
            </a:r>
          </a:p>
          <a:p>
            <a:pPr eaLnBrk="1" hangingPunct="1">
              <a:lnSpc>
                <a:spcPct val="120000"/>
              </a:lnSpc>
              <a:spcBef>
                <a:spcPts val="2500"/>
              </a:spcBef>
              <a:spcAft>
                <a:spcPts val="0"/>
              </a:spcAft>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The ATT-Meta Approach</a:t>
            </a:r>
          </a:p>
        </p:txBody>
      </p:sp>
      <p:sp>
        <p:nvSpPr>
          <p:cNvPr id="3075" name="Rectangle 3"/>
          <p:cNvSpPr>
            <a:spLocks noGrp="1" noChangeArrowheads="1"/>
          </p:cNvSpPr>
          <p:nvPr>
            <p:ph idx="1"/>
          </p:nvPr>
        </p:nvSpPr>
        <p:spPr>
          <a:xfrm>
            <a:off x="251520" y="908720"/>
            <a:ext cx="8534400" cy="5400600"/>
          </a:xfrm>
        </p:spPr>
        <p:txBody>
          <a:bodyPr/>
          <a:lstStyle/>
          <a:p>
            <a:pPr eaLnBrk="1" hangingPunct="1">
              <a:lnSpc>
                <a:spcPct val="120000"/>
              </a:lnSpc>
              <a:spcBef>
                <a:spcPts val="2500"/>
              </a:spcBef>
              <a:spcAft>
                <a:spcPts val="0"/>
              </a:spcAft>
              <a:defRPr/>
            </a:pPr>
            <a:r>
              <a:rPr lang="en-GB" sz="2000" dirty="0" smtClean="0"/>
              <a:t>“ATT-Meta”   =   “[propositional] attitudes” + “metaphor”</a:t>
            </a:r>
          </a:p>
          <a:p>
            <a:pPr eaLnBrk="1" hangingPunct="1">
              <a:lnSpc>
                <a:spcPct val="120000"/>
              </a:lnSpc>
              <a:spcBef>
                <a:spcPts val="2500"/>
              </a:spcBef>
              <a:spcAft>
                <a:spcPts val="0"/>
              </a:spcAft>
              <a:defRPr/>
            </a:pPr>
            <a:r>
              <a:rPr lang="en-GB" sz="2000" dirty="0" smtClean="0"/>
              <a:t>ATT-Meta general theoretical approach to some metaphor, and a working AI computer program that partially realizes the theory.</a:t>
            </a:r>
          </a:p>
          <a:p>
            <a:pPr marL="342000" eaLnBrk="1" fontAlgn="auto" hangingPunct="1">
              <a:lnSpc>
                <a:spcPct val="90000"/>
              </a:lnSpc>
              <a:spcBef>
                <a:spcPts val="2500"/>
              </a:spcBef>
              <a:spcAft>
                <a:spcPts val="0"/>
              </a:spcAft>
              <a:buFont typeface="Arial" pitchFamily="34" charset="0"/>
              <a:buChar char="•"/>
              <a:defRPr/>
            </a:pPr>
            <a:r>
              <a:rPr lang="en-GB" sz="2000" dirty="0" smtClean="0"/>
              <a:t>As with many other approaches, if a metaphorical word or phrase is conventional/familiar enough then its meaning may be in a mental/system lexicon.</a:t>
            </a:r>
            <a:r>
              <a:rPr lang="en-GB" sz="2400" dirty="0" smtClean="0"/>
              <a:t> </a:t>
            </a:r>
          </a:p>
          <a:p>
            <a:pPr marL="742050" lvl="1" eaLnBrk="1" fontAlgn="auto" hangingPunct="1">
              <a:lnSpc>
                <a:spcPct val="90000"/>
              </a:lnSpc>
              <a:spcBef>
                <a:spcPts val="1000"/>
              </a:spcBef>
              <a:spcAft>
                <a:spcPts val="0"/>
              </a:spcAft>
              <a:buFont typeface="Arial" pitchFamily="34" charset="0"/>
              <a:buChar char="•"/>
              <a:defRPr/>
            </a:pPr>
            <a:r>
              <a:rPr lang="en-GB" sz="1800" i="1" dirty="0" smtClean="0"/>
              <a:t>Possible examples</a:t>
            </a:r>
            <a:r>
              <a:rPr lang="en-GB" sz="1800" dirty="0" smtClean="0"/>
              <a:t>:   milestone,  attack,  dead,  back of X’s mind</a:t>
            </a:r>
          </a:p>
          <a:p>
            <a:pPr marL="742050" lvl="1" eaLnBrk="1" fontAlgn="auto" hangingPunct="1">
              <a:lnSpc>
                <a:spcPct val="90000"/>
              </a:lnSpc>
              <a:spcBef>
                <a:spcPts val="1000"/>
              </a:spcBef>
              <a:spcAft>
                <a:spcPts val="0"/>
              </a:spcAft>
              <a:buFont typeface="Arial" pitchFamily="34" charset="0"/>
              <a:buChar char="•"/>
              <a:defRPr/>
            </a:pPr>
            <a:r>
              <a:rPr lang="en-GB" sz="1800" i="1" dirty="0" smtClean="0"/>
              <a:t>And possibly</a:t>
            </a:r>
            <a:r>
              <a:rPr lang="en-GB" sz="1800" dirty="0" smtClean="0"/>
              <a:t>: overflow</a:t>
            </a:r>
          </a:p>
          <a:p>
            <a:pPr marL="342000" eaLnBrk="1" fontAlgn="auto" hangingPunct="1">
              <a:lnSpc>
                <a:spcPct val="90000"/>
              </a:lnSpc>
              <a:spcBef>
                <a:spcPts val="2500"/>
              </a:spcBef>
              <a:spcAft>
                <a:spcPts val="0"/>
              </a:spcAft>
              <a:buFont typeface="Arial" pitchFamily="34" charset="0"/>
              <a:buChar char="•"/>
              <a:defRPr/>
            </a:pPr>
            <a:r>
              <a:rPr lang="en-GB" sz="2000" dirty="0" smtClean="0"/>
              <a:t>The interesting cases are the remainder. I claim these are handled by  pretence.</a:t>
            </a:r>
          </a:p>
          <a:p>
            <a:pPr marL="342000" eaLnBrk="1" fontAlgn="auto" hangingPunct="1">
              <a:lnSpc>
                <a:spcPct val="90000"/>
              </a:lnSpc>
              <a:spcBef>
                <a:spcPts val="2500"/>
              </a:spcBef>
              <a:spcAft>
                <a:spcPts val="0"/>
              </a:spcAft>
              <a:buFont typeface="Arial" pitchFamily="34" charset="0"/>
              <a:buChar char="•"/>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0"/>
            <a:ext cx="7772400" cy="685800"/>
          </a:xfrm>
        </p:spPr>
        <p:txBody>
          <a:bodyPr rtlCol="0">
            <a:normAutofit fontScale="90000"/>
          </a:bodyPr>
          <a:lstStyle/>
          <a:p>
            <a:pPr eaLnBrk="1" fontAlgn="auto" hangingPunct="1">
              <a:spcAft>
                <a:spcPts val="0"/>
              </a:spcAft>
              <a:defRPr/>
            </a:pPr>
            <a:r>
              <a:rPr lang="en-GB" dirty="0" smtClean="0"/>
              <a:t>The ATT-Meta Approach, </a:t>
            </a:r>
            <a:r>
              <a:rPr lang="en-GB" dirty="0" err="1" smtClean="0"/>
              <a:t>contd</a:t>
            </a:r>
            <a:endParaRPr lang="en-GB" dirty="0" smtClean="0"/>
          </a:p>
        </p:txBody>
      </p:sp>
      <p:sp>
        <p:nvSpPr>
          <p:cNvPr id="3075" name="Rectangle 3"/>
          <p:cNvSpPr>
            <a:spLocks noGrp="1" noChangeArrowheads="1"/>
          </p:cNvSpPr>
          <p:nvPr>
            <p:ph idx="1"/>
          </p:nvPr>
        </p:nvSpPr>
        <p:spPr>
          <a:xfrm>
            <a:off x="251520" y="908720"/>
            <a:ext cx="8534400" cy="5832648"/>
          </a:xfrm>
        </p:spPr>
        <p:txBody>
          <a:bodyPr/>
          <a:lstStyle/>
          <a:p>
            <a:pPr marL="342000" eaLnBrk="1" fontAlgn="auto" hangingPunct="1">
              <a:lnSpc>
                <a:spcPct val="90000"/>
              </a:lnSpc>
              <a:spcBef>
                <a:spcPts val="2500"/>
              </a:spcBef>
              <a:spcAft>
                <a:spcPts val="0"/>
              </a:spcAft>
              <a:buFont typeface="Arial" pitchFamily="34" charset="0"/>
              <a:buChar char="•"/>
              <a:defRPr/>
            </a:pPr>
            <a:r>
              <a:rPr lang="en-GB" sz="2000" b="1" i="1" dirty="0" smtClean="0"/>
              <a:t>“The idea was buried in the outback of Katy’s mind”:</a:t>
            </a:r>
          </a:p>
          <a:p>
            <a:pPr marL="342000" eaLnBrk="1" fontAlgn="auto" hangingPunct="1">
              <a:lnSpc>
                <a:spcPct val="90000"/>
              </a:lnSpc>
              <a:spcBef>
                <a:spcPts val="2500"/>
              </a:spcBef>
              <a:spcAft>
                <a:spcPts val="0"/>
              </a:spcAft>
              <a:buFont typeface="Arial" pitchFamily="34" charset="0"/>
              <a:buChar char="•"/>
              <a:defRPr/>
            </a:pPr>
            <a:r>
              <a:rPr lang="en-GB" sz="2000" dirty="0" smtClean="0"/>
              <a:t>The </a:t>
            </a:r>
            <a:r>
              <a:rPr lang="en-GB" sz="2000" dirty="0" err="1" smtClean="0"/>
              <a:t>understander</a:t>
            </a:r>
            <a:r>
              <a:rPr lang="en-GB" sz="2000" dirty="0" smtClean="0"/>
              <a:t> (as well as the speaker) momentarily </a:t>
            </a:r>
            <a:r>
              <a:rPr lang="en-GB" sz="2000" b="1" i="1" dirty="0" smtClean="0">
                <a:solidFill>
                  <a:srgbClr val="00B050"/>
                </a:solidFill>
              </a:rPr>
              <a:t>pretends</a:t>
            </a:r>
            <a:r>
              <a:rPr lang="en-GB" sz="2000" dirty="0" smtClean="0"/>
              <a:t> that Katy’s mind is </a:t>
            </a:r>
            <a:r>
              <a:rPr lang="en-GB" sz="2000" b="1" i="1" dirty="0" smtClean="0">
                <a:solidFill>
                  <a:srgbClr val="FF0000"/>
                </a:solidFill>
              </a:rPr>
              <a:t>literally</a:t>
            </a:r>
            <a:r>
              <a:rPr lang="en-GB" sz="2000" dirty="0" smtClean="0">
                <a:solidFill>
                  <a:srgbClr val="821BFF"/>
                </a:solidFill>
              </a:rPr>
              <a:t> </a:t>
            </a:r>
            <a:r>
              <a:rPr lang="en-GB" sz="2000" dirty="0" smtClean="0"/>
              <a:t>a physical terrain that has an outback and that the idea is </a:t>
            </a:r>
            <a:r>
              <a:rPr lang="en-GB" sz="2000" b="1" i="1" dirty="0" smtClean="0">
                <a:solidFill>
                  <a:srgbClr val="FF0000"/>
                </a:solidFill>
              </a:rPr>
              <a:t>literally</a:t>
            </a:r>
            <a:r>
              <a:rPr lang="en-GB" sz="2000" dirty="0" smtClean="0"/>
              <a:t> physically buried in the outback.</a:t>
            </a:r>
          </a:p>
          <a:p>
            <a:pPr marL="342000" eaLnBrk="1" fontAlgn="auto" hangingPunct="1">
              <a:lnSpc>
                <a:spcPct val="90000"/>
              </a:lnSpc>
              <a:spcBef>
                <a:spcPts val="1500"/>
              </a:spcBef>
              <a:spcAft>
                <a:spcPts val="0"/>
              </a:spcAft>
              <a:buFont typeface="Times New Roman" pitchFamily="18" charset="0"/>
              <a:buChar char=" "/>
              <a:defRPr/>
            </a:pPr>
            <a:r>
              <a:rPr lang="en-GB" sz="2000" dirty="0" smtClean="0"/>
              <a:t>Physical burying, especially in relatively inaccessible locations such as an outback, implies (by default) a high degree of current lack of </a:t>
            </a:r>
            <a:r>
              <a:rPr lang="en-GB" sz="2000" b="1" i="1" dirty="0" smtClean="0">
                <a:solidFill>
                  <a:srgbClr val="FF0000"/>
                </a:solidFill>
              </a:rPr>
              <a:t>physical</a:t>
            </a:r>
            <a:r>
              <a:rPr lang="en-GB" sz="2000" dirty="0" smtClean="0">
                <a:solidFill>
                  <a:srgbClr val="FF0000"/>
                </a:solidFill>
              </a:rPr>
              <a:t> </a:t>
            </a:r>
            <a:r>
              <a:rPr lang="en-GB" sz="2000" dirty="0" smtClean="0"/>
              <a:t>manipulability</a:t>
            </a:r>
            <a:r>
              <a:rPr lang="en-GB" sz="2000" dirty="0" smtClean="0">
                <a:solidFill>
                  <a:srgbClr val="FF0000"/>
                </a:solidFill>
              </a:rPr>
              <a:t> </a:t>
            </a:r>
            <a:r>
              <a:rPr lang="en-GB" sz="2000" dirty="0" smtClean="0"/>
              <a:t>and </a:t>
            </a:r>
            <a:r>
              <a:rPr lang="en-GB" sz="2000" b="1" i="1" dirty="0" smtClean="0">
                <a:solidFill>
                  <a:srgbClr val="FF0000"/>
                </a:solidFill>
              </a:rPr>
              <a:t>physical</a:t>
            </a:r>
            <a:r>
              <a:rPr lang="en-GB" sz="2000" dirty="0" smtClean="0">
                <a:solidFill>
                  <a:srgbClr val="FF0000"/>
                </a:solidFill>
              </a:rPr>
              <a:t> </a:t>
            </a:r>
            <a:r>
              <a:rPr lang="en-GB" sz="2000" dirty="0" err="1" smtClean="0"/>
              <a:t>hiddenness</a:t>
            </a:r>
            <a:r>
              <a:rPr lang="en-GB" sz="2000" dirty="0" smtClean="0"/>
              <a:t> and a high degree of difficulty for attempts to </a:t>
            </a:r>
            <a:r>
              <a:rPr lang="en-GB" sz="2000" b="1" i="1" dirty="0" smtClean="0">
                <a:solidFill>
                  <a:srgbClr val="FF0000"/>
                </a:solidFill>
              </a:rPr>
              <a:t>physically</a:t>
            </a:r>
            <a:r>
              <a:rPr lang="en-GB" sz="2000" dirty="0" smtClean="0"/>
              <a:t> manipulate it.</a:t>
            </a:r>
          </a:p>
          <a:p>
            <a:pPr marL="342000" eaLnBrk="1" fontAlgn="auto" hangingPunct="1">
              <a:lnSpc>
                <a:spcPct val="90000"/>
              </a:lnSpc>
              <a:spcBef>
                <a:spcPts val="2500"/>
              </a:spcBef>
              <a:spcAft>
                <a:spcPts val="0"/>
              </a:spcAft>
              <a:buFont typeface="Arial" pitchFamily="34" charset="0"/>
              <a:buChar char="•"/>
              <a:defRPr/>
            </a:pPr>
            <a:r>
              <a:rPr lang="en-GB" sz="2000" dirty="0" smtClean="0"/>
              <a:t>I claim that mind-as-physical-region metaphors involve the </a:t>
            </a:r>
            <a:r>
              <a:rPr lang="en-GB" sz="2000" b="1" i="1" dirty="0" smtClean="0">
                <a:solidFill>
                  <a:srgbClr val="00B050"/>
                </a:solidFill>
              </a:rPr>
              <a:t>ancillary assumption</a:t>
            </a:r>
            <a:r>
              <a:rPr lang="en-GB" sz="2000" dirty="0" smtClean="0"/>
              <a:t> that </a:t>
            </a:r>
          </a:p>
          <a:p>
            <a:pPr marL="342000" eaLnBrk="1" fontAlgn="auto" hangingPunct="1">
              <a:lnSpc>
                <a:spcPct val="90000"/>
              </a:lnSpc>
              <a:spcBef>
                <a:spcPts val="1500"/>
              </a:spcBef>
              <a:spcAft>
                <a:spcPts val="0"/>
              </a:spcAft>
              <a:buFont typeface="Times New Roman" pitchFamily="18" charset="0"/>
              <a:buChar char=" "/>
              <a:defRPr/>
            </a:pPr>
            <a:r>
              <a:rPr lang="en-GB" sz="2000" b="1" dirty="0" smtClean="0">
                <a:solidFill>
                  <a:srgbClr val="00B0F0"/>
                </a:solidFill>
              </a:rPr>
              <a:t>the person’s conscious self   </a:t>
            </a:r>
            <a:r>
              <a:rPr lang="en-GB" sz="2000" b="1" dirty="0" smtClean="0">
                <a:solidFill>
                  <a:srgbClr val="FF0000"/>
                </a:solidFill>
              </a:rPr>
              <a:t> </a:t>
            </a:r>
            <a:r>
              <a:rPr lang="en-GB" sz="2000" b="1" dirty="0" smtClean="0">
                <a:solidFill>
                  <a:srgbClr val="00B050"/>
                </a:solidFill>
              </a:rPr>
              <a:t>is pretended to be </a:t>
            </a:r>
          </a:p>
          <a:p>
            <a:pPr marL="342000" eaLnBrk="1" fontAlgn="auto" hangingPunct="1">
              <a:lnSpc>
                <a:spcPct val="90000"/>
              </a:lnSpc>
              <a:spcBef>
                <a:spcPts val="0"/>
              </a:spcBef>
              <a:spcAft>
                <a:spcPts val="0"/>
              </a:spcAft>
              <a:buFont typeface="Times New Roman" pitchFamily="18" charset="0"/>
              <a:buChar char=" "/>
              <a:defRPr/>
            </a:pPr>
            <a:r>
              <a:rPr lang="en-GB" sz="2000" b="1" dirty="0" smtClean="0">
                <a:solidFill>
                  <a:srgbClr val="FF0000"/>
                </a:solidFill>
              </a:rPr>
              <a:t>a person in a central part of the region</a:t>
            </a:r>
            <a:r>
              <a:rPr lang="en-GB" sz="2000" dirty="0" smtClean="0">
                <a:solidFill>
                  <a:srgbClr val="FF0000"/>
                </a:solidFill>
              </a:rPr>
              <a:t>.</a:t>
            </a:r>
          </a:p>
          <a:p>
            <a:pPr marL="342000" eaLnBrk="1" fontAlgn="auto" hangingPunct="1">
              <a:lnSpc>
                <a:spcPct val="90000"/>
              </a:lnSpc>
              <a:spcBef>
                <a:spcPts val="2500"/>
              </a:spcBef>
              <a:spcAft>
                <a:spcPts val="0"/>
              </a:spcAft>
              <a:buFont typeface="Arial" pitchFamily="34" charset="0"/>
              <a:buChar char="•"/>
              <a:defRPr/>
            </a:pPr>
            <a:r>
              <a:rPr lang="en-GB" sz="2000" dirty="0" smtClean="0"/>
              <a:t>So the idea in question is inferred to be  </a:t>
            </a:r>
            <a:r>
              <a:rPr lang="en-GB" sz="2000" b="1" dirty="0" smtClean="0">
                <a:solidFill>
                  <a:srgbClr val="FF0000"/>
                </a:solidFill>
              </a:rPr>
              <a:t>(to a high degree) physically hidden to, currently physically </a:t>
            </a:r>
            <a:r>
              <a:rPr lang="en-GB" sz="2000" b="1" dirty="0" err="1" smtClean="0">
                <a:solidFill>
                  <a:srgbClr val="FF0000"/>
                </a:solidFill>
              </a:rPr>
              <a:t>unmanipulable</a:t>
            </a:r>
            <a:r>
              <a:rPr lang="en-GB" sz="2000" b="1" dirty="0" smtClean="0">
                <a:solidFill>
                  <a:srgbClr val="FF0000"/>
                </a:solidFill>
              </a:rPr>
              <a:t> by, and difficult to physically manipulate by Katy’s conscious self.</a:t>
            </a:r>
          </a:p>
          <a:p>
            <a:pPr eaLnBrk="1" hangingPunct="1">
              <a:lnSpc>
                <a:spcPct val="120000"/>
              </a:lnSpc>
              <a:spcBef>
                <a:spcPts val="2500"/>
              </a:spcBef>
              <a:spcAft>
                <a:spcPts val="0"/>
              </a:spcAft>
              <a:defRPr/>
            </a:pPr>
            <a:endParaRPr lang="en-GB" sz="2000" dirty="0" smtClean="0"/>
          </a:p>
          <a:p>
            <a:pPr eaLnBrk="1" hangingPunct="1">
              <a:lnSpc>
                <a:spcPct val="120000"/>
              </a:lnSpc>
              <a:spcBef>
                <a:spcPts val="1000"/>
              </a:spcBef>
              <a:spcAft>
                <a:spcPts val="0"/>
              </a:spcAft>
              <a:defRPr/>
            </a:pPr>
            <a:endParaRPr lang="en-GB" sz="2000" dirty="0" smtClean="0"/>
          </a:p>
          <a:p>
            <a:pPr eaLnBrk="1" hangingPunct="1">
              <a:lnSpc>
                <a:spcPct val="120000"/>
              </a:lnSpc>
              <a:spcBef>
                <a:spcPct val="0"/>
              </a:spcBef>
              <a:spcAft>
                <a:spcPts val="2500"/>
              </a:spcAft>
              <a:buNone/>
              <a:defRPr/>
            </a:pPr>
            <a:endParaRPr lang="en-GB" sz="20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5939</TotalTime>
  <Words>4871</Words>
  <Application>Microsoft Office PowerPoint</Application>
  <PresentationFormat>On-screen Show (4:3)</PresentationFormat>
  <Paragraphs>413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Metaphor and  Pretence: Observations arising from an AI Project</vt:lpstr>
      <vt:lpstr>Plan of Talk</vt:lpstr>
      <vt:lpstr>Introduction</vt:lpstr>
      <vt:lpstr>Towards New Observations</vt:lpstr>
      <vt:lpstr>Notes on Pretence</vt:lpstr>
      <vt:lpstr>Overt Pretence</vt:lpstr>
      <vt:lpstr>Some Terminology</vt:lpstr>
      <vt:lpstr>The ATT-Meta Approach</vt:lpstr>
      <vt:lpstr>The ATT-Meta Approach, contd</vt:lpstr>
      <vt:lpstr>The ATT-Meta Approach, contd</vt:lpstr>
      <vt:lpstr>Slide 11</vt:lpstr>
      <vt:lpstr>Pretence Alongside another Unreality</vt:lpstr>
      <vt:lpstr>The ATT-Meta Approach, contd</vt:lpstr>
      <vt:lpstr>Examples of Known Mappings</vt:lpstr>
      <vt:lpstr>Mappings as working on Pretence</vt:lpstr>
      <vt:lpstr>The ATT-Meta Approach, contd</vt:lpstr>
      <vt:lpstr>Info Handled by some VNMAs</vt:lpstr>
      <vt:lpstr>Other No-Transformation Cases</vt:lpstr>
      <vt:lpstr>Map-Transcending Metaphor  and the Restrained-Parallelism Tendency</vt:lpstr>
      <vt:lpstr>Restrained Parallelism in Metaphor</vt:lpstr>
      <vt:lpstr>Restrained Parallelism contd</vt:lpstr>
      <vt:lpstr>Grain-Size of Metaphorical Interpretation</vt:lpstr>
      <vt:lpstr>Shifting into Reverse: Metaphorization</vt:lpstr>
      <vt:lpstr>Metaphorization, contd.</vt:lpstr>
      <vt:lpstr>Grain-Size contd.</vt:lpstr>
      <vt:lpstr>Multiple Pretences</vt:lpstr>
      <vt:lpstr>Slide 27</vt:lpstr>
      <vt:lpstr>Multiple Pretences, contd</vt:lpstr>
      <vt:lpstr>Slide 29</vt:lpstr>
      <vt:lpstr>Conclusions, 1</vt:lpstr>
      <vt:lpstr>Conclusions, 2</vt:lpstr>
      <vt:lpstr>Do the cat-flaps of time allow the aardvarks of questioning to snort up the maggots of incoherence?</vt:lpstr>
      <vt:lpstr>Some References</vt:lpstr>
      <vt:lpstr>Slide 34</vt:lpstr>
      <vt:lpstr>Processing in a Same-Comparison Theory</vt:lpstr>
      <vt:lpstr>Metaphor is Both        Simpler  and More Quirky Than You (May Have) Thought</vt:lpstr>
      <vt:lpstr>Some Examples of (Mundane) Metaphor</vt:lpstr>
      <vt:lpstr>Some Broad Claims that have been Made about Metaphor</vt:lpstr>
      <vt:lpstr>Variation of Metaphorical Idiom [cf. Moon 1998]</vt:lpstr>
      <vt:lpstr>Some Key Principles of ATT-Meta Approach</vt:lpstr>
      <vt:lpstr>Rough ATT-Meta Process on Katy example</vt:lpstr>
      <vt:lpstr>View-Neutral Mapping Adjuncts [some connection to Carbonell, Winston]</vt:lpstr>
      <vt:lpstr>VNMAs, contd</vt:lpstr>
      <vt:lpstr>Other Key Aspects of ATT-Meta</vt:lpstr>
      <vt:lpstr>Context-Sensitivity (Leezenberg, Stern, Hobbs, Asher &amp; Lascarides, Giora, …)</vt:lpstr>
      <vt:lpstr>Slide 46</vt:lpstr>
      <vt:lpstr>Exploiting Context</vt:lpstr>
      <vt:lpstr>Context-Drivenness in ATT-Meta</vt:lpstr>
      <vt:lpstr>Context-Drivenness in ATT-Meta, contd.</vt:lpstr>
      <vt:lpstr>Unrestricted Context-Driven Mapping??</vt:lpstr>
      <vt:lpstr>Unrestricted Mapping??, contd.</vt:lpstr>
      <vt:lpstr>Types of Mapping in ATT-Meta</vt:lpstr>
      <vt:lpstr>Grain-Size, contd.3</vt:lpstr>
      <vt:lpstr>Grain-Size, contd.4</vt:lpstr>
    </vt:vector>
  </TitlesOfParts>
  <Company>The University of Birmingham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Natural Language Processing:</dc:title>
  <dc:creator>School of Computer Science</dc:creator>
  <cp:lastModifiedBy>John Barnden</cp:lastModifiedBy>
  <cp:revision>1525</cp:revision>
  <dcterms:created xsi:type="dcterms:W3CDTF">2004-04-07T10:56:43Z</dcterms:created>
  <dcterms:modified xsi:type="dcterms:W3CDTF">2011-06-15T08:50:35Z</dcterms:modified>
</cp:coreProperties>
</file>