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3" r:id="rId1"/>
  </p:sldMasterIdLst>
  <p:notesMasterIdLst>
    <p:notesMasterId r:id="rId56"/>
  </p:notesMasterIdLst>
  <p:handoutMasterIdLst>
    <p:handoutMasterId r:id="rId57"/>
  </p:handoutMasterIdLst>
  <p:sldIdLst>
    <p:sldId id="1202" r:id="rId2"/>
    <p:sldId id="1235" r:id="rId3"/>
    <p:sldId id="1203" r:id="rId4"/>
    <p:sldId id="1288" r:id="rId5"/>
    <p:sldId id="1287" r:id="rId6"/>
    <p:sldId id="1234" r:id="rId7"/>
    <p:sldId id="1285" r:id="rId8"/>
    <p:sldId id="1250" r:id="rId9"/>
    <p:sldId id="1236" r:id="rId10"/>
    <p:sldId id="1237" r:id="rId11"/>
    <p:sldId id="1238" r:id="rId12"/>
    <p:sldId id="1251" r:id="rId13"/>
    <p:sldId id="1239" r:id="rId14"/>
    <p:sldId id="1252" r:id="rId15"/>
    <p:sldId id="1240" r:id="rId16"/>
    <p:sldId id="1259" r:id="rId17"/>
    <p:sldId id="1264" r:id="rId18"/>
    <p:sldId id="1268" r:id="rId19"/>
    <p:sldId id="1266" r:id="rId20"/>
    <p:sldId id="1305" r:id="rId21"/>
    <p:sldId id="1261" r:id="rId22"/>
    <p:sldId id="1269" r:id="rId23"/>
    <p:sldId id="1262" r:id="rId24"/>
    <p:sldId id="1270" r:id="rId25"/>
    <p:sldId id="1271" r:id="rId26"/>
    <p:sldId id="1286" r:id="rId27"/>
    <p:sldId id="1220" r:id="rId28"/>
    <p:sldId id="1205" r:id="rId29"/>
    <p:sldId id="1272" r:id="rId30"/>
    <p:sldId id="1208" r:id="rId31"/>
    <p:sldId id="1219" r:id="rId32"/>
    <p:sldId id="1225" r:id="rId33"/>
    <p:sldId id="1210" r:id="rId34"/>
    <p:sldId id="1211" r:id="rId35"/>
    <p:sldId id="1212" r:id="rId36"/>
    <p:sldId id="1213" r:id="rId37"/>
    <p:sldId id="1257" r:id="rId38"/>
    <p:sldId id="1226" r:id="rId39"/>
    <p:sldId id="1214" r:id="rId40"/>
    <p:sldId id="1279" r:id="rId41"/>
    <p:sldId id="1222" r:id="rId42"/>
    <p:sldId id="1223" r:id="rId43"/>
    <p:sldId id="1281" r:id="rId44"/>
    <p:sldId id="1170" r:id="rId45"/>
    <p:sldId id="1232" r:id="rId46"/>
    <p:sldId id="1227" r:id="rId47"/>
    <p:sldId id="1229" r:id="rId48"/>
    <p:sldId id="1230" r:id="rId49"/>
    <p:sldId id="1231" r:id="rId50"/>
    <p:sldId id="1197" r:id="rId51"/>
    <p:sldId id="1298" r:id="rId52"/>
    <p:sldId id="1148" r:id="rId53"/>
    <p:sldId id="1304" r:id="rId54"/>
    <p:sldId id="1303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CC0099"/>
    <a:srgbClr val="00CC00"/>
    <a:srgbClr val="821BFF"/>
    <a:srgbClr val="FF7979"/>
    <a:srgbClr val="FF9B9B"/>
    <a:srgbClr val="FC7C42"/>
    <a:srgbClr val="CADD1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3" autoAdjust="0"/>
    <p:restoredTop sz="86438" autoAdjust="0"/>
  </p:normalViewPr>
  <p:slideViewPr>
    <p:cSldViewPr>
      <p:cViewPr varScale="1">
        <p:scale>
          <a:sx n="72" d="100"/>
          <a:sy n="72" d="100"/>
        </p:scale>
        <p:origin x="-1224" y="-102"/>
      </p:cViewPr>
      <p:guideLst>
        <p:guide orient="horz" pos="2352"/>
        <p:guide pos="2832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54DEA5C-6216-4DB1-AF33-5FED612F96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3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A194B0E-DC3B-450B-B21E-B41B6D6B504F}" type="datetimeFigureOut">
              <a:rPr lang="en-GB"/>
              <a:pPr>
                <a:defRPr/>
              </a:pPr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34048E4-0CD1-4BBF-BA56-EB6E685FAF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9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F42F-921F-4156-9F9A-418DF814C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9AB4-3626-4D8A-B809-0E75331D6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6DAA-1D36-42F4-AEBB-9A5E6A57E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FAE0-2F21-48EC-B113-4C50244B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7CBC-5FF6-45D7-A2AF-050801E14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23AF-32DC-4CC8-8E92-4DD436AB5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87F2E-7A16-4324-B6BB-F6AA57B4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90C8-D169-4592-B3FB-F2812854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47E8-7849-46C5-861B-8A042F03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25C5B-500E-4B7D-BB98-E73D5345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7C44-B0C7-4334-BFFF-776760C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 smtClean="0"/>
              <a:t>Click to edit Master title style</a:t>
            </a:r>
            <a:endParaRPr lang="en-GB" altLang="es-P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 smtClean="0"/>
              <a:t>Click to edit Master text styles</a:t>
            </a:r>
          </a:p>
          <a:p>
            <a:pPr lvl="1"/>
            <a:r>
              <a:rPr lang="en-US" altLang="es-PE" smtClean="0"/>
              <a:t>Second level</a:t>
            </a:r>
          </a:p>
          <a:p>
            <a:pPr lvl="2"/>
            <a:r>
              <a:rPr lang="en-US" altLang="es-PE" smtClean="0"/>
              <a:t>Third level</a:t>
            </a:r>
          </a:p>
          <a:p>
            <a:pPr lvl="3"/>
            <a:r>
              <a:rPr lang="en-US" altLang="es-PE" smtClean="0"/>
              <a:t>Fourth level</a:t>
            </a:r>
          </a:p>
          <a:p>
            <a:pPr lvl="4"/>
            <a:r>
              <a:rPr lang="en-US" altLang="es-PE" smtClean="0"/>
              <a:t>Fifth level</a:t>
            </a:r>
            <a:endParaRPr lang="en-GB" altLang="es-P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FE28D95-FBA3-40CC-9236-40907563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88913"/>
            <a:ext cx="8713788" cy="2735262"/>
          </a:xfrm>
        </p:spPr>
        <p:txBody>
          <a:bodyPr/>
          <a:lstStyle/>
          <a:p>
            <a:pPr algn="l"/>
            <a:r>
              <a:rPr lang="en-US" altLang="en-US" sz="4000" dirty="0" smtClean="0">
                <a:solidFill>
                  <a:srgbClr val="FF0000"/>
                </a:solidFill>
              </a:rPr>
              <a:t>Uniting </a:t>
            </a:r>
            <a:br>
              <a:rPr lang="en-US" altLang="en-US" sz="4000" dirty="0" smtClean="0">
                <a:solidFill>
                  <a:srgbClr val="FF0000"/>
                </a:solidFill>
              </a:rPr>
            </a:br>
            <a:r>
              <a:rPr lang="en-US" altLang="en-US" sz="4000" dirty="0" smtClean="0">
                <a:solidFill>
                  <a:srgbClr val="FF0000"/>
                </a:solidFill>
              </a:rPr>
              <a:t>Irony, Metaphor and Hyperbole</a:t>
            </a:r>
            <a:r>
              <a:rPr lang="en-GB" altLang="en-US" sz="4000" dirty="0" smtClean="0">
                <a:solidFill>
                  <a:srgbClr val="FF0000"/>
                </a:solidFill>
              </a:rPr>
              <a:t/>
            </a:r>
            <a:br>
              <a:rPr lang="en-GB" altLang="en-US" sz="4000" dirty="0" smtClean="0">
                <a:solidFill>
                  <a:srgbClr val="FF0000"/>
                </a:solidFill>
              </a:rPr>
            </a:br>
            <a:r>
              <a:rPr lang="en-US" altLang="en-US" sz="4000" dirty="0" smtClean="0">
                <a:solidFill>
                  <a:srgbClr val="FF0000"/>
                </a:solidFill>
              </a:rPr>
              <a:t>    in a </a:t>
            </a:r>
            <a:br>
              <a:rPr lang="en-US" altLang="en-US" sz="4000" dirty="0" smtClean="0">
                <a:solidFill>
                  <a:srgbClr val="FF0000"/>
                </a:solidFill>
              </a:rPr>
            </a:br>
            <a:r>
              <a:rPr lang="en-US" altLang="en-US" sz="4000" dirty="0" err="1" smtClean="0">
                <a:solidFill>
                  <a:srgbClr val="FF0000"/>
                </a:solidFill>
              </a:rPr>
              <a:t>Pretence</a:t>
            </a:r>
            <a:r>
              <a:rPr lang="en-US" altLang="en-US" sz="4000" dirty="0" smtClean="0">
                <a:solidFill>
                  <a:srgbClr val="FF0000"/>
                </a:solidFill>
              </a:rPr>
              <a:t>-Based Framework</a:t>
            </a:r>
            <a:endParaRPr lang="en-GB" altLang="en-US" sz="20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984"/>
            <a:ext cx="7467600" cy="3312666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John </a:t>
            </a:r>
            <a:r>
              <a:rPr lang="en-GB" altLang="en-US" sz="2400" i="1" dirty="0" err="1" smtClean="0">
                <a:solidFill>
                  <a:srgbClr val="898989"/>
                </a:solidFill>
              </a:rPr>
              <a:t>Barnden</a:t>
            </a:r>
            <a:endParaRPr lang="en-GB" altLang="en-US" sz="2400" i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endParaRPr lang="en-GB" altLang="en-US" sz="2400" i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Emeritus Professor of AI</a:t>
            </a: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School of Computer Science</a:t>
            </a: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altLang="en-US" sz="2400" i="1" dirty="0" smtClean="0">
                <a:solidFill>
                  <a:srgbClr val="898989"/>
                </a:solidFill>
              </a:rPr>
              <a:t>University of Birmingham, UK</a:t>
            </a:r>
            <a:endParaRPr lang="en-GB" altLang="en-US" sz="24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endParaRPr lang="en-GB" altLang="en-US" sz="2400" dirty="0" smtClean="0">
              <a:solidFill>
                <a:srgbClr val="898989"/>
              </a:solidFill>
            </a:endParaRPr>
          </a:p>
          <a:p>
            <a:pPr algn="r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GB" altLang="en-US" sz="2000" b="1" dirty="0" smtClean="0">
                <a:solidFill>
                  <a:srgbClr val="00CC00"/>
                </a:solidFill>
              </a:rPr>
              <a:t>In </a:t>
            </a:r>
            <a:r>
              <a:rPr lang="en-GB" altLang="en-US" sz="2000" b="1" i="1" dirty="0" smtClean="0">
                <a:solidFill>
                  <a:srgbClr val="00CC00"/>
                </a:solidFill>
              </a:rPr>
              <a:t>Language &amp; Cognition </a:t>
            </a:r>
            <a:r>
              <a:rPr lang="en-GB" altLang="en-US" sz="2000" b="1" dirty="0" smtClean="0">
                <a:solidFill>
                  <a:srgbClr val="00CC00"/>
                </a:solidFill>
              </a:rPr>
              <a:t>seminar series</a:t>
            </a:r>
          </a:p>
          <a:p>
            <a:pPr algn="r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GB" altLang="en-US" sz="2000" b="1" dirty="0" smtClean="0">
                <a:solidFill>
                  <a:srgbClr val="00CC00"/>
                </a:solidFill>
              </a:rPr>
              <a:t>School of Psychology, University of Birmingham</a:t>
            </a:r>
          </a:p>
          <a:p>
            <a:pPr algn="r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GB" altLang="en-US" sz="2000" b="1" dirty="0" smtClean="0">
                <a:solidFill>
                  <a:srgbClr val="00CC00"/>
                </a:solidFill>
              </a:rPr>
              <a:t>6</a:t>
            </a:r>
            <a:r>
              <a:rPr lang="en-GB" altLang="en-US" sz="2000" b="1" baseline="30000" dirty="0" smtClean="0">
                <a:solidFill>
                  <a:srgbClr val="00CC00"/>
                </a:solidFill>
              </a:rPr>
              <a:t>th</a:t>
            </a:r>
            <a:r>
              <a:rPr lang="en-GB" altLang="en-US" sz="2000" b="1" dirty="0" smtClean="0">
                <a:solidFill>
                  <a:srgbClr val="00CC00"/>
                </a:solidFill>
              </a:rPr>
              <a:t> March 2018</a:t>
            </a:r>
          </a:p>
          <a:p>
            <a:pPr algn="r"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n-GB" altLang="en-US" b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150000"/>
              </a:lnSpc>
              <a:defRPr/>
            </a:pPr>
            <a:endParaRPr lang="en-GB" altLang="en-US" dirty="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solidFill>
                  <a:srgbClr val="CC3399"/>
                </a:solidFill>
              </a:rPr>
              <a:t>Nature of Irony, &amp; Role of Affect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4"/>
            <a:ext cx="8534400" cy="540037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/>
              <a:t>Alan, </a:t>
            </a:r>
            <a:r>
              <a:rPr lang="en-GB" altLang="en-US" sz="2200" dirty="0" smtClean="0"/>
              <a:t>sincerely: </a:t>
            </a:r>
            <a:r>
              <a:rPr lang="en-GB" altLang="en-US" sz="2200" i="1" dirty="0"/>
              <a:t>“It’s nice weather today.”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dirty="0"/>
              <a:t>Beth, ironically: </a:t>
            </a:r>
            <a:r>
              <a:rPr lang="en-GB" altLang="en-US" sz="2200" i="1" dirty="0"/>
              <a:t>“Sure, great weather!”</a:t>
            </a:r>
          </a:p>
          <a:p>
            <a:pPr lvl="1"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000" dirty="0" smtClean="0"/>
              <a:t>convey something about the correct </a:t>
            </a:r>
            <a:r>
              <a:rPr lang="en-GB" altLang="en-US" sz="2000" b="1" dirty="0" smtClean="0">
                <a:solidFill>
                  <a:srgbClr val="CC0099"/>
                </a:solidFill>
              </a:rPr>
              <a:t>(value in) situation at issue: </a:t>
            </a:r>
          </a:p>
          <a:p>
            <a:pPr lvl="1" algn="r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(the badness of) the weather</a:t>
            </a:r>
          </a:p>
          <a:p>
            <a:pPr lvl="1"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000" dirty="0" smtClean="0"/>
              <a:t>express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(Beth’s) observational affect such as </a:t>
            </a:r>
            <a:r>
              <a:rPr lang="en-GB" altLang="en-US" sz="2000" b="1" u="sng" dirty="0" smtClean="0">
                <a:solidFill>
                  <a:srgbClr val="00B0F0"/>
                </a:solidFill>
              </a:rPr>
              <a:t>criticism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 of Alan</a:t>
            </a:r>
          </a:p>
          <a:p>
            <a:pPr lvl="1" algn="r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[see, e.g., Kumon-Nakamura </a:t>
            </a:r>
            <a:r>
              <a:rPr lang="en-GB" altLang="en-US" sz="2000" i="1" dirty="0" smtClean="0"/>
              <a:t>et al </a:t>
            </a:r>
            <a:r>
              <a:rPr lang="en-GB" altLang="en-US" sz="2000" dirty="0" smtClean="0"/>
              <a:t>2007/1995]</a:t>
            </a:r>
          </a:p>
        </p:txBody>
      </p:sp>
    </p:spTree>
    <p:extLst>
      <p:ext uri="{BB962C8B-B14F-4D97-AF65-F5344CB8AC3E}">
        <p14:creationId xmlns:p14="http://schemas.microsoft.com/office/powerpoint/2010/main" val="210987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solidFill>
                  <a:srgbClr val="00CC00"/>
                </a:solidFill>
              </a:rPr>
              <a:t>Nature of Metaphor, &amp; Role of Affect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534400" cy="554439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2400" dirty="0" smtClean="0"/>
              <a:t>Metaphor = </a:t>
            </a:r>
            <a:r>
              <a:rPr lang="en-GB" altLang="en-US" sz="2400" i="1" dirty="0" smtClean="0"/>
              <a:t>[roughly] </a:t>
            </a:r>
            <a:r>
              <a:rPr lang="en-GB" altLang="en-US" sz="2400" dirty="0" smtClean="0"/>
              <a:t>communicating about something as if it were something else (without thereby being deceptive).</a:t>
            </a:r>
          </a:p>
          <a:p>
            <a:pPr lvl="1"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000" i="1" dirty="0" smtClean="0"/>
              <a:t>“John’s exam marking overflowed into the weekend.”</a:t>
            </a:r>
          </a:p>
          <a:p>
            <a:pPr marL="1101600"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Implicitly viewing his marking as something that can flow, by default a liquid, and time periods as physical containers/regions.</a:t>
            </a:r>
          </a:p>
          <a:p>
            <a:pPr lvl="1"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000" i="1" dirty="0" smtClean="0"/>
              <a:t>“The value of bitcoin skyrocketed and then dived into the sea.”</a:t>
            </a:r>
          </a:p>
          <a:p>
            <a:pPr lvl="1"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000" i="1" dirty="0" smtClean="0"/>
              <a:t>“The idea was buried in a distant corner of her mind.”</a:t>
            </a:r>
          </a:p>
        </p:txBody>
      </p:sp>
    </p:spTree>
    <p:extLst>
      <p:ext uri="{BB962C8B-B14F-4D97-AF65-F5344CB8AC3E}">
        <p14:creationId xmlns:p14="http://schemas.microsoft.com/office/powerpoint/2010/main" val="210987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Nature of Metaphor, &amp; Role of Affect, </a:t>
            </a:r>
            <a:r>
              <a:rPr lang="en-GB" altLang="en-US" sz="3200" dirty="0" err="1" smtClean="0"/>
              <a:t>contd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534400" cy="468052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2400" dirty="0" smtClean="0"/>
              <a:t>Conveying affect is often and perhaps typically important in metaphor.            [See, e.g., articles in Gibbs 2008]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i="1" dirty="0" smtClean="0"/>
              <a:t>“John’s exam marking overflowed into the weekend.” :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The “</a:t>
            </a:r>
            <a:r>
              <a:rPr lang="en-GB" altLang="en-US" sz="2000" u="sng" dirty="0" smtClean="0"/>
              <a:t>over</a:t>
            </a:r>
            <a:r>
              <a:rPr lang="en-GB" altLang="en-US" sz="2000" dirty="0" smtClean="0"/>
              <a:t>flowing” implies John’s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dislike of ( / annoyance about / disappointment about, …)</a:t>
            </a:r>
            <a:r>
              <a:rPr lang="en-GB" altLang="en-US" sz="2000" dirty="0" smtClean="0">
                <a:solidFill>
                  <a:srgbClr val="00B0F0"/>
                </a:solidFill>
              </a:rPr>
              <a:t> </a:t>
            </a:r>
            <a:r>
              <a:rPr lang="en-GB" altLang="en-US" sz="2000" dirty="0" smtClean="0"/>
              <a:t>the fact that some of the marking ended up in the weekend.</a:t>
            </a:r>
          </a:p>
        </p:txBody>
      </p:sp>
    </p:spTree>
    <p:extLst>
      <p:ext uri="{BB962C8B-B14F-4D97-AF65-F5344CB8AC3E}">
        <p14:creationId xmlns:p14="http://schemas.microsoft.com/office/powerpoint/2010/main" val="1440040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Hyperbole in Irony &amp; Metaphor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4"/>
            <a:ext cx="8534400" cy="5328369"/>
          </a:xfrm>
        </p:spPr>
        <p:txBody>
          <a:bodyPr/>
          <a:lstStyle/>
          <a:p>
            <a:pPr>
              <a:spcBef>
                <a:spcPts val="3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s-PE" sz="2400" dirty="0" smtClean="0">
                <a:solidFill>
                  <a:schemeClr val="accent6"/>
                </a:solidFill>
              </a:rPr>
              <a:t>Hyperbole </a:t>
            </a:r>
            <a:r>
              <a:rPr lang="en-GB" altLang="es-PE" sz="2400" dirty="0" smtClean="0"/>
              <a:t>has</a:t>
            </a:r>
            <a:r>
              <a:rPr lang="en-GB" altLang="es-PE" sz="2400" dirty="0" smtClean="0">
                <a:solidFill>
                  <a:schemeClr val="accent6"/>
                </a:solidFill>
              </a:rPr>
              <a:t> </a:t>
            </a:r>
            <a:r>
              <a:rPr lang="en-GB" altLang="es-PE" sz="2400" dirty="0" smtClean="0"/>
              <a:t>well-recognized </a:t>
            </a:r>
            <a:r>
              <a:rPr lang="en-GB" altLang="es-PE" sz="2400" dirty="0"/>
              <a:t>importance in </a:t>
            </a:r>
            <a:r>
              <a:rPr lang="en-GB" altLang="es-PE" sz="2400" dirty="0" smtClean="0">
                <a:solidFill>
                  <a:srgbClr val="CC0099"/>
                </a:solidFill>
              </a:rPr>
              <a:t>irony </a:t>
            </a:r>
            <a:r>
              <a:rPr lang="en-GB" altLang="es-PE" sz="2400" dirty="0" smtClean="0"/>
              <a:t>and </a:t>
            </a:r>
            <a:r>
              <a:rPr lang="en-GB" altLang="es-PE" sz="2400" dirty="0" smtClean="0">
                <a:solidFill>
                  <a:srgbClr val="00B050"/>
                </a:solidFill>
              </a:rPr>
              <a:t>metaphor</a:t>
            </a:r>
            <a:r>
              <a:rPr lang="en-GB" altLang="es-PE" sz="2400" dirty="0" smtClean="0">
                <a:solidFill>
                  <a:srgbClr val="CC0099"/>
                </a:solidFill>
              </a:rPr>
              <a:t>.</a:t>
            </a:r>
            <a:endParaRPr lang="en-GB" altLang="es-PE" sz="2400" dirty="0">
              <a:solidFill>
                <a:srgbClr val="CC0099"/>
              </a:solidFill>
            </a:endParaRPr>
          </a:p>
          <a:p>
            <a:pPr lvl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000" dirty="0" smtClean="0"/>
              <a:t>[see, e.g., </a:t>
            </a:r>
            <a:r>
              <a:rPr lang="en-GB" altLang="es-PE" sz="2000" dirty="0" err="1" smtClean="0"/>
              <a:t>Carston</a:t>
            </a:r>
            <a:r>
              <a:rPr lang="en-GB" altLang="es-PE" sz="2000" dirty="0" smtClean="0"/>
              <a:t> </a:t>
            </a:r>
            <a:r>
              <a:rPr lang="en-GB" altLang="es-PE" sz="2000" dirty="0"/>
              <a:t>&amp; Wearing 2011, 2015; </a:t>
            </a:r>
            <a:r>
              <a:rPr lang="en-GB" altLang="es-PE" sz="2000" dirty="0" err="1" smtClean="0"/>
              <a:t>Claridge</a:t>
            </a:r>
            <a:r>
              <a:rPr lang="en-GB" altLang="es-PE" sz="2000" dirty="0" smtClean="0"/>
              <a:t> 2011; Pe</a:t>
            </a:r>
            <a:r>
              <a:rPr lang="en-GB" altLang="es-PE" sz="2000" dirty="0" smtClean="0">
                <a:cs typeface="Calibri"/>
              </a:rPr>
              <a:t>ñ</a:t>
            </a:r>
            <a:r>
              <a:rPr lang="en-GB" altLang="es-PE" sz="2000" dirty="0" smtClean="0"/>
              <a:t>a </a:t>
            </a:r>
            <a:r>
              <a:rPr lang="en-GB" altLang="es-PE" sz="2000" dirty="0"/>
              <a:t>&amp; Ruiz </a:t>
            </a:r>
            <a:r>
              <a:rPr lang="en-GB" altLang="es-PE" sz="2000" dirty="0" smtClean="0"/>
              <a:t>de Mendoza </a:t>
            </a:r>
            <a:r>
              <a:rPr lang="en-GB" altLang="es-PE" sz="2000" dirty="0"/>
              <a:t>2017; </a:t>
            </a:r>
            <a:r>
              <a:rPr lang="en-GB" altLang="es-PE" sz="2000" dirty="0" smtClean="0"/>
              <a:t> </a:t>
            </a:r>
            <a:r>
              <a:rPr lang="en-GB" sz="2000" dirty="0" err="1" smtClean="0"/>
              <a:t>Kreuz</a:t>
            </a:r>
            <a:r>
              <a:rPr lang="en-GB" sz="2000" dirty="0" smtClean="0"/>
              <a:t> </a:t>
            </a:r>
            <a:r>
              <a:rPr lang="en-GB" sz="2000" dirty="0"/>
              <a:t>&amp; Roberts, 1995; McCarthy &amp; Carter, </a:t>
            </a:r>
            <a:r>
              <a:rPr lang="en-GB" sz="2000" dirty="0" smtClean="0"/>
              <a:t>2004]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endParaRPr lang="en-GB" altLang="es-PE" sz="2400" dirty="0"/>
          </a:p>
          <a:p>
            <a:pPr>
              <a:spcBef>
                <a:spcPts val="3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s-PE" sz="2400" dirty="0" smtClean="0"/>
              <a:t>“</a:t>
            </a:r>
            <a:r>
              <a:rPr lang="en-GB" altLang="es-PE" sz="2400" i="1" dirty="0" smtClean="0"/>
              <a:t>Sure, </a:t>
            </a:r>
            <a:r>
              <a:rPr lang="en-GB" altLang="es-PE" sz="2400" i="1" dirty="0" smtClean="0">
                <a:solidFill>
                  <a:srgbClr val="FFC000"/>
                </a:solidFill>
              </a:rPr>
              <a:t>great</a:t>
            </a:r>
            <a:r>
              <a:rPr lang="en-GB" altLang="es-PE" sz="2400" i="1" dirty="0" smtClean="0"/>
              <a:t> weather!”         </a:t>
            </a:r>
            <a:r>
              <a:rPr lang="en-GB" altLang="es-PE" sz="2400" dirty="0" smtClean="0"/>
              <a:t>[just scalar hyperbole]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endParaRPr lang="en-GB" altLang="es-PE" sz="2400" dirty="0" smtClean="0"/>
          </a:p>
          <a:p>
            <a:pPr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400" dirty="0" smtClean="0"/>
              <a:t>Alan: </a:t>
            </a:r>
            <a:r>
              <a:rPr lang="en-GB" altLang="es-PE" sz="2400" i="1" dirty="0" smtClean="0"/>
              <a:t>“Nice weather for a picnic today.”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400" dirty="0" smtClean="0"/>
              <a:t>Beth: </a:t>
            </a:r>
            <a:r>
              <a:rPr lang="en-GB" altLang="es-PE" sz="2400" i="1" dirty="0" smtClean="0"/>
              <a:t>“Sure,</a:t>
            </a:r>
            <a:r>
              <a:rPr lang="en-GB" altLang="es-PE" sz="2400" i="1" dirty="0" smtClean="0">
                <a:solidFill>
                  <a:srgbClr val="FFC000"/>
                </a:solidFill>
              </a:rPr>
              <a:t> great </a:t>
            </a:r>
            <a:r>
              <a:rPr lang="en-GB" altLang="es-PE" sz="2400" i="1" dirty="0" smtClean="0"/>
              <a:t>weather</a:t>
            </a:r>
            <a:r>
              <a:rPr lang="en-GB" altLang="es-PE" sz="2400" i="1" dirty="0" smtClean="0">
                <a:solidFill>
                  <a:srgbClr val="FFC000"/>
                </a:solidFill>
              </a:rPr>
              <a:t>. It’s fun to sit in the pouring rain eating soggy sandwiches!”</a:t>
            </a:r>
            <a:r>
              <a:rPr lang="en-GB" altLang="es-PE" sz="2400" dirty="0" smtClean="0">
                <a:solidFill>
                  <a:srgbClr val="FFC000"/>
                </a:solidFill>
              </a:rPr>
              <a:t> </a:t>
            </a:r>
            <a:r>
              <a:rPr lang="en-GB" altLang="es-PE" sz="2400" dirty="0" smtClean="0"/>
              <a:t>[scalar </a:t>
            </a:r>
            <a:r>
              <a:rPr lang="en-GB" altLang="es-PE" sz="2400" dirty="0" err="1" smtClean="0"/>
              <a:t>hyp</a:t>
            </a:r>
            <a:r>
              <a:rPr lang="en-GB" altLang="es-PE" sz="2400" dirty="0" smtClean="0"/>
              <a:t>. &amp; fictive elaboration(s)]</a:t>
            </a:r>
          </a:p>
        </p:txBody>
      </p:sp>
    </p:spTree>
    <p:extLst>
      <p:ext uri="{BB962C8B-B14F-4D97-AF65-F5344CB8AC3E}">
        <p14:creationId xmlns:p14="http://schemas.microsoft.com/office/powerpoint/2010/main" val="2022320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Hyperbole in Irony &amp; Metaphor, </a:t>
            </a:r>
            <a:r>
              <a:rPr lang="en-GB" altLang="en-US" sz="3200" dirty="0" err="1" smtClean="0"/>
              <a:t>contd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4"/>
            <a:ext cx="8534400" cy="5472385"/>
          </a:xfrm>
        </p:spPr>
        <p:txBody>
          <a:bodyPr/>
          <a:lstStyle/>
          <a:p>
            <a:pPr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endParaRPr lang="en-GB" altLang="es-PE" sz="2400" dirty="0"/>
          </a:p>
          <a:p>
            <a:pPr>
              <a:spcBef>
                <a:spcPts val="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s-PE" sz="2400" i="1" dirty="0" smtClean="0"/>
              <a:t>“Albert’s an </a:t>
            </a:r>
            <a:r>
              <a:rPr lang="en-GB" altLang="es-PE" sz="2400" i="1" dirty="0" smtClean="0">
                <a:solidFill>
                  <a:srgbClr val="FFC000"/>
                </a:solidFill>
              </a:rPr>
              <a:t>angel.</a:t>
            </a:r>
            <a:r>
              <a:rPr lang="en-GB" altLang="es-PE" sz="2400" i="1" dirty="0" smtClean="0"/>
              <a:t>”</a:t>
            </a:r>
          </a:p>
          <a:p>
            <a:pPr algn="r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400" dirty="0"/>
              <a:t>b</a:t>
            </a:r>
            <a:r>
              <a:rPr lang="en-GB" altLang="es-PE" sz="2400" dirty="0" smtClean="0"/>
              <a:t>ut not as good / helpful /protective </a:t>
            </a:r>
          </a:p>
          <a:p>
            <a:pPr algn="r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400" dirty="0" smtClean="0"/>
              <a:t>as a traditional angel.</a:t>
            </a:r>
          </a:p>
          <a:p>
            <a:pPr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400" i="1" dirty="0" smtClean="0"/>
              <a:t>“Tom’s job is a </a:t>
            </a:r>
            <a:r>
              <a:rPr lang="en-GB" altLang="es-PE" sz="2400" i="1" dirty="0" smtClean="0">
                <a:solidFill>
                  <a:srgbClr val="FFC000"/>
                </a:solidFill>
              </a:rPr>
              <a:t>jail</a:t>
            </a:r>
            <a:r>
              <a:rPr lang="en-GB" altLang="es-PE" sz="2400" i="1" dirty="0" smtClean="0"/>
              <a:t>.”</a:t>
            </a:r>
          </a:p>
          <a:p>
            <a:pPr algn="r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400" dirty="0"/>
              <a:t>n</a:t>
            </a:r>
            <a:r>
              <a:rPr lang="en-GB" altLang="es-PE" sz="2400" dirty="0" smtClean="0"/>
              <a:t>ot as confining / unpleasant / … as a real jail.</a:t>
            </a:r>
          </a:p>
        </p:txBody>
      </p:sp>
    </p:spTree>
    <p:extLst>
      <p:ext uri="{BB962C8B-B14F-4D97-AF65-F5344CB8AC3E}">
        <p14:creationId xmlns:p14="http://schemas.microsoft.com/office/powerpoint/2010/main" val="3228080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Combination of Irony and Metaphor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4"/>
            <a:ext cx="8534400" cy="532836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Alan: </a:t>
            </a:r>
            <a:r>
              <a:rPr lang="en-GB" altLang="en-US" sz="2200" i="1" dirty="0" smtClean="0"/>
              <a:t>“This train’s nice and fast.”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dirty="0" smtClean="0"/>
              <a:t>Beth [who finds the train slow]: </a:t>
            </a:r>
            <a:r>
              <a:rPr lang="en-GB" altLang="en-US" sz="2200" b="1" i="1" dirty="0" smtClean="0">
                <a:solidFill>
                  <a:srgbClr val="CC3399"/>
                </a:solidFill>
              </a:rPr>
              <a:t>“Yeah, it’s a real </a:t>
            </a:r>
            <a:r>
              <a:rPr lang="en-GB" altLang="en-US" sz="2200" b="1" i="1" dirty="0" smtClean="0">
                <a:solidFill>
                  <a:srgbClr val="00B050"/>
                </a:solidFill>
              </a:rPr>
              <a:t>rocket</a:t>
            </a:r>
            <a:r>
              <a:rPr lang="en-GB" altLang="en-US" sz="2200" b="1" i="1" dirty="0" smtClean="0">
                <a:solidFill>
                  <a:srgbClr val="CC3399"/>
                </a:solidFill>
              </a:rPr>
              <a:t>.”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endParaRPr lang="en-GB" altLang="en-US" sz="2200" b="1" i="1" dirty="0" smtClean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77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229600" cy="4249738"/>
          </a:xfrm>
        </p:spPr>
        <p:txBody>
          <a:bodyPr/>
          <a:lstStyle/>
          <a:p>
            <a:r>
              <a:rPr lang="en-GB" altLang="en-US" sz="4000" dirty="0" smtClean="0">
                <a:solidFill>
                  <a:srgbClr val="FFC000"/>
                </a:solidFill>
              </a:rPr>
              <a:t>(Somewhat) DISTINCTIVE VIEW </a:t>
            </a:r>
            <a:br>
              <a:rPr lang="en-GB" altLang="en-US" sz="4000" dirty="0" smtClean="0">
                <a:solidFill>
                  <a:srgbClr val="FFC000"/>
                </a:solidFill>
              </a:rPr>
            </a:br>
            <a:r>
              <a:rPr lang="en-GB" altLang="en-US" sz="4000" dirty="0" smtClean="0">
                <a:solidFill>
                  <a:srgbClr val="FFC000"/>
                </a:solidFill>
              </a:rPr>
              <a:t>of what </a:t>
            </a:r>
            <a:br>
              <a:rPr lang="en-GB" altLang="en-US" sz="4000" dirty="0" smtClean="0">
                <a:solidFill>
                  <a:srgbClr val="FFC000"/>
                </a:solidFill>
              </a:rPr>
            </a:br>
            <a:r>
              <a:rPr lang="en-GB" altLang="en-US" sz="4000" dirty="0" smtClean="0">
                <a:solidFill>
                  <a:srgbClr val="FFC000"/>
                </a:solidFill>
              </a:rPr>
              <a:t>HYPERBOLES CONVEY</a:t>
            </a:r>
            <a:endParaRPr lang="en-GB" altLang="en-US" sz="4000" dirty="0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772400" cy="792088"/>
          </a:xfrm>
        </p:spPr>
        <p:txBody>
          <a:bodyPr/>
          <a:lstStyle/>
          <a:p>
            <a:pPr eaLnBrk="1" hangingPunct="1"/>
            <a:r>
              <a:rPr lang="en-GB" altLang="en-US" sz="2800" i="1" dirty="0" smtClean="0"/>
              <a:t>What Sort of Scale Position?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534400" cy="5688632"/>
          </a:xfrm>
        </p:spPr>
        <p:txBody>
          <a:bodyPr/>
          <a:lstStyle/>
          <a:p>
            <a:pPr marL="342000" eaLnBrk="1" fontAlgn="auto" hangingPunct="1">
              <a:spcBef>
                <a:spcPts val="2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 smtClean="0"/>
              <a:t>No </a:t>
            </a:r>
            <a:r>
              <a:rPr lang="en-GB" sz="2000" dirty="0"/>
              <a:t>need to </a:t>
            </a:r>
            <a:r>
              <a:rPr lang="en-GB" sz="2000" dirty="0" smtClean="0"/>
              <a:t>make a common assumption </a:t>
            </a:r>
            <a:r>
              <a:rPr lang="en-GB" sz="2000" dirty="0"/>
              <a:t>that the </a:t>
            </a:r>
            <a:r>
              <a:rPr lang="en-GB" sz="2000" dirty="0" smtClean="0"/>
              <a:t>hearer moves </a:t>
            </a:r>
            <a:r>
              <a:rPr lang="en-GB" sz="2000" dirty="0"/>
              <a:t>from the </a:t>
            </a:r>
            <a:r>
              <a:rPr lang="en-GB" sz="2000" dirty="0" smtClean="0"/>
              <a:t>overt point </a:t>
            </a:r>
            <a:r>
              <a:rPr lang="en-GB" sz="2000" dirty="0"/>
              <a:t>on </a:t>
            </a:r>
            <a:r>
              <a:rPr lang="en-GB" sz="2000" dirty="0" smtClean="0"/>
              <a:t>a scale to </a:t>
            </a:r>
            <a:r>
              <a:rPr lang="en-GB" sz="2000" dirty="0"/>
              <a:t>a specific </a:t>
            </a:r>
            <a:r>
              <a:rPr lang="en-GB" sz="2000" i="1" dirty="0"/>
              <a:t>point</a:t>
            </a:r>
            <a:r>
              <a:rPr lang="en-GB" sz="2000" dirty="0"/>
              <a:t> </a:t>
            </a:r>
            <a:r>
              <a:rPr lang="en-GB" sz="2000" dirty="0" smtClean="0"/>
              <a:t>or narrow interval further </a:t>
            </a:r>
            <a:r>
              <a:rPr lang="en-GB" sz="2000" dirty="0"/>
              <a:t>down, even </a:t>
            </a:r>
            <a:r>
              <a:rPr lang="en-GB" sz="2000" dirty="0" smtClean="0"/>
              <a:t>a qualitatively specified one such as “extremely heavy”.</a:t>
            </a:r>
          </a:p>
          <a:p>
            <a:pPr marL="342000" eaLnBrk="1" fontAlgn="auto" hangingPunct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2000" dirty="0" smtClean="0"/>
              <a:t>Could </a:t>
            </a:r>
            <a:r>
              <a:rPr lang="en-GB" sz="2000" dirty="0"/>
              <a:t>instead just choose a </a:t>
            </a:r>
            <a:r>
              <a:rPr lang="en-GB" sz="2000" b="1" i="1" dirty="0">
                <a:solidFill>
                  <a:srgbClr val="FFC000"/>
                </a:solidFill>
              </a:rPr>
              <a:t>wide </a:t>
            </a:r>
            <a:r>
              <a:rPr lang="en-GB" sz="2000" b="1" i="1" dirty="0" smtClean="0">
                <a:solidFill>
                  <a:srgbClr val="FFC000"/>
                </a:solidFill>
              </a:rPr>
              <a:t>interval</a:t>
            </a:r>
          </a:p>
          <a:p>
            <a:pPr marL="742050" lvl="1" eaLnBrk="1" fontAlgn="auto" hangingPunct="1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1800" dirty="0" smtClean="0"/>
              <a:t>very heavy … extremely heavy               [for the suitcase]; </a:t>
            </a:r>
          </a:p>
          <a:p>
            <a:pPr marL="742050" lvl="1" eaLnBrk="1" fontAlgn="auto" hangingPunct="1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1800" dirty="0" smtClean="0"/>
              <a:t>about a dozen … hundreds                     [for “hundreds of pets”).</a:t>
            </a:r>
          </a:p>
          <a:p>
            <a:pPr marL="742050" lvl="1" eaLnBrk="1" fontAlgn="auto" hangingPunct="1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1800" dirty="0" smtClean="0"/>
              <a:t>very difficult … impossible                      [to lift suitcase].</a:t>
            </a:r>
          </a:p>
          <a:p>
            <a:pPr marL="342000" eaLnBrk="1" fontAlgn="auto" hangingPunct="1">
              <a:spcBef>
                <a:spcPts val="30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2000" dirty="0" smtClean="0"/>
              <a:t>Allows hearer </a:t>
            </a:r>
            <a:r>
              <a:rPr lang="en-GB" sz="2000" dirty="0"/>
              <a:t>to </a:t>
            </a:r>
            <a:r>
              <a:rPr lang="en-GB" sz="2000" dirty="0" smtClean="0"/>
              <a:t>include even </a:t>
            </a:r>
            <a:r>
              <a:rPr lang="en-GB" sz="2000" b="1" i="1" dirty="0">
                <a:solidFill>
                  <a:srgbClr val="FFC000"/>
                </a:solidFill>
              </a:rPr>
              <a:t>a literal possibility </a:t>
            </a:r>
            <a:r>
              <a:rPr lang="en-GB" sz="2000" dirty="0"/>
              <a:t>along with the hyperbolic </a:t>
            </a:r>
            <a:r>
              <a:rPr lang="en-GB" sz="2000" dirty="0" smtClean="0"/>
              <a:t>one.</a:t>
            </a:r>
          </a:p>
          <a:p>
            <a:pPr marL="342000" eaLnBrk="1" fontAlgn="auto" hangingPunct="1">
              <a:spcBef>
                <a:spcPts val="3000"/>
              </a:spcBef>
              <a:spcAft>
                <a:spcPts val="0"/>
              </a:spcAft>
              <a:buFont typeface="Calibri" panose="020F0502020204030204" pitchFamily="34" charset="0"/>
              <a:buChar char="•"/>
              <a:defRPr/>
            </a:pPr>
            <a:r>
              <a:rPr lang="en-GB" sz="2000" dirty="0" smtClean="0"/>
              <a:t> </a:t>
            </a:r>
            <a:r>
              <a:rPr lang="en-GB" sz="2000" b="1" dirty="0" smtClean="0">
                <a:solidFill>
                  <a:srgbClr val="FFC000"/>
                </a:solidFill>
              </a:rPr>
              <a:t>“</a:t>
            </a:r>
            <a:r>
              <a:rPr lang="en-GB" sz="2000" b="1" i="1" dirty="0" smtClean="0">
                <a:solidFill>
                  <a:srgbClr val="FFC000"/>
                </a:solidFill>
              </a:rPr>
              <a:t>POTENTIAL, LIBERAL attenuation”.</a:t>
            </a:r>
            <a:endParaRPr lang="en-GB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41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772400" cy="1080120"/>
          </a:xfrm>
        </p:spPr>
        <p:txBody>
          <a:bodyPr/>
          <a:lstStyle/>
          <a:p>
            <a:pPr eaLnBrk="1" hangingPunct="1"/>
            <a:r>
              <a:rPr lang="en-GB" altLang="en-US" sz="2800" i="1" dirty="0" smtClean="0"/>
              <a:t>Get the Hearer Working!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34400" cy="4464496"/>
          </a:xfrm>
        </p:spPr>
        <p:txBody>
          <a:bodyPr/>
          <a:lstStyle/>
          <a:p>
            <a:pPr marL="342000" eaLnBrk="1" fontAlgn="auto" hangingPunct="1">
              <a:spcBef>
                <a:spcPts val="2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No </a:t>
            </a:r>
            <a:r>
              <a:rPr lang="en-GB" sz="2400" dirty="0"/>
              <a:t>need for a model of </a:t>
            </a:r>
            <a:r>
              <a:rPr lang="en-GB" sz="2400" i="1" dirty="0"/>
              <a:t>hyperbole</a:t>
            </a:r>
            <a:r>
              <a:rPr lang="en-GB" sz="2400" dirty="0"/>
              <a:t> as such to ordain what </a:t>
            </a:r>
            <a:r>
              <a:rPr lang="en-GB" sz="2400" dirty="0" smtClean="0"/>
              <a:t>more specific point/interval </a:t>
            </a:r>
            <a:r>
              <a:rPr lang="en-GB" sz="2400" dirty="0" smtClean="0"/>
              <a:t>a hearer </a:t>
            </a:r>
            <a:r>
              <a:rPr lang="en-GB" sz="2400" dirty="0" smtClean="0"/>
              <a:t>may go down </a:t>
            </a:r>
            <a:r>
              <a:rPr lang="en-GB" sz="2400" dirty="0" smtClean="0"/>
              <a:t>to, </a:t>
            </a:r>
          </a:p>
          <a:p>
            <a:pPr marL="342000" algn="ctr" eaLnBrk="1" fontAlgn="auto" hangingPunct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2400" dirty="0" smtClean="0"/>
              <a:t>other </a:t>
            </a:r>
            <a:r>
              <a:rPr lang="en-GB" sz="2400" dirty="0"/>
              <a:t>than to say it’s </a:t>
            </a:r>
            <a:r>
              <a:rPr lang="en-GB" sz="2400" b="1" i="1" dirty="0" smtClean="0">
                <a:solidFill>
                  <a:srgbClr val="FFC000"/>
                </a:solidFill>
              </a:rPr>
              <a:t>notably high up</a:t>
            </a:r>
            <a:r>
              <a:rPr lang="en-GB" sz="2400" b="1" dirty="0">
                <a:solidFill>
                  <a:srgbClr val="FFC000"/>
                </a:solidFill>
              </a:rPr>
              <a:t>.</a:t>
            </a:r>
            <a:endParaRPr lang="en-GB" sz="2400" b="1" dirty="0" smtClean="0">
              <a:solidFill>
                <a:srgbClr val="FFC000"/>
              </a:solidFill>
            </a:endParaRPr>
          </a:p>
          <a:p>
            <a:pPr marL="342000" eaLnBrk="1" fontAlgn="auto" hangingPunct="1">
              <a:spcBef>
                <a:spcPts val="4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Rather</a:t>
            </a:r>
            <a:r>
              <a:rPr lang="en-GB" sz="2400" dirty="0"/>
              <a:t>, </a:t>
            </a:r>
            <a:r>
              <a:rPr lang="en-GB" sz="2400" dirty="0" smtClean="0"/>
              <a:t>hearer may come to more specific opinions about scale positions </a:t>
            </a:r>
            <a:r>
              <a:rPr lang="en-GB" sz="2400" dirty="0"/>
              <a:t>based on </a:t>
            </a:r>
            <a:r>
              <a:rPr lang="en-GB" sz="2400" i="1" dirty="0" smtClean="0">
                <a:solidFill>
                  <a:srgbClr val="FFC000"/>
                </a:solidFill>
              </a:rPr>
              <a:t>other evidence </a:t>
            </a:r>
            <a:r>
              <a:rPr lang="en-GB" sz="2400" i="1" dirty="0" smtClean="0"/>
              <a:t>— </a:t>
            </a:r>
            <a:r>
              <a:rPr lang="en-GB" sz="2400" dirty="0" smtClean="0"/>
              <a:t>discourse context</a:t>
            </a:r>
            <a:r>
              <a:rPr lang="en-GB" sz="2400" dirty="0"/>
              <a:t>, long-term knowledge, etc</a:t>
            </a:r>
            <a:r>
              <a:rPr lang="en-GB" sz="2400" dirty="0" smtClean="0"/>
              <a:t>., </a:t>
            </a:r>
          </a:p>
          <a:p>
            <a:pPr marL="342000" eaLnBrk="1" fontAlgn="auto" hangingPunct="1">
              <a:spcBef>
                <a:spcPts val="30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2400" dirty="0" smtClean="0"/>
              <a:t>just as he might if told non-hyperbolically that a suitcase is “very heavy.”</a:t>
            </a:r>
          </a:p>
        </p:txBody>
      </p:sp>
    </p:spTree>
    <p:extLst>
      <p:ext uri="{BB962C8B-B14F-4D97-AF65-F5344CB8AC3E}">
        <p14:creationId xmlns:p14="http://schemas.microsoft.com/office/powerpoint/2010/main" val="241358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814"/>
            <a:ext cx="7772400" cy="936104"/>
          </a:xfrm>
        </p:spPr>
        <p:txBody>
          <a:bodyPr/>
          <a:lstStyle/>
          <a:p>
            <a:pPr eaLnBrk="1" hangingPunct="1"/>
            <a:r>
              <a:rPr lang="en-GB" altLang="en-US" sz="2800" i="1" dirty="0" smtClean="0"/>
              <a:t>Meaning Orientation / Inference Direction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534400" cy="5616624"/>
          </a:xfrm>
        </p:spPr>
        <p:txBody>
          <a:bodyPr/>
          <a:lstStyle/>
          <a:p>
            <a:pPr marL="342000" eaLnBrk="1" fontAlgn="auto" hangingPunct="1">
              <a:spcBef>
                <a:spcPts val="3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Given </a:t>
            </a:r>
            <a:r>
              <a:rPr lang="en-GB" sz="2400" dirty="0"/>
              <a:t>that </a:t>
            </a:r>
            <a:r>
              <a:rPr lang="en-GB" sz="2400" dirty="0" smtClean="0"/>
              <a:t>Marty’s frustration</a:t>
            </a:r>
            <a:r>
              <a:rPr lang="en-GB" sz="2400" dirty="0"/>
              <a:t>, difficulty of lifting and the fact that the weight caused the difficulty are </a:t>
            </a:r>
            <a:r>
              <a:rPr lang="en-GB" sz="2400" dirty="0" smtClean="0"/>
              <a:t>slickly conveyed</a:t>
            </a:r>
            <a:r>
              <a:rPr lang="en-GB" sz="2400" dirty="0"/>
              <a:t>, hearer can infer that </a:t>
            </a:r>
            <a:r>
              <a:rPr lang="en-GB" sz="2400" i="1" dirty="0"/>
              <a:t>the suitcase is so heavy that Marty </a:t>
            </a:r>
            <a:r>
              <a:rPr lang="en-GB" sz="2400" i="1" dirty="0" smtClean="0"/>
              <a:t>finds it difficult to lift.</a:t>
            </a:r>
            <a:endParaRPr lang="en-GB" sz="2400" i="1" dirty="0"/>
          </a:p>
          <a:p>
            <a:pPr marL="342000" eaLnBrk="1" fontAlgn="auto" hangingPunct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2400" dirty="0"/>
              <a:t>And this may be the only opinion about the weight that the hearer </a:t>
            </a:r>
            <a:r>
              <a:rPr lang="en-GB" sz="2400" dirty="0" smtClean="0"/>
              <a:t>needs or can acquire.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1617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Aims, Approach and Current Status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34400" cy="597666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To develop a unified model of the cognitive processing involved in (producing and) understanding metaphor, hyperbole and irony.</a:t>
            </a:r>
            <a:r>
              <a:rPr lang="en-GB" altLang="en-US" sz="2400" dirty="0" smtClean="0"/>
              <a:t>                                                                     </a:t>
            </a:r>
            <a:r>
              <a:rPr lang="en-GB" altLang="en-US" sz="2000" dirty="0" smtClean="0"/>
              <a:t>[</a:t>
            </a:r>
            <a:r>
              <a:rPr lang="en-GB" altLang="en-US" sz="2000" dirty="0" err="1" smtClean="0"/>
              <a:t>Barnden</a:t>
            </a:r>
            <a:r>
              <a:rPr lang="en-GB" altLang="en-US" sz="2000" dirty="0" smtClean="0"/>
              <a:t>, forthcoming]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Doing this by combining and adjusting some existing “pretence” based (“fiction” based) models of metaphor, hyperbole and irony.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200" dirty="0" smtClean="0"/>
              <a:t>The metaphor and irony models used are my own </a:t>
            </a:r>
          </a:p>
          <a:p>
            <a:pPr lvl="2" eaLnBrk="1" hangingPunct="1">
              <a:lnSpc>
                <a:spcPct val="120000"/>
              </a:lnSpc>
              <a:spcBef>
                <a:spcPts val="5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metaphor longstanding, with AI implementation</a:t>
            </a:r>
          </a:p>
          <a:p>
            <a:pPr lvl="2" eaLnBrk="1" hangingPunct="1">
              <a:lnSpc>
                <a:spcPct val="120000"/>
              </a:lnSpc>
              <a:spcBef>
                <a:spcPts val="500"/>
              </a:spcBef>
              <a:buFont typeface="Calibri" pitchFamily="34" charset="0"/>
              <a:buChar char="•"/>
              <a:defRPr/>
            </a:pPr>
            <a:r>
              <a:rPr lang="en-GB" altLang="en-US" sz="1800" dirty="0" smtClean="0"/>
              <a:t>irony recent.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2200" dirty="0"/>
              <a:t>Hyperbole model: by others; very recent, sketchy.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2200" dirty="0" smtClean="0"/>
              <a:t>Have </a:t>
            </a:r>
            <a:r>
              <a:rPr lang="en-GB" altLang="en-US" sz="2200" dirty="0"/>
              <a:t>developed an </a:t>
            </a:r>
            <a:r>
              <a:rPr lang="en-GB" altLang="en-US" sz="2200" dirty="0" smtClean="0"/>
              <a:t>initial, very partial, </a:t>
            </a:r>
            <a:r>
              <a:rPr lang="en-GB" altLang="en-US" sz="2200" dirty="0"/>
              <a:t>unified model</a:t>
            </a:r>
            <a:r>
              <a:rPr lang="en-GB" altLang="en-US" sz="2200" dirty="0" smtClean="0"/>
              <a:t>.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2200" dirty="0" smtClean="0"/>
              <a:t>Other types of figurative language: for the future.</a:t>
            </a: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10525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229600" cy="4249738"/>
          </a:xfrm>
        </p:spPr>
        <p:txBody>
          <a:bodyPr/>
          <a:lstStyle/>
          <a:p>
            <a:r>
              <a:rPr lang="en-GB" altLang="en-US" sz="4000" dirty="0" smtClean="0">
                <a:solidFill>
                  <a:srgbClr val="FFC000"/>
                </a:solidFill>
              </a:rPr>
              <a:t>EXTENDING THAT VIEW </a:t>
            </a:r>
            <a:br>
              <a:rPr lang="en-GB" altLang="en-US" sz="4000" dirty="0" smtClean="0">
                <a:solidFill>
                  <a:srgbClr val="FFC000"/>
                </a:solidFill>
              </a:rPr>
            </a:br>
            <a:r>
              <a:rPr lang="en-GB" altLang="en-US" sz="4000" dirty="0" smtClean="0">
                <a:solidFill>
                  <a:srgbClr val="FFC000"/>
                </a:solidFill>
              </a:rPr>
              <a:t>to</a:t>
            </a:r>
            <a:br>
              <a:rPr lang="en-GB" altLang="en-US" sz="4000" dirty="0" smtClean="0">
                <a:solidFill>
                  <a:srgbClr val="FFC000"/>
                </a:solidFill>
              </a:rPr>
            </a:br>
            <a:r>
              <a:rPr lang="en-GB" altLang="en-US" sz="4000" dirty="0" smtClean="0">
                <a:solidFill>
                  <a:srgbClr val="FFC000"/>
                </a:solidFill>
              </a:rPr>
              <a:t>METAPHOR &amp; IRONY</a:t>
            </a:r>
            <a:endParaRPr lang="en-GB" altLang="en-US" sz="4000" dirty="0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4"/>
            <a:ext cx="7772400" cy="935385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Natural </a:t>
            </a:r>
            <a:r>
              <a:rPr lang="en-GB" altLang="en-US" sz="3200" dirty="0"/>
              <a:t>Extension of the Hyperbole </a:t>
            </a:r>
            <a:r>
              <a:rPr lang="en-GB" altLang="en-US" sz="3200" dirty="0" smtClean="0"/>
              <a:t>View</a:t>
            </a:r>
            <a:br>
              <a:rPr lang="en-GB" altLang="en-US" sz="3200" dirty="0" smtClean="0"/>
            </a:br>
            <a:r>
              <a:rPr lang="en-GB" altLang="en-US" sz="3200" dirty="0" smtClean="0"/>
              <a:t> to Metaphor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534400" cy="489632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Metaphor research has had relatively little to say on the degrees to which discussed circumstances hold.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2200" i="1" dirty="0" smtClean="0"/>
              <a:t>“Albert is an angel”: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/>
              <a:t>J</a:t>
            </a:r>
            <a:r>
              <a:rPr lang="en-GB" altLang="en-US" sz="1800" dirty="0" smtClean="0"/>
              <a:t>ust how good/helpful/protective/beautiful/ …  is Albert? 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2200" i="1" dirty="0" smtClean="0"/>
              <a:t>“John’s marking overflowed into the weekend” :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 smtClean="0"/>
              <a:t>Just how much does John dislike the outcome? </a:t>
            </a:r>
          </a:p>
        </p:txBody>
      </p:sp>
    </p:spTree>
    <p:extLst>
      <p:ext uri="{BB962C8B-B14F-4D97-AF65-F5344CB8AC3E}">
        <p14:creationId xmlns:p14="http://schemas.microsoft.com/office/powerpoint/2010/main" val="3844294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772400" cy="503337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Natural Extension of the Hyperbole View </a:t>
            </a:r>
            <a:br>
              <a:rPr lang="en-GB" altLang="en-US" sz="2800" dirty="0" smtClean="0"/>
            </a:br>
            <a:r>
              <a:rPr lang="en-GB" altLang="en-US" sz="2800" dirty="0" smtClean="0"/>
              <a:t>to Metaphor, </a:t>
            </a:r>
            <a:r>
              <a:rPr lang="en-GB" altLang="en-US" sz="2800" dirty="0" err="1" smtClean="0"/>
              <a:t>contd</a:t>
            </a:r>
            <a:endParaRPr lang="en-GB" altLang="en-US" sz="28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534400" cy="554461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My  view: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Use the same policy as for hyperbole, </a:t>
            </a:r>
            <a:r>
              <a:rPr lang="en-GB" altLang="en-US" sz="2000" i="1" dirty="0" smtClean="0"/>
              <a:t>even when the metaphor is not overtly hyperbolic.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Basically, the degree on the source side is just a guide, to be combined with other evidence.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In angel example, infer by default only that Albert is at least notably good and may be maximally good.</a:t>
            </a:r>
          </a:p>
          <a:p>
            <a:pPr eaLnBrk="1" hangingPunct="1">
              <a:lnSpc>
                <a:spcPct val="120000"/>
              </a:lnSpc>
              <a:spcBef>
                <a:spcPts val="15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In marking-overflow example, infer by default that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If the dislike in the pretence is above medium: John dislikes the outcome to a degree that is from medium up to the level in the pretence</a:t>
            </a:r>
            <a:endParaRPr lang="en-GB" altLang="en-US" sz="2000" dirty="0"/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[see </a:t>
            </a:r>
            <a:r>
              <a:rPr lang="en-GB" altLang="en-US" sz="2000" dirty="0" err="1" smtClean="0"/>
              <a:t>Barnden</a:t>
            </a:r>
            <a:r>
              <a:rPr lang="en-GB" altLang="en-US" sz="2000" dirty="0" smtClean="0"/>
              <a:t>, forthcoming, for fuller account]</a:t>
            </a:r>
          </a:p>
        </p:txBody>
      </p:sp>
    </p:spTree>
    <p:extLst>
      <p:ext uri="{BB962C8B-B14F-4D97-AF65-F5344CB8AC3E}">
        <p14:creationId xmlns:p14="http://schemas.microsoft.com/office/powerpoint/2010/main" val="3825936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3056"/>
            <a:ext cx="7772400" cy="1080120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Natural Extension </a:t>
            </a:r>
            <a:r>
              <a:rPr lang="en-GB" altLang="en-US" sz="2800" dirty="0"/>
              <a:t>of the Hyperbole View </a:t>
            </a:r>
            <a:r>
              <a:rPr lang="en-GB" altLang="en-US" sz="2800" dirty="0" smtClean="0"/>
              <a:t/>
            </a:r>
            <a:br>
              <a:rPr lang="en-GB" altLang="en-US" sz="2800" dirty="0" smtClean="0"/>
            </a:br>
            <a:r>
              <a:rPr lang="en-GB" altLang="en-US" sz="2800" dirty="0" smtClean="0"/>
              <a:t>to (</a:t>
            </a:r>
            <a:r>
              <a:rPr lang="en-GB" altLang="en-US" sz="2800" i="1" dirty="0" smtClean="0"/>
              <a:t>part of </a:t>
            </a:r>
            <a:r>
              <a:rPr lang="en-GB" altLang="en-US" sz="2800" dirty="0" smtClean="0"/>
              <a:t>a view about) Irony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534400" cy="54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In irony field, the thinking on degrees is most typically on following lines:</a:t>
            </a:r>
          </a:p>
          <a:p>
            <a:pPr marL="702000" eaLnBrk="1" hangingPunct="1">
              <a:lnSpc>
                <a:spcPct val="120000"/>
              </a:lnSpc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i="1" dirty="0" smtClean="0"/>
              <a:t>The actual understood value-at-issue on e.g. the badness of the weather, is systematically an opposite of the overt base value</a:t>
            </a:r>
          </a:p>
          <a:p>
            <a:pPr marL="702000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i="1" dirty="0" smtClean="0"/>
              <a:t> </a:t>
            </a:r>
            <a:r>
              <a:rPr lang="en-GB" altLang="en-US" sz="2200" dirty="0" smtClean="0"/>
              <a:t>(= “good/great/wonderful/…”).</a:t>
            </a:r>
          </a:p>
          <a:p>
            <a:pPr marL="702000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endParaRPr lang="en-GB" altLang="en-US" sz="2200" dirty="0"/>
          </a:p>
          <a:p>
            <a:pPr marL="702000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dirty="0" smtClean="0"/>
              <a:t>Details aside, the assumption is usually that the hearer gets a value by some sort of operation on a scale.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endParaRPr lang="en-GB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42782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640"/>
            <a:ext cx="7772400" cy="864096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Natural Extension </a:t>
            </a:r>
            <a:r>
              <a:rPr lang="en-GB" altLang="en-US" sz="2800" dirty="0"/>
              <a:t>of the Hyperbole View </a:t>
            </a:r>
            <a:r>
              <a:rPr lang="en-GB" altLang="en-US" sz="2800" dirty="0" smtClean="0"/>
              <a:t/>
            </a:r>
            <a:br>
              <a:rPr lang="en-GB" altLang="en-US" sz="2800" dirty="0" smtClean="0"/>
            </a:br>
            <a:r>
              <a:rPr lang="en-GB" altLang="en-US" sz="2800" dirty="0" smtClean="0"/>
              <a:t>to (</a:t>
            </a:r>
            <a:r>
              <a:rPr lang="en-GB" altLang="en-US" sz="2800" i="1" dirty="0" smtClean="0"/>
              <a:t>part of </a:t>
            </a:r>
            <a:r>
              <a:rPr lang="en-GB" altLang="en-US" sz="2800" dirty="0" smtClean="0"/>
              <a:t>a view about) Irony, contd.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534400" cy="547260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2000"/>
              </a:spcBef>
              <a:buNone/>
              <a:defRPr/>
            </a:pPr>
            <a:r>
              <a:rPr lang="en-GB" altLang="en-US" sz="2000" dirty="0" smtClean="0"/>
              <a:t>My account: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000" dirty="0" smtClean="0"/>
              <a:t>What is primary is the </a:t>
            </a:r>
            <a:r>
              <a:rPr lang="en-GB" altLang="en-US" sz="2000" b="1" i="1" dirty="0" smtClean="0">
                <a:solidFill>
                  <a:srgbClr val="CC0099"/>
                </a:solidFill>
              </a:rPr>
              <a:t>observational </a:t>
            </a:r>
            <a:r>
              <a:rPr lang="en-GB" altLang="en-US" sz="2000" b="1" i="1" dirty="0" smtClean="0">
                <a:solidFill>
                  <a:srgbClr val="CC0099"/>
                </a:solidFill>
              </a:rPr>
              <a:t>affect</a:t>
            </a:r>
            <a:r>
              <a:rPr lang="en-GB" altLang="en-US" sz="2000" b="1" dirty="0" smtClean="0">
                <a:solidFill>
                  <a:srgbClr val="CC0099"/>
                </a:solidFill>
              </a:rPr>
              <a:t>, NOT </a:t>
            </a:r>
            <a:r>
              <a:rPr lang="en-GB" altLang="en-US" sz="2000" dirty="0" smtClean="0"/>
              <a:t>the value-at-issue; the latter is (in part) </a:t>
            </a:r>
            <a:r>
              <a:rPr lang="en-GB" altLang="en-US" sz="2000" b="1" i="1" dirty="0" smtClean="0">
                <a:solidFill>
                  <a:srgbClr val="CC3399"/>
                </a:solidFill>
              </a:rPr>
              <a:t>derived from </a:t>
            </a:r>
            <a:r>
              <a:rPr lang="en-GB" altLang="en-US" sz="2000" dirty="0" smtClean="0"/>
              <a:t>the degree of that affect.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 smtClean="0"/>
              <a:t>Cf. a comment about weight of suitcase being influenced by degree of frustration.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000" b="1" dirty="0" smtClean="0">
                <a:solidFill>
                  <a:srgbClr val="CC0099"/>
                </a:solidFill>
              </a:rPr>
              <a:t>Alan infers a degree range for Beth’s overt criticism</a:t>
            </a:r>
            <a:r>
              <a:rPr lang="en-GB" altLang="en-US" sz="2000" dirty="0" smtClean="0"/>
              <a:t>, taking into account 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/>
              <a:t>T</a:t>
            </a:r>
            <a:r>
              <a:rPr lang="en-GB" altLang="en-US" sz="1800" dirty="0" smtClean="0"/>
              <a:t>he overt base-value wording, including any hyperbole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 smtClean="0"/>
              <a:t>(“good weather”, “great weather”, </a:t>
            </a:r>
            <a:r>
              <a:rPr lang="en-GB" altLang="en-US" sz="1800" dirty="0" smtClean="0"/>
              <a:t>“… </a:t>
            </a:r>
            <a:r>
              <a:rPr lang="en-GB" altLang="en-US" sz="1800" dirty="0" smtClean="0"/>
              <a:t>soggy sandwiches …”)  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 smtClean="0"/>
              <a:t>Additional evidence:  “Sure…”  /  tone </a:t>
            </a:r>
            <a:r>
              <a:rPr lang="en-GB" altLang="en-US" sz="1800" dirty="0"/>
              <a:t>of </a:t>
            </a:r>
            <a:r>
              <a:rPr lang="en-GB" altLang="en-US" sz="1800" dirty="0" smtClean="0"/>
              <a:t>voice  /  recent </a:t>
            </a:r>
            <a:r>
              <a:rPr lang="en-GB" altLang="en-US" sz="1800" dirty="0"/>
              <a:t>irony </a:t>
            </a:r>
            <a:r>
              <a:rPr lang="en-GB" altLang="en-US" sz="1800" dirty="0" smtClean="0"/>
              <a:t>by this speaker  / ….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000" b="1" dirty="0" smtClean="0">
                <a:solidFill>
                  <a:srgbClr val="CC0099"/>
                </a:solidFill>
              </a:rPr>
              <a:t>Alan potentially attenuates this to get a guide to Beth’s actual level of criticism of himself.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>
                <a:solidFill>
                  <a:srgbClr val="CC0099"/>
                </a:solidFill>
              </a:rPr>
              <a:t>THEN …</a:t>
            </a:r>
          </a:p>
        </p:txBody>
      </p:sp>
    </p:spTree>
    <p:extLst>
      <p:ext uri="{BB962C8B-B14F-4D97-AF65-F5344CB8AC3E}">
        <p14:creationId xmlns:p14="http://schemas.microsoft.com/office/powerpoint/2010/main" val="3673047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640"/>
            <a:ext cx="7772400" cy="864096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Natural Extension </a:t>
            </a:r>
            <a:r>
              <a:rPr lang="en-GB" altLang="en-US" sz="2800" dirty="0"/>
              <a:t>of the Hyperbole View </a:t>
            </a:r>
            <a:r>
              <a:rPr lang="en-GB" altLang="en-US" sz="2800" dirty="0" smtClean="0"/>
              <a:t/>
            </a:r>
            <a:br>
              <a:rPr lang="en-GB" altLang="en-US" sz="2800" dirty="0" smtClean="0"/>
            </a:br>
            <a:r>
              <a:rPr lang="en-GB" altLang="en-US" sz="2800" dirty="0" smtClean="0"/>
              <a:t>to (</a:t>
            </a:r>
            <a:r>
              <a:rPr lang="en-GB" altLang="en-US" sz="2800" i="1" dirty="0" smtClean="0"/>
              <a:t>part of </a:t>
            </a:r>
            <a:r>
              <a:rPr lang="en-GB" altLang="en-US" sz="2800" dirty="0" smtClean="0"/>
              <a:t>a view about) Irony, contd.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534400" cy="504056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Alan’s opinion about the </a:t>
            </a:r>
            <a:r>
              <a:rPr lang="en-GB" altLang="en-US" sz="2200" b="1" dirty="0" smtClean="0">
                <a:solidFill>
                  <a:srgbClr val="CC0099"/>
                </a:solidFill>
              </a:rPr>
              <a:t>Beth’s actual degree of criticism of himself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b="1" dirty="0" smtClean="0">
                <a:solidFill>
                  <a:srgbClr val="CC0099"/>
                </a:solidFill>
                <a:sym typeface="Wingdings" panose="05000000000000000000" pitchFamily="2" charset="2"/>
              </a:rPr>
              <a:t>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dirty="0" smtClean="0"/>
              <a:t>an opinion about </a:t>
            </a:r>
            <a:r>
              <a:rPr lang="en-GB" altLang="en-US" sz="2200" b="1" dirty="0" smtClean="0">
                <a:solidFill>
                  <a:srgbClr val="CC0099"/>
                </a:solidFill>
              </a:rPr>
              <a:t>degree of contrast </a:t>
            </a:r>
            <a:r>
              <a:rPr lang="en-GB" altLang="en-US" sz="2200" dirty="0" smtClean="0"/>
              <a:t>between his own belief (e.g. that the weather is good)  and Beth’s belief</a:t>
            </a:r>
          </a:p>
          <a:p>
            <a:pPr algn="r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dirty="0" smtClean="0"/>
              <a:t>(</a:t>
            </a:r>
            <a:r>
              <a:rPr lang="en-GB" altLang="en-US" sz="2200" dirty="0"/>
              <a:t>the more </a:t>
            </a:r>
            <a:r>
              <a:rPr lang="en-GB" altLang="en-US" sz="2200" dirty="0" smtClean="0"/>
              <a:t>the criticism, </a:t>
            </a:r>
            <a:r>
              <a:rPr lang="en-GB" altLang="en-US" sz="2200" dirty="0"/>
              <a:t>the </a:t>
            </a:r>
            <a:r>
              <a:rPr lang="en-GB" altLang="en-US" sz="2200" dirty="0" smtClean="0"/>
              <a:t>bigger </a:t>
            </a:r>
            <a:r>
              <a:rPr lang="en-GB" altLang="en-US" sz="2200" dirty="0"/>
              <a:t>the </a:t>
            </a:r>
            <a:r>
              <a:rPr lang="en-GB" altLang="en-US" sz="2200" dirty="0" smtClean="0"/>
              <a:t>contrast)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b="1" dirty="0" smtClean="0">
                <a:solidFill>
                  <a:srgbClr val="CC0099"/>
                </a:solidFill>
                <a:sym typeface="Wingdings" panose="05000000000000000000" pitchFamily="2" charset="2"/>
              </a:rPr>
              <a:t>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dirty="0">
                <a:sym typeface="Wingdings" panose="05000000000000000000" pitchFamily="2" charset="2"/>
              </a:rPr>
              <a:t>a</a:t>
            </a:r>
            <a:r>
              <a:rPr lang="en-GB" altLang="en-US" sz="2200" dirty="0" smtClean="0">
                <a:sym typeface="Wingdings" panose="05000000000000000000" pitchFamily="2" charset="2"/>
              </a:rPr>
              <a:t>n opinion about </a:t>
            </a:r>
            <a:r>
              <a:rPr lang="en-GB" altLang="en-US" sz="2200" b="1" dirty="0" smtClean="0">
                <a:solidFill>
                  <a:srgbClr val="CC0099"/>
                </a:solidFill>
                <a:sym typeface="Wingdings" panose="05000000000000000000" pitchFamily="2" charset="2"/>
              </a:rPr>
              <a:t>degree of </a:t>
            </a:r>
            <a:r>
              <a:rPr lang="en-GB" altLang="en-US" sz="2200" b="1" dirty="0" smtClean="0">
                <a:solidFill>
                  <a:srgbClr val="CC0099"/>
                </a:solidFill>
              </a:rPr>
              <a:t>weather badness </a:t>
            </a:r>
            <a:r>
              <a:rPr lang="en-GB" altLang="en-US" sz="2200" dirty="0" smtClean="0"/>
              <a:t>in Beth’s world</a:t>
            </a:r>
          </a:p>
          <a:p>
            <a:pPr algn="r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200" dirty="0" smtClean="0"/>
              <a:t>(the more the contrast, the worse the weather).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endParaRPr lang="en-GB" altLang="en-US" sz="2200" dirty="0" smtClean="0"/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endParaRPr lang="en-GB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6429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229600" cy="4249738"/>
          </a:xfrm>
        </p:spPr>
        <p:txBody>
          <a:bodyPr/>
          <a:lstStyle/>
          <a:p>
            <a:r>
              <a:rPr lang="en-GB" altLang="en-US" sz="4000" dirty="0" smtClean="0">
                <a:solidFill>
                  <a:srgbClr val="FFC000"/>
                </a:solidFill>
              </a:rPr>
              <a:t>THE MODELS </a:t>
            </a:r>
            <a:br>
              <a:rPr lang="en-GB" altLang="en-US" sz="4000" dirty="0" smtClean="0">
                <a:solidFill>
                  <a:srgbClr val="FFC000"/>
                </a:solidFill>
              </a:rPr>
            </a:br>
            <a:r>
              <a:rPr lang="en-GB" altLang="en-US" sz="4000" dirty="0" smtClean="0">
                <a:solidFill>
                  <a:srgbClr val="FFC000"/>
                </a:solidFill>
              </a:rPr>
              <a:t>&amp;</a:t>
            </a:r>
            <a:br>
              <a:rPr lang="en-GB" altLang="en-US" sz="4000" dirty="0" smtClean="0">
                <a:solidFill>
                  <a:srgbClr val="FFC000"/>
                </a:solidFill>
              </a:rPr>
            </a:br>
            <a:r>
              <a:rPr lang="en-GB" altLang="en-US" sz="4000" dirty="0" smtClean="0">
                <a:solidFill>
                  <a:srgbClr val="FFC000"/>
                </a:solidFill>
              </a:rPr>
              <a:t>THEIR UNIFICATION</a:t>
            </a:r>
            <a:br>
              <a:rPr lang="en-GB" altLang="en-US" sz="4000" dirty="0" smtClean="0">
                <a:solidFill>
                  <a:srgbClr val="FFC000"/>
                </a:solidFill>
              </a:rPr>
            </a:br>
            <a:endParaRPr lang="en-GB" altLang="en-US" sz="4000" dirty="0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229600" cy="4249738"/>
          </a:xfrm>
        </p:spPr>
        <p:txBody>
          <a:bodyPr/>
          <a:lstStyle/>
          <a:p>
            <a:r>
              <a:rPr lang="en-GB" altLang="en-US" sz="4000" dirty="0" smtClean="0">
                <a:solidFill>
                  <a:srgbClr val="FFC000"/>
                </a:solidFill>
              </a:rPr>
              <a:t>Pe</a:t>
            </a:r>
            <a:r>
              <a:rPr lang="en-GB" altLang="en-US" sz="4000" dirty="0" smtClean="0">
                <a:solidFill>
                  <a:srgbClr val="FFC000"/>
                </a:solidFill>
                <a:cs typeface="Calibri" pitchFamily="34" charset="0"/>
              </a:rPr>
              <a:t>ñ</a:t>
            </a:r>
            <a:r>
              <a:rPr lang="en-GB" altLang="en-US" sz="4000" dirty="0" smtClean="0">
                <a:solidFill>
                  <a:srgbClr val="FFC000"/>
                </a:solidFill>
              </a:rPr>
              <a:t>a &amp; Ruiz de Mendoza (2017)</a:t>
            </a:r>
            <a:br>
              <a:rPr lang="en-GB" altLang="en-US" sz="4000" dirty="0" smtClean="0">
                <a:solidFill>
                  <a:srgbClr val="FFC000"/>
                </a:solidFill>
              </a:rPr>
            </a:br>
            <a:r>
              <a:rPr lang="en-GB" altLang="en-US" sz="4000" dirty="0" smtClean="0">
                <a:solidFill>
                  <a:srgbClr val="FFC000"/>
                </a:solidFill>
              </a:rPr>
              <a:t>“imaginary situations”</a:t>
            </a:r>
            <a:r>
              <a:rPr lang="en-GB" altLang="en-US" sz="4800" dirty="0" smtClean="0">
                <a:solidFill>
                  <a:srgbClr val="FFC000"/>
                </a:solidFill>
              </a:rPr>
              <a:t/>
            </a:r>
            <a:br>
              <a:rPr lang="en-GB" altLang="en-US" sz="4800" dirty="0" smtClean="0">
                <a:solidFill>
                  <a:srgbClr val="FFC000"/>
                </a:solidFill>
              </a:rPr>
            </a:br>
            <a:r>
              <a:rPr lang="en-GB" altLang="en-US" sz="4000" dirty="0" smtClean="0">
                <a:solidFill>
                  <a:srgbClr val="FFC000"/>
                </a:solidFill>
              </a:rPr>
              <a:t>approach to hyperbole</a:t>
            </a:r>
            <a:br>
              <a:rPr lang="en-GB" altLang="en-US" sz="4000" dirty="0" smtClean="0">
                <a:solidFill>
                  <a:srgbClr val="FFC000"/>
                </a:solidFill>
              </a:rPr>
            </a:br>
            <a:endParaRPr lang="en-GB" altLang="en-US" sz="4000" dirty="0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88571" y="969963"/>
            <a:ext cx="3456383" cy="5195340"/>
          </a:xfrm>
          <a:prstGeom prst="ellipse">
            <a:avLst/>
          </a:prstGeom>
          <a:solidFill>
            <a:srgbClr val="CADD11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7513" y="1122362"/>
            <a:ext cx="3397250" cy="5042941"/>
          </a:xfrm>
          <a:prstGeom prst="ellipse">
            <a:avLst/>
          </a:prstGeom>
          <a:solidFill>
            <a:srgbClr val="FF7979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0293" y="2220913"/>
            <a:ext cx="222408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Beth’s </a:t>
            </a:r>
            <a:r>
              <a:rPr lang="en-GB" sz="2000" dirty="0">
                <a:latin typeface="+mn-lt"/>
              </a:rPr>
              <a:t>suitcase weighs a ton</a:t>
            </a:r>
            <a:endParaRPr lang="en-GB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5213" y="1230313"/>
            <a:ext cx="19431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i="1" dirty="0">
                <a:latin typeface="+mn-lt"/>
              </a:rPr>
              <a:t>[Real-World Situation]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8330" y="3985449"/>
            <a:ext cx="31480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latin typeface="+mn-lt"/>
              </a:rPr>
              <a:t>Beth </a:t>
            </a:r>
            <a:r>
              <a:rPr lang="en-GB" sz="2000" b="1" i="1" dirty="0">
                <a:latin typeface="+mn-lt"/>
              </a:rPr>
              <a:t>is frustrated </a:t>
            </a:r>
            <a:r>
              <a:rPr lang="en-GB" sz="2000" b="1" i="1" dirty="0" smtClean="0">
                <a:latin typeface="+mn-lt"/>
              </a:rPr>
              <a:t>about not being able to lift it</a:t>
            </a:r>
            <a:endParaRPr lang="en-GB" sz="2000" b="1" i="1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3656" y="1208237"/>
            <a:ext cx="1757363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i="1" dirty="0">
                <a:latin typeface="+mn-lt"/>
              </a:rPr>
              <a:t>[Imaginary</a:t>
            </a:r>
          </a:p>
          <a:p>
            <a:pPr algn="ctr">
              <a:defRPr/>
            </a:pPr>
            <a:r>
              <a:rPr lang="en-GB" sz="2400" i="1" dirty="0">
                <a:latin typeface="+mn-lt"/>
              </a:rPr>
              <a:t>Situation]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20775" y="3167523"/>
            <a:ext cx="20843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 cannot lift it</a:t>
            </a:r>
            <a:endParaRPr lang="en-GB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33281" y="2220913"/>
            <a:ext cx="22256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Beth’s </a:t>
            </a:r>
            <a:r>
              <a:rPr lang="en-GB" sz="2000" dirty="0">
                <a:latin typeface="+mn-lt"/>
              </a:rPr>
              <a:t>suitcase is</a:t>
            </a:r>
          </a:p>
          <a:p>
            <a:pPr algn="r">
              <a:defRPr/>
            </a:pPr>
            <a:r>
              <a:rPr lang="en-GB" sz="2000" dirty="0">
                <a:latin typeface="+mn-lt"/>
              </a:rPr>
              <a:t>so heavy that …</a:t>
            </a:r>
            <a:endParaRPr lang="en-GB" dirty="0">
              <a:latin typeface="+mn-lt"/>
            </a:endParaRPr>
          </a:p>
        </p:txBody>
      </p:sp>
      <p:sp>
        <p:nvSpPr>
          <p:cNvPr id="9227" name="Line 29"/>
          <p:cNvSpPr>
            <a:spLocks noChangeShapeType="1"/>
          </p:cNvSpPr>
          <p:nvPr/>
        </p:nvSpPr>
        <p:spPr bwMode="auto">
          <a:xfrm>
            <a:off x="4140200" y="3505200"/>
            <a:ext cx="979488" cy="0"/>
          </a:xfrm>
          <a:prstGeom prst="line">
            <a:avLst/>
          </a:prstGeom>
          <a:noFill/>
          <a:ln w="101600">
            <a:solidFill>
              <a:srgbClr val="821B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003925" y="3105090"/>
            <a:ext cx="20843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Beth </a:t>
            </a:r>
            <a:r>
              <a:rPr lang="en-GB" sz="2000" b="1" dirty="0" smtClean="0">
                <a:solidFill>
                  <a:srgbClr val="FF0000"/>
                </a:solidFill>
                <a:latin typeface="+mn-lt"/>
              </a:rPr>
              <a:t>cannot</a:t>
            </a:r>
            <a:r>
              <a:rPr lang="en-GB" sz="2000" dirty="0" smtClean="0">
                <a:latin typeface="+mn-lt"/>
              </a:rPr>
              <a:t> lift </a:t>
            </a:r>
            <a:r>
              <a:rPr lang="en-GB" sz="2000" dirty="0">
                <a:latin typeface="+mn-lt"/>
              </a:rPr>
              <a:t>it</a:t>
            </a:r>
          </a:p>
        </p:txBody>
      </p:sp>
      <p:sp>
        <p:nvSpPr>
          <p:cNvPr id="9235" name="TextBox 2"/>
          <p:cNvSpPr txBox="1">
            <a:spLocks noChangeArrowheads="1"/>
          </p:cNvSpPr>
          <p:nvPr/>
        </p:nvSpPr>
        <p:spPr bwMode="auto">
          <a:xfrm>
            <a:off x="3419872" y="88963"/>
            <a:ext cx="570649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1313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2500"/>
              </a:spcBef>
              <a:buFontTx/>
              <a:buNone/>
            </a:pPr>
            <a:r>
              <a:rPr lang="en-GB" altLang="en-US" sz="2400" b="1" i="1" dirty="0" smtClean="0">
                <a:latin typeface="Times New Roman" pitchFamily="18" charset="0"/>
              </a:rPr>
              <a:t>Beth: “This [my] </a:t>
            </a:r>
            <a:r>
              <a:rPr lang="en-GB" altLang="en-US" sz="2400" b="1" i="1" dirty="0">
                <a:latin typeface="Times New Roman" pitchFamily="18" charset="0"/>
              </a:rPr>
              <a:t>suitcase weighs a ton.”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42756" y="3985449"/>
            <a:ext cx="31480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latin typeface="+mn-lt"/>
              </a:rPr>
              <a:t>Beth </a:t>
            </a:r>
            <a:r>
              <a:rPr lang="en-GB" sz="2000" b="1" i="1" dirty="0">
                <a:latin typeface="+mn-lt"/>
              </a:rPr>
              <a:t>is frustrated </a:t>
            </a:r>
            <a:r>
              <a:rPr lang="en-GB" sz="2000" b="1" i="1" dirty="0" smtClean="0">
                <a:latin typeface="+mn-lt"/>
              </a:rPr>
              <a:t>about not being able to lift it</a:t>
            </a:r>
            <a:endParaRPr lang="en-GB" sz="2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35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229600" cy="4249738"/>
          </a:xfrm>
        </p:spPr>
        <p:txBody>
          <a:bodyPr/>
          <a:lstStyle/>
          <a:p>
            <a:r>
              <a:rPr lang="en-GB" altLang="en-US" sz="4000" dirty="0" smtClean="0">
                <a:solidFill>
                  <a:srgbClr val="FFC000"/>
                </a:solidFill>
              </a:rPr>
              <a:t>My Reformulation/Modification </a:t>
            </a:r>
            <a:r>
              <a:rPr lang="en-GB" altLang="en-US" sz="4000" dirty="0">
                <a:solidFill>
                  <a:srgbClr val="FFC000"/>
                </a:solidFill>
              </a:rPr>
              <a:t>of Pe</a:t>
            </a:r>
            <a:r>
              <a:rPr lang="en-GB" altLang="en-US" sz="4000" dirty="0">
                <a:solidFill>
                  <a:srgbClr val="FFC000"/>
                </a:solidFill>
                <a:cs typeface="Calibri" pitchFamily="34" charset="0"/>
              </a:rPr>
              <a:t>ñ</a:t>
            </a:r>
            <a:r>
              <a:rPr lang="en-GB" altLang="en-US" sz="4000" dirty="0">
                <a:solidFill>
                  <a:srgbClr val="FFC000"/>
                </a:solidFill>
              </a:rPr>
              <a:t>a &amp; Ruiz de Mendoza </a:t>
            </a:r>
            <a:r>
              <a:rPr lang="en-GB" altLang="en-US" sz="4000" dirty="0" smtClean="0">
                <a:solidFill>
                  <a:srgbClr val="FFC000"/>
                </a:solidFill>
              </a:rPr>
              <a:t/>
            </a:r>
            <a:br>
              <a:rPr lang="en-GB" altLang="en-US" sz="4000" dirty="0" smtClean="0">
                <a:solidFill>
                  <a:srgbClr val="FFC000"/>
                </a:solidFill>
              </a:rPr>
            </a:br>
            <a:endParaRPr lang="en-GB" altLang="en-US" sz="4000" dirty="0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395288" y="115888"/>
            <a:ext cx="8497887" cy="936625"/>
          </a:xfrm>
        </p:spPr>
        <p:txBody>
          <a:bodyPr/>
          <a:lstStyle/>
          <a:p>
            <a:r>
              <a:rPr lang="en-GB" altLang="en-US" sz="2800" i="1" dirty="0" smtClean="0"/>
              <a:t>Why Develop a Unified Model? </a:t>
            </a:r>
            <a:br>
              <a:rPr lang="en-GB" altLang="en-US" sz="2800" i="1" dirty="0" smtClean="0"/>
            </a:br>
            <a:r>
              <a:rPr lang="en-GB" altLang="en-US" sz="2800" i="1" dirty="0" smtClean="0"/>
              <a:t>Why Pretence-Based?</a:t>
            </a:r>
            <a:endParaRPr lang="en-GB" altLang="es-PE" sz="2800" i="1" dirty="0" smtClean="0">
              <a:solidFill>
                <a:schemeClr val="hlink"/>
              </a:solidFill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015413" cy="5256584"/>
          </a:xfrm>
        </p:spPr>
        <p:txBody>
          <a:bodyPr/>
          <a:lstStyle/>
          <a:p>
            <a:pPr>
              <a:spcBef>
                <a:spcPts val="3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s-PE" sz="2400" dirty="0" smtClean="0">
                <a:solidFill>
                  <a:srgbClr val="821BFF"/>
                </a:solidFill>
              </a:rPr>
              <a:t>Why Unify?</a:t>
            </a:r>
          </a:p>
          <a:p>
            <a:pPr lvl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000" b="1" dirty="0" smtClean="0">
                <a:solidFill>
                  <a:schemeClr val="accent6"/>
                </a:solidFill>
              </a:rPr>
              <a:t>Hyperbole: </a:t>
            </a:r>
            <a:r>
              <a:rPr lang="en-GB" altLang="es-PE" sz="2000" dirty="0" smtClean="0"/>
              <a:t>often an aspect of or combined with </a:t>
            </a:r>
            <a:r>
              <a:rPr lang="en-GB" altLang="es-PE" sz="2000" b="1" dirty="0" smtClean="0">
                <a:solidFill>
                  <a:srgbClr val="00CC00"/>
                </a:solidFill>
              </a:rPr>
              <a:t>metaphor</a:t>
            </a:r>
            <a:r>
              <a:rPr lang="en-GB" altLang="es-PE" sz="2000" dirty="0" smtClean="0"/>
              <a:t> and  </a:t>
            </a:r>
            <a:r>
              <a:rPr lang="en-GB" altLang="es-PE" sz="2000" b="1" dirty="0" smtClean="0">
                <a:solidFill>
                  <a:srgbClr val="CC0099"/>
                </a:solidFill>
              </a:rPr>
              <a:t>irony.</a:t>
            </a:r>
            <a:endParaRPr lang="en-GB" altLang="es-PE" sz="2000" b="1" dirty="0" smtClean="0"/>
          </a:p>
          <a:p>
            <a:pPr lvl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000" b="1" dirty="0">
                <a:solidFill>
                  <a:srgbClr val="00CC00"/>
                </a:solidFill>
              </a:rPr>
              <a:t>Metaphor</a:t>
            </a:r>
            <a:r>
              <a:rPr lang="en-GB" altLang="es-PE" sz="2000" dirty="0"/>
              <a:t> and </a:t>
            </a:r>
            <a:r>
              <a:rPr lang="en-GB" altLang="es-PE" sz="2000" b="1" dirty="0">
                <a:solidFill>
                  <a:srgbClr val="CC0099"/>
                </a:solidFill>
              </a:rPr>
              <a:t>irony</a:t>
            </a:r>
            <a:r>
              <a:rPr lang="en-GB" altLang="es-PE" sz="2000" b="1" dirty="0"/>
              <a:t> </a:t>
            </a:r>
            <a:r>
              <a:rPr lang="en-GB" altLang="es-PE" sz="2000" dirty="0"/>
              <a:t>are often</a:t>
            </a:r>
            <a:r>
              <a:rPr lang="en-GB" altLang="es-PE" sz="2000" b="1" dirty="0"/>
              <a:t> </a:t>
            </a:r>
            <a:r>
              <a:rPr lang="en-GB" altLang="es-PE" sz="2000" b="1" dirty="0" smtClean="0">
                <a:solidFill>
                  <a:srgbClr val="CC0099"/>
                </a:solidFill>
              </a:rPr>
              <a:t>in</a:t>
            </a:r>
            <a:r>
              <a:rPr lang="en-GB" altLang="es-PE" sz="2000" b="1" dirty="0" smtClean="0">
                <a:solidFill>
                  <a:srgbClr val="00CC00"/>
                </a:solidFill>
              </a:rPr>
              <a:t>ter</a:t>
            </a:r>
            <a:r>
              <a:rPr lang="en-GB" altLang="es-PE" sz="2000" b="1" dirty="0" smtClean="0">
                <a:solidFill>
                  <a:srgbClr val="CC0099"/>
                </a:solidFill>
              </a:rPr>
              <a:t>mix</a:t>
            </a:r>
            <a:r>
              <a:rPr lang="en-GB" altLang="es-PE" sz="2000" b="1" dirty="0" smtClean="0">
                <a:solidFill>
                  <a:srgbClr val="00CC00"/>
                </a:solidFill>
              </a:rPr>
              <a:t>ed </a:t>
            </a:r>
            <a:r>
              <a:rPr lang="en-GB" altLang="es-PE" sz="2000" dirty="0" smtClean="0"/>
              <a:t>(cannot pursue in this talk). </a:t>
            </a:r>
          </a:p>
          <a:p>
            <a:pPr lvl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s-PE" sz="2000" dirty="0" smtClean="0"/>
          </a:p>
          <a:p>
            <a:pPr>
              <a:spcBef>
                <a:spcPts val="3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s-PE" sz="2400" dirty="0" smtClean="0">
                <a:solidFill>
                  <a:srgbClr val="821BFF"/>
                </a:solidFill>
              </a:rPr>
              <a:t>Why Pretence-Based?</a:t>
            </a:r>
            <a:endParaRPr lang="en-GB" altLang="es-PE" sz="2400" dirty="0">
              <a:solidFill>
                <a:srgbClr val="821BFF"/>
              </a:solidFill>
            </a:endParaRPr>
          </a:p>
          <a:p>
            <a:pPr lvl="1">
              <a:spcBef>
                <a:spcPts val="1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s-PE" sz="2000" dirty="0" smtClean="0"/>
              <a:t>I find the approach persuasive against competitors.</a:t>
            </a:r>
          </a:p>
        </p:txBody>
      </p:sp>
    </p:spTree>
    <p:extLst>
      <p:ext uri="{BB962C8B-B14F-4D97-AF65-F5344CB8AC3E}">
        <p14:creationId xmlns:p14="http://schemas.microsoft.com/office/powerpoint/2010/main" val="25506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950" y="52388"/>
            <a:ext cx="8928100" cy="6553200"/>
          </a:xfrm>
          <a:prstGeom prst="ellipse">
            <a:avLst/>
          </a:prstGeom>
          <a:solidFill>
            <a:srgbClr val="CADD11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6775" y="406400"/>
            <a:ext cx="4321175" cy="5761038"/>
          </a:xfrm>
          <a:prstGeom prst="ellipse">
            <a:avLst/>
          </a:prstGeom>
          <a:solidFill>
            <a:srgbClr val="FF7979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3175" y="1095183"/>
            <a:ext cx="222408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Marty’s </a:t>
            </a:r>
            <a:r>
              <a:rPr lang="en-GB" sz="2000" dirty="0">
                <a:latin typeface="+mn-lt"/>
              </a:rPr>
              <a:t>suitcase </a:t>
            </a:r>
            <a:r>
              <a:rPr lang="en-GB" sz="2000" dirty="0" smtClean="0">
                <a:latin typeface="+mn-lt"/>
              </a:rPr>
              <a:t>weighs </a:t>
            </a:r>
            <a:r>
              <a:rPr lang="en-GB" sz="2000" dirty="0">
                <a:latin typeface="+mn-lt"/>
              </a:rPr>
              <a:t>a ton</a:t>
            </a:r>
            <a:endParaRPr lang="en-GB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9499" y="172383"/>
            <a:ext cx="2035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solidFill>
                  <a:schemeClr val="bg1"/>
                </a:solidFill>
                <a:latin typeface="+mn-lt"/>
              </a:rPr>
              <a:t>[REAL WORLD for Beth and Alan]</a:t>
            </a:r>
            <a:endParaRPr lang="en-GB" sz="20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2723" y="3977399"/>
            <a:ext cx="15492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Marty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</a:t>
            </a:r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>
              <a:defRPr/>
            </a:pPr>
            <a:r>
              <a:rPr lang="en-GB" sz="2000" b="1" u="sng" dirty="0" smtClean="0">
                <a:solidFill>
                  <a:srgbClr val="C00000"/>
                </a:solidFill>
              </a:rPr>
              <a:t>extremely</a:t>
            </a:r>
            <a:r>
              <a:rPr lang="en-GB" sz="2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frustrated</a:t>
            </a:r>
          </a:p>
          <a:p>
            <a:pPr>
              <a:defRPr/>
            </a:pP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bout that</a:t>
            </a:r>
            <a:r>
              <a:rPr lang="en-GB" sz="2000" b="1" dirty="0" smtClean="0">
                <a:latin typeface="+mn-lt"/>
              </a:rPr>
              <a:t> </a:t>
            </a:r>
            <a:endParaRPr lang="en-GB" sz="2000" b="1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58615" y="415305"/>
            <a:ext cx="1563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solidFill>
                  <a:schemeClr val="bg1"/>
                </a:solidFill>
                <a:latin typeface="+mn-lt"/>
              </a:rPr>
              <a:t>[PRETENCE/</a:t>
            </a:r>
          </a:p>
          <a:p>
            <a:pPr algn="ctr">
              <a:defRPr/>
            </a:pPr>
            <a:r>
              <a:rPr lang="en-GB" sz="2000" b="1" i="1" dirty="0" smtClean="0">
                <a:solidFill>
                  <a:schemeClr val="bg1"/>
                </a:solidFill>
                <a:latin typeface="+mn-lt"/>
              </a:rPr>
              <a:t>FICTION]</a:t>
            </a:r>
            <a:endParaRPr lang="en-GB" sz="20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1421" y="2271256"/>
            <a:ext cx="2084388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Marty is </a:t>
            </a: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maximally</a:t>
            </a:r>
            <a:r>
              <a:rPr lang="en-GB" sz="2000" u="sng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unable to lift it</a:t>
            </a:r>
            <a:endParaRPr lang="en-GB" dirty="0">
              <a:latin typeface="+mn-lt"/>
            </a:endParaRPr>
          </a:p>
        </p:txBody>
      </p:sp>
      <p:sp>
        <p:nvSpPr>
          <p:cNvPr id="12299" name="TextBox 21"/>
          <p:cNvSpPr txBox="1">
            <a:spLocks noChangeArrowheads="1"/>
          </p:cNvSpPr>
          <p:nvPr/>
        </p:nvSpPr>
        <p:spPr bwMode="auto">
          <a:xfrm>
            <a:off x="6731000" y="74613"/>
            <a:ext cx="2449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 dirty="0" smtClean="0">
                <a:latin typeface="Times New Roman" pitchFamily="18" charset="0"/>
              </a:rPr>
              <a:t>“</a:t>
            </a:r>
            <a:r>
              <a:rPr lang="en-GB" altLang="en-US" sz="2400" b="1" i="1" dirty="0" smtClean="0">
                <a:solidFill>
                  <a:srgbClr val="00B050"/>
                </a:solidFill>
                <a:latin typeface="Times New Roman" pitchFamily="18" charset="0"/>
              </a:rPr>
              <a:t>Marty’s</a:t>
            </a:r>
            <a:r>
              <a:rPr lang="en-GB" altLang="en-US" sz="2400" b="1" i="1" dirty="0" smtClean="0">
                <a:latin typeface="Times New Roman" pitchFamily="18" charset="0"/>
              </a:rPr>
              <a:t> </a:t>
            </a:r>
            <a:r>
              <a:rPr lang="en-GB" altLang="en-US" sz="2400" b="1" i="1" dirty="0">
                <a:latin typeface="Times New Roman" pitchFamily="18" charset="0"/>
              </a:rPr>
              <a:t>suitcase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400" b="1" i="1" dirty="0">
                <a:latin typeface="Times New Roman" pitchFamily="18" charset="0"/>
              </a:rPr>
              <a:t>weighs a ton”</a:t>
            </a:r>
            <a:endParaRPr lang="en-GB" altLang="en-US" sz="2000" dirty="0"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3526" y="3715431"/>
            <a:ext cx="19828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Marty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</a:t>
            </a:r>
            <a:r>
              <a:rPr lang="en-GB" sz="2000" b="1" u="sng" dirty="0">
                <a:solidFill>
                  <a:srgbClr val="C00000"/>
                </a:solidFill>
                <a:latin typeface="+mn-lt"/>
              </a:rPr>
              <a:t>very…extremely</a:t>
            </a:r>
            <a:r>
              <a:rPr lang="en-GB" sz="2000" b="1" u="sng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frustrated</a:t>
            </a:r>
          </a:p>
          <a:p>
            <a:pPr>
              <a:defRPr/>
            </a:pP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bout that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6113" y="2471323"/>
            <a:ext cx="30972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Marty is </a:t>
            </a:r>
            <a:r>
              <a:rPr lang="en-GB" sz="2000" b="1" u="sng" dirty="0">
                <a:solidFill>
                  <a:srgbClr val="00B050"/>
                </a:solidFill>
                <a:latin typeface="+mn-lt"/>
              </a:rPr>
              <a:t>very…maximally</a:t>
            </a:r>
            <a:endParaRPr lang="en-GB" sz="2000" u="sng" dirty="0">
              <a:solidFill>
                <a:srgbClr val="00B050"/>
              </a:solidFill>
              <a:latin typeface="+mn-lt"/>
            </a:endParaRPr>
          </a:p>
          <a:p>
            <a:pPr algn="ctr">
              <a:defRPr/>
            </a:pP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unable to lift it</a:t>
            </a:r>
            <a:endParaRPr lang="en-GB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3861" y="926436"/>
            <a:ext cx="29142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Marty’s </a:t>
            </a:r>
            <a:r>
              <a:rPr lang="en-GB" sz="2000" dirty="0">
                <a:latin typeface="+mn-lt"/>
              </a:rPr>
              <a:t>suitcase is</a:t>
            </a:r>
          </a:p>
          <a:p>
            <a:pPr algn="r">
              <a:defRPr/>
            </a:pPr>
            <a:r>
              <a:rPr lang="en-GB" sz="2000" dirty="0">
                <a:latin typeface="+mn-lt"/>
              </a:rPr>
              <a:t>very…extremely </a:t>
            </a:r>
            <a:r>
              <a:rPr lang="en-GB" sz="2000" dirty="0" smtClean="0">
                <a:latin typeface="+mn-lt"/>
              </a:rPr>
              <a:t>heavy</a:t>
            </a:r>
            <a:endParaRPr lang="en-GB" dirty="0">
              <a:latin typeface="+mn-lt"/>
            </a:endParaRPr>
          </a:p>
        </p:txBody>
      </p:sp>
      <p:sp>
        <p:nvSpPr>
          <p:cNvPr id="12303" name="Line 29"/>
          <p:cNvSpPr>
            <a:spLocks noChangeShapeType="1"/>
          </p:cNvSpPr>
          <p:nvPr/>
        </p:nvSpPr>
        <p:spPr bwMode="auto">
          <a:xfrm flipV="1">
            <a:off x="3496423" y="1280377"/>
            <a:ext cx="1777438" cy="1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4" name="Line 29"/>
          <p:cNvSpPr>
            <a:spLocks noChangeShapeType="1"/>
          </p:cNvSpPr>
          <p:nvPr/>
        </p:nvSpPr>
        <p:spPr bwMode="auto">
          <a:xfrm>
            <a:off x="3121749" y="2700198"/>
            <a:ext cx="2818403" cy="0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5" name="Line 29"/>
          <p:cNvSpPr>
            <a:spLocks noChangeShapeType="1"/>
          </p:cNvSpPr>
          <p:nvPr/>
        </p:nvSpPr>
        <p:spPr bwMode="auto">
          <a:xfrm flipV="1">
            <a:off x="2940396" y="4005064"/>
            <a:ext cx="3521524" cy="43208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8" name="Line 29"/>
          <p:cNvSpPr>
            <a:spLocks noChangeShapeType="1"/>
          </p:cNvSpPr>
          <p:nvPr/>
        </p:nvSpPr>
        <p:spPr bwMode="auto">
          <a:xfrm>
            <a:off x="6589352" y="1634321"/>
            <a:ext cx="412750" cy="796776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10" name="Line 29"/>
          <p:cNvSpPr>
            <a:spLocks noChangeShapeType="1"/>
          </p:cNvSpPr>
          <p:nvPr/>
        </p:nvSpPr>
        <p:spPr bwMode="auto">
          <a:xfrm>
            <a:off x="7218361" y="3128963"/>
            <a:ext cx="112713" cy="639274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H="1" flipV="1">
            <a:off x="3121748" y="1634321"/>
            <a:ext cx="2440563" cy="4314953"/>
          </a:xfrm>
          <a:prstGeom prst="line">
            <a:avLst/>
          </a:prstGeom>
          <a:noFill/>
          <a:ln w="50800">
            <a:solidFill>
              <a:srgbClr val="00B05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5436096" y="1280375"/>
            <a:ext cx="197941" cy="4668897"/>
          </a:xfrm>
          <a:prstGeom prst="line">
            <a:avLst/>
          </a:prstGeom>
          <a:noFill/>
          <a:ln w="50800">
            <a:solidFill>
              <a:srgbClr val="00B05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V="1">
            <a:off x="4616246" y="4377150"/>
            <a:ext cx="972995" cy="0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4616246" y="5949275"/>
            <a:ext cx="2035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rgbClr val="00B050"/>
                </a:solidFill>
                <a:latin typeface="+mn-lt"/>
              </a:rPr>
              <a:t>Beth</a:t>
            </a:r>
            <a:endParaRPr lang="en-GB" sz="2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5219" y="5212134"/>
            <a:ext cx="23720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feels wonder</a:t>
            </a:r>
          </a:p>
          <a:p>
            <a:pPr algn="r">
              <a:defRPr/>
            </a:pPr>
            <a:r>
              <a:rPr lang="en-GB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</a:t>
            </a:r>
            <a:endParaRPr lang="en-GB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16066" y="5212134"/>
            <a:ext cx="23720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feels (possibly less) wonder</a:t>
            </a:r>
            <a:r>
              <a:rPr lang="en-GB" sz="2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GB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</a:t>
            </a:r>
            <a:endParaRPr lang="en-GB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flipH="1">
            <a:off x="1475655" y="1723485"/>
            <a:ext cx="97519" cy="547771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1475656" y="3286919"/>
            <a:ext cx="360039" cy="690480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 flipV="1">
            <a:off x="1654850" y="1997369"/>
            <a:ext cx="4996979" cy="0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 flipV="1">
            <a:off x="1655675" y="3328988"/>
            <a:ext cx="5562686" cy="200025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 flipH="1" flipV="1">
            <a:off x="7596336" y="3155397"/>
            <a:ext cx="71698" cy="639275"/>
          </a:xfrm>
          <a:prstGeom prst="line">
            <a:avLst/>
          </a:prstGeom>
          <a:noFill/>
          <a:ln w="50800">
            <a:solidFill>
              <a:srgbClr val="00B05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 flipH="1" flipV="1">
            <a:off x="7002103" y="1634322"/>
            <a:ext cx="272616" cy="636934"/>
          </a:xfrm>
          <a:prstGeom prst="line">
            <a:avLst/>
          </a:prstGeom>
          <a:noFill/>
          <a:ln w="50800">
            <a:solidFill>
              <a:srgbClr val="00B05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229600" cy="3313113"/>
          </a:xfrm>
        </p:spPr>
        <p:txBody>
          <a:bodyPr/>
          <a:lstStyle/>
          <a:p>
            <a:r>
              <a:rPr lang="en-GB" altLang="en-US" sz="4800" dirty="0" smtClean="0">
                <a:solidFill>
                  <a:srgbClr val="00CC00"/>
                </a:solidFill>
              </a:rPr>
              <a:t>ATT-Meta</a:t>
            </a:r>
            <a:br>
              <a:rPr lang="en-GB" altLang="en-US" sz="4800" dirty="0" smtClean="0">
                <a:solidFill>
                  <a:srgbClr val="00CC00"/>
                </a:solidFill>
              </a:rPr>
            </a:br>
            <a:r>
              <a:rPr lang="en-GB" altLang="en-US" sz="4800" dirty="0" smtClean="0">
                <a:solidFill>
                  <a:srgbClr val="00CC00"/>
                </a:solidFill>
              </a:rPr>
              <a:t>approach to metaphor</a:t>
            </a:r>
            <a:br>
              <a:rPr lang="en-GB" altLang="en-US" sz="4800" dirty="0" smtClean="0">
                <a:solidFill>
                  <a:srgbClr val="00CC00"/>
                </a:solidFill>
              </a:rPr>
            </a:br>
            <a:r>
              <a:rPr lang="en-GB" altLang="en-US" sz="4800" dirty="0" smtClean="0">
                <a:solidFill>
                  <a:srgbClr val="00CC00"/>
                </a:solidFill>
              </a:rPr>
              <a:t/>
            </a:r>
            <a:br>
              <a:rPr lang="en-GB" altLang="en-US" sz="4800" dirty="0" smtClean="0">
                <a:solidFill>
                  <a:srgbClr val="00CC00"/>
                </a:solidFill>
              </a:rPr>
            </a:br>
            <a:r>
              <a:rPr lang="en-GB" altLang="en-US" sz="3600" dirty="0" smtClean="0">
                <a:solidFill>
                  <a:srgbClr val="00CC00"/>
                </a:solidFill>
              </a:rPr>
              <a:t>[e.g.:  </a:t>
            </a:r>
            <a:r>
              <a:rPr lang="en-GB" altLang="en-US" sz="3600" dirty="0" err="1" smtClean="0">
                <a:solidFill>
                  <a:srgbClr val="00CC00"/>
                </a:solidFill>
              </a:rPr>
              <a:t>Barnden</a:t>
            </a:r>
            <a:r>
              <a:rPr lang="en-GB" altLang="en-US" sz="3600" dirty="0" smtClean="0">
                <a:solidFill>
                  <a:srgbClr val="00CC00"/>
                </a:solidFill>
              </a:rPr>
              <a:t> 2008, 2015, 2016]</a:t>
            </a:r>
          </a:p>
        </p:txBody>
      </p:sp>
    </p:spTree>
    <p:extLst>
      <p:ext uri="{BB962C8B-B14F-4D97-AF65-F5344CB8AC3E}">
        <p14:creationId xmlns:p14="http://schemas.microsoft.com/office/powerpoint/2010/main" val="34443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Example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534400" cy="5327650"/>
          </a:xfrm>
        </p:spPr>
        <p:txBody>
          <a:bodyPr/>
          <a:lstStyle/>
          <a:p>
            <a:pPr marL="342000" eaLnBrk="1" fontAlgn="auto" hangingPunct="1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b="1" i="1" dirty="0"/>
              <a:t>“John’s exam marking overflowed into the weekend</a:t>
            </a:r>
            <a:r>
              <a:rPr lang="en-GB" sz="2400" b="1" i="1" dirty="0" smtClean="0"/>
              <a:t>”:</a:t>
            </a:r>
          </a:p>
          <a:p>
            <a:pPr marL="456300" lvl="1" indent="0" eaLnBrk="1" fontAlgn="auto" hangingPunct="1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None/>
              <a:defRPr/>
            </a:pPr>
            <a:r>
              <a:rPr lang="en-GB" sz="2400" dirty="0" smtClean="0"/>
              <a:t>(I will assume it overflowed from the working week)</a:t>
            </a:r>
          </a:p>
          <a:p>
            <a:pPr marL="456300" lvl="1" indent="0" eaLnBrk="1" fontAlgn="auto" hangingPunct="1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2400" dirty="0" smtClean="0"/>
              <a:t>The </a:t>
            </a:r>
            <a:r>
              <a:rPr lang="en-GB" sz="2400" dirty="0" err="1" smtClean="0"/>
              <a:t>understander</a:t>
            </a:r>
            <a:r>
              <a:rPr lang="en-GB" sz="2400" dirty="0" smtClean="0"/>
              <a:t> (as well as the speaker) momentarily </a:t>
            </a:r>
            <a:r>
              <a:rPr lang="en-GB" sz="2400" b="1" i="1" dirty="0" smtClean="0">
                <a:solidFill>
                  <a:srgbClr val="FF0000"/>
                </a:solidFill>
              </a:rPr>
              <a:t>pretends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b="1" i="1" dirty="0" smtClean="0">
                <a:solidFill>
                  <a:srgbClr val="FF0000"/>
                </a:solidFill>
              </a:rPr>
              <a:t>that</a:t>
            </a:r>
            <a:r>
              <a:rPr lang="en-GB" sz="2400" dirty="0" smtClean="0">
                <a:solidFill>
                  <a:srgbClr val="FF0000"/>
                </a:solidFill>
              </a:rPr>
              <a:t> (</a:t>
            </a:r>
            <a:r>
              <a:rPr lang="en-GB" sz="2400" b="1" i="1" dirty="0" smtClean="0">
                <a:solidFill>
                  <a:srgbClr val="FF0000"/>
                </a:solidFill>
              </a:rPr>
              <a:t>counterfactually imagines that, constructs a (fantastic) fiction that</a:t>
            </a:r>
            <a:r>
              <a:rPr lang="en-GB" sz="2400" dirty="0" smtClean="0">
                <a:solidFill>
                  <a:srgbClr val="FF0000"/>
                </a:solidFill>
              </a:rPr>
              <a:t>)</a:t>
            </a:r>
          </a:p>
          <a:p>
            <a:pPr marL="856350" lvl="2" indent="0" eaLnBrk="1" fontAlgn="auto" hangingPunct="1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dirty="0" smtClean="0">
                <a:solidFill>
                  <a:srgbClr val="FF0000"/>
                </a:solidFill>
              </a:rPr>
              <a:t>the marking (literally) physically overflowed from the working week into the weekend</a:t>
            </a:r>
          </a:p>
          <a:p>
            <a:pPr marL="856350" lvl="2" indent="0" eaLnBrk="1" fontAlgn="auto" hangingPunct="1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nd hence the marking was some sort of flow-capable physical substance, and those time periods are spatial regions/containers.</a:t>
            </a:r>
          </a:p>
          <a:p>
            <a:pPr marL="0" indent="0" ea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GB" sz="2400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2500"/>
              </a:spcAft>
              <a:buFont typeface="Arial" pitchFamily="34" charset="0"/>
              <a:buNone/>
              <a:defRPr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638929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07950" y="52388"/>
            <a:ext cx="8856663" cy="6553200"/>
          </a:xfrm>
          <a:prstGeom prst="ellipse">
            <a:avLst/>
          </a:prstGeom>
          <a:solidFill>
            <a:srgbClr val="DDEF31">
              <a:alpha val="7254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5288" y="476250"/>
            <a:ext cx="5216525" cy="5761038"/>
          </a:xfrm>
          <a:prstGeom prst="ellipse">
            <a:avLst/>
          </a:prstGeom>
          <a:solidFill>
            <a:srgbClr val="FF7979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9575" y="887413"/>
            <a:ext cx="36845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 overflowed …</a:t>
            </a:r>
            <a:endParaRPr lang="en-GB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1650" y="2255838"/>
            <a:ext cx="345757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WW </a:t>
            </a:r>
            <a:r>
              <a:rPr lang="en-GB" sz="1800" dirty="0" smtClean="0">
                <a:latin typeface="+mn-lt"/>
              </a:rPr>
              <a:t>is a </a:t>
            </a:r>
            <a:r>
              <a:rPr lang="en-GB" sz="1800" dirty="0" err="1" smtClean="0">
                <a:latin typeface="+mn-lt"/>
              </a:rPr>
              <a:t>phys</a:t>
            </a:r>
            <a:r>
              <a:rPr lang="en-GB" sz="1800" dirty="0" smtClean="0">
                <a:latin typeface="+mn-lt"/>
              </a:rPr>
              <a:t> container</a:t>
            </a:r>
          </a:p>
          <a:p>
            <a:pPr algn="ctr">
              <a:defRPr/>
            </a:pPr>
            <a:r>
              <a:rPr lang="en-GB" sz="1800" dirty="0" smtClean="0">
                <a:latin typeface="+mn-lt"/>
              </a:rPr>
              <a:t>WE is a </a:t>
            </a:r>
            <a:r>
              <a:rPr lang="en-GB" sz="1800" dirty="0" err="1" smtClean="0">
                <a:latin typeface="+mn-lt"/>
              </a:rPr>
              <a:t>phys</a:t>
            </a:r>
            <a:r>
              <a:rPr lang="en-GB" sz="1800" dirty="0" smtClean="0">
                <a:latin typeface="+mn-lt"/>
              </a:rPr>
              <a:t> region outside WW</a:t>
            </a:r>
            <a:endParaRPr lang="en-GB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25" y="1957388"/>
            <a:ext cx="25923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J’s marking is a liquid</a:t>
            </a:r>
            <a:endParaRPr lang="en-GB" sz="3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5888" y="3519488"/>
            <a:ext cx="39497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(c) </a:t>
            </a:r>
            <a:r>
              <a:rPr lang="en-GB" sz="2000" dirty="0">
                <a:latin typeface="+mn-lt"/>
              </a:rPr>
              <a:t>some of John’s marking </a:t>
            </a:r>
          </a:p>
          <a:p>
            <a:pPr algn="r">
              <a:defRPr/>
            </a:pPr>
            <a:r>
              <a:rPr lang="en-GB" sz="2000" dirty="0">
                <a:latin typeface="+mn-lt"/>
              </a:rPr>
              <a:t>was then </a:t>
            </a:r>
            <a:r>
              <a:rPr lang="en-GB" sz="2000" b="1" dirty="0">
                <a:latin typeface="+mn-lt"/>
              </a:rPr>
              <a:t>physically in </a:t>
            </a:r>
            <a:r>
              <a:rPr lang="en-GB" sz="2000" dirty="0">
                <a:latin typeface="+mn-lt"/>
              </a:rPr>
              <a:t>WE</a:t>
            </a:r>
            <a:endParaRPr lang="en-GB" dirty="0">
              <a:latin typeface="+mn-lt"/>
            </a:endParaRPr>
          </a:p>
        </p:txBody>
      </p:sp>
      <p:sp>
        <p:nvSpPr>
          <p:cNvPr id="7181" name="TextBox 21"/>
          <p:cNvSpPr txBox="1">
            <a:spLocks noChangeArrowheads="1"/>
          </p:cNvSpPr>
          <p:nvPr/>
        </p:nvSpPr>
        <p:spPr bwMode="auto">
          <a:xfrm>
            <a:off x="6731000" y="74613"/>
            <a:ext cx="2449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itchFamily="18" charset="0"/>
              </a:rPr>
              <a:t>WW = working week WE = weekend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1857" y="4878388"/>
            <a:ext cx="241776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John was </a:t>
            </a: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moderately/very?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ANNOYED</a:t>
            </a:r>
          </a:p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about </a:t>
            </a:r>
            <a:r>
              <a:rPr lang="en-GB" sz="2000" b="1" i="1" dirty="0">
                <a:solidFill>
                  <a:srgbClr val="00B0F0"/>
                </a:solidFill>
                <a:latin typeface="+mn-lt"/>
              </a:rPr>
              <a:t>(c) </a:t>
            </a:r>
            <a:endParaRPr lang="en-GB" b="1" i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976438" y="463550"/>
            <a:ext cx="3921125" cy="49847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832475" y="669925"/>
            <a:ext cx="8302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</a:t>
            </a:r>
            <a:endParaRPr lang="en-GB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11900" y="1577975"/>
            <a:ext cx="2003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</a:t>
            </a:r>
            <a:endParaRPr lang="en-GB" dirty="0">
              <a:latin typeface="+mn-lt"/>
            </a:endParaRPr>
          </a:p>
        </p:txBody>
      </p:sp>
      <p:sp>
        <p:nvSpPr>
          <p:cNvPr id="34" name="Freeform 33"/>
          <p:cNvSpPr/>
          <p:nvPr/>
        </p:nvSpPr>
        <p:spPr>
          <a:xfrm rot="437942" flipV="1">
            <a:off x="2500313" y="1479550"/>
            <a:ext cx="3783012" cy="188913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14338" y="2284413"/>
            <a:ext cx="1652587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i="1" dirty="0" smtClean="0">
                <a:solidFill>
                  <a:schemeClr val="bg1"/>
                </a:solidFill>
                <a:latin typeface="+mn-lt"/>
              </a:rPr>
              <a:t>[PRETENCE</a:t>
            </a:r>
          </a:p>
          <a:p>
            <a:pPr>
              <a:defRPr/>
            </a:pPr>
            <a:r>
              <a:rPr lang="en-GB" sz="2000" i="1" dirty="0" smtClean="0">
                <a:solidFill>
                  <a:schemeClr val="bg1"/>
                </a:solidFill>
                <a:latin typeface="+mn-lt"/>
              </a:rPr>
              <a:t>/ FICTION]</a:t>
            </a:r>
            <a:endParaRPr lang="en-GB" sz="2000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68206" y="2729809"/>
            <a:ext cx="2492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400" b="1" i="1" dirty="0" smtClean="0">
                <a:solidFill>
                  <a:schemeClr val="bg1"/>
                </a:solidFill>
                <a:latin typeface="+mn-lt"/>
              </a:rPr>
              <a:t>[REAL WORLD for speaker and hearer]</a:t>
            </a:r>
            <a:endParaRPr lang="en-GB" sz="24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2143601" y="1268760"/>
            <a:ext cx="360039" cy="690480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H="1">
            <a:off x="1603864" y="1308213"/>
            <a:ext cx="371046" cy="2250728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1676324" y="4090393"/>
            <a:ext cx="551066" cy="879780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07950" y="52388"/>
            <a:ext cx="8856663" cy="6553200"/>
          </a:xfrm>
          <a:prstGeom prst="ellipse">
            <a:avLst/>
          </a:prstGeom>
          <a:solidFill>
            <a:srgbClr val="DDEF31">
              <a:alpha val="7254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1813" y="3327400"/>
            <a:ext cx="30638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(cc) </a:t>
            </a:r>
            <a:r>
              <a:rPr lang="en-GB" sz="2000" dirty="0">
                <a:latin typeface="+mn-lt"/>
              </a:rPr>
              <a:t>some of John’s marking</a:t>
            </a:r>
          </a:p>
          <a:p>
            <a:pPr>
              <a:defRPr/>
            </a:pPr>
            <a:r>
              <a:rPr lang="en-GB" sz="2000" dirty="0">
                <a:latin typeface="+mn-lt"/>
              </a:rPr>
              <a:t> </a:t>
            </a:r>
            <a:r>
              <a:rPr lang="en-GB" sz="2000" b="1" dirty="0">
                <a:latin typeface="+mn-lt"/>
              </a:rPr>
              <a:t>occurred during </a:t>
            </a:r>
            <a:r>
              <a:rPr lang="en-GB" sz="2000" dirty="0">
                <a:latin typeface="+mn-lt"/>
              </a:rPr>
              <a:t>the WE</a:t>
            </a:r>
            <a:endParaRPr lang="en-GB" dirty="0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5288" y="476250"/>
            <a:ext cx="5216525" cy="5761038"/>
          </a:xfrm>
          <a:prstGeom prst="ellipse">
            <a:avLst/>
          </a:prstGeom>
          <a:solidFill>
            <a:srgbClr val="FF7979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9575" y="887413"/>
            <a:ext cx="36845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 overflowed …</a:t>
            </a:r>
            <a:endParaRPr lang="en-GB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25" y="1957388"/>
            <a:ext cx="25923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J’s marking is a </a:t>
            </a:r>
            <a:r>
              <a:rPr lang="en-GB" sz="1800" dirty="0" smtClean="0">
                <a:latin typeface="+mn-lt"/>
              </a:rPr>
              <a:t>liquid;</a:t>
            </a:r>
            <a:endParaRPr lang="en-GB" sz="3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225" y="3519488"/>
            <a:ext cx="39497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(c) </a:t>
            </a:r>
            <a:r>
              <a:rPr lang="en-GB" sz="2000" dirty="0">
                <a:latin typeface="+mn-lt"/>
              </a:rPr>
              <a:t>some of John’s marking </a:t>
            </a:r>
          </a:p>
          <a:p>
            <a:pPr algn="r">
              <a:defRPr/>
            </a:pPr>
            <a:r>
              <a:rPr lang="en-GB" sz="2000" dirty="0">
                <a:latin typeface="+mn-lt"/>
              </a:rPr>
              <a:t>was then </a:t>
            </a:r>
            <a:r>
              <a:rPr lang="en-GB" sz="2000" b="1" dirty="0">
                <a:latin typeface="+mn-lt"/>
              </a:rPr>
              <a:t>physically in </a:t>
            </a:r>
            <a:r>
              <a:rPr lang="en-GB" sz="2000" dirty="0">
                <a:latin typeface="+mn-lt"/>
              </a:rPr>
              <a:t>WE</a:t>
            </a:r>
            <a:endParaRPr lang="en-GB" dirty="0">
              <a:latin typeface="+mn-l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71775" y="3141663"/>
            <a:ext cx="3105150" cy="37782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50800">
            <a:solidFill>
              <a:srgbClr val="821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81" name="TextBox 21"/>
          <p:cNvSpPr txBox="1">
            <a:spLocks noChangeArrowheads="1"/>
          </p:cNvSpPr>
          <p:nvPr/>
        </p:nvSpPr>
        <p:spPr bwMode="auto">
          <a:xfrm>
            <a:off x="6731000" y="74613"/>
            <a:ext cx="2449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itchFamily="18" charset="0"/>
              </a:rPr>
              <a:t>WW = working week WE = weekend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4057" y="4878388"/>
            <a:ext cx="241776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John was </a:t>
            </a: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moderately/very?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ANNOYED</a:t>
            </a:r>
          </a:p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about </a:t>
            </a:r>
            <a:r>
              <a:rPr lang="en-GB" sz="2000" b="1" i="1" dirty="0">
                <a:solidFill>
                  <a:srgbClr val="00B0F0"/>
                </a:solidFill>
                <a:latin typeface="+mn-lt"/>
              </a:rPr>
              <a:t>(c) </a:t>
            </a:r>
            <a:endParaRPr lang="en-GB" b="1" i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7186" name="TextBox 30"/>
          <p:cNvSpPr txBox="1">
            <a:spLocks noChangeArrowheads="1"/>
          </p:cNvSpPr>
          <p:nvPr/>
        </p:nvSpPr>
        <p:spPr bwMode="auto">
          <a:xfrm>
            <a:off x="4536281" y="2746316"/>
            <a:ext cx="4221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>
                <a:solidFill>
                  <a:srgbClr val="821BFF"/>
                </a:solidFill>
                <a:latin typeface="Times New Roman" pitchFamily="18" charset="0"/>
              </a:rPr>
              <a:t>e</a:t>
            </a: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xport via </a:t>
            </a:r>
            <a:r>
              <a:rPr lang="en-GB" altLang="en-US" sz="2000" b="1" i="1" u="sng" dirty="0">
                <a:solidFill>
                  <a:srgbClr val="821BFF"/>
                </a:solidFill>
                <a:latin typeface="Times New Roman" pitchFamily="18" charset="0"/>
              </a:rPr>
              <a:t>VIEW-SPECIFIC</a:t>
            </a:r>
            <a:r>
              <a:rPr lang="en-GB" altLang="en-US" sz="2000" b="1" i="1" dirty="0">
                <a:solidFill>
                  <a:srgbClr val="821BFF"/>
                </a:solidFill>
                <a:latin typeface="Times New Roman" pitchFamily="18" charset="0"/>
              </a:rPr>
              <a:t> </a:t>
            </a: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mapping </a:t>
            </a:r>
            <a:endParaRPr lang="en-GB" altLang="en-US" sz="2000" b="1" i="1" dirty="0">
              <a:solidFill>
                <a:srgbClr val="821BFF"/>
              </a:solidFill>
              <a:latin typeface="Times New Roman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976438" y="463550"/>
            <a:ext cx="3921125" cy="49847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832475" y="669925"/>
            <a:ext cx="8302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</a:t>
            </a:r>
            <a:endParaRPr lang="en-GB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11900" y="1577975"/>
            <a:ext cx="2003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</a:t>
            </a:r>
            <a:endParaRPr lang="en-GB" dirty="0">
              <a:latin typeface="+mn-lt"/>
            </a:endParaRPr>
          </a:p>
        </p:txBody>
      </p:sp>
      <p:sp>
        <p:nvSpPr>
          <p:cNvPr id="34" name="Freeform 33"/>
          <p:cNvSpPr/>
          <p:nvPr/>
        </p:nvSpPr>
        <p:spPr>
          <a:xfrm rot="437942" flipV="1">
            <a:off x="2500313" y="1479550"/>
            <a:ext cx="3783012" cy="188913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771650" y="2255838"/>
            <a:ext cx="34575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WW </a:t>
            </a:r>
            <a:r>
              <a:rPr lang="en-GB" sz="1800" dirty="0" smtClean="0">
                <a:latin typeface="+mn-lt"/>
              </a:rPr>
              <a:t>is a </a:t>
            </a:r>
            <a:r>
              <a:rPr lang="en-GB" sz="1800" dirty="0" err="1" smtClean="0">
                <a:latin typeface="+mn-lt"/>
              </a:rPr>
              <a:t>phys</a:t>
            </a:r>
            <a:r>
              <a:rPr lang="en-GB" sz="1800" dirty="0" smtClean="0">
                <a:latin typeface="+mn-lt"/>
              </a:rPr>
              <a:t> container; WE is …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2084667" y="1314508"/>
            <a:ext cx="360039" cy="690480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H="1">
            <a:off x="1240631" y="1314507"/>
            <a:ext cx="562074" cy="2012893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1423936" y="4001202"/>
            <a:ext cx="642989" cy="877185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07950" y="52388"/>
            <a:ext cx="8856663" cy="6553200"/>
          </a:xfrm>
          <a:prstGeom prst="ellipse">
            <a:avLst/>
          </a:prstGeom>
          <a:solidFill>
            <a:srgbClr val="DDEF31">
              <a:alpha val="72549"/>
            </a:srgbClr>
          </a:solidFill>
          <a:ln w="50800"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1813" y="3327400"/>
            <a:ext cx="30638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(cc) </a:t>
            </a:r>
            <a:r>
              <a:rPr lang="en-GB" sz="2000" dirty="0">
                <a:latin typeface="+mn-lt"/>
              </a:rPr>
              <a:t>some of John’s marking</a:t>
            </a:r>
          </a:p>
          <a:p>
            <a:pPr>
              <a:defRPr/>
            </a:pPr>
            <a:r>
              <a:rPr lang="en-GB" sz="2000" dirty="0">
                <a:latin typeface="+mn-lt"/>
              </a:rPr>
              <a:t> </a:t>
            </a:r>
            <a:r>
              <a:rPr lang="en-GB" sz="2000" b="1" dirty="0">
                <a:latin typeface="+mn-lt"/>
              </a:rPr>
              <a:t>occurred during </a:t>
            </a:r>
            <a:r>
              <a:rPr lang="en-GB" sz="2000" dirty="0">
                <a:latin typeface="+mn-lt"/>
              </a:rPr>
              <a:t>the </a:t>
            </a:r>
            <a:r>
              <a:rPr lang="en-GB" sz="2000" dirty="0" smtClean="0">
                <a:latin typeface="+mn-lt"/>
              </a:rPr>
              <a:t>WE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3725" y="4454525"/>
            <a:ext cx="2395538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John was </a:t>
            </a: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moderately/very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ANNOYED about </a:t>
            </a:r>
            <a:r>
              <a:rPr lang="en-GB" sz="2000" b="1" i="1" dirty="0">
                <a:solidFill>
                  <a:srgbClr val="00B0F0"/>
                </a:solidFill>
                <a:latin typeface="+mn-lt"/>
              </a:rPr>
              <a:t>(cc)</a:t>
            </a:r>
            <a:endParaRPr lang="en-GB" b="1" i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4338" y="404596"/>
            <a:ext cx="5216525" cy="5761038"/>
          </a:xfrm>
          <a:prstGeom prst="ellipse">
            <a:avLst/>
          </a:prstGeom>
          <a:solidFill>
            <a:srgbClr val="FF7979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9575" y="887413"/>
            <a:ext cx="36845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 overflowed …</a:t>
            </a:r>
            <a:endParaRPr lang="en-GB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25" y="1957388"/>
            <a:ext cx="25923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J’s marking is a liquid</a:t>
            </a:r>
            <a:endParaRPr lang="en-GB" sz="3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225" y="3519488"/>
            <a:ext cx="39497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(c) </a:t>
            </a:r>
            <a:r>
              <a:rPr lang="en-GB" sz="2000" dirty="0">
                <a:latin typeface="+mn-lt"/>
              </a:rPr>
              <a:t>some of John’s marking </a:t>
            </a:r>
          </a:p>
          <a:p>
            <a:pPr algn="r">
              <a:defRPr/>
            </a:pPr>
            <a:r>
              <a:rPr lang="en-GB" sz="2000" dirty="0">
                <a:latin typeface="+mn-lt"/>
              </a:rPr>
              <a:t>was then </a:t>
            </a:r>
            <a:r>
              <a:rPr lang="en-GB" sz="2000" b="1" dirty="0">
                <a:latin typeface="+mn-lt"/>
              </a:rPr>
              <a:t>physically in </a:t>
            </a:r>
            <a:r>
              <a:rPr lang="en-GB" sz="2000" dirty="0" smtClean="0">
                <a:latin typeface="+mn-lt"/>
              </a:rPr>
              <a:t>WE</a:t>
            </a:r>
            <a:endParaRPr lang="en-GB" i="1" dirty="0">
              <a:latin typeface="+mn-l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71775" y="3141663"/>
            <a:ext cx="3105150" cy="37782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50800">
            <a:solidFill>
              <a:srgbClr val="821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Freeform 20"/>
          <p:cNvSpPr/>
          <p:nvPr/>
        </p:nvSpPr>
        <p:spPr>
          <a:xfrm rot="20756888">
            <a:off x="3527832" y="5400378"/>
            <a:ext cx="2024811" cy="175517"/>
          </a:xfrm>
          <a:custGeom>
            <a:avLst/>
            <a:gdLst>
              <a:gd name="connsiteX0" fmla="*/ 0 w 1656784"/>
              <a:gd name="connsiteY0" fmla="*/ 199176 h 440602"/>
              <a:gd name="connsiteX1" fmla="*/ 941560 w 1656784"/>
              <a:gd name="connsiteY1" fmla="*/ 407406 h 440602"/>
              <a:gd name="connsiteX2" fmla="*/ 1656784 w 1656784"/>
              <a:gd name="connsiteY2" fmla="*/ 0 h 44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784" h="440602">
                <a:moveTo>
                  <a:pt x="0" y="199176"/>
                </a:moveTo>
                <a:cubicBezTo>
                  <a:pt x="332714" y="319889"/>
                  <a:pt x="665429" y="440602"/>
                  <a:pt x="941560" y="407406"/>
                </a:cubicBezTo>
                <a:cubicBezTo>
                  <a:pt x="1217691" y="374210"/>
                  <a:pt x="1437237" y="187105"/>
                  <a:pt x="1656784" y="0"/>
                </a:cubicBezTo>
              </a:path>
            </a:pathLst>
          </a:custGeom>
          <a:ln w="101600" cmpd="tri">
            <a:solidFill>
              <a:srgbClr val="821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81" name="TextBox 21"/>
          <p:cNvSpPr txBox="1">
            <a:spLocks noChangeArrowheads="1"/>
          </p:cNvSpPr>
          <p:nvPr/>
        </p:nvSpPr>
        <p:spPr bwMode="auto">
          <a:xfrm>
            <a:off x="6731000" y="74613"/>
            <a:ext cx="2449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itchFamily="18" charset="0"/>
              </a:rPr>
              <a:t>WW = working week WE = weekend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 dirty="0"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4057" y="4878388"/>
            <a:ext cx="2417762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John was </a:t>
            </a: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moderately/very</a:t>
            </a: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ANNOYED</a:t>
            </a:r>
          </a:p>
          <a:p>
            <a:pPr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about </a:t>
            </a:r>
            <a:r>
              <a:rPr lang="en-GB" sz="2000" b="1" i="1" dirty="0">
                <a:solidFill>
                  <a:srgbClr val="00B0F0"/>
                </a:solidFill>
                <a:latin typeface="+mn-lt"/>
              </a:rPr>
              <a:t>(c) </a:t>
            </a:r>
            <a:endParaRPr lang="en-GB" b="1" i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7187" name="TextBox 30"/>
          <p:cNvSpPr txBox="1">
            <a:spLocks noChangeArrowheads="1"/>
          </p:cNvSpPr>
          <p:nvPr/>
        </p:nvSpPr>
        <p:spPr bwMode="auto">
          <a:xfrm>
            <a:off x="4494213" y="5589588"/>
            <a:ext cx="39655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2000" b="1" i="1" u="sng" dirty="0" smtClean="0">
                <a:solidFill>
                  <a:srgbClr val="821BFF"/>
                </a:solidFill>
                <a:latin typeface="Times New Roman" pitchFamily="18" charset="0"/>
              </a:rPr>
              <a:t>VIEW-NEUTRAL </a:t>
            </a: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export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of </a:t>
            </a:r>
            <a:r>
              <a:rPr lang="en-GB" altLang="en-US" sz="2000" b="1" dirty="0" smtClean="0">
                <a:solidFill>
                  <a:srgbClr val="00B0F0"/>
                </a:solidFill>
                <a:latin typeface="Times New Roman" pitchFamily="18" charset="0"/>
              </a:rPr>
              <a:t>Within-Scenario Affect</a:t>
            </a:r>
            <a:endParaRPr lang="en-GB" altLang="en-US" sz="2000" b="1" i="1" u="sng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976438" y="463550"/>
            <a:ext cx="3921125" cy="49847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832475" y="669925"/>
            <a:ext cx="8302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</a:t>
            </a:r>
            <a:endParaRPr lang="en-GB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11900" y="1577975"/>
            <a:ext cx="2003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John’s marking</a:t>
            </a:r>
            <a:endParaRPr lang="en-GB" dirty="0">
              <a:latin typeface="+mn-lt"/>
            </a:endParaRPr>
          </a:p>
        </p:txBody>
      </p:sp>
      <p:sp>
        <p:nvSpPr>
          <p:cNvPr id="34" name="Freeform 33"/>
          <p:cNvSpPr/>
          <p:nvPr/>
        </p:nvSpPr>
        <p:spPr>
          <a:xfrm rot="437942" flipV="1">
            <a:off x="2500313" y="1479550"/>
            <a:ext cx="3783012" cy="188913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76200" cmpd="dbl">
            <a:solidFill>
              <a:srgbClr val="821B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771650" y="2255838"/>
            <a:ext cx="345757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800" dirty="0">
                <a:latin typeface="+mn-lt"/>
              </a:rPr>
              <a:t>WW </a:t>
            </a:r>
            <a:r>
              <a:rPr lang="en-GB" sz="1800" dirty="0" smtClean="0">
                <a:latin typeface="+mn-lt"/>
              </a:rPr>
              <a:t>is a </a:t>
            </a:r>
            <a:r>
              <a:rPr lang="en-GB" sz="1800" dirty="0" err="1" smtClean="0">
                <a:latin typeface="+mn-lt"/>
              </a:rPr>
              <a:t>phys</a:t>
            </a:r>
            <a:r>
              <a:rPr lang="en-GB" sz="1800" dirty="0" smtClean="0">
                <a:latin typeface="+mn-lt"/>
              </a:rPr>
              <a:t> container; WE is …</a:t>
            </a: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flipH="1">
            <a:off x="7143750" y="4149079"/>
            <a:ext cx="335689" cy="456731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2084667" y="1314508"/>
            <a:ext cx="360039" cy="690480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 flipH="1">
            <a:off x="1115617" y="1314508"/>
            <a:ext cx="656034" cy="2204980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1240631" y="3990788"/>
            <a:ext cx="733426" cy="887599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0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07950" y="52388"/>
            <a:ext cx="8856663" cy="6553200"/>
          </a:xfrm>
          <a:prstGeom prst="ellipse">
            <a:avLst/>
          </a:prstGeom>
          <a:solidFill>
            <a:srgbClr val="DDEF31">
              <a:alpha val="7254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7181" name="TextBox 21"/>
          <p:cNvSpPr txBox="1">
            <a:spLocks noChangeArrowheads="1"/>
          </p:cNvSpPr>
          <p:nvPr/>
        </p:nvSpPr>
        <p:spPr bwMode="auto">
          <a:xfrm>
            <a:off x="6731000" y="74613"/>
            <a:ext cx="2449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itchFamily="18" charset="0"/>
              </a:rPr>
              <a:t>WW = working week WE = weekend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 dirty="0"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338" y="2267260"/>
            <a:ext cx="165258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Pretence</a:t>
            </a:r>
          </a:p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/ Fiction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8504" y="74613"/>
            <a:ext cx="1389062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i="1" dirty="0" smtClean="0">
                <a:latin typeface="+mn-lt"/>
              </a:rPr>
              <a:t>[Real World for </a:t>
            </a:r>
            <a:r>
              <a:rPr lang="en-GB" sz="2000" b="1" i="1" dirty="0" smtClean="0">
                <a:solidFill>
                  <a:schemeClr val="bg1"/>
                </a:solidFill>
                <a:latin typeface="+mn-lt"/>
              </a:rPr>
              <a:t>ALAN</a:t>
            </a:r>
            <a:r>
              <a:rPr lang="en-GB" sz="2000" i="1" dirty="0" smtClean="0">
                <a:latin typeface="+mn-lt"/>
              </a:rPr>
              <a:t>]</a:t>
            </a:r>
            <a:endParaRPr lang="en-GB" sz="2000" i="1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-9525"/>
            <a:ext cx="1835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GB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eing more careful</a:t>
            </a:r>
            <a:endParaRPr lang="en-GB" altLang="en-US" sz="2800" i="1" dirty="0">
              <a:solidFill>
                <a:srgbClr val="00CC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251521" y="887413"/>
            <a:ext cx="8424168" cy="4847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5516" y="2976562"/>
            <a:ext cx="30638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i="1" dirty="0">
                <a:latin typeface="+mn-lt"/>
              </a:rPr>
              <a:t>(cc) </a:t>
            </a:r>
            <a:r>
              <a:rPr lang="en-GB" sz="2000" dirty="0">
                <a:latin typeface="+mn-lt"/>
              </a:rPr>
              <a:t>some of John’s marking</a:t>
            </a:r>
          </a:p>
          <a:p>
            <a:pPr>
              <a:defRPr/>
            </a:pPr>
            <a:r>
              <a:rPr lang="en-GB" sz="2000" dirty="0">
                <a:latin typeface="+mn-lt"/>
              </a:rPr>
              <a:t> </a:t>
            </a:r>
            <a:r>
              <a:rPr lang="en-GB" sz="2000" b="1" dirty="0">
                <a:latin typeface="+mn-lt"/>
              </a:rPr>
              <a:t>occurred during </a:t>
            </a:r>
            <a:r>
              <a:rPr lang="en-GB" sz="2000" dirty="0">
                <a:latin typeface="+mn-lt"/>
              </a:rPr>
              <a:t>the WE</a:t>
            </a:r>
            <a:endParaRPr lang="en-GB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1207" y="4002212"/>
            <a:ext cx="19845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John was </a:t>
            </a:r>
            <a:r>
              <a:rPr lang="en-GB" sz="2000" b="1" u="sng" dirty="0">
                <a:solidFill>
                  <a:srgbClr val="C00000"/>
                </a:solidFill>
                <a:latin typeface="+mn-lt"/>
              </a:rPr>
              <a:t>moderately</a:t>
            </a:r>
            <a:r>
              <a:rPr lang="en-GB" sz="20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GB" sz="2000" b="1" dirty="0" smtClean="0">
                <a:solidFill>
                  <a:srgbClr val="00B0F0"/>
                </a:solidFill>
                <a:latin typeface="+mn-lt"/>
              </a:rPr>
              <a:t>ANNOYED</a:t>
            </a:r>
          </a:p>
          <a:p>
            <a:pPr>
              <a:defRPr/>
            </a:pPr>
            <a:r>
              <a:rPr lang="en-GB" sz="2000" b="1" dirty="0" smtClean="0">
                <a:solidFill>
                  <a:srgbClr val="00B0F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n-lt"/>
              </a:rPr>
              <a:t>about </a:t>
            </a:r>
            <a:r>
              <a:rPr lang="en-GB" sz="2000" b="1" i="1" dirty="0">
                <a:solidFill>
                  <a:srgbClr val="00B0F0"/>
                </a:solidFill>
                <a:latin typeface="+mn-lt"/>
              </a:rPr>
              <a:t>(cc)</a:t>
            </a:r>
            <a:endParaRPr lang="en-GB" b="1" i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5971207" y="3684586"/>
            <a:ext cx="289718" cy="332147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4755614" y="1111032"/>
            <a:ext cx="1624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i="1" dirty="0" smtClean="0">
                <a:latin typeface="+mn-lt"/>
              </a:rPr>
              <a:t>[Real World</a:t>
            </a:r>
          </a:p>
          <a:p>
            <a:pPr>
              <a:defRPr/>
            </a:pPr>
            <a:r>
              <a:rPr lang="en-GB" sz="1800" i="1" dirty="0">
                <a:latin typeface="+mn-lt"/>
              </a:rPr>
              <a:t>f</a:t>
            </a:r>
            <a:r>
              <a:rPr lang="en-GB" sz="1800" i="1" dirty="0" smtClean="0">
                <a:latin typeface="+mn-lt"/>
              </a:rPr>
              <a:t>or </a:t>
            </a:r>
            <a:r>
              <a:rPr lang="en-GB" sz="1800" b="1" i="1" dirty="0" smtClean="0">
                <a:solidFill>
                  <a:schemeClr val="bg1"/>
                </a:solidFill>
                <a:latin typeface="+mn-lt"/>
              </a:rPr>
              <a:t>BETH]</a:t>
            </a:r>
            <a:endParaRPr lang="en-GB" sz="32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1848" y="1411672"/>
            <a:ext cx="2952576" cy="4043345"/>
          </a:xfrm>
          <a:prstGeom prst="ellipse">
            <a:avLst/>
          </a:prstGeom>
          <a:solidFill>
            <a:srgbClr val="FF7979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491879" y="3141663"/>
            <a:ext cx="2165687" cy="377825"/>
          </a:xfrm>
          <a:custGeom>
            <a:avLst/>
            <a:gdLst>
              <a:gd name="connsiteX0" fmla="*/ 0 w 2046084"/>
              <a:gd name="connsiteY0" fmla="*/ 499449 h 499449"/>
              <a:gd name="connsiteX1" fmla="*/ 615636 w 2046084"/>
              <a:gd name="connsiteY1" fmla="*/ 128257 h 499449"/>
              <a:gd name="connsiteX2" fmla="*/ 1249379 w 2046084"/>
              <a:gd name="connsiteY2" fmla="*/ 28669 h 499449"/>
              <a:gd name="connsiteX3" fmla="*/ 2046084 w 2046084"/>
              <a:gd name="connsiteY3" fmla="*/ 300273 h 4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499449">
                <a:moveTo>
                  <a:pt x="0" y="499449"/>
                </a:moveTo>
                <a:cubicBezTo>
                  <a:pt x="203703" y="353084"/>
                  <a:pt x="407406" y="206720"/>
                  <a:pt x="615636" y="128257"/>
                </a:cubicBezTo>
                <a:cubicBezTo>
                  <a:pt x="823866" y="49794"/>
                  <a:pt x="1010971" y="0"/>
                  <a:pt x="1249379" y="28669"/>
                </a:cubicBezTo>
                <a:cubicBezTo>
                  <a:pt x="1487787" y="57338"/>
                  <a:pt x="1766935" y="178805"/>
                  <a:pt x="2046084" y="300273"/>
                </a:cubicBezTo>
              </a:path>
            </a:pathLst>
          </a:custGeom>
          <a:ln w="50800">
            <a:solidFill>
              <a:srgbClr val="821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2031842" y="1957388"/>
            <a:ext cx="165258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i="1" dirty="0" smtClean="0">
                <a:solidFill>
                  <a:schemeClr val="bg1"/>
                </a:solidFill>
                <a:latin typeface="+mn-lt"/>
              </a:rPr>
              <a:t>[BETH’s Pretence</a:t>
            </a:r>
            <a:endParaRPr lang="en-GB" sz="2400" i="1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GB" sz="2400" i="1" dirty="0">
                <a:solidFill>
                  <a:schemeClr val="bg1"/>
                </a:solidFill>
                <a:latin typeface="+mn-lt"/>
              </a:rPr>
              <a:t>/ </a:t>
            </a:r>
            <a:r>
              <a:rPr lang="en-GB" sz="2400" i="1" dirty="0" smtClean="0">
                <a:solidFill>
                  <a:schemeClr val="bg1"/>
                </a:solidFill>
                <a:latin typeface="+mn-lt"/>
              </a:rPr>
              <a:t>Fiction]</a:t>
            </a:r>
            <a:endParaRPr lang="en-GB" sz="2400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Freeform 17"/>
          <p:cNvSpPr/>
          <p:nvPr/>
        </p:nvSpPr>
        <p:spPr>
          <a:xfrm rot="20756888" flipV="1">
            <a:off x="3107690" y="4682120"/>
            <a:ext cx="2710334" cy="135099"/>
          </a:xfrm>
          <a:custGeom>
            <a:avLst/>
            <a:gdLst>
              <a:gd name="connsiteX0" fmla="*/ 0 w 1656784"/>
              <a:gd name="connsiteY0" fmla="*/ 199176 h 440602"/>
              <a:gd name="connsiteX1" fmla="*/ 941560 w 1656784"/>
              <a:gd name="connsiteY1" fmla="*/ 407406 h 440602"/>
              <a:gd name="connsiteX2" fmla="*/ 1656784 w 1656784"/>
              <a:gd name="connsiteY2" fmla="*/ 0 h 44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784" h="440602">
                <a:moveTo>
                  <a:pt x="0" y="199176"/>
                </a:moveTo>
                <a:cubicBezTo>
                  <a:pt x="332714" y="319889"/>
                  <a:pt x="665429" y="440602"/>
                  <a:pt x="941560" y="407406"/>
                </a:cubicBezTo>
                <a:cubicBezTo>
                  <a:pt x="1217691" y="374210"/>
                  <a:pt x="1437237" y="187105"/>
                  <a:pt x="1656784" y="0"/>
                </a:cubicBezTo>
              </a:path>
            </a:pathLst>
          </a:custGeom>
          <a:ln w="101600" cmpd="tri">
            <a:solidFill>
              <a:srgbClr val="821B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2109"/>
            <a:ext cx="7772400" cy="792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dirty="0" smtClean="0"/>
              <a:t>View-NEUTRAL Mapping Adjuncts </a:t>
            </a:r>
            <a:r>
              <a:rPr lang="en-GB" sz="2800" i="1" dirty="0" smtClean="0"/>
              <a:t>(VNMAs)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34400" cy="5688632"/>
          </a:xfrm>
        </p:spPr>
        <p:txBody>
          <a:bodyPr/>
          <a:lstStyle/>
          <a:p>
            <a:pPr marL="342000" eaLnBrk="1" fontAlgn="auto" hangingPunct="1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200" dirty="0" smtClean="0"/>
              <a:t>The </a:t>
            </a:r>
            <a:r>
              <a:rPr lang="en-GB" sz="2200" dirty="0" err="1" smtClean="0"/>
              <a:t>understander</a:t>
            </a:r>
            <a:r>
              <a:rPr lang="en-GB" sz="2200" dirty="0" smtClean="0"/>
              <a:t> is assumed to know VNMAs that carry across information that is commonly carried across in metaphor, </a:t>
            </a:r>
            <a:r>
              <a:rPr lang="en-GB" sz="2200" b="1" i="1" dirty="0" smtClean="0">
                <a:solidFill>
                  <a:srgbClr val="00CC00"/>
                </a:solidFill>
              </a:rPr>
              <a:t>irrespective</a:t>
            </a:r>
            <a:r>
              <a:rPr lang="en-GB" sz="2200" b="1" dirty="0" smtClean="0">
                <a:solidFill>
                  <a:srgbClr val="00CC00"/>
                </a:solidFill>
              </a:rPr>
              <a:t> </a:t>
            </a:r>
            <a:r>
              <a:rPr lang="en-GB" sz="2200" dirty="0" smtClean="0"/>
              <a:t>of the metaphorical views in play. E.g.:</a:t>
            </a:r>
          </a:p>
          <a:p>
            <a:pPr marL="799200" lvl="1" indent="-342900" eaLnBrk="1" fontAlgn="auto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/>
            </a:pPr>
            <a:r>
              <a:rPr lang="en-GB" sz="2000" b="1" dirty="0" smtClean="0">
                <a:solidFill>
                  <a:srgbClr val="00CC00"/>
                </a:solidFill>
              </a:rPr>
              <a:t>Affective attitudes </a:t>
            </a:r>
            <a:r>
              <a:rPr lang="en-GB" sz="2000" b="1" i="1" dirty="0" smtClean="0">
                <a:solidFill>
                  <a:srgbClr val="00CC00"/>
                </a:solidFill>
              </a:rPr>
              <a:t>of within-pretence agents </a:t>
            </a:r>
            <a:r>
              <a:rPr lang="en-GB" sz="2000" dirty="0" smtClean="0"/>
              <a:t>towards within-pretence circumstances over to the same attitudes of corresponding agents to corresponding circumstances.</a:t>
            </a:r>
          </a:p>
          <a:p>
            <a:pPr marL="799200" lvl="1" indent="-342900" eaLnBrk="1" fontAlgn="auto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/>
            </a:pPr>
            <a:r>
              <a:rPr lang="en-GB" sz="2000" b="1" dirty="0" smtClean="0">
                <a:solidFill>
                  <a:srgbClr val="00CC00"/>
                </a:solidFill>
              </a:rPr>
              <a:t>Affective attitudes </a:t>
            </a:r>
            <a:r>
              <a:rPr lang="en-GB" sz="2000" b="1" i="1" dirty="0" smtClean="0">
                <a:solidFill>
                  <a:srgbClr val="00CC00"/>
                </a:solidFill>
              </a:rPr>
              <a:t>of speaker or hearer </a:t>
            </a:r>
            <a:r>
              <a:rPr lang="en-GB" sz="2000" dirty="0" smtClean="0"/>
              <a:t>to within-pretence circumstances.</a:t>
            </a:r>
          </a:p>
          <a:p>
            <a:pPr marL="799200" lvl="1" indent="-342900" eaLnBrk="1" fontAlgn="auto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/>
            </a:pPr>
            <a:r>
              <a:rPr lang="en-GB" sz="2000" b="1" dirty="0" smtClean="0">
                <a:solidFill>
                  <a:srgbClr val="00CC00"/>
                </a:solidFill>
              </a:rPr>
              <a:t>Causation, enablement, prevention, ability, trying.</a:t>
            </a:r>
          </a:p>
          <a:p>
            <a:pPr marL="799200" lvl="1" indent="-342900" eaLnBrk="1" fontAlgn="auto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/>
            </a:pPr>
            <a:r>
              <a:rPr lang="en-GB" sz="2000" b="1" dirty="0" smtClean="0">
                <a:solidFill>
                  <a:srgbClr val="00CC00"/>
                </a:solidFill>
              </a:rPr>
              <a:t>Degrees </a:t>
            </a:r>
            <a:r>
              <a:rPr lang="en-GB" sz="2000" dirty="0"/>
              <a:t>of holding of circumstances</a:t>
            </a:r>
            <a:r>
              <a:rPr lang="en-GB" sz="2000" dirty="0" smtClean="0"/>
              <a:t>.</a:t>
            </a:r>
          </a:p>
          <a:p>
            <a:pPr marL="799200" lvl="1" indent="-342900" eaLnBrk="1" fontAlgn="auto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/>
            </a:pPr>
            <a:endParaRPr lang="en-GB" sz="2400" dirty="0"/>
          </a:p>
          <a:p>
            <a:pPr marL="799200" lvl="1" indent="-342900" eaLnBrk="1" fontAlgn="auto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/>
            </a:pPr>
            <a:r>
              <a:rPr lang="en-GB" sz="2000" b="1" dirty="0">
                <a:solidFill>
                  <a:srgbClr val="00CC00"/>
                </a:solidFill>
              </a:rPr>
              <a:t>((Logical</a:t>
            </a:r>
            <a:r>
              <a:rPr lang="en-GB" sz="2000" dirty="0"/>
              <a:t> properties and relationships, including negation.))</a:t>
            </a:r>
          </a:p>
          <a:p>
            <a:pPr marL="799200" lvl="1" indent="-342900" eaLnBrk="1" fontAlgn="auto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/>
            </a:pPr>
            <a:r>
              <a:rPr lang="en-GB" sz="2000" b="1" dirty="0" smtClean="0">
                <a:solidFill>
                  <a:srgbClr val="00CC00"/>
                </a:solidFill>
              </a:rPr>
              <a:t>((Mental </a:t>
            </a:r>
            <a:r>
              <a:rPr lang="en-GB" sz="2000" b="1" dirty="0">
                <a:solidFill>
                  <a:srgbClr val="00CC00"/>
                </a:solidFill>
              </a:rPr>
              <a:t>states &amp; qualities </a:t>
            </a:r>
            <a:r>
              <a:rPr lang="en-GB" sz="2000" dirty="0"/>
              <a:t>of within-pretence agents</a:t>
            </a:r>
            <a:r>
              <a:rPr lang="en-GB" sz="2000" dirty="0" smtClean="0"/>
              <a:t>.))</a:t>
            </a:r>
            <a:endParaRPr lang="en-GB" sz="2000" dirty="0"/>
          </a:p>
          <a:p>
            <a:pPr marL="799200" lvl="1" indent="-342900" eaLnBrk="1" fontAlgn="auto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/>
            </a:pPr>
            <a:r>
              <a:rPr lang="en-GB" sz="2000" dirty="0" smtClean="0"/>
              <a:t>((</a:t>
            </a:r>
            <a:r>
              <a:rPr lang="en-GB" sz="2000" b="1" dirty="0" smtClean="0">
                <a:solidFill>
                  <a:srgbClr val="00CC00"/>
                </a:solidFill>
              </a:rPr>
              <a:t>temporal properties and relations</a:t>
            </a:r>
            <a:r>
              <a:rPr lang="en-GB" sz="2000" dirty="0" smtClean="0"/>
              <a:t>.))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2500"/>
              </a:spcAft>
              <a:buFont typeface="Arial" pitchFamily="34" charset="0"/>
              <a:buNone/>
              <a:defRPr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94477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4"/>
            <a:ext cx="8534400" cy="547238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Calibri" pitchFamily="34" charset="0"/>
              <a:buChar char="•"/>
            </a:pPr>
            <a:r>
              <a:rPr lang="en-GB" sz="2200" dirty="0"/>
              <a:t>Current Degree VNMA: keeps the degree constant. </a:t>
            </a:r>
            <a:endParaRPr lang="en-GB" sz="2200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Calibri" pitchFamily="34" charset="0"/>
              <a:buChar char="•"/>
            </a:pPr>
            <a:endParaRPr lang="en-GB" sz="2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Calibri" pitchFamily="34" charset="0"/>
              <a:buChar char="•"/>
            </a:pPr>
            <a:r>
              <a:rPr lang="en-GB" sz="2200" dirty="0" smtClean="0"/>
              <a:t>Need </a:t>
            </a:r>
            <a:r>
              <a:rPr lang="en-GB" sz="2200" dirty="0"/>
              <a:t>to replace by </a:t>
            </a:r>
            <a:r>
              <a:rPr lang="en-GB" sz="2200" b="1" i="1" dirty="0"/>
              <a:t>potentially-attenuated</a:t>
            </a:r>
            <a:r>
              <a:rPr lang="en-GB" sz="2200" dirty="0"/>
              <a:t> version </a:t>
            </a:r>
            <a:r>
              <a:rPr lang="en-GB" sz="2200" dirty="0" smtClean="0"/>
              <a:t>that e.g. maps a maximal degree to a high range of degrees up to maximal.</a:t>
            </a:r>
            <a:endParaRPr lang="en-GB" sz="2200" dirty="0"/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</a:pPr>
            <a:r>
              <a:rPr lang="en-GB" altLang="en-US" sz="2200" dirty="0" smtClean="0"/>
              <a:t>The new version applies to all degrees (see an earlier slide), but in particular caters for hyperbole.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26064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altLang="en-US" sz="3200" dirty="0" smtClean="0"/>
              <a:t>Attenuated Degree Export</a:t>
            </a:r>
          </a:p>
        </p:txBody>
      </p:sp>
    </p:spTree>
    <p:extLst>
      <p:ext uri="{BB962C8B-B14F-4D97-AF65-F5344CB8AC3E}">
        <p14:creationId xmlns:p14="http://schemas.microsoft.com/office/powerpoint/2010/main" val="1624951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00113" y="188913"/>
            <a:ext cx="8151812" cy="6553200"/>
          </a:xfrm>
          <a:prstGeom prst="ellipse">
            <a:avLst/>
          </a:prstGeom>
          <a:solidFill>
            <a:srgbClr val="DDEF31">
              <a:alpha val="7254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43038" y="542925"/>
            <a:ext cx="4425950" cy="5761038"/>
          </a:xfrm>
          <a:prstGeom prst="ellipse">
            <a:avLst/>
          </a:prstGeom>
          <a:solidFill>
            <a:srgbClr val="FF7979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150" y="1765300"/>
            <a:ext cx="1625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Albert </a:t>
            </a:r>
            <a:endParaRPr lang="en-GB" sz="2000" dirty="0">
              <a:latin typeface="+mn-lt"/>
            </a:endParaRPr>
          </a:p>
          <a:p>
            <a:pPr>
              <a:defRPr/>
            </a:pPr>
            <a:r>
              <a:rPr lang="en-GB" sz="2000" dirty="0">
                <a:latin typeface="+mn-lt"/>
              </a:rPr>
              <a:t>is an angel</a:t>
            </a:r>
            <a:endParaRPr lang="en-GB" dirty="0">
              <a:latin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850193" y="2472939"/>
            <a:ext cx="270000" cy="1020082"/>
          </a:xfrm>
          <a:prstGeom prst="downArrow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547813" y="3494088"/>
            <a:ext cx="2084387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Albert </a:t>
            </a:r>
            <a:r>
              <a:rPr lang="en-GB" sz="2000" dirty="0">
                <a:latin typeface="+mn-lt"/>
              </a:rPr>
              <a:t>is </a:t>
            </a:r>
          </a:p>
          <a:p>
            <a:pPr>
              <a:defRPr/>
            </a:pPr>
            <a:r>
              <a:rPr lang="en-GB" sz="2000" b="1" dirty="0">
                <a:solidFill>
                  <a:srgbClr val="C00000"/>
                </a:solidFill>
                <a:latin typeface="+mn-lt"/>
              </a:rPr>
              <a:t>maximally</a:t>
            </a:r>
            <a:r>
              <a:rPr lang="en-GB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GB" sz="2000" dirty="0">
                <a:latin typeface="+mn-lt"/>
              </a:rPr>
              <a:t>good morally</a:t>
            </a:r>
            <a:endParaRPr lang="en-GB" dirty="0">
              <a:latin typeface="+mn-lt"/>
            </a:endParaRPr>
          </a:p>
        </p:txBody>
      </p:sp>
      <p:sp>
        <p:nvSpPr>
          <p:cNvPr id="13319" name="TextBox 21"/>
          <p:cNvSpPr txBox="1">
            <a:spLocks noChangeArrowheads="1"/>
          </p:cNvSpPr>
          <p:nvPr/>
        </p:nvSpPr>
        <p:spPr bwMode="auto">
          <a:xfrm>
            <a:off x="6423025" y="80963"/>
            <a:ext cx="272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 dirty="0" smtClean="0">
                <a:latin typeface="Times New Roman" pitchFamily="18" charset="0"/>
              </a:rPr>
              <a:t>“Albert </a:t>
            </a:r>
            <a:r>
              <a:rPr lang="en-GB" altLang="en-US" sz="2400" b="1" i="1" dirty="0">
                <a:latin typeface="Times New Roman" pitchFamily="18" charset="0"/>
              </a:rPr>
              <a:t>is an angel”</a:t>
            </a:r>
            <a:endParaRPr lang="en-GB" altLang="en-US" sz="2000" dirty="0"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3663" y="3405188"/>
            <a:ext cx="2608262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Albert is </a:t>
            </a:r>
            <a:endParaRPr lang="en-GB" sz="2000" dirty="0">
              <a:latin typeface="+mn-lt"/>
            </a:endParaRPr>
          </a:p>
          <a:p>
            <a:pPr>
              <a:defRPr/>
            </a:pPr>
            <a:r>
              <a:rPr lang="en-GB" sz="2000" b="1" dirty="0" smtClean="0">
                <a:solidFill>
                  <a:srgbClr val="C00000"/>
                </a:solidFill>
                <a:latin typeface="+mn-lt"/>
              </a:rPr>
              <a:t>highly…maximally</a:t>
            </a:r>
            <a:endParaRPr lang="en-GB" sz="2000" b="1" dirty="0">
              <a:solidFill>
                <a:srgbClr val="C00000"/>
              </a:solidFill>
              <a:latin typeface="+mn-lt"/>
            </a:endParaRPr>
          </a:p>
          <a:p>
            <a:pPr>
              <a:defRPr/>
            </a:pPr>
            <a:r>
              <a:rPr lang="en-GB" sz="2000" dirty="0">
                <a:latin typeface="+mn-lt"/>
              </a:rPr>
              <a:t>good </a:t>
            </a:r>
            <a:r>
              <a:rPr lang="en-GB" sz="2000" dirty="0" smtClean="0">
                <a:latin typeface="+mn-lt"/>
              </a:rPr>
              <a:t>morally</a:t>
            </a:r>
            <a:endParaRPr lang="en-GB" sz="20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321" name="Line 29"/>
          <p:cNvSpPr>
            <a:spLocks noChangeShapeType="1"/>
          </p:cNvSpPr>
          <p:nvPr/>
        </p:nvSpPr>
        <p:spPr bwMode="auto">
          <a:xfrm flipV="1">
            <a:off x="2844800" y="3971925"/>
            <a:ext cx="3552825" cy="0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88050" y="1763713"/>
            <a:ext cx="83978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Albert</a:t>
            </a:r>
            <a:endParaRPr lang="en-GB" dirty="0">
              <a:latin typeface="+mn-lt"/>
            </a:endParaRPr>
          </a:p>
        </p:txBody>
      </p:sp>
      <p:sp>
        <p:nvSpPr>
          <p:cNvPr id="13323" name="Line 29"/>
          <p:cNvSpPr>
            <a:spLocks noChangeShapeType="1"/>
          </p:cNvSpPr>
          <p:nvPr/>
        </p:nvSpPr>
        <p:spPr bwMode="auto">
          <a:xfrm flipV="1">
            <a:off x="2589213" y="1973263"/>
            <a:ext cx="3386137" cy="0"/>
          </a:xfrm>
          <a:prstGeom prst="line">
            <a:avLst/>
          </a:prstGeom>
          <a:noFill/>
          <a:ln w="76200" cmpd="dbl">
            <a:solidFill>
              <a:srgbClr val="821B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3549576" y="4056976"/>
            <a:ext cx="27821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2000" b="1" i="1" u="sng" dirty="0">
                <a:solidFill>
                  <a:srgbClr val="C00000"/>
                </a:solidFill>
                <a:latin typeface="Times New Roman" pitchFamily="18" charset="0"/>
              </a:rPr>
              <a:t>p</a:t>
            </a:r>
            <a:r>
              <a:rPr lang="en-GB" altLang="en-US" sz="2000" b="1" i="1" u="sng" dirty="0" smtClean="0">
                <a:solidFill>
                  <a:srgbClr val="C00000"/>
                </a:solidFill>
                <a:latin typeface="Times New Roman" pitchFamily="18" charset="0"/>
              </a:rPr>
              <a:t>otentially attenuated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view-neutral export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altLang="en-US" sz="2000" b="1" i="1" dirty="0" smtClean="0">
                <a:solidFill>
                  <a:srgbClr val="821BFF"/>
                </a:solidFill>
                <a:latin typeface="Times New Roman" pitchFamily="18" charset="0"/>
              </a:rPr>
              <a:t>of an evaluation</a:t>
            </a:r>
            <a:endParaRPr lang="en-GB" altLang="en-US" sz="2000" b="1" i="1" u="sng" dirty="0">
              <a:solidFill>
                <a:srgbClr val="821BFF"/>
              </a:solidFill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03874" y="711905"/>
            <a:ext cx="1128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solidFill>
                  <a:schemeClr val="bg1"/>
                </a:solidFill>
                <a:latin typeface="+mn-lt"/>
              </a:rPr>
              <a:t>[Real World]</a:t>
            </a:r>
            <a:endParaRPr lang="en-GB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5393" y="721445"/>
            <a:ext cx="12968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solidFill>
                  <a:schemeClr val="bg1"/>
                </a:solidFill>
                <a:latin typeface="+mn-lt"/>
              </a:rPr>
              <a:t>[Pretence]</a:t>
            </a:r>
            <a:endParaRPr lang="en-GB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180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95288" y="3175"/>
            <a:ext cx="8229600" cy="792163"/>
          </a:xfrm>
        </p:spPr>
        <p:txBody>
          <a:bodyPr/>
          <a:lstStyle/>
          <a:p>
            <a:r>
              <a:rPr lang="en-GB" altLang="en-US" sz="3200" dirty="0" smtClean="0"/>
              <a:t>Pretence-Based Approach to Metaphor</a:t>
            </a:r>
            <a:endParaRPr lang="en-GB" altLang="es-PE" sz="3200" dirty="0" smtClean="0">
              <a:solidFill>
                <a:schemeClr val="hlink"/>
              </a:solidFill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395288" y="908050"/>
            <a:ext cx="82296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400" i="1" dirty="0" smtClean="0"/>
              <a:t>Other accounts using pretence/fiction (possibly by other names) for metaphor</a:t>
            </a:r>
            <a:r>
              <a:rPr lang="en-GB" altLang="es-PE" sz="2400" dirty="0" smtClean="0"/>
              <a:t>: 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dirty="0" smtClean="0"/>
              <a:t>blending theory  </a:t>
            </a:r>
          </a:p>
          <a:p>
            <a:pPr lvl="2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[</a:t>
            </a:r>
            <a:r>
              <a:rPr lang="en-GB" altLang="en-US" sz="2000" dirty="0" err="1" smtClean="0"/>
              <a:t>Fauconnier</a:t>
            </a:r>
            <a:r>
              <a:rPr lang="en-GB" altLang="en-US" sz="2000" dirty="0" smtClean="0"/>
              <a:t> 2009]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dirty="0" smtClean="0"/>
              <a:t>games of make-believe</a:t>
            </a:r>
          </a:p>
          <a:p>
            <a:pPr lvl="2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[Walton 2004/1993]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dirty="0" err="1" smtClean="0"/>
              <a:t>metarepresentations</a:t>
            </a:r>
            <a:r>
              <a:rPr lang="en-GB" altLang="en-US" sz="2400" dirty="0" smtClean="0"/>
              <a:t>  added to Relevance Theory</a:t>
            </a:r>
          </a:p>
          <a:p>
            <a:pPr lvl="2"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[</a:t>
            </a:r>
            <a:r>
              <a:rPr lang="es-PE" altLang="es-PE" sz="2000" dirty="0" err="1" smtClean="0"/>
              <a:t>Carston</a:t>
            </a:r>
            <a:r>
              <a:rPr lang="es-PE" altLang="es-PE" sz="2000" dirty="0" smtClean="0"/>
              <a:t>  &amp; </a:t>
            </a:r>
            <a:r>
              <a:rPr lang="es-PE" altLang="es-PE" sz="2000" dirty="0" err="1" smtClean="0"/>
              <a:t>Wearing</a:t>
            </a:r>
            <a:r>
              <a:rPr lang="es-PE" altLang="es-PE" sz="2000" dirty="0" smtClean="0"/>
              <a:t> 2011]</a:t>
            </a:r>
            <a:endParaRPr lang="en-GB" altLang="es-PE" sz="2000" dirty="0" smtClean="0"/>
          </a:p>
          <a:p>
            <a:pPr algn="r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endParaRPr lang="en-GB" altLang="es-PE" sz="2400" dirty="0" smtClean="0"/>
          </a:p>
          <a:p>
            <a:pPr marL="0" indent="0">
              <a:spcBef>
                <a:spcPts val="4500"/>
              </a:spcBef>
              <a:buFont typeface="Arial" pitchFamily="34" charset="0"/>
              <a:buNone/>
              <a:defRPr/>
            </a:pPr>
            <a:endParaRPr lang="en-GB" alt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11733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950" y="52388"/>
            <a:ext cx="8928100" cy="6553200"/>
          </a:xfrm>
          <a:prstGeom prst="ellipse">
            <a:avLst/>
          </a:prstGeom>
          <a:solidFill>
            <a:srgbClr val="CADD11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6775" y="406400"/>
            <a:ext cx="4321175" cy="5761038"/>
          </a:xfrm>
          <a:prstGeom prst="ellipse">
            <a:avLst/>
          </a:prstGeom>
          <a:solidFill>
            <a:srgbClr val="FF7979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3175" y="1095183"/>
            <a:ext cx="222408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Marty’s </a:t>
            </a:r>
            <a:r>
              <a:rPr lang="en-GB" sz="2000" dirty="0">
                <a:latin typeface="+mn-lt"/>
              </a:rPr>
              <a:t>suitcase </a:t>
            </a:r>
            <a:r>
              <a:rPr lang="en-GB" sz="2000" dirty="0" smtClean="0">
                <a:latin typeface="+mn-lt"/>
              </a:rPr>
              <a:t>weighs </a:t>
            </a:r>
            <a:r>
              <a:rPr lang="en-GB" sz="2000" dirty="0">
                <a:latin typeface="+mn-lt"/>
              </a:rPr>
              <a:t>a ton</a:t>
            </a:r>
            <a:endParaRPr lang="en-GB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9499" y="172383"/>
            <a:ext cx="2035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solidFill>
                  <a:schemeClr val="bg1"/>
                </a:solidFill>
                <a:latin typeface="+mn-lt"/>
              </a:rPr>
              <a:t>[REAL WORLD for Beth and Alan]</a:t>
            </a:r>
            <a:endParaRPr lang="en-GB" sz="20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2723" y="3977399"/>
            <a:ext cx="15492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Marty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</a:t>
            </a:r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>
              <a:defRPr/>
            </a:pPr>
            <a:r>
              <a:rPr lang="en-GB" sz="2000" b="1" u="sng" dirty="0" smtClean="0">
                <a:solidFill>
                  <a:srgbClr val="C00000"/>
                </a:solidFill>
              </a:rPr>
              <a:t>extremely</a:t>
            </a:r>
            <a:r>
              <a:rPr lang="en-GB" sz="2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frustrated</a:t>
            </a:r>
          </a:p>
          <a:p>
            <a:pPr>
              <a:defRPr/>
            </a:pP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bout that</a:t>
            </a:r>
            <a:r>
              <a:rPr lang="en-GB" sz="2000" b="1" dirty="0" smtClean="0">
                <a:latin typeface="+mn-lt"/>
              </a:rPr>
              <a:t> </a:t>
            </a:r>
            <a:endParaRPr lang="en-GB" sz="2000" b="1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58615" y="415305"/>
            <a:ext cx="1563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solidFill>
                  <a:schemeClr val="bg1"/>
                </a:solidFill>
                <a:latin typeface="+mn-lt"/>
              </a:rPr>
              <a:t>[PRETENCE/</a:t>
            </a:r>
          </a:p>
          <a:p>
            <a:pPr algn="ctr">
              <a:defRPr/>
            </a:pPr>
            <a:r>
              <a:rPr lang="en-GB" sz="2000" b="1" i="1" dirty="0" smtClean="0">
                <a:solidFill>
                  <a:schemeClr val="bg1"/>
                </a:solidFill>
                <a:latin typeface="+mn-lt"/>
              </a:rPr>
              <a:t>FICTION]</a:t>
            </a:r>
            <a:endParaRPr lang="en-GB" sz="20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1421" y="2271256"/>
            <a:ext cx="2084388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Marty is </a:t>
            </a:r>
            <a:r>
              <a:rPr lang="en-GB" sz="2000" b="1" u="sng" dirty="0" smtClean="0">
                <a:solidFill>
                  <a:srgbClr val="C00000"/>
                </a:solidFill>
                <a:latin typeface="+mn-lt"/>
              </a:rPr>
              <a:t>maximally</a:t>
            </a:r>
            <a:r>
              <a:rPr lang="en-GB" sz="2000" u="sng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unable to lift it</a:t>
            </a:r>
            <a:endParaRPr lang="en-GB" dirty="0">
              <a:latin typeface="+mn-lt"/>
            </a:endParaRPr>
          </a:p>
        </p:txBody>
      </p:sp>
      <p:sp>
        <p:nvSpPr>
          <p:cNvPr id="12299" name="TextBox 21"/>
          <p:cNvSpPr txBox="1">
            <a:spLocks noChangeArrowheads="1"/>
          </p:cNvSpPr>
          <p:nvPr/>
        </p:nvSpPr>
        <p:spPr bwMode="auto">
          <a:xfrm>
            <a:off x="6731000" y="74613"/>
            <a:ext cx="2449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b="1" i="1" dirty="0" smtClean="0">
                <a:latin typeface="Times New Roman" pitchFamily="18" charset="0"/>
              </a:rPr>
              <a:t>“</a:t>
            </a:r>
            <a:r>
              <a:rPr lang="en-GB" altLang="en-US" sz="2400" b="1" i="1" dirty="0" smtClean="0">
                <a:solidFill>
                  <a:srgbClr val="00B050"/>
                </a:solidFill>
                <a:latin typeface="Times New Roman" pitchFamily="18" charset="0"/>
              </a:rPr>
              <a:t>Marty’s</a:t>
            </a:r>
            <a:r>
              <a:rPr lang="en-GB" altLang="en-US" sz="2400" b="1" i="1" dirty="0" smtClean="0">
                <a:latin typeface="Times New Roman" pitchFamily="18" charset="0"/>
              </a:rPr>
              <a:t> </a:t>
            </a:r>
            <a:r>
              <a:rPr lang="en-GB" altLang="en-US" sz="2400" b="1" i="1" dirty="0">
                <a:latin typeface="Times New Roman" pitchFamily="18" charset="0"/>
              </a:rPr>
              <a:t>suitcase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400" b="1" i="1" dirty="0">
                <a:latin typeface="Times New Roman" pitchFamily="18" charset="0"/>
              </a:rPr>
              <a:t>weighs a ton”</a:t>
            </a:r>
            <a:endParaRPr lang="en-GB" altLang="en-US" sz="2000" dirty="0"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3526" y="3715431"/>
            <a:ext cx="19828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Marty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</a:t>
            </a:r>
            <a:r>
              <a:rPr lang="en-GB" sz="2000" b="1" u="sng" dirty="0">
                <a:solidFill>
                  <a:srgbClr val="C00000"/>
                </a:solidFill>
                <a:latin typeface="+mn-lt"/>
              </a:rPr>
              <a:t>very…extremely</a:t>
            </a:r>
            <a:r>
              <a:rPr lang="en-GB" sz="2000" b="1" u="sng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frustrated</a:t>
            </a:r>
          </a:p>
          <a:p>
            <a:pPr>
              <a:defRPr/>
            </a:pP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bout that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6113" y="2471323"/>
            <a:ext cx="30972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Marty is </a:t>
            </a:r>
            <a:r>
              <a:rPr lang="en-GB" sz="2000" b="1" u="sng" dirty="0">
                <a:solidFill>
                  <a:srgbClr val="00B050"/>
                </a:solidFill>
                <a:latin typeface="+mn-lt"/>
              </a:rPr>
              <a:t>very…maximally</a:t>
            </a:r>
            <a:endParaRPr lang="en-GB" sz="2000" u="sng" dirty="0">
              <a:solidFill>
                <a:srgbClr val="00B050"/>
              </a:solidFill>
              <a:latin typeface="+mn-lt"/>
            </a:endParaRPr>
          </a:p>
          <a:p>
            <a:pPr algn="ctr">
              <a:defRPr/>
            </a:pP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unable to lift it</a:t>
            </a:r>
            <a:endParaRPr lang="en-GB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73861" y="926436"/>
            <a:ext cx="29142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latin typeface="+mn-lt"/>
              </a:rPr>
              <a:t>Marty’s </a:t>
            </a:r>
            <a:r>
              <a:rPr lang="en-GB" sz="2000" dirty="0">
                <a:latin typeface="+mn-lt"/>
              </a:rPr>
              <a:t>suitcase is</a:t>
            </a:r>
          </a:p>
          <a:p>
            <a:pPr algn="r">
              <a:defRPr/>
            </a:pPr>
            <a:r>
              <a:rPr lang="en-GB" sz="2000" dirty="0">
                <a:latin typeface="+mn-lt"/>
              </a:rPr>
              <a:t>very…extremely </a:t>
            </a:r>
            <a:r>
              <a:rPr lang="en-GB" sz="2000" dirty="0" smtClean="0">
                <a:latin typeface="+mn-lt"/>
              </a:rPr>
              <a:t>heavy</a:t>
            </a:r>
            <a:endParaRPr lang="en-GB" dirty="0">
              <a:latin typeface="+mn-lt"/>
            </a:endParaRPr>
          </a:p>
        </p:txBody>
      </p:sp>
      <p:sp>
        <p:nvSpPr>
          <p:cNvPr id="12303" name="Line 29"/>
          <p:cNvSpPr>
            <a:spLocks noChangeShapeType="1"/>
          </p:cNvSpPr>
          <p:nvPr/>
        </p:nvSpPr>
        <p:spPr bwMode="auto">
          <a:xfrm flipV="1">
            <a:off x="3496423" y="1280377"/>
            <a:ext cx="1777438" cy="1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4" name="Line 29"/>
          <p:cNvSpPr>
            <a:spLocks noChangeShapeType="1"/>
          </p:cNvSpPr>
          <p:nvPr/>
        </p:nvSpPr>
        <p:spPr bwMode="auto">
          <a:xfrm>
            <a:off x="3121749" y="2700198"/>
            <a:ext cx="2818403" cy="0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5" name="Line 29"/>
          <p:cNvSpPr>
            <a:spLocks noChangeShapeType="1"/>
          </p:cNvSpPr>
          <p:nvPr/>
        </p:nvSpPr>
        <p:spPr bwMode="auto">
          <a:xfrm flipV="1">
            <a:off x="2940396" y="4005064"/>
            <a:ext cx="3521524" cy="43208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8" name="Line 29"/>
          <p:cNvSpPr>
            <a:spLocks noChangeShapeType="1"/>
          </p:cNvSpPr>
          <p:nvPr/>
        </p:nvSpPr>
        <p:spPr bwMode="auto">
          <a:xfrm>
            <a:off x="6589352" y="1634321"/>
            <a:ext cx="412750" cy="796776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10" name="Line 29"/>
          <p:cNvSpPr>
            <a:spLocks noChangeShapeType="1"/>
          </p:cNvSpPr>
          <p:nvPr/>
        </p:nvSpPr>
        <p:spPr bwMode="auto">
          <a:xfrm>
            <a:off x="7218361" y="3128963"/>
            <a:ext cx="112713" cy="639274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0" y="-9525"/>
            <a:ext cx="24873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Pure hyperbole again</a:t>
            </a:r>
            <a:endParaRPr lang="en-GB" altLang="en-US" sz="2800" i="1" dirty="0"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H="1" flipV="1">
            <a:off x="3121748" y="1634321"/>
            <a:ext cx="2440563" cy="4314953"/>
          </a:xfrm>
          <a:prstGeom prst="line">
            <a:avLst/>
          </a:prstGeom>
          <a:noFill/>
          <a:ln w="50800">
            <a:solidFill>
              <a:srgbClr val="00B05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5436096" y="1280375"/>
            <a:ext cx="197941" cy="4668897"/>
          </a:xfrm>
          <a:prstGeom prst="line">
            <a:avLst/>
          </a:prstGeom>
          <a:noFill/>
          <a:ln w="50800">
            <a:solidFill>
              <a:srgbClr val="00B05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V="1">
            <a:off x="4616246" y="4377150"/>
            <a:ext cx="972995" cy="0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4616246" y="5949275"/>
            <a:ext cx="2035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rgbClr val="00B050"/>
                </a:solidFill>
                <a:latin typeface="+mn-lt"/>
              </a:rPr>
              <a:t>Beth</a:t>
            </a:r>
            <a:endParaRPr lang="en-GB" sz="2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5219" y="5212134"/>
            <a:ext cx="23720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feels wonder</a:t>
            </a:r>
          </a:p>
          <a:p>
            <a:pPr algn="r">
              <a:defRPr/>
            </a:pPr>
            <a:r>
              <a:rPr lang="en-GB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</a:t>
            </a:r>
            <a:endParaRPr lang="en-GB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16066" y="5212134"/>
            <a:ext cx="23720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feels (possibly less) wonder</a:t>
            </a:r>
            <a:r>
              <a:rPr lang="en-GB" sz="2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GB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</a:t>
            </a:r>
            <a:endParaRPr lang="en-GB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flipH="1">
            <a:off x="1475655" y="1723485"/>
            <a:ext cx="97519" cy="547771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1475656" y="3286919"/>
            <a:ext cx="360039" cy="690480"/>
          </a:xfrm>
          <a:prstGeom prst="line">
            <a:avLst/>
          </a:prstGeom>
          <a:noFill/>
          <a:ln w="50800">
            <a:solidFill>
              <a:srgbClr val="FFFF0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 flipV="1">
            <a:off x="1654850" y="1997369"/>
            <a:ext cx="4996979" cy="0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 flipV="1">
            <a:off x="1655675" y="3328988"/>
            <a:ext cx="5562686" cy="200025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 flipH="1" flipV="1">
            <a:off x="7596336" y="3155397"/>
            <a:ext cx="71698" cy="639275"/>
          </a:xfrm>
          <a:prstGeom prst="line">
            <a:avLst/>
          </a:prstGeom>
          <a:noFill/>
          <a:ln w="50800">
            <a:solidFill>
              <a:srgbClr val="00B05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 flipH="1" flipV="1">
            <a:off x="7002103" y="1634322"/>
            <a:ext cx="272616" cy="636934"/>
          </a:xfrm>
          <a:prstGeom prst="line">
            <a:avLst/>
          </a:prstGeom>
          <a:noFill/>
          <a:ln w="50800">
            <a:solidFill>
              <a:srgbClr val="00B05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212930" y="5795387"/>
            <a:ext cx="1509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b="1" dirty="0">
                <a:latin typeface="+mn-lt"/>
              </a:rPr>
              <a:t>b</a:t>
            </a:r>
            <a:r>
              <a:rPr lang="en-GB" sz="1600" b="1" dirty="0" smtClean="0">
                <a:latin typeface="+mn-lt"/>
              </a:rPr>
              <a:t>y VNMAs</a:t>
            </a:r>
            <a:endParaRPr lang="en-GB" sz="2800" b="1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0518" y="1997369"/>
            <a:ext cx="1509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b="1" dirty="0">
                <a:latin typeface="+mn-lt"/>
              </a:rPr>
              <a:t>b</a:t>
            </a:r>
            <a:r>
              <a:rPr lang="en-GB" sz="1600" b="1" dirty="0" smtClean="0">
                <a:latin typeface="+mn-lt"/>
              </a:rPr>
              <a:t>y VNMAs</a:t>
            </a:r>
            <a:endParaRPr lang="en-GB" sz="2800" b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90551" y="2716991"/>
            <a:ext cx="1509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b="1" dirty="0">
                <a:latin typeface="+mn-lt"/>
              </a:rPr>
              <a:t>b</a:t>
            </a:r>
            <a:r>
              <a:rPr lang="en-GB" sz="1600" b="1" dirty="0" smtClean="0">
                <a:latin typeface="+mn-lt"/>
              </a:rPr>
              <a:t>y VNMAs</a:t>
            </a:r>
            <a:endParaRPr lang="en-GB" sz="2800" b="1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00517" y="3384422"/>
            <a:ext cx="1509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b="1" dirty="0">
                <a:latin typeface="+mn-lt"/>
              </a:rPr>
              <a:t>b</a:t>
            </a:r>
            <a:r>
              <a:rPr lang="en-GB" sz="1600" b="1" dirty="0" smtClean="0">
                <a:latin typeface="+mn-lt"/>
              </a:rPr>
              <a:t>y VNMAs</a:t>
            </a:r>
            <a:endParaRPr lang="en-GB" sz="2800" b="1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91339" y="4038596"/>
            <a:ext cx="1509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600" b="1" dirty="0">
                <a:latin typeface="+mn-lt"/>
              </a:rPr>
              <a:t>b</a:t>
            </a:r>
            <a:r>
              <a:rPr lang="en-GB" sz="1600" b="1" dirty="0" smtClean="0">
                <a:latin typeface="+mn-lt"/>
              </a:rPr>
              <a:t>y VNMAs</a:t>
            </a:r>
            <a:endParaRPr lang="en-GB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93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95288" y="1844675"/>
            <a:ext cx="8229600" cy="3313113"/>
          </a:xfrm>
        </p:spPr>
        <p:txBody>
          <a:bodyPr/>
          <a:lstStyle/>
          <a:p>
            <a:r>
              <a:rPr lang="en-GB" altLang="en-US" sz="4800" dirty="0" smtClean="0">
                <a:solidFill>
                  <a:srgbClr val="CC0099"/>
                </a:solidFill>
              </a:rPr>
              <a:t>“ATT-</a:t>
            </a:r>
            <a:r>
              <a:rPr lang="en-GB" altLang="en-US" sz="4800" dirty="0" err="1" smtClean="0">
                <a:solidFill>
                  <a:srgbClr val="CC0099"/>
                </a:solidFill>
              </a:rPr>
              <a:t>Iro</a:t>
            </a:r>
            <a:r>
              <a:rPr lang="en-GB" altLang="en-US" sz="4800" dirty="0" smtClean="0">
                <a:solidFill>
                  <a:srgbClr val="CC0099"/>
                </a:solidFill>
              </a:rPr>
              <a:t>”</a:t>
            </a:r>
            <a:br>
              <a:rPr lang="en-GB" altLang="en-US" sz="4800" dirty="0" smtClean="0">
                <a:solidFill>
                  <a:srgbClr val="CC0099"/>
                </a:solidFill>
              </a:rPr>
            </a:br>
            <a:r>
              <a:rPr lang="en-GB" altLang="en-US" sz="4800" dirty="0" smtClean="0">
                <a:solidFill>
                  <a:srgbClr val="CC0099"/>
                </a:solidFill>
              </a:rPr>
              <a:t>account of </a:t>
            </a:r>
            <a:r>
              <a:rPr lang="en-GB" altLang="en-US" sz="4800" dirty="0" smtClean="0">
                <a:solidFill>
                  <a:srgbClr val="FFC000"/>
                </a:solidFill>
              </a:rPr>
              <a:t>(hyperbolic)</a:t>
            </a:r>
            <a:r>
              <a:rPr lang="en-GB" altLang="en-US" sz="4800" dirty="0" smtClean="0">
                <a:solidFill>
                  <a:srgbClr val="CC0099"/>
                </a:solidFill>
              </a:rPr>
              <a:t> irony</a:t>
            </a:r>
            <a:br>
              <a:rPr lang="en-GB" altLang="en-US" sz="4800" dirty="0" smtClean="0">
                <a:solidFill>
                  <a:srgbClr val="CC0099"/>
                </a:solidFill>
              </a:rPr>
            </a:br>
            <a:r>
              <a:rPr lang="en-GB" altLang="en-US" sz="4800" dirty="0" smtClean="0">
                <a:solidFill>
                  <a:srgbClr val="CC0099"/>
                </a:solidFill>
              </a:rPr>
              <a:t>based on pretence/fiction</a:t>
            </a:r>
            <a:br>
              <a:rPr lang="en-GB" altLang="en-US" sz="4800" dirty="0" smtClean="0">
                <a:solidFill>
                  <a:srgbClr val="CC0099"/>
                </a:solidFill>
              </a:rPr>
            </a:br>
            <a:r>
              <a:rPr lang="en-GB" altLang="en-US" sz="4800" dirty="0">
                <a:solidFill>
                  <a:srgbClr val="CC0099"/>
                </a:solidFill>
              </a:rPr>
              <a:t/>
            </a:r>
            <a:br>
              <a:rPr lang="en-GB" altLang="en-US" sz="4800" dirty="0">
                <a:solidFill>
                  <a:srgbClr val="CC0099"/>
                </a:solidFill>
              </a:rPr>
            </a:br>
            <a:r>
              <a:rPr lang="en-GB" altLang="en-US" sz="3600" dirty="0" smtClean="0">
                <a:solidFill>
                  <a:srgbClr val="CC0099"/>
                </a:solidFill>
              </a:rPr>
              <a:t>[</a:t>
            </a:r>
            <a:r>
              <a:rPr lang="en-GB" altLang="en-US" sz="3600" dirty="0" err="1" smtClean="0">
                <a:solidFill>
                  <a:srgbClr val="CC0099"/>
                </a:solidFill>
              </a:rPr>
              <a:t>Barnden</a:t>
            </a:r>
            <a:r>
              <a:rPr lang="en-GB" altLang="en-US" sz="3600" dirty="0" smtClean="0">
                <a:solidFill>
                  <a:srgbClr val="CC0099"/>
                </a:solidFill>
              </a:rPr>
              <a:t> 2017; </a:t>
            </a:r>
            <a:r>
              <a:rPr lang="en-GB" altLang="en-US" sz="3600" dirty="0" err="1" smtClean="0">
                <a:solidFill>
                  <a:srgbClr val="CC0099"/>
                </a:solidFill>
              </a:rPr>
              <a:t>Barnden</a:t>
            </a:r>
            <a:r>
              <a:rPr lang="en-GB" altLang="en-US" sz="3600" dirty="0" smtClean="0">
                <a:solidFill>
                  <a:srgbClr val="CC0099"/>
                </a:solidFill>
              </a:rPr>
              <a:t>, forthcoming]</a:t>
            </a:r>
          </a:p>
        </p:txBody>
      </p:sp>
    </p:spTree>
    <p:extLst>
      <p:ext uri="{BB962C8B-B14F-4D97-AF65-F5344CB8AC3E}">
        <p14:creationId xmlns:p14="http://schemas.microsoft.com/office/powerpoint/2010/main" val="16155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600" smtClean="0"/>
              <a:t>Using Pretence/Fiction for Irony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8929688" cy="53276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 "/>
            </a:pPr>
            <a:r>
              <a:rPr lang="en-GB" altLang="en-US" sz="2400" b="1" dirty="0" smtClean="0"/>
              <a:t>Alan: “</a:t>
            </a:r>
            <a:r>
              <a:rPr lang="en-GB" altLang="en-US" sz="2400" b="1" i="1" dirty="0" smtClean="0">
                <a:solidFill>
                  <a:srgbClr val="CC0099"/>
                </a:solidFill>
              </a:rPr>
              <a:t>Nice weather today!”</a:t>
            </a:r>
            <a:r>
              <a:rPr lang="en-GB" altLang="en-US" sz="2400" dirty="0" smtClean="0">
                <a:solidFill>
                  <a:srgbClr val="CC0099"/>
                </a:solidFill>
              </a:rPr>
              <a:t> </a:t>
            </a:r>
            <a:r>
              <a:rPr lang="en-GB" altLang="en-US" sz="2400" dirty="0" smtClean="0"/>
              <a:t>[sincere]</a:t>
            </a:r>
            <a:endParaRPr lang="en-GB" altLang="en-US" sz="2400" b="1" dirty="0" smtClean="0">
              <a:solidFill>
                <a:srgbClr val="CADD1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 "/>
            </a:pPr>
            <a:r>
              <a:rPr lang="en-GB" altLang="en-US" sz="2400" b="1" dirty="0" smtClean="0"/>
              <a:t>Beth: </a:t>
            </a:r>
            <a:r>
              <a:rPr lang="en-GB" altLang="en-US" sz="2400" b="1" i="1" dirty="0" smtClean="0">
                <a:solidFill>
                  <a:srgbClr val="CC0099"/>
                </a:solidFill>
              </a:rPr>
              <a:t>“[Sure,] good/great/… weather, …”</a:t>
            </a:r>
            <a:r>
              <a:rPr lang="en-GB" altLang="en-US" sz="2400" dirty="0" smtClean="0">
                <a:solidFill>
                  <a:srgbClr val="CC0099"/>
                </a:solidFill>
              </a:rPr>
              <a:t>  </a:t>
            </a:r>
            <a:r>
              <a:rPr lang="en-GB" altLang="en-US" sz="2400" dirty="0" smtClean="0"/>
              <a:t>[ironic]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 "/>
            </a:pPr>
            <a:r>
              <a:rPr lang="en-GB" altLang="en-US" sz="2400" dirty="0" smtClean="0"/>
              <a:t>According to pretence accounts:</a:t>
            </a:r>
            <a:endParaRPr lang="en-GB" altLang="en-US" sz="2400" b="1" dirty="0" smtClean="0">
              <a:solidFill>
                <a:srgbClr val="CADD11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 "/>
            </a:pPr>
            <a:r>
              <a:rPr lang="en-GB" altLang="en-US" sz="2400" dirty="0" smtClean="0">
                <a:solidFill>
                  <a:srgbClr val="FF0000"/>
                </a:solidFill>
              </a:rPr>
              <a:t>Beth is </a:t>
            </a:r>
            <a:r>
              <a:rPr lang="en-GB" altLang="en-US" sz="2400" u="sng" dirty="0" smtClean="0">
                <a:solidFill>
                  <a:srgbClr val="FF0000"/>
                </a:solidFill>
              </a:rPr>
              <a:t>momentarily pretending</a:t>
            </a:r>
            <a:r>
              <a:rPr lang="en-GB" altLang="en-US" sz="2400" dirty="0" smtClean="0">
                <a:solidFill>
                  <a:srgbClr val="FF0000"/>
                </a:solidFill>
              </a:rPr>
              <a:t> to be a person saying &amp; thinking it’s good/great/… weather (and …).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 "/>
            </a:pPr>
            <a:r>
              <a:rPr lang="en-GB" altLang="en-US" sz="2400" dirty="0" smtClean="0"/>
              <a:t>Pretence here is of a non-deceptive and “thin” or “light” sort.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 "/>
            </a:pPr>
            <a:r>
              <a:rPr lang="en-GB" altLang="en-US" sz="2400" dirty="0" smtClean="0"/>
              <a:t>No assumption that Beth has the same tone of voice, facial expressions etc. of someone who was being sincere.</a:t>
            </a:r>
          </a:p>
        </p:txBody>
      </p:sp>
    </p:spTree>
    <p:extLst>
      <p:ext uri="{BB962C8B-B14F-4D97-AF65-F5344CB8AC3E}">
        <p14:creationId xmlns:p14="http://schemas.microsoft.com/office/powerpoint/2010/main" val="2835103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600" dirty="0" smtClean="0"/>
              <a:t>Using Pretence/Fiction for Irony, </a:t>
            </a:r>
            <a:r>
              <a:rPr lang="en-GB" altLang="en-US" sz="3600" dirty="0" err="1" smtClean="0"/>
              <a:t>contd</a:t>
            </a:r>
            <a:endParaRPr lang="en-GB" altLang="en-US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8760"/>
            <a:ext cx="8929688" cy="446449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4500"/>
              </a:spcBef>
            </a:pPr>
            <a:r>
              <a:rPr lang="en-GB" altLang="en-US" sz="2400" b="1" i="1" dirty="0" smtClean="0">
                <a:solidFill>
                  <a:srgbClr val="CC0099"/>
                </a:solidFill>
              </a:rPr>
              <a:t>ATT-</a:t>
            </a:r>
            <a:r>
              <a:rPr lang="en-GB" altLang="en-US" sz="2400" b="1" i="1" dirty="0" err="1" smtClean="0">
                <a:solidFill>
                  <a:srgbClr val="CC0099"/>
                </a:solidFill>
              </a:rPr>
              <a:t>Iro</a:t>
            </a:r>
            <a:r>
              <a:rPr lang="en-GB" altLang="en-US" sz="2400" dirty="0" smtClean="0"/>
              <a:t> treats the pretended scenarios as </a:t>
            </a:r>
            <a:r>
              <a:rPr lang="en-GB" altLang="en-US" sz="2400" dirty="0" smtClean="0">
                <a:solidFill>
                  <a:srgbClr val="FF0000"/>
                </a:solidFill>
              </a:rPr>
              <a:t>dramas </a:t>
            </a:r>
            <a:r>
              <a:rPr lang="en-GB" altLang="en-US" sz="2400" dirty="0" smtClean="0"/>
              <a:t>containing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</a:pPr>
            <a:r>
              <a:rPr lang="en-GB" altLang="en-US" sz="2000" dirty="0" smtClean="0"/>
              <a:t>a </a:t>
            </a:r>
            <a:r>
              <a:rPr lang="en-GB" altLang="en-US" sz="2000" dirty="0" smtClean="0">
                <a:solidFill>
                  <a:srgbClr val="FF0000"/>
                </a:solidFill>
              </a:rPr>
              <a:t>character </a:t>
            </a:r>
            <a:r>
              <a:rPr lang="en-GB" altLang="en-US" sz="2000" dirty="0" smtClean="0"/>
              <a:t>that </a:t>
            </a:r>
            <a:r>
              <a:rPr lang="en-GB" altLang="en-US" sz="2000" dirty="0" smtClean="0">
                <a:solidFill>
                  <a:srgbClr val="FF0000"/>
                </a:solidFill>
              </a:rPr>
              <a:t>the speaker is acting </a:t>
            </a:r>
            <a:r>
              <a:rPr lang="en-GB" altLang="en-US" sz="2000" dirty="0" smtClean="0"/>
              <a:t>and who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</a:pPr>
            <a:r>
              <a:rPr lang="en-GB" altLang="en-US" sz="2000" dirty="0" smtClean="0">
                <a:solidFill>
                  <a:srgbClr val="FF0000"/>
                </a:solidFill>
              </a:rPr>
              <a:t>thinks that, e.g., the weather is good</a:t>
            </a:r>
            <a:r>
              <a:rPr lang="en-GB" altLang="en-US" sz="2000" dirty="0" smtClean="0"/>
              <a:t>, and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</a:pPr>
            <a:r>
              <a:rPr lang="en-GB" altLang="en-US" sz="2000" dirty="0"/>
              <a:t>w</a:t>
            </a:r>
            <a:r>
              <a:rPr lang="en-GB" altLang="en-US" sz="2000" dirty="0" smtClean="0"/>
              <a:t>ho is </a:t>
            </a:r>
            <a:r>
              <a:rPr lang="en-GB" altLang="en-US" sz="2000" i="1" dirty="0" smtClean="0">
                <a:solidFill>
                  <a:srgbClr val="FF0000"/>
                </a:solidFill>
              </a:rPr>
              <a:t>immersed in some environment in the drama</a:t>
            </a:r>
            <a:r>
              <a:rPr lang="en-GB" altLang="en-US" sz="2000" dirty="0" smtClean="0"/>
              <a:t>.</a:t>
            </a:r>
          </a:p>
          <a:p>
            <a:pPr eaLnBrk="1" hangingPunct="1">
              <a:lnSpc>
                <a:spcPct val="120000"/>
              </a:lnSpc>
              <a:spcBef>
                <a:spcPts val="3500"/>
              </a:spcBef>
              <a:buFont typeface="Calibri" panose="020F0502020204030204" pitchFamily="34" charset="0"/>
              <a:buChar char="•"/>
            </a:pPr>
            <a:r>
              <a:rPr lang="en-GB" altLang="en-US" sz="2400" dirty="0" smtClean="0"/>
              <a:t>This follows one line in the field </a:t>
            </a:r>
            <a:r>
              <a:rPr lang="en-GB" altLang="en-US" sz="2400" dirty="0"/>
              <a:t>[</a:t>
            </a:r>
            <a:r>
              <a:rPr lang="en-GB" altLang="en-US" sz="2400" dirty="0" smtClean="0"/>
              <a:t>Clark &amp; </a:t>
            </a:r>
            <a:r>
              <a:rPr lang="en-GB" altLang="en-US" sz="2400" dirty="0" err="1" smtClean="0"/>
              <a:t>Gerrig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2007/1984, </a:t>
            </a:r>
            <a:r>
              <a:rPr lang="en-GB" altLang="en-US" sz="2400" dirty="0" err="1" smtClean="0"/>
              <a:t>Carston</a:t>
            </a:r>
            <a:r>
              <a:rPr lang="en-GB" altLang="en-US" sz="2400" dirty="0" smtClean="0"/>
              <a:t> &amp; Wearing 2015, </a:t>
            </a:r>
            <a:r>
              <a:rPr lang="en-GB" altLang="en-US" sz="2400" dirty="0" err="1" smtClean="0"/>
              <a:t>Popa</a:t>
            </a:r>
            <a:r>
              <a:rPr lang="en-GB" altLang="en-US" sz="2400" dirty="0" smtClean="0"/>
              <a:t>-Wyatt 2014] but more thoroughly and systematically than before.</a:t>
            </a:r>
            <a:endParaRPr lang="en-GB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9163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01625" y="398557"/>
            <a:ext cx="8712200" cy="6376987"/>
          </a:xfrm>
          <a:prstGeom prst="ellipse">
            <a:avLst/>
          </a:prstGeom>
          <a:solidFill>
            <a:srgbClr val="DDFF7D">
              <a:alpha val="7294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292079" y="1233368"/>
            <a:ext cx="3312369" cy="35289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3613548" y="6375494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Good </a:t>
            </a:r>
            <a:r>
              <a:rPr lang="en-GB" altLang="en-US" sz="2000" dirty="0"/>
              <a:t>Weather</a:t>
            </a:r>
            <a:endParaRPr lang="en-GB" altLang="en-US" sz="36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0738" y="1041494"/>
            <a:ext cx="4321175" cy="5334000"/>
          </a:xfrm>
          <a:prstGeom prst="ellipse">
            <a:avLst/>
          </a:prstGeom>
          <a:solidFill>
            <a:srgbClr val="FF897D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2" name="Oval 10"/>
          <p:cNvSpPr>
            <a:spLocks noChangeArrowheads="1"/>
          </p:cNvSpPr>
          <p:nvPr/>
        </p:nvSpPr>
        <p:spPr bwMode="auto">
          <a:xfrm>
            <a:off x="1771329" y="1568018"/>
            <a:ext cx="2514600" cy="2298527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70" name="TextBox 12"/>
          <p:cNvSpPr txBox="1">
            <a:spLocks noChangeArrowheads="1"/>
          </p:cNvSpPr>
          <p:nvPr/>
        </p:nvSpPr>
        <p:spPr bwMode="auto">
          <a:xfrm>
            <a:off x="1991079" y="1952098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Great Weather:</a:t>
            </a:r>
            <a:endParaRPr lang="en-GB" altLang="en-US" sz="3600" dirty="0"/>
          </a:p>
        </p:txBody>
      </p:sp>
      <p:sp>
        <p:nvSpPr>
          <p:cNvPr id="36871" name="TextBox 12"/>
          <p:cNvSpPr txBox="1">
            <a:spLocks noChangeArrowheads="1"/>
          </p:cNvSpPr>
          <p:nvPr/>
        </p:nvSpPr>
        <p:spPr bwMode="auto">
          <a:xfrm>
            <a:off x="2443956" y="1620724"/>
            <a:ext cx="132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</a:t>
            </a:r>
            <a:r>
              <a:rPr lang="en-GB" altLang="en-US" sz="2000" i="1" dirty="0" err="1" smtClean="0"/>
              <a:t>Palan</a:t>
            </a:r>
            <a:r>
              <a:rPr lang="en-GB" altLang="en-US" sz="2000" i="1" dirty="0" smtClean="0"/>
              <a:t>]</a:t>
            </a:r>
            <a:endParaRPr lang="en-GB" altLang="en-US" sz="2000" i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508104" y="1924145"/>
            <a:ext cx="2979068" cy="1373188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36873" name="TextBox 12"/>
          <p:cNvSpPr txBox="1">
            <a:spLocks noChangeArrowheads="1"/>
          </p:cNvSpPr>
          <p:nvPr/>
        </p:nvSpPr>
        <p:spPr bwMode="auto">
          <a:xfrm>
            <a:off x="6451600" y="1987644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[Alan]</a:t>
            </a:r>
            <a:endParaRPr lang="en-GB" altLang="en-US" sz="3600" i="1" dirty="0"/>
          </a:p>
        </p:txBody>
      </p:sp>
      <p:sp>
        <p:nvSpPr>
          <p:cNvPr id="36874" name="TextBox 15"/>
          <p:cNvSpPr txBox="1">
            <a:spLocks noChangeArrowheads="1"/>
          </p:cNvSpPr>
          <p:nvPr/>
        </p:nvSpPr>
        <p:spPr bwMode="auto">
          <a:xfrm>
            <a:off x="5742135" y="2387694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/>
              <a:t>Good Weather</a:t>
            </a:r>
            <a:endParaRPr lang="en-GB" altLang="en-US" sz="3600" dirty="0"/>
          </a:p>
        </p:txBody>
      </p:sp>
      <p:sp>
        <p:nvSpPr>
          <p:cNvPr id="36876" name="Line 29"/>
          <p:cNvSpPr>
            <a:spLocks noChangeShapeType="1"/>
          </p:cNvSpPr>
          <p:nvPr/>
        </p:nvSpPr>
        <p:spPr bwMode="auto">
          <a:xfrm>
            <a:off x="2254472" y="2997836"/>
            <a:ext cx="0" cy="1963587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9" name="Line 29"/>
          <p:cNvSpPr>
            <a:spLocks noChangeShapeType="1"/>
          </p:cNvSpPr>
          <p:nvPr/>
        </p:nvSpPr>
        <p:spPr bwMode="auto">
          <a:xfrm flipH="1">
            <a:off x="2254472" y="4088761"/>
            <a:ext cx="2011140" cy="461306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91" name="TextBox 5"/>
          <p:cNvSpPr txBox="1">
            <a:spLocks noChangeArrowheads="1"/>
          </p:cNvSpPr>
          <p:nvPr/>
        </p:nvSpPr>
        <p:spPr bwMode="auto">
          <a:xfrm>
            <a:off x="2049633" y="1137313"/>
            <a:ext cx="19524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i="1" dirty="0" smtClean="0"/>
              <a:t>[Drama’s World]</a:t>
            </a:r>
            <a:endParaRPr lang="en-GB" altLang="en-US" i="1" dirty="0"/>
          </a:p>
        </p:txBody>
      </p:sp>
      <p:sp>
        <p:nvSpPr>
          <p:cNvPr id="36892" name="TextBox 5"/>
          <p:cNvSpPr txBox="1">
            <a:spLocks noChangeArrowheads="1"/>
          </p:cNvSpPr>
          <p:nvPr/>
        </p:nvSpPr>
        <p:spPr bwMode="auto">
          <a:xfrm>
            <a:off x="3766343" y="398557"/>
            <a:ext cx="2038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 dirty="0" smtClean="0"/>
              <a:t>[Real World for Alan]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415130" y="4032831"/>
            <a:ext cx="1871366" cy="9761"/>
          </a:xfrm>
          <a:prstGeom prst="line">
            <a:avLst/>
          </a:prstGeom>
          <a:noFill/>
          <a:ln w="50800">
            <a:solidFill>
              <a:srgbClr val="821BFF"/>
            </a:solidFill>
            <a:prstDash val="solid"/>
            <a:round/>
            <a:headEnd type="none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902428" y="5959969"/>
            <a:ext cx="968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Beth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 flipV="1">
            <a:off x="3815984" y="3586497"/>
            <a:ext cx="2470505" cy="2373469"/>
          </a:xfrm>
          <a:prstGeom prst="line">
            <a:avLst/>
          </a:prstGeom>
          <a:noFill/>
          <a:ln w="50800">
            <a:solidFill>
              <a:srgbClr val="00B0F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 flipV="1">
            <a:off x="6156176" y="3140167"/>
            <a:ext cx="295424" cy="2819800"/>
          </a:xfrm>
          <a:prstGeom prst="line">
            <a:avLst/>
          </a:prstGeom>
          <a:noFill/>
          <a:ln w="50800">
            <a:solidFill>
              <a:srgbClr val="00B0F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6386672" y="1277813"/>
            <a:ext cx="1400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i="1" dirty="0" smtClean="0"/>
              <a:t>[Real World </a:t>
            </a:r>
            <a:r>
              <a:rPr lang="en-GB" altLang="en-US" sz="1800" i="1" dirty="0" err="1" smtClean="0"/>
              <a:t>fpr</a:t>
            </a:r>
            <a:r>
              <a:rPr lang="en-GB" altLang="en-US" sz="1800" i="1" dirty="0" smtClean="0"/>
              <a:t> Beth]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6286494" y="3586498"/>
            <a:ext cx="985804" cy="164859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6680912" y="3900032"/>
            <a:ext cx="12685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(Very) Bad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Weather</a:t>
            </a:r>
            <a:endParaRPr lang="en-GB" altLang="en-US" sz="3600" dirty="0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6948261" y="2770282"/>
            <a:ext cx="648075" cy="1154631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Box 28"/>
          <p:cNvSpPr txBox="1">
            <a:spLocks noChangeArrowheads="1"/>
          </p:cNvSpPr>
          <p:nvPr/>
        </p:nvSpPr>
        <p:spPr bwMode="auto">
          <a:xfrm>
            <a:off x="7385050" y="3186249"/>
            <a:ext cx="17589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(VERY) BIG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CONTRAST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14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from</a:t>
            </a:r>
            <a:r>
              <a:rPr lang="es-PE" altLang="es-PE" sz="14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….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2046" y="29164"/>
            <a:ext cx="36117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GB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“Sure, great weather for a picnic. Fun to sit in the pouring rain eating soggy sandwiches!”</a:t>
            </a:r>
            <a:endParaRPr lang="en-GB" altLang="en-US" sz="20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027" y="121496"/>
            <a:ext cx="9442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Alan’s View</a:t>
            </a:r>
          </a:p>
        </p:txBody>
      </p:sp>
      <p:sp>
        <p:nvSpPr>
          <p:cNvPr id="39" name="TextBox 19"/>
          <p:cNvSpPr txBox="1">
            <a:spLocks noChangeArrowheads="1"/>
          </p:cNvSpPr>
          <p:nvPr/>
        </p:nvSpPr>
        <p:spPr bwMode="auto">
          <a:xfrm>
            <a:off x="2254472" y="2357532"/>
            <a:ext cx="2057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None/>
            </a:pPr>
            <a:r>
              <a:rPr lang="en-GB" sz="2000" i="1" dirty="0" smtClean="0">
                <a:solidFill>
                  <a:schemeClr val="bg1"/>
                </a:solidFill>
              </a:rPr>
              <a:t>Fun: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buNone/>
            </a:pPr>
            <a:r>
              <a:rPr lang="en-GB" sz="2000" dirty="0" smtClean="0"/>
              <a:t>Sitting </a:t>
            </a:r>
            <a:r>
              <a:rPr lang="en-GB" sz="2000" dirty="0"/>
              <a:t>in rain, eating soggy sandwiches</a:t>
            </a:r>
          </a:p>
        </p:txBody>
      </p:sp>
      <p:sp>
        <p:nvSpPr>
          <p:cNvPr id="50" name="TextBox 19"/>
          <p:cNvSpPr txBox="1">
            <a:spLocks noChangeArrowheads="1"/>
          </p:cNvSpPr>
          <p:nvPr/>
        </p:nvSpPr>
        <p:spPr bwMode="auto">
          <a:xfrm>
            <a:off x="1455439" y="4961423"/>
            <a:ext cx="4052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GB" sz="2000" i="1" dirty="0" smtClean="0">
                <a:solidFill>
                  <a:schemeClr val="bg1"/>
                </a:solidFill>
              </a:rPr>
              <a:t>Horrible: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GB" sz="2000" dirty="0" smtClean="0"/>
              <a:t>Sitting </a:t>
            </a:r>
            <a:r>
              <a:rPr lang="en-GB" sz="2000" dirty="0"/>
              <a:t>in rain</a:t>
            </a:r>
            <a:r>
              <a:rPr lang="en-GB" sz="2000" dirty="0" smtClean="0"/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GB" sz="2000" dirty="0" smtClean="0"/>
              <a:t>     eating </a:t>
            </a:r>
            <a:r>
              <a:rPr lang="en-GB" sz="2000" dirty="0"/>
              <a:t>soggy sandwiches</a:t>
            </a:r>
          </a:p>
        </p:txBody>
      </p:sp>
      <p:sp>
        <p:nvSpPr>
          <p:cNvPr id="51" name="TextBox 28"/>
          <p:cNvSpPr txBox="1">
            <a:spLocks noChangeArrowheads="1"/>
          </p:cNvSpPr>
          <p:nvPr/>
        </p:nvSpPr>
        <p:spPr bwMode="auto">
          <a:xfrm>
            <a:off x="1060447" y="3866545"/>
            <a:ext cx="1758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000" b="1" i="1" u="sng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ABSURD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contrast</a:t>
            </a:r>
            <a:endParaRPr lang="en-GB" altLang="es-PE" sz="2000" b="1" i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90237" y="4708840"/>
            <a:ext cx="12898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CRITICIZES</a:t>
            </a:r>
          </a:p>
          <a:p>
            <a:pPr algn="r">
              <a:defRPr/>
            </a:pPr>
            <a:r>
              <a:rPr lang="en-GB" sz="20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</a:t>
            </a:r>
            <a:r>
              <a:rPr lang="en-GB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ery strongly</a:t>
            </a:r>
            <a:endParaRPr lang="en-GB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0499" y="4734546"/>
            <a:ext cx="16355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CRITICIZES</a:t>
            </a:r>
          </a:p>
          <a:p>
            <a:pPr algn="ctr">
              <a:defRPr/>
            </a:pPr>
            <a:r>
              <a:rPr lang="en-GB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(very) strongly</a:t>
            </a:r>
            <a:endParaRPr lang="en-GB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4236865" y="3411107"/>
            <a:ext cx="235136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821BFF"/>
                </a:solidFill>
              </a:rPr>
              <a:t>potentially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821BFF"/>
                </a:solidFill>
              </a:rPr>
              <a:t>attenuated </a:t>
            </a:r>
            <a:endParaRPr lang="en-GB" altLang="en-US" sz="2000" b="1" i="1" dirty="0">
              <a:solidFill>
                <a:srgbClr val="821BFF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 i="1" dirty="0">
                <a:solidFill>
                  <a:srgbClr val="821BFF"/>
                </a:solidFill>
              </a:rPr>
              <a:t>a</a:t>
            </a:r>
            <a:r>
              <a:rPr lang="en-GB" altLang="en-US" sz="2000" b="1" i="1" dirty="0" smtClean="0">
                <a:solidFill>
                  <a:srgbClr val="821BFF"/>
                </a:solidFill>
              </a:rPr>
              <a:t>ffect export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 i="1" dirty="0" smtClean="0">
                <a:solidFill>
                  <a:srgbClr val="821BFF"/>
                </a:solidFill>
              </a:rPr>
              <a:t> by VNMAs</a:t>
            </a:r>
            <a:endParaRPr lang="en-GB" altLang="en-US" sz="2000" b="1" i="1" dirty="0">
              <a:solidFill>
                <a:srgbClr val="821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7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Conclusions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34400" cy="568863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Achieving a unified account of hyperbole, metaphor and irony, and illuminating the nature of each, through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 smtClean="0"/>
              <a:t>Adopting a particularly rich pretence-based approach, distinctively placing weight on the relationship between agents and their surrounds in pretended scenarios.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 smtClean="0"/>
              <a:t>Adopting a distinctive, liberal approach to hyperbole, giving great weight and some primacy to the accompanying affect rather than the value-at-issue, and with the latter partly derived from the former.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 smtClean="0"/>
              <a:t>Letting the value-at-issue in irony be (partly) derived from accompanying affect.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 smtClean="0"/>
              <a:t>Using the way degrees are handled in that view of hyperbole to become the way </a:t>
            </a:r>
            <a:r>
              <a:rPr lang="en-GB" altLang="en-US" sz="1800" i="1" dirty="0" smtClean="0"/>
              <a:t>all</a:t>
            </a:r>
            <a:r>
              <a:rPr lang="en-GB" altLang="en-US" sz="1800" dirty="0" smtClean="0"/>
              <a:t> degrees are handled in all exports in metaphor and irony. Whether a degree is attenuated or not depends on reality-side inferencing, not on peculiarities of hyperbole, metaphor or irony.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 smtClean="0"/>
              <a:t>Extending the use of ATT-Meta’s VNMAs to hyperbole and irony, with no change except the adoption of an potentially-attenuated-degree VNMA.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 "/>
              <a:defRPr/>
            </a:pPr>
            <a:endParaRPr lang="en-GB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49317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229600" cy="2765425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smtClean="0"/>
              <a:t>thanks very much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smtClean="0"/>
              <a:t/>
            </a:r>
            <a:br>
              <a:rPr lang="en-GB" altLang="en-US" sz="3600" smtClean="0"/>
            </a:br>
            <a:r>
              <a:rPr lang="en-GB" altLang="en-US" sz="3600" smtClean="0"/>
              <a:t>(no hyperbole, metaphor or irony!)</a:t>
            </a:r>
          </a:p>
        </p:txBody>
      </p:sp>
    </p:spTree>
    <p:extLst>
      <p:ext uri="{BB962C8B-B14F-4D97-AF65-F5344CB8AC3E}">
        <p14:creationId xmlns:p14="http://schemas.microsoft.com/office/powerpoint/2010/main" val="16361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04825"/>
          </a:xfrm>
        </p:spPr>
        <p:txBody>
          <a:bodyPr/>
          <a:lstStyle/>
          <a:p>
            <a:r>
              <a:rPr lang="en-GB" altLang="es-PE" sz="2800" smtClean="0"/>
              <a:t>References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692150"/>
            <a:ext cx="8229600" cy="6049963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s-PE" sz="1600" dirty="0" err="1" smtClean="0"/>
              <a:t>Barnden</a:t>
            </a:r>
            <a:r>
              <a:rPr lang="en-GB" altLang="es-PE" sz="1600" dirty="0" smtClean="0"/>
              <a:t>, J.A. (2008). Metaphor and artificial intelligence: Why they matter to each other. In R.W. Gibbs, Jr. (Ed.), </a:t>
            </a:r>
            <a:r>
              <a:rPr lang="en-GB" altLang="es-PE" sz="1600" i="1" dirty="0" smtClean="0"/>
              <a:t>The Cambridge Handbook of Metaphor and Thought,</a:t>
            </a:r>
            <a:r>
              <a:rPr lang="en-GB" altLang="es-PE" sz="1600" dirty="0" smtClean="0"/>
              <a:t> pp.311--338. Cambridge, U.K.: Cambridge University Press. 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s-PE" sz="1600" dirty="0" err="1" smtClean="0"/>
              <a:t>Barnden</a:t>
            </a:r>
            <a:r>
              <a:rPr lang="en-GB" altLang="es-PE" sz="1600" dirty="0" smtClean="0"/>
              <a:t>, J.A. (2015). Open-ended elaborations in creative metaphor. In </a:t>
            </a:r>
            <a:r>
              <a:rPr lang="en-GB" altLang="es-PE" sz="1600" dirty="0" err="1" smtClean="0"/>
              <a:t>Besold</a:t>
            </a:r>
            <a:r>
              <a:rPr lang="en-GB" altLang="es-PE" sz="1600" dirty="0" smtClean="0"/>
              <a:t>, T.R., </a:t>
            </a:r>
            <a:r>
              <a:rPr lang="en-GB" altLang="es-PE" sz="1600" dirty="0" err="1" smtClean="0"/>
              <a:t>Schorlemmer</a:t>
            </a:r>
            <a:r>
              <a:rPr lang="en-GB" altLang="es-PE" sz="1600" dirty="0" smtClean="0"/>
              <a:t>, M. &amp; </a:t>
            </a:r>
            <a:r>
              <a:rPr lang="en-GB" altLang="es-PE" sz="1600" dirty="0" err="1" smtClean="0"/>
              <a:t>Smaill</a:t>
            </a:r>
            <a:r>
              <a:rPr lang="en-GB" altLang="es-PE" sz="1600" dirty="0" smtClean="0"/>
              <a:t>, A. (</a:t>
            </a:r>
            <a:r>
              <a:rPr lang="en-GB" altLang="es-PE" sz="1600" dirty="0" err="1" smtClean="0"/>
              <a:t>Eds</a:t>
            </a:r>
            <a:r>
              <a:rPr lang="en-GB" altLang="es-PE" sz="1600" dirty="0" smtClean="0"/>
              <a:t>,) </a:t>
            </a:r>
            <a:r>
              <a:rPr lang="en-GB" altLang="es-PE" sz="1600" i="1" dirty="0" smtClean="0"/>
              <a:t>Creativity Research: Towards Creative Machines</a:t>
            </a:r>
            <a:r>
              <a:rPr lang="en-GB" altLang="es-PE" sz="1600" dirty="0" smtClean="0"/>
              <a:t>, pp.217--242.  Atlantis Press (Springer). 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n-US" sz="1600" dirty="0" err="1" smtClean="0"/>
              <a:t>Barnden</a:t>
            </a:r>
            <a:r>
              <a:rPr lang="en-GB" altLang="en-US" sz="1600" dirty="0" smtClean="0"/>
              <a:t>, J.A. (2016). Mixed metaphor: Its depth, its breadth, and a pretence-based approach.   In R.W. Gibbs, Jr. (Ed.), </a:t>
            </a:r>
            <a:r>
              <a:rPr lang="en-GB" altLang="en-US" sz="1600" i="1" dirty="0" smtClean="0"/>
              <a:t>Mixing Metaphor</a:t>
            </a:r>
            <a:r>
              <a:rPr lang="en-GB" altLang="en-US" sz="1600" dirty="0" smtClean="0"/>
              <a:t>, pp.75--111. Amsterdam: John </a:t>
            </a:r>
            <a:r>
              <a:rPr lang="en-GB" altLang="en-US" sz="1600" dirty="0" err="1" smtClean="0"/>
              <a:t>Benjamins</a:t>
            </a:r>
            <a:r>
              <a:rPr lang="en-GB" altLang="en-US" sz="1600" dirty="0" smtClean="0"/>
              <a:t>.</a:t>
            </a:r>
            <a:r>
              <a:rPr lang="en-GB" altLang="es-PE" sz="1600" dirty="0" smtClean="0"/>
              <a:t> 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n-US" sz="1600" dirty="0" err="1" smtClean="0"/>
              <a:t>Barnden</a:t>
            </a:r>
            <a:r>
              <a:rPr lang="en-GB" altLang="en-US" sz="1600" dirty="0" smtClean="0"/>
              <a:t>, J.A. (2017).  Irony, pretence and fictively-elaborating hyperbole. In A. </a:t>
            </a:r>
            <a:r>
              <a:rPr lang="en-GB" altLang="en-US" sz="1600" dirty="0" err="1" smtClean="0"/>
              <a:t>Athanasiadou</a:t>
            </a:r>
            <a:r>
              <a:rPr lang="en-GB" altLang="en-US" sz="1600" dirty="0" smtClean="0"/>
              <a:t> &amp; H. </a:t>
            </a:r>
            <a:r>
              <a:rPr lang="en-GB" altLang="en-US" sz="1600" dirty="0" err="1" smtClean="0"/>
              <a:t>Colston</a:t>
            </a:r>
            <a:r>
              <a:rPr lang="en-GB" altLang="en-US" sz="1600" dirty="0" smtClean="0"/>
              <a:t> (Eds.), </a:t>
            </a:r>
            <a:r>
              <a:rPr lang="en-GB" altLang="en-US" sz="1600" i="1" dirty="0" smtClean="0"/>
              <a:t>Irony in Language Use and Communication</a:t>
            </a:r>
            <a:r>
              <a:rPr lang="en-GB" altLang="en-US" sz="1600" dirty="0" smtClean="0"/>
              <a:t>. Amsterdam: John </a:t>
            </a:r>
            <a:r>
              <a:rPr lang="en-GB" altLang="en-US" sz="1600" dirty="0" err="1" smtClean="0"/>
              <a:t>Benjamins</a:t>
            </a:r>
            <a:r>
              <a:rPr lang="en-GB" altLang="en-US" sz="1600" dirty="0" smtClean="0"/>
              <a:t>. </a:t>
            </a:r>
          </a:p>
          <a:p>
            <a:pPr>
              <a:spcBef>
                <a:spcPts val="1500"/>
              </a:spcBef>
              <a:buNone/>
            </a:pPr>
            <a:r>
              <a:rPr lang="en-GB" altLang="en-US" sz="1600" dirty="0" err="1"/>
              <a:t>Barnden</a:t>
            </a:r>
            <a:r>
              <a:rPr lang="en-GB" altLang="en-US" sz="1600" dirty="0"/>
              <a:t>, J.A. </a:t>
            </a:r>
            <a:r>
              <a:rPr lang="en-GB" altLang="en-US" sz="1600" dirty="0" smtClean="0"/>
              <a:t>(forthcoming).  Uniting irony, hyperbole and metaphor in a pretence-based framework. </a:t>
            </a:r>
            <a:r>
              <a:rPr lang="en-GB" altLang="en-US" sz="1600" dirty="0"/>
              <a:t>In A. </a:t>
            </a:r>
            <a:r>
              <a:rPr lang="en-GB" altLang="en-US" sz="1600" dirty="0" err="1"/>
              <a:t>Athanasiadou</a:t>
            </a:r>
            <a:r>
              <a:rPr lang="en-GB" altLang="en-US" sz="1600" dirty="0"/>
              <a:t> &amp; H. </a:t>
            </a:r>
            <a:r>
              <a:rPr lang="en-GB" altLang="en-US" sz="1600" dirty="0" err="1"/>
              <a:t>Colston</a:t>
            </a:r>
            <a:r>
              <a:rPr lang="en-GB" altLang="en-US" sz="1600" dirty="0"/>
              <a:t> (Eds.), </a:t>
            </a:r>
            <a:r>
              <a:rPr lang="en-GB" altLang="en-US" sz="1600" i="1" dirty="0" smtClean="0"/>
              <a:t>The Diversity of Irony </a:t>
            </a:r>
            <a:r>
              <a:rPr lang="en-GB" altLang="en-US" sz="1600" dirty="0" smtClean="0"/>
              <a:t>(provisional title). </a:t>
            </a:r>
            <a:r>
              <a:rPr lang="en-GB" altLang="en-US" sz="1600" dirty="0"/>
              <a:t>Amsterdam: John </a:t>
            </a:r>
            <a:r>
              <a:rPr lang="en-GB" altLang="en-US" sz="1600" dirty="0" err="1"/>
              <a:t>Benjamins</a:t>
            </a:r>
            <a:r>
              <a:rPr lang="en-GB" altLang="en-US" sz="1600" dirty="0"/>
              <a:t>. 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n-US" sz="1600" dirty="0" err="1" smtClean="0"/>
              <a:t>Carston</a:t>
            </a:r>
            <a:r>
              <a:rPr lang="en-GB" altLang="en-US" sz="1600" dirty="0" smtClean="0"/>
              <a:t>, R. &amp; Wearing, C. (2011). Metaphor, hyperbole and simile: A pragmatic approach. </a:t>
            </a:r>
            <a:r>
              <a:rPr lang="en-GB" altLang="en-US" sz="1600" i="1" dirty="0" smtClean="0"/>
              <a:t>Language and Cognition, 3</a:t>
            </a:r>
            <a:r>
              <a:rPr lang="en-GB" altLang="en-US" sz="1600" dirty="0" smtClean="0"/>
              <a:t>(2): pp.283—312.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US" altLang="en-US" sz="1600" dirty="0" err="1" smtClean="0"/>
              <a:t>Carston</a:t>
            </a:r>
            <a:r>
              <a:rPr lang="en-US" altLang="en-US" sz="1600" dirty="0" smtClean="0"/>
              <a:t>, R. &amp; Wearing, C. (2015). Hyperbolic language and its relation to metaphor and irony. </a:t>
            </a:r>
            <a:r>
              <a:rPr lang="en-US" altLang="en-US" sz="1600" i="1" dirty="0" smtClean="0"/>
              <a:t>Journal of Pragmatics, 79</a:t>
            </a:r>
            <a:r>
              <a:rPr lang="en-US" altLang="en-US" sz="1600" dirty="0" smtClean="0"/>
              <a:t>, pp.79–92.</a:t>
            </a:r>
          </a:p>
          <a:p>
            <a:pPr>
              <a:spcBef>
                <a:spcPts val="1500"/>
              </a:spcBef>
              <a:buNone/>
            </a:pPr>
            <a:r>
              <a:rPr lang="en-US" sz="1600" dirty="0" err="1"/>
              <a:t>Claridge</a:t>
            </a:r>
            <a:r>
              <a:rPr lang="en-US" sz="1600" dirty="0"/>
              <a:t>, C. 2011. Hyperbole in English: A corpus-based study of exaggeration. Cambridge: Cambridge University Press.</a:t>
            </a:r>
            <a:endParaRPr lang="en-GB" sz="1600" dirty="0"/>
          </a:p>
          <a:p>
            <a:pPr>
              <a:spcBef>
                <a:spcPts val="1500"/>
              </a:spcBef>
              <a:buFont typeface="Arial" charset="0"/>
              <a:buNone/>
            </a:pPr>
            <a:endParaRPr lang="en-US" altLang="en-US" sz="1600" dirty="0" smtClean="0"/>
          </a:p>
          <a:p>
            <a:pPr>
              <a:spcBef>
                <a:spcPts val="2500"/>
              </a:spcBef>
              <a:buFont typeface="Arial" charset="0"/>
              <a:buNone/>
            </a:pPr>
            <a:endParaRPr lang="en-GB" altLang="en-US" sz="1600" dirty="0" smtClean="0"/>
          </a:p>
          <a:p>
            <a:pPr>
              <a:spcBef>
                <a:spcPts val="2500"/>
              </a:spcBef>
              <a:buFont typeface="Arial" charset="0"/>
              <a:buNone/>
            </a:pPr>
            <a:endParaRPr lang="en-GB" altLang="en-US" sz="1600" dirty="0" smtClean="0"/>
          </a:p>
          <a:p>
            <a:pPr>
              <a:spcBef>
                <a:spcPts val="2500"/>
              </a:spcBef>
              <a:buFont typeface="Arial" charset="0"/>
              <a:buNone/>
            </a:pPr>
            <a:endParaRPr lang="en-GB" altLang="es-PE" sz="1600" dirty="0" smtClean="0"/>
          </a:p>
        </p:txBody>
      </p:sp>
    </p:spTree>
    <p:extLst>
      <p:ext uri="{BB962C8B-B14F-4D97-AF65-F5344CB8AC3E}">
        <p14:creationId xmlns:p14="http://schemas.microsoft.com/office/powerpoint/2010/main" val="37131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0"/>
            <a:ext cx="8229600" cy="536575"/>
          </a:xfrm>
        </p:spPr>
        <p:txBody>
          <a:bodyPr/>
          <a:lstStyle/>
          <a:p>
            <a:r>
              <a:rPr lang="en-GB" altLang="es-PE" sz="3200" smtClean="0"/>
              <a:t>References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620713"/>
            <a:ext cx="8229600" cy="5976937"/>
          </a:xfrm>
        </p:spPr>
        <p:txBody>
          <a:bodyPr/>
          <a:lstStyle/>
          <a:p>
            <a:pPr>
              <a:spcBef>
                <a:spcPts val="1500"/>
              </a:spcBef>
              <a:buNone/>
            </a:pPr>
            <a:r>
              <a:rPr lang="en-GB" altLang="en-US" sz="1600" dirty="0"/>
              <a:t>Clark, H.H. &amp; </a:t>
            </a:r>
            <a:r>
              <a:rPr lang="en-GB" altLang="en-US" sz="1600" dirty="0" err="1"/>
              <a:t>Gerrig</a:t>
            </a:r>
            <a:r>
              <a:rPr lang="en-GB" altLang="en-US" sz="1600" dirty="0"/>
              <a:t>, R.J. (2007/1984). On the </a:t>
            </a:r>
            <a:r>
              <a:rPr lang="en-GB" altLang="en-US" sz="1600" dirty="0" err="1"/>
              <a:t>pretense</a:t>
            </a:r>
            <a:r>
              <a:rPr lang="en-GB" altLang="en-US" sz="1600" dirty="0"/>
              <a:t> theory of irony. In R.W. Gibbs, Jr. &amp; H.L. </a:t>
            </a:r>
            <a:r>
              <a:rPr lang="en-GB" altLang="en-US" sz="1600" dirty="0" err="1"/>
              <a:t>Colston</a:t>
            </a:r>
            <a:r>
              <a:rPr lang="en-GB" altLang="en-US" sz="1600" dirty="0"/>
              <a:t> (</a:t>
            </a:r>
            <a:r>
              <a:rPr lang="en-GB" altLang="en-US" sz="1600" dirty="0" err="1"/>
              <a:t>Eds</a:t>
            </a:r>
            <a:r>
              <a:rPr lang="en-GB" altLang="en-US" sz="1600" dirty="0"/>
              <a:t>), </a:t>
            </a:r>
            <a:r>
              <a:rPr lang="en-GB" altLang="en-US" sz="1600" i="1" dirty="0"/>
              <a:t>Irony in Language and Thought: A Cognitive Science Reader, </a:t>
            </a:r>
            <a:r>
              <a:rPr lang="en-GB" altLang="en-US" sz="1600" dirty="0"/>
              <a:t>pp.25–33. New York: Lawrence Erlbaum Associates. Reprinted from </a:t>
            </a:r>
            <a:r>
              <a:rPr lang="en-GB" altLang="en-US" sz="1600" i="1" dirty="0"/>
              <a:t>J. Experimental Psychology: General, 113, </a:t>
            </a:r>
            <a:r>
              <a:rPr lang="en-GB" altLang="en-US" sz="1600" dirty="0"/>
              <a:t>pp.121–126 (1984).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s-PE" sz="1600" dirty="0" err="1" smtClean="0"/>
              <a:t>Colston</a:t>
            </a:r>
            <a:r>
              <a:rPr lang="en-GB" altLang="es-PE" sz="1600" dirty="0" smtClean="0"/>
              <a:t>, H.L. (2010). Irony, analogy and truth. In A. Burkhardt &amp; B. </a:t>
            </a:r>
            <a:r>
              <a:rPr lang="en-GB" altLang="es-PE" sz="1600" dirty="0" err="1" smtClean="0"/>
              <a:t>Nerlich</a:t>
            </a:r>
            <a:r>
              <a:rPr lang="en-GB" altLang="es-PE" sz="1600" dirty="0" smtClean="0"/>
              <a:t> (</a:t>
            </a:r>
            <a:r>
              <a:rPr lang="en-GB" altLang="es-PE" sz="1600" dirty="0" err="1" smtClean="0"/>
              <a:t>Eds</a:t>
            </a:r>
            <a:r>
              <a:rPr lang="en-GB" altLang="es-PE" sz="1600" dirty="0" smtClean="0"/>
              <a:t>), </a:t>
            </a:r>
            <a:r>
              <a:rPr lang="en-GB" altLang="es-PE" sz="1600" i="1" dirty="0" smtClean="0"/>
              <a:t>Tropical Truth(s): The Epistemology of Metaphor and Other Tropes,</a:t>
            </a:r>
            <a:r>
              <a:rPr lang="en-GB" altLang="es-PE" sz="1600" dirty="0" smtClean="0"/>
              <a:t> pp.339--354. Berlin / New York: De </a:t>
            </a:r>
            <a:r>
              <a:rPr lang="en-GB" altLang="es-PE" sz="1600" dirty="0" err="1" smtClean="0"/>
              <a:t>Gruyter</a:t>
            </a:r>
            <a:r>
              <a:rPr lang="en-GB" altLang="es-PE" sz="1600" dirty="0" smtClean="0"/>
              <a:t>. 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n-US" sz="1600" dirty="0" err="1" smtClean="0"/>
              <a:t>Colston</a:t>
            </a:r>
            <a:r>
              <a:rPr lang="en-GB" altLang="en-US" sz="1600" dirty="0" smtClean="0"/>
              <a:t>, H. L., &amp; O'Brien, J. (2000). Contrast of kind versus contrast of magnitude: The pragmatic accomplishments of irony and hyperbole. </a:t>
            </a:r>
            <a:r>
              <a:rPr lang="en-GB" altLang="en-US" sz="1600" i="1" dirty="0" smtClean="0"/>
              <a:t>Discourse processes, 30</a:t>
            </a:r>
            <a:r>
              <a:rPr lang="en-GB" altLang="en-US" sz="1600" dirty="0" smtClean="0"/>
              <a:t>(2), 179--199.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n-US" sz="1600" dirty="0" smtClean="0"/>
              <a:t>Currie, G. (2006). Why irony is pretence. In S. Nichols (Ed.), </a:t>
            </a:r>
            <a:r>
              <a:rPr lang="en-GB" altLang="en-US" sz="1600" i="1" dirty="0" smtClean="0"/>
              <a:t>The Architecture of the Imagination, </a:t>
            </a:r>
            <a:r>
              <a:rPr lang="en-GB" altLang="en-US" sz="1600" dirty="0" smtClean="0"/>
              <a:t>pp.111–133. Oxford: Oxford University Press.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US" altLang="en-US" sz="1600" dirty="0" smtClean="0"/>
              <a:t>Currie, G. (2010). Echo et </a:t>
            </a:r>
            <a:r>
              <a:rPr lang="en-US" altLang="en-US" sz="1600" dirty="0" err="1" smtClean="0"/>
              <a:t>feintise</a:t>
            </a:r>
            <a:r>
              <a:rPr lang="en-US" altLang="en-US" sz="1600" dirty="0" smtClean="0"/>
              <a:t>: </a:t>
            </a:r>
            <a:r>
              <a:rPr lang="en-US" altLang="en-US" sz="1600" dirty="0" err="1" smtClean="0"/>
              <a:t>quelle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est</a:t>
            </a:r>
            <a:r>
              <a:rPr lang="en-US" altLang="en-US" sz="1600" dirty="0" smtClean="0"/>
              <a:t> la difference et qui a raison?  </a:t>
            </a:r>
            <a:r>
              <a:rPr lang="en-US" altLang="en-US" sz="1600" i="1" dirty="0" err="1" smtClean="0"/>
              <a:t>Philosophiques</a:t>
            </a:r>
            <a:r>
              <a:rPr lang="en-US" altLang="en-US" sz="1600" i="1" dirty="0" smtClean="0"/>
              <a:t>, 35</a:t>
            </a:r>
            <a:r>
              <a:rPr lang="en-US" altLang="en-US" sz="1600" dirty="0" smtClean="0"/>
              <a:t>(1): pp.12–23.</a:t>
            </a:r>
            <a:endParaRPr lang="en-GB" altLang="en-US" sz="1600" dirty="0" smtClean="0"/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s-PE" sz="1600" dirty="0" err="1" smtClean="0"/>
              <a:t>Fauconnier</a:t>
            </a:r>
            <a:r>
              <a:rPr lang="en-GB" altLang="es-PE" sz="1600" dirty="0" smtClean="0"/>
              <a:t>, G. (2009). Generalized integration networks. In V. Evans \&amp; S. </a:t>
            </a:r>
            <a:r>
              <a:rPr lang="en-GB" altLang="es-PE" sz="1600" dirty="0" err="1" smtClean="0"/>
              <a:t>Pourcel</a:t>
            </a:r>
            <a:r>
              <a:rPr lang="en-GB" altLang="es-PE" sz="1600" dirty="0" smtClean="0"/>
              <a:t> (</a:t>
            </a:r>
            <a:r>
              <a:rPr lang="en-GB" altLang="es-PE" sz="1600" dirty="0" err="1" smtClean="0"/>
              <a:t>Eds</a:t>
            </a:r>
            <a:r>
              <a:rPr lang="en-GB" altLang="es-PE" sz="1600" dirty="0" smtClean="0"/>
              <a:t>), </a:t>
            </a:r>
            <a:r>
              <a:rPr lang="en-GB" altLang="es-PE" sz="1600" i="1" dirty="0" smtClean="0"/>
              <a:t>New Directions in Cognitive Linguistics</a:t>
            </a:r>
            <a:r>
              <a:rPr lang="en-GB" altLang="es-PE" sz="1600" dirty="0" smtClean="0"/>
              <a:t>, pp.147--160. Amsterdam: John </a:t>
            </a:r>
            <a:r>
              <a:rPr lang="en-GB" altLang="es-PE" sz="1600" dirty="0" err="1" smtClean="0"/>
              <a:t>Benjamins</a:t>
            </a:r>
            <a:r>
              <a:rPr lang="en-GB" altLang="es-PE" sz="1600" dirty="0" smtClean="0"/>
              <a:t>.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s-PE" sz="1600" dirty="0" smtClean="0"/>
              <a:t>Gibbs</a:t>
            </a:r>
            <a:r>
              <a:rPr lang="en-GB" altLang="es-PE" sz="1600" dirty="0"/>
              <a:t>, </a:t>
            </a:r>
            <a:r>
              <a:rPr lang="en-GB" altLang="es-PE" sz="1600" dirty="0" smtClean="0"/>
              <a:t>R.W., Jr</a:t>
            </a:r>
            <a:r>
              <a:rPr lang="en-GB" altLang="es-PE" sz="1600" dirty="0"/>
              <a:t>. (Ed.), </a:t>
            </a:r>
            <a:r>
              <a:rPr lang="en-GB" altLang="es-PE" sz="1600" i="1" dirty="0"/>
              <a:t>The Cambridge Handbook of Metaphor and Thought,</a:t>
            </a:r>
            <a:r>
              <a:rPr lang="en-GB" altLang="es-PE" sz="1600" dirty="0"/>
              <a:t> pp.311--338. Cambridge, U.K.: Cambridge University Press. </a:t>
            </a:r>
          </a:p>
          <a:p>
            <a:pPr>
              <a:spcBef>
                <a:spcPts val="1500"/>
              </a:spcBef>
              <a:buFont typeface="Arial" charset="0"/>
              <a:buNone/>
            </a:pPr>
            <a:r>
              <a:rPr lang="en-GB" altLang="es-PE" sz="1600" dirty="0" smtClean="0"/>
              <a:t>Grady, J.E. (1997). THEORIES ARE BUILDINGS revisited. </a:t>
            </a:r>
            <a:r>
              <a:rPr lang="en-GB" altLang="es-PE" sz="1600" i="1" dirty="0" smtClean="0"/>
              <a:t>Cognitive Linguistics</a:t>
            </a:r>
            <a:r>
              <a:rPr lang="en-GB" altLang="es-PE" sz="1600" dirty="0" smtClean="0"/>
              <a:t>, 8 (4), pp.267--290.</a:t>
            </a:r>
            <a:endParaRPr lang="en-US" altLang="es-PE" sz="1600" dirty="0" smtClean="0"/>
          </a:p>
        </p:txBody>
      </p:sp>
    </p:spTree>
    <p:extLst>
      <p:ext uri="{BB962C8B-B14F-4D97-AF65-F5344CB8AC3E}">
        <p14:creationId xmlns:p14="http://schemas.microsoft.com/office/powerpoint/2010/main" val="1724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3200" smtClean="0"/>
              <a:t>References, contd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692150"/>
            <a:ext cx="8229600" cy="6049963"/>
          </a:xfrm>
        </p:spPr>
        <p:txBody>
          <a:bodyPr/>
          <a:lstStyle/>
          <a:p>
            <a:pPr>
              <a:spcBef>
                <a:spcPts val="1500"/>
              </a:spcBef>
              <a:buNone/>
            </a:pPr>
            <a:r>
              <a:rPr lang="en-US" altLang="en-US" sz="1600" dirty="0"/>
              <a:t>Herrero Ruiz, J. (2009). </a:t>
            </a:r>
            <a:r>
              <a:rPr lang="en-US" altLang="en-US" sz="1600" i="1" dirty="0"/>
              <a:t>Understanding tropes: At the crossroads between pragmatics and cognition</a:t>
            </a:r>
            <a:r>
              <a:rPr lang="en-US" altLang="en-US" sz="1600" dirty="0"/>
              <a:t>. Frankfurt am Mein: Peter Lang.</a:t>
            </a:r>
          </a:p>
          <a:p>
            <a:pPr>
              <a:spcBef>
                <a:spcPts val="1500"/>
              </a:spcBef>
              <a:buNone/>
            </a:pPr>
            <a:r>
              <a:rPr lang="en-US" altLang="en-US" sz="1600" dirty="0" err="1"/>
              <a:t>Kreuz</a:t>
            </a:r>
            <a:r>
              <a:rPr lang="en-US" altLang="en-US" sz="1600" dirty="0"/>
              <a:t>, R.J. &amp; Roberts, R.M. (1995). Two cues for verbal irony: Hyperbole and the ironic tone of voice. </a:t>
            </a:r>
            <a:r>
              <a:rPr lang="en-US" altLang="en-US" sz="1600" i="1" dirty="0"/>
              <a:t>Metaphor &amp; Symbol, 10</a:t>
            </a:r>
            <a:r>
              <a:rPr lang="en-US" altLang="en-US" sz="1600" dirty="0"/>
              <a:t>(1), pp.21–31.</a:t>
            </a:r>
            <a:endParaRPr lang="en-GB" altLang="en-US" sz="1600" dirty="0"/>
          </a:p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en-GB" sz="1600" dirty="0" smtClean="0"/>
              <a:t>Kumon-Nakamura, S., Glucksberg, S. &amp; Brown, M. (2007/1995). How about another piece of  pie: The </a:t>
            </a:r>
            <a:r>
              <a:rPr lang="en-GB" sz="1600" dirty="0" err="1" smtClean="0"/>
              <a:t>allusional</a:t>
            </a:r>
            <a:r>
              <a:rPr lang="en-GB" sz="1600" dirty="0" smtClean="0"/>
              <a:t> </a:t>
            </a:r>
            <a:r>
              <a:rPr lang="en-GB" sz="1600" dirty="0" err="1" smtClean="0"/>
              <a:t>pretense</a:t>
            </a:r>
            <a:r>
              <a:rPr lang="en-GB" sz="1600" dirty="0" smtClean="0"/>
              <a:t> theory of irony. In R.W. Gibbs, Jr. &amp; H.L. </a:t>
            </a:r>
            <a:r>
              <a:rPr lang="en-GB" sz="1600" dirty="0" err="1" smtClean="0"/>
              <a:t>Colston</a:t>
            </a:r>
            <a:r>
              <a:rPr lang="en-GB" sz="1600" dirty="0" smtClean="0"/>
              <a:t> (</a:t>
            </a:r>
            <a:r>
              <a:rPr lang="en-GB" sz="1600" dirty="0" err="1" smtClean="0"/>
              <a:t>Eds</a:t>
            </a:r>
            <a:r>
              <a:rPr lang="en-GB" sz="1600" dirty="0" smtClean="0"/>
              <a:t>), </a:t>
            </a:r>
            <a:r>
              <a:rPr lang="en-GB" sz="1600" i="1" dirty="0" smtClean="0"/>
              <a:t>Irony in Language and Thought: A Cognitive Science Reader, </a:t>
            </a:r>
            <a:r>
              <a:rPr lang="en-GB" sz="1600" dirty="0" smtClean="0"/>
              <a:t>pp.57–95. New York: Lawrence Erlbaum Associates. </a:t>
            </a:r>
            <a:endParaRPr lang="en-US" sz="1600" dirty="0" smtClean="0"/>
          </a:p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en-GB" sz="1600" dirty="0" smtClean="0"/>
              <a:t>McCarthy</a:t>
            </a:r>
            <a:r>
              <a:rPr lang="en-GB" sz="1600" dirty="0"/>
              <a:t>, M. &amp; Carter, R. (2004).  ‘‘There’s millions of them’’: hyperbole in everyday conversation.  </a:t>
            </a:r>
            <a:r>
              <a:rPr lang="en-GB" sz="1600" i="1" dirty="0"/>
              <a:t>Journal of Pragmatics, 36</a:t>
            </a:r>
            <a:r>
              <a:rPr lang="en-GB" sz="1600" dirty="0"/>
              <a:t> (2), pp.149–184.</a:t>
            </a:r>
          </a:p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en-GB" altLang="en-US" sz="1600" dirty="0" smtClean="0"/>
              <a:t>Pe</a:t>
            </a:r>
            <a:r>
              <a:rPr lang="en-GB" altLang="en-US" sz="1600" dirty="0" smtClean="0">
                <a:cs typeface="Calibri" pitchFamily="34" charset="0"/>
              </a:rPr>
              <a:t>ñ</a:t>
            </a:r>
            <a:r>
              <a:rPr lang="en-GB" altLang="en-US" sz="1600" dirty="0" smtClean="0"/>
              <a:t>a, M.S. &amp; Ruiz de Mendoza, F.J. (2017). Construing and constructing hyperbole. In A. </a:t>
            </a:r>
            <a:r>
              <a:rPr lang="en-GB" altLang="en-US" sz="1600" dirty="0" err="1" smtClean="0"/>
              <a:t>Athanasiadou</a:t>
            </a:r>
            <a:r>
              <a:rPr lang="en-GB" altLang="en-US" sz="1600" dirty="0" smtClean="0"/>
              <a:t> (Ed.), </a:t>
            </a:r>
            <a:r>
              <a:rPr lang="en-GB" altLang="en-US" sz="1600" i="1" dirty="0" smtClean="0"/>
              <a:t>Studies in Figurative Thought and Language </a:t>
            </a:r>
            <a:r>
              <a:rPr lang="en-GB" altLang="en-US" sz="1600" dirty="0" smtClean="0"/>
              <a:t>(pp. 42-73). Amsterdam/Philadelphia: John </a:t>
            </a:r>
            <a:r>
              <a:rPr lang="en-GB" altLang="en-US" sz="1600" dirty="0" err="1" smtClean="0"/>
              <a:t>Benjamins</a:t>
            </a:r>
            <a:r>
              <a:rPr lang="en-GB" altLang="en-US" sz="1600" dirty="0" smtClean="0"/>
              <a:t>.</a:t>
            </a:r>
          </a:p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en-GB" sz="1600" dirty="0" err="1"/>
              <a:t>Popa</a:t>
            </a:r>
            <a:r>
              <a:rPr lang="en-GB" sz="1600" dirty="0"/>
              <a:t>-Wyatt, M. (2014). Pretence and echo: Towards an integrated account of verbal irony </a:t>
            </a:r>
            <a:r>
              <a:rPr lang="en-GB" sz="1600" i="1" dirty="0" smtClean="0"/>
              <a:t>International </a:t>
            </a:r>
            <a:r>
              <a:rPr lang="en-GB" sz="1600" i="1" dirty="0"/>
              <a:t>Review of Pragmatics 6</a:t>
            </a:r>
            <a:r>
              <a:rPr lang="en-GB" sz="1600" dirty="0"/>
              <a:t>(1), pp.127–168</a:t>
            </a:r>
            <a:r>
              <a:rPr lang="en-GB" sz="1600" dirty="0" smtClean="0"/>
              <a:t>.</a:t>
            </a:r>
          </a:p>
          <a:p>
            <a:pPr marL="342000" indent="-342000">
              <a:spcBef>
                <a:spcPts val="1000"/>
              </a:spcBef>
              <a:buFont typeface="Arial" pitchFamily="34" charset="0"/>
              <a:buNone/>
              <a:defRPr/>
            </a:pPr>
            <a:r>
              <a:rPr lang="en-GB" altLang="es-PE" sz="1600" dirty="0" smtClean="0"/>
              <a:t>Walton, K. (2004/1993). Metaphor and prop oriented make-believe. In E. John &amp; D.M. Lopes (</a:t>
            </a:r>
            <a:r>
              <a:rPr lang="en-GB" altLang="es-PE" sz="1600" dirty="0" err="1" smtClean="0"/>
              <a:t>Eds</a:t>
            </a:r>
            <a:r>
              <a:rPr lang="en-GB" altLang="es-PE" sz="1600" dirty="0" smtClean="0"/>
              <a:t>),  </a:t>
            </a:r>
            <a:r>
              <a:rPr lang="en-GB" altLang="es-PE" sz="1600" i="1" dirty="0" smtClean="0"/>
              <a:t>Philosophy of Literature—Contemporary and Classic Readings: An Anthology</a:t>
            </a:r>
            <a:r>
              <a:rPr lang="en-GB" altLang="es-PE" sz="1600" dirty="0" smtClean="0"/>
              <a:t>, pp.239--247. Oxford: Blackwell, 2004. Reprinted from </a:t>
            </a:r>
            <a:r>
              <a:rPr lang="en-GB" altLang="es-PE" sz="1600" i="1" dirty="0" smtClean="0"/>
              <a:t>European J. of Philosophy, 1</a:t>
            </a:r>
            <a:r>
              <a:rPr lang="en-GB" altLang="es-PE" sz="1600" dirty="0" smtClean="0"/>
              <a:t>, pp.39--57.</a:t>
            </a:r>
            <a:endParaRPr lang="en-GB" altLang="en-US" sz="2400" dirty="0" smtClean="0"/>
          </a:p>
          <a:p>
            <a:pPr marL="0" indent="-457200">
              <a:spcBef>
                <a:spcPts val="1500"/>
              </a:spcBef>
              <a:buFont typeface="Arial" pitchFamily="34" charset="0"/>
              <a:buNone/>
              <a:defRPr/>
            </a:pPr>
            <a:endParaRPr lang="en-GB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913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95288" y="3175"/>
            <a:ext cx="8229600" cy="792163"/>
          </a:xfrm>
        </p:spPr>
        <p:txBody>
          <a:bodyPr/>
          <a:lstStyle/>
          <a:p>
            <a:r>
              <a:rPr lang="en-GB" altLang="en-US" sz="3200" dirty="0" smtClean="0"/>
              <a:t>Pretence-Based Approach to Irony</a:t>
            </a:r>
            <a:endParaRPr lang="en-GB" altLang="es-PE" sz="3200" dirty="0" smtClean="0">
              <a:solidFill>
                <a:schemeClr val="hlink"/>
              </a:solidFill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395288" y="908050"/>
            <a:ext cx="82296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s-PE" sz="2400" i="1" dirty="0"/>
              <a:t>Some past </a:t>
            </a:r>
            <a:r>
              <a:rPr lang="en-GB" altLang="es-PE" sz="2400" i="1" dirty="0" smtClean="0"/>
              <a:t>accounts and </a:t>
            </a:r>
            <a:r>
              <a:rPr lang="en-GB" altLang="es-PE" sz="2400" i="1" dirty="0"/>
              <a:t>discussion:</a:t>
            </a:r>
            <a:r>
              <a:rPr lang="en-GB" altLang="es-PE" sz="2400" dirty="0"/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dirty="0"/>
              <a:t>Clark &amp; </a:t>
            </a:r>
            <a:r>
              <a:rPr lang="en-GB" altLang="en-US" sz="2400" dirty="0" err="1"/>
              <a:t>Gerrig</a:t>
            </a:r>
            <a:r>
              <a:rPr lang="en-GB" altLang="en-US" sz="2400" dirty="0"/>
              <a:t>, 2007/1995; </a:t>
            </a:r>
            <a:r>
              <a:rPr lang="en-GB" altLang="en-US" sz="2400" dirty="0" smtClean="0"/>
              <a:t>  Currie</a:t>
            </a:r>
            <a:r>
              <a:rPr lang="en-GB" altLang="en-US" sz="2400" dirty="0"/>
              <a:t>, 2006, 2010; </a:t>
            </a:r>
            <a:r>
              <a:rPr lang="en-GB" altLang="en-US" sz="2400" dirty="0" smtClean="0"/>
              <a:t>  Kumon-Nakamura</a:t>
            </a:r>
            <a:r>
              <a:rPr lang="en-GB" altLang="en-US" sz="2400" dirty="0"/>
              <a:t>, Glucksberg &amp; Brown, 2007/1995; </a:t>
            </a:r>
            <a:r>
              <a:rPr lang="en-GB" altLang="en-US" sz="2400" dirty="0" smtClean="0"/>
              <a:t>  </a:t>
            </a:r>
            <a:r>
              <a:rPr lang="en-GB" altLang="en-US" sz="2400" dirty="0" err="1" smtClean="0"/>
              <a:t>Popa</a:t>
            </a:r>
            <a:r>
              <a:rPr lang="en-GB" altLang="en-US" sz="2400" dirty="0" smtClean="0"/>
              <a:t>-Wyatt</a:t>
            </a:r>
            <a:r>
              <a:rPr lang="en-GB" altLang="en-US" sz="2400" dirty="0"/>
              <a:t>, 2014</a:t>
            </a:r>
            <a:r>
              <a:rPr lang="en-GB" altLang="en-US" sz="2400" dirty="0" smtClean="0"/>
              <a:t>.</a:t>
            </a:r>
            <a:endParaRPr lang="en-GB" altLang="es-PE" sz="2400" dirty="0"/>
          </a:p>
        </p:txBody>
      </p:sp>
    </p:spTree>
    <p:extLst>
      <p:ext uri="{BB962C8B-B14F-4D97-AF65-F5344CB8AC3E}">
        <p14:creationId xmlns:p14="http://schemas.microsoft.com/office/powerpoint/2010/main" val="22948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943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229600" cy="2765425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 smtClean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4487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01625" y="146050"/>
            <a:ext cx="8712200" cy="6615113"/>
          </a:xfrm>
          <a:prstGeom prst="ellipse">
            <a:avLst/>
          </a:prstGeom>
          <a:solidFill>
            <a:srgbClr val="DDFF7D">
              <a:alpha val="7294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4343400" y="6254750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train is slow</a:t>
            </a:r>
            <a:endParaRPr lang="en-GB" altLang="en-US" sz="36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4212" y="623888"/>
            <a:ext cx="4907955" cy="5634037"/>
          </a:xfrm>
          <a:prstGeom prst="ellipse">
            <a:avLst/>
          </a:prstGeom>
          <a:solidFill>
            <a:srgbClr val="FF897D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altLang="en-US" sz="2000" i="1" dirty="0"/>
              <a:t>[m4l </a:t>
            </a:r>
            <a:r>
              <a:rPr lang="en-GB" altLang="en-US" sz="2000" i="1" dirty="0" err="1"/>
              <a:t>pret</a:t>
            </a:r>
            <a:r>
              <a:rPr lang="en-GB" altLang="en-US" sz="2400" i="1" dirty="0"/>
              <a:t>]</a:t>
            </a:r>
            <a:endParaRPr lang="en-GB" altLang="en-US" sz="4000" i="1" dirty="0"/>
          </a:p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1674813" y="677861"/>
            <a:ext cx="2514600" cy="3365022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17423" name="TextBox 12"/>
          <p:cNvSpPr txBox="1">
            <a:spLocks noChangeArrowheads="1"/>
          </p:cNvSpPr>
          <p:nvPr/>
        </p:nvSpPr>
        <p:spPr bwMode="auto">
          <a:xfrm>
            <a:off x="2028824" y="3086963"/>
            <a:ext cx="1895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/>
              <a:t>t</a:t>
            </a:r>
            <a:r>
              <a:rPr lang="en-GB" altLang="en-US" sz="2000" dirty="0" smtClean="0"/>
              <a:t>rain is very … </a:t>
            </a:r>
            <a:r>
              <a:rPr lang="en-GB" altLang="en-US" sz="2000" dirty="0" err="1" smtClean="0"/>
              <a:t>extr’ly</a:t>
            </a:r>
            <a:r>
              <a:rPr lang="en-GB" altLang="en-US" sz="2000" dirty="0" smtClean="0"/>
              <a:t> fast</a:t>
            </a:r>
            <a:endParaRPr lang="en-GB" altLang="en-US" sz="3600" dirty="0"/>
          </a:p>
        </p:txBody>
      </p:sp>
      <p:sp>
        <p:nvSpPr>
          <p:cNvPr id="17424" name="TextBox 12"/>
          <p:cNvSpPr txBox="1">
            <a:spLocks noChangeArrowheads="1"/>
          </p:cNvSpPr>
          <p:nvPr/>
        </p:nvSpPr>
        <p:spPr bwMode="auto">
          <a:xfrm>
            <a:off x="2340793" y="809625"/>
            <a:ext cx="110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</a:t>
            </a:r>
            <a:r>
              <a:rPr lang="en-GB" altLang="en-US" sz="2000" i="1" dirty="0" err="1" smtClean="0"/>
              <a:t>Palan</a:t>
            </a:r>
            <a:r>
              <a:rPr lang="en-GB" altLang="en-US" sz="2000" i="1" dirty="0" smtClean="0"/>
              <a:t>]</a:t>
            </a:r>
            <a:endParaRPr lang="en-GB" altLang="en-US" sz="20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6186" y="76578"/>
            <a:ext cx="1431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GB" alt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Ironic metaphor</a:t>
            </a:r>
            <a:endParaRPr lang="en-GB" altLang="en-US" sz="24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34" name="TextBox 28"/>
          <p:cNvSpPr txBox="1">
            <a:spLocks noChangeArrowheads="1"/>
          </p:cNvSpPr>
          <p:nvPr/>
        </p:nvSpPr>
        <p:spPr bwMode="auto">
          <a:xfrm>
            <a:off x="1173163" y="4162183"/>
            <a:ext cx="17589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000" b="1" i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ontrast</a:t>
            </a:r>
            <a:r>
              <a:rPr lang="es-PE" altLang="es-PE" sz="20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from</a:t>
            </a:r>
            <a:r>
              <a:rPr lang="es-PE" altLang="es-PE" sz="20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badly</a:t>
            </a:r>
            <a:r>
              <a:rPr lang="es-PE" altLang="es-PE" sz="20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failing</a:t>
            </a:r>
            <a:r>
              <a:rPr lang="es-PE" altLang="es-PE" sz="2000" b="1" i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to </a:t>
            </a:r>
            <a:r>
              <a:rPr lang="es-PE" altLang="es-PE" sz="2000" b="1" i="1" dirty="0" err="1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notice</a:t>
            </a:r>
            <a:endParaRPr lang="en-GB" altLang="es-PE" sz="2000" b="1" i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2895597" y="4509119"/>
            <a:ext cx="1447802" cy="160895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283547" y="5857815"/>
            <a:ext cx="144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dirty="0" smtClean="0">
                <a:latin typeface="+mn-lt"/>
              </a:rPr>
              <a:t>Beth</a:t>
            </a:r>
            <a:endParaRPr lang="en-GB" dirty="0">
              <a:latin typeface="+mn-lt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 flipV="1">
            <a:off x="3619496" y="3794848"/>
            <a:ext cx="2176639" cy="2039500"/>
          </a:xfrm>
          <a:prstGeom prst="line">
            <a:avLst/>
          </a:prstGeom>
          <a:noFill/>
          <a:ln w="50800">
            <a:solidFill>
              <a:srgbClr val="00B0F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3698476" y="4649295"/>
            <a:ext cx="12898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CRITICIZES</a:t>
            </a:r>
          </a:p>
          <a:p>
            <a:pPr algn="ctr">
              <a:defRPr/>
            </a:pPr>
            <a:r>
              <a:rPr lang="en-GB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strongly</a:t>
            </a:r>
            <a:endParaRPr lang="en-GB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94253" y="4825439"/>
            <a:ext cx="1993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CRITICIZES</a:t>
            </a:r>
          </a:p>
          <a:p>
            <a:pPr>
              <a:defRPr/>
            </a:pPr>
            <a:r>
              <a:rPr lang="en-GB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(potentially)</a:t>
            </a:r>
          </a:p>
          <a:p>
            <a:pPr>
              <a:defRPr/>
            </a:pPr>
            <a:r>
              <a:rPr lang="en-GB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strongly</a:t>
            </a:r>
            <a:endParaRPr lang="en-GB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3627" y="15875"/>
            <a:ext cx="3116263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GB" alt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“Yeah, this train is a rocket”</a:t>
            </a:r>
            <a:endParaRPr lang="en-GB" altLang="en-US" sz="20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1812776" y="1278002"/>
            <a:ext cx="2165647" cy="1718950"/>
          </a:xfrm>
          <a:prstGeom prst="ellipse">
            <a:avLst/>
          </a:prstGeom>
          <a:solidFill>
            <a:srgbClr val="FFC000">
              <a:alpha val="90000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2128161" y="1276907"/>
            <a:ext cx="1585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i="1" dirty="0" smtClean="0"/>
              <a:t>[m4l </a:t>
            </a:r>
            <a:r>
              <a:rPr lang="en-GB" altLang="en-US" sz="1800" i="1" dirty="0" err="1" smtClean="0"/>
              <a:t>pret</a:t>
            </a:r>
            <a:r>
              <a:rPr lang="en-GB" altLang="en-US" sz="2000" i="1" dirty="0" smtClean="0"/>
              <a:t>]</a:t>
            </a:r>
            <a:endParaRPr lang="en-GB" altLang="en-US" sz="3600" i="1" dirty="0"/>
          </a:p>
        </p:txBody>
      </p:sp>
      <p:sp>
        <p:nvSpPr>
          <p:cNvPr id="41" name="TextBox 12"/>
          <p:cNvSpPr txBox="1">
            <a:spLocks noChangeArrowheads="1"/>
          </p:cNvSpPr>
          <p:nvPr/>
        </p:nvSpPr>
        <p:spPr bwMode="auto">
          <a:xfrm>
            <a:off x="1973089" y="1646238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dirty="0"/>
              <a:t>t</a:t>
            </a:r>
            <a:r>
              <a:rPr lang="en-GB" altLang="en-US" sz="1800" dirty="0" smtClean="0"/>
              <a:t>rain is a rocket</a:t>
            </a:r>
            <a:endParaRPr lang="en-GB" altLang="en-US" dirty="0"/>
          </a:p>
        </p:txBody>
      </p:sp>
      <p:sp>
        <p:nvSpPr>
          <p:cNvPr id="42" name="TextBox 12"/>
          <p:cNvSpPr txBox="1">
            <a:spLocks noChangeArrowheads="1"/>
          </p:cNvSpPr>
          <p:nvPr/>
        </p:nvSpPr>
        <p:spPr bwMode="auto">
          <a:xfrm>
            <a:off x="1973089" y="2360372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dirty="0"/>
              <a:t>t</a:t>
            </a:r>
            <a:r>
              <a:rPr lang="en-GB" altLang="en-US" sz="1800" dirty="0" smtClean="0"/>
              <a:t>rain is </a:t>
            </a:r>
            <a:r>
              <a:rPr lang="en-GB" altLang="en-US" sz="1800" dirty="0" err="1" smtClean="0"/>
              <a:t>extr’ly</a:t>
            </a:r>
            <a:r>
              <a:rPr lang="en-GB" altLang="en-US" sz="1800" dirty="0" smtClean="0"/>
              <a:t> fast</a:t>
            </a:r>
            <a:endParaRPr lang="en-GB" altLang="en-US" dirty="0"/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 flipH="1" flipV="1">
            <a:off x="2671670" y="2020924"/>
            <a:ext cx="95807" cy="482359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 flipH="1">
            <a:off x="2424114" y="2678928"/>
            <a:ext cx="299476" cy="500928"/>
          </a:xfrm>
          <a:prstGeom prst="line">
            <a:avLst/>
          </a:prstGeom>
          <a:noFill/>
          <a:ln w="50800">
            <a:solidFill>
              <a:srgbClr val="821B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Box 12"/>
          <p:cNvSpPr txBox="1">
            <a:spLocks noChangeArrowheads="1"/>
          </p:cNvSpPr>
          <p:nvPr/>
        </p:nvSpPr>
        <p:spPr bwMode="auto">
          <a:xfrm>
            <a:off x="2549773" y="2776813"/>
            <a:ext cx="958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 i="1" dirty="0" smtClean="0">
                <a:solidFill>
                  <a:srgbClr val="821BFF"/>
                </a:solidFill>
              </a:rPr>
              <a:t>export</a:t>
            </a:r>
            <a:endParaRPr lang="en-GB" altLang="en-US" sz="1800" b="1" i="1" dirty="0">
              <a:solidFill>
                <a:srgbClr val="821BFF"/>
              </a:solidFill>
            </a:endParaRPr>
          </a:p>
        </p:txBody>
      </p:sp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4782902" y="477836"/>
            <a:ext cx="15293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[Real World for Alan]</a:t>
            </a:r>
            <a:endParaRPr lang="en-GB" altLang="en-US" sz="3600" i="1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677632" y="1087838"/>
            <a:ext cx="3027216" cy="38112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261388" y="1727792"/>
            <a:ext cx="2165647" cy="1392865"/>
          </a:xfrm>
          <a:prstGeom prst="ellipse">
            <a:avLst/>
          </a:prstGeom>
          <a:solidFill>
            <a:srgbClr val="C991C9">
              <a:alpha val="90195"/>
            </a:srgbClr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  <a:latin typeface="+mn-lt"/>
            </a:endParaRPr>
          </a:p>
        </p:txBody>
      </p:sp>
      <p:sp>
        <p:nvSpPr>
          <p:cNvPr id="17414" name="TextBox 12"/>
          <p:cNvSpPr txBox="1">
            <a:spLocks noChangeArrowheads="1"/>
          </p:cNvSpPr>
          <p:nvPr/>
        </p:nvSpPr>
        <p:spPr bwMode="auto">
          <a:xfrm>
            <a:off x="6942669" y="1775657"/>
            <a:ext cx="87359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i="1" dirty="0" smtClean="0"/>
              <a:t>[Alan]</a:t>
            </a:r>
            <a:endParaRPr lang="en-GB" altLang="en-US" sz="3600" i="1" dirty="0"/>
          </a:p>
        </p:txBody>
      </p:sp>
      <p:sp>
        <p:nvSpPr>
          <p:cNvPr id="17415" name="TextBox 15"/>
          <p:cNvSpPr txBox="1">
            <a:spLocks noChangeArrowheads="1"/>
          </p:cNvSpPr>
          <p:nvPr/>
        </p:nvSpPr>
        <p:spPr bwMode="auto">
          <a:xfrm>
            <a:off x="6396786" y="2242161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/>
              <a:t>t</a:t>
            </a:r>
            <a:r>
              <a:rPr lang="en-GB" altLang="en-US" sz="2000" dirty="0" smtClean="0"/>
              <a:t>rain is fast</a:t>
            </a:r>
            <a:endParaRPr lang="en-GB" altLang="en-US" sz="3600" dirty="0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 flipV="1">
            <a:off x="6003627" y="2983553"/>
            <a:ext cx="903787" cy="2784626"/>
          </a:xfrm>
          <a:prstGeom prst="line">
            <a:avLst/>
          </a:prstGeom>
          <a:noFill/>
          <a:ln w="50800">
            <a:solidFill>
              <a:srgbClr val="00B0F0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6" name="Line 29"/>
          <p:cNvSpPr>
            <a:spLocks noChangeShapeType="1"/>
          </p:cNvSpPr>
          <p:nvPr/>
        </p:nvSpPr>
        <p:spPr bwMode="auto">
          <a:xfrm>
            <a:off x="2819399" y="3938518"/>
            <a:ext cx="0" cy="1760335"/>
          </a:xfrm>
          <a:prstGeom prst="line">
            <a:avLst/>
          </a:prstGeom>
          <a:noFill/>
          <a:ln w="1143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29"/>
          <p:cNvSpPr>
            <a:spLocks noChangeShapeType="1"/>
          </p:cNvSpPr>
          <p:nvPr/>
        </p:nvSpPr>
        <p:spPr bwMode="auto">
          <a:xfrm>
            <a:off x="7379467" y="2776814"/>
            <a:ext cx="0" cy="1266070"/>
          </a:xfrm>
          <a:prstGeom prst="line">
            <a:avLst/>
          </a:prstGeom>
          <a:noFill/>
          <a:ln w="114300">
            <a:solidFill>
              <a:schemeClr val="bg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TextBox 12"/>
          <p:cNvSpPr txBox="1">
            <a:spLocks noChangeArrowheads="1"/>
          </p:cNvSpPr>
          <p:nvPr/>
        </p:nvSpPr>
        <p:spPr bwMode="auto">
          <a:xfrm>
            <a:off x="6557589" y="1087838"/>
            <a:ext cx="1529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i="1" dirty="0" smtClean="0"/>
              <a:t>[Real World for Beth]</a:t>
            </a:r>
            <a:endParaRPr lang="en-GB" altLang="en-US" i="1" dirty="0"/>
          </a:p>
        </p:txBody>
      </p:sp>
      <p:sp>
        <p:nvSpPr>
          <p:cNvPr id="17421" name="TextBox 17"/>
          <p:cNvSpPr txBox="1">
            <a:spLocks noChangeArrowheads="1"/>
          </p:cNvSpPr>
          <p:nvPr/>
        </p:nvSpPr>
        <p:spPr bwMode="auto">
          <a:xfrm>
            <a:off x="1866900" y="5768179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train is slow</a:t>
            </a:r>
            <a:endParaRPr lang="en-GB" altLang="en-US" sz="3600" dirty="0"/>
          </a:p>
        </p:txBody>
      </p:sp>
      <p:sp>
        <p:nvSpPr>
          <p:cNvPr id="52" name="TextBox 17"/>
          <p:cNvSpPr txBox="1">
            <a:spLocks noChangeArrowheads="1"/>
          </p:cNvSpPr>
          <p:nvPr/>
        </p:nvSpPr>
        <p:spPr bwMode="auto">
          <a:xfrm>
            <a:off x="6396786" y="4269964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 smtClean="0"/>
              <a:t>train is slow</a:t>
            </a:r>
            <a:endParaRPr lang="en-GB" altLang="en-US" sz="3600" dirty="0"/>
          </a:p>
        </p:txBody>
      </p:sp>
      <p:sp>
        <p:nvSpPr>
          <p:cNvPr id="53" name="Line 29"/>
          <p:cNvSpPr>
            <a:spLocks noChangeShapeType="1"/>
          </p:cNvSpPr>
          <p:nvPr/>
        </p:nvSpPr>
        <p:spPr bwMode="auto">
          <a:xfrm flipV="1">
            <a:off x="6723707" y="3453606"/>
            <a:ext cx="598554" cy="341242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949225" y="4064706"/>
            <a:ext cx="2543537" cy="101551"/>
          </a:xfrm>
          <a:prstGeom prst="line">
            <a:avLst/>
          </a:prstGeom>
          <a:noFill/>
          <a:ln w="50800">
            <a:solidFill>
              <a:srgbClr val="821BFF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7" name="TextBox 12"/>
          <p:cNvSpPr txBox="1">
            <a:spLocks noChangeArrowheads="1"/>
          </p:cNvSpPr>
          <p:nvPr/>
        </p:nvSpPr>
        <p:spPr bwMode="auto">
          <a:xfrm>
            <a:off x="3920135" y="3761538"/>
            <a:ext cx="28559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i="1" dirty="0">
                <a:solidFill>
                  <a:srgbClr val="821BFF"/>
                </a:solidFill>
              </a:rPr>
              <a:t>p</a:t>
            </a:r>
            <a:r>
              <a:rPr lang="en-GB" altLang="en-US" sz="2000" b="1" i="1" dirty="0" smtClean="0">
                <a:solidFill>
                  <a:srgbClr val="821BFF"/>
                </a:solidFill>
              </a:rPr>
              <a:t>otentially attenuated </a:t>
            </a:r>
            <a:endParaRPr lang="en-GB" altLang="en-US" sz="2000" b="1" i="1" dirty="0">
              <a:solidFill>
                <a:srgbClr val="821BFF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 i="1" dirty="0">
                <a:solidFill>
                  <a:srgbClr val="821BFF"/>
                </a:solidFill>
              </a:rPr>
              <a:t>a</a:t>
            </a:r>
            <a:r>
              <a:rPr lang="en-GB" altLang="en-US" sz="2000" b="1" i="1" dirty="0" smtClean="0">
                <a:solidFill>
                  <a:srgbClr val="821BFF"/>
                </a:solidFill>
              </a:rPr>
              <a:t>ffect export</a:t>
            </a:r>
            <a:endParaRPr lang="en-GB" altLang="en-US" sz="2000" b="1" i="1" dirty="0">
              <a:solidFill>
                <a:srgbClr val="821BFF"/>
              </a:solidFill>
            </a:endParaRPr>
          </a:p>
        </p:txBody>
      </p:sp>
      <p:sp>
        <p:nvSpPr>
          <p:cNvPr id="48" name="TextBox 12"/>
          <p:cNvSpPr txBox="1">
            <a:spLocks noChangeArrowheads="1"/>
          </p:cNvSpPr>
          <p:nvPr/>
        </p:nvSpPr>
        <p:spPr bwMode="auto">
          <a:xfrm>
            <a:off x="4092302" y="2807591"/>
            <a:ext cx="158532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i="1" dirty="0" smtClean="0"/>
              <a:t>[ironic-drama’s world</a:t>
            </a:r>
            <a:r>
              <a:rPr lang="en-GB" altLang="en-US" sz="2000" i="1" dirty="0" smtClean="0"/>
              <a:t>]</a:t>
            </a:r>
            <a:endParaRPr lang="en-GB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91531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8388424" cy="1008112"/>
          </a:xfrm>
        </p:spPr>
        <p:txBody>
          <a:bodyPr/>
          <a:lstStyle/>
          <a:p>
            <a:pPr eaLnBrk="1" hangingPunct="1"/>
            <a:r>
              <a:rPr lang="en-GB" altLang="en-US" sz="2800" i="1" dirty="0" smtClean="0"/>
              <a:t>Why Use Hyperbole?  (1) – Avoid Choice</a:t>
            </a:r>
            <a:endParaRPr lang="en-GB" altLang="en-US" sz="28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534400" cy="5112568"/>
          </a:xfrm>
        </p:spPr>
        <p:txBody>
          <a:bodyPr/>
          <a:lstStyle/>
          <a:p>
            <a:pPr marL="342000" eaLnBrk="1" fontAlgn="auto" hangingPunct="1">
              <a:spcBef>
                <a:spcPts val="2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[As often observed:] Hyperbole provides vivid, economical communication, wrapping together base values and affect.</a:t>
            </a:r>
          </a:p>
          <a:p>
            <a:pPr marL="342000" eaLnBrk="1" fontAlgn="auto" hangingPunct="1">
              <a:spcBef>
                <a:spcPts val="2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My view of what this amounts to (in part):</a:t>
            </a:r>
          </a:p>
          <a:p>
            <a:pPr marL="342000" eaLnBrk="1" fontAlgn="auto" hangingPunct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2400" dirty="0" smtClean="0"/>
              <a:t>Enables speaker </a:t>
            </a:r>
            <a:r>
              <a:rPr lang="en-GB" sz="2400" dirty="0"/>
              <a:t>to</a:t>
            </a:r>
            <a:r>
              <a:rPr lang="en-GB" sz="2400" i="1" dirty="0"/>
              <a:t> </a:t>
            </a:r>
            <a:r>
              <a:rPr lang="en-GB" sz="2400" b="1" i="1" dirty="0">
                <a:solidFill>
                  <a:srgbClr val="FFC000"/>
                </a:solidFill>
              </a:rPr>
              <a:t>avoid </a:t>
            </a:r>
            <a:r>
              <a:rPr lang="en-GB" sz="2400" b="1" i="1" dirty="0" smtClean="0">
                <a:solidFill>
                  <a:srgbClr val="FFC000"/>
                </a:solidFill>
              </a:rPr>
              <a:t>choosing </a:t>
            </a:r>
            <a:r>
              <a:rPr lang="en-GB" sz="2400" dirty="0" smtClean="0"/>
              <a:t>a </a:t>
            </a:r>
            <a:r>
              <a:rPr lang="en-GB" sz="2400" dirty="0"/>
              <a:t>realistic </a:t>
            </a:r>
            <a:r>
              <a:rPr lang="en-GB" sz="2400" dirty="0" smtClean="0"/>
              <a:t>high point on the base scale (e.g. weight) or inferred scales (e.g. difficulty of lifting).</a:t>
            </a:r>
          </a:p>
          <a:p>
            <a:pPr marL="742050" lvl="1" eaLnBrk="1" fontAlgn="auto" hangingPunct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2000" dirty="0" smtClean="0"/>
              <a:t>E.g. speaker doesn’t have to choose a specific number, or even something vague like “extremely heavy” versus “very heavy.”</a:t>
            </a:r>
          </a:p>
          <a:p>
            <a:pPr marL="742050" lvl="1" eaLnBrk="1" fontAlgn="auto" hangingPunct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  <a:defRPr/>
            </a:pPr>
            <a:r>
              <a:rPr lang="en-GB" sz="2000" dirty="0" smtClean="0"/>
              <a:t>(Related to two common views: hyperbole is a type of metonymy; metonymy generally allows avoidance of choices.)</a:t>
            </a:r>
          </a:p>
        </p:txBody>
      </p:sp>
    </p:spTree>
    <p:extLst>
      <p:ext uri="{BB962C8B-B14F-4D97-AF65-F5344CB8AC3E}">
        <p14:creationId xmlns:p14="http://schemas.microsoft.com/office/powerpoint/2010/main" val="2205832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772400" cy="1080120"/>
          </a:xfrm>
        </p:spPr>
        <p:txBody>
          <a:bodyPr/>
          <a:lstStyle/>
          <a:p>
            <a:pPr eaLnBrk="1" hangingPunct="1"/>
            <a:r>
              <a:rPr lang="en-GB" altLang="en-US" sz="2800" i="1" dirty="0" smtClean="0"/>
              <a:t>Why Use Hyperbole?  – Slick Inference</a:t>
            </a:r>
            <a:endParaRPr lang="en-GB" altLang="en-US" sz="28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34400" cy="5040560"/>
          </a:xfrm>
        </p:spPr>
        <p:txBody>
          <a:bodyPr/>
          <a:lstStyle/>
          <a:p>
            <a:pPr marL="342000" eaLnBrk="1" fontAlgn="auto" hangingPunct="1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A major reason</a:t>
            </a:r>
            <a:r>
              <a:rPr lang="en-GB" sz="2400" i="1" dirty="0" smtClean="0"/>
              <a:t>: </a:t>
            </a:r>
            <a:r>
              <a:rPr lang="en-GB" sz="2400" b="1" i="1" dirty="0" smtClean="0">
                <a:solidFill>
                  <a:srgbClr val="FFC000"/>
                </a:solidFill>
              </a:rPr>
              <a:t>Get relatively secure and easy inference in the overtly presented situation. </a:t>
            </a:r>
          </a:p>
          <a:p>
            <a:pPr marL="742050" lvl="1" eaLnBrk="1" fontAlgn="auto" hangingPunct="1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 smtClean="0"/>
              <a:t>Given that a suitcase weighs a ton, it’s obvious and definite that it’s impossible to lift; and </a:t>
            </a:r>
          </a:p>
          <a:p>
            <a:pPr marL="742050" lvl="1" eaLnBrk="1" fontAlgn="auto" hangingPunct="1"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000" dirty="0" smtClean="0"/>
              <a:t>from this (assuming this is unexpected) it’s obvious that there may well be very intense frustration.</a:t>
            </a:r>
          </a:p>
          <a:p>
            <a:pPr marL="342000" eaLnBrk="1" fontAlgn="auto" hangingPunct="1">
              <a:spcBef>
                <a:spcPts val="2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This slickly puts the </a:t>
            </a:r>
            <a:r>
              <a:rPr lang="en-GB" sz="2400" dirty="0"/>
              <a:t>i</a:t>
            </a:r>
            <a:r>
              <a:rPr lang="en-GB" sz="2400" dirty="0" smtClean="0"/>
              <a:t>ssues of lifting difficulty and frustration on the table, together with the causal links.</a:t>
            </a:r>
          </a:p>
          <a:p>
            <a:pPr marL="342000" eaLnBrk="1" fontAlgn="auto" hangingPunct="1">
              <a:spcBef>
                <a:spcPts val="2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/>
              <a:t>WHEREAS: if Beth just said “My suitcase is very/extremely heavy”, it’s not at all clear she finds it very difficult to lift; hence it’s not at all clear that she’s frustrated.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68241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/>
              <a:t>Plan of Remainder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5344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More Introduction.</a:t>
            </a:r>
            <a:endParaRPr lang="en-GB" altLang="en-US" sz="2200" dirty="0"/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A (somewhat) distinctive view of what hyperbolic utterances communicate.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2200" dirty="0" smtClean="0"/>
              <a:t>The models and their unification.</a:t>
            </a:r>
          </a:p>
        </p:txBody>
      </p:sp>
    </p:spTree>
    <p:extLst>
      <p:ext uri="{BB962C8B-B14F-4D97-AF65-F5344CB8AC3E}">
        <p14:creationId xmlns:p14="http://schemas.microsoft.com/office/powerpoint/2010/main" val="821971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229600" cy="4249738"/>
          </a:xfrm>
        </p:spPr>
        <p:txBody>
          <a:bodyPr/>
          <a:lstStyle/>
          <a:p>
            <a:r>
              <a:rPr lang="en-GB" altLang="en-US" sz="4000" dirty="0" smtClean="0">
                <a:solidFill>
                  <a:srgbClr val="FFC000"/>
                </a:solidFill>
              </a:rPr>
              <a:t>INTRODUCTION</a:t>
            </a:r>
            <a:endParaRPr lang="en-GB" altLang="en-US" sz="4000" dirty="0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56984" cy="792088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solidFill>
                  <a:srgbClr val="FFC000"/>
                </a:solidFill>
              </a:rPr>
              <a:t>Hyperbole &amp; Role of Affect (Emotion / Evaluation)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08720"/>
            <a:ext cx="8856984" cy="583264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2200" b="1" i="1" dirty="0" smtClean="0">
                <a:solidFill>
                  <a:srgbClr val="FFC000"/>
                </a:solidFill>
              </a:rPr>
              <a:t>“Marty’s suitcase weighs a ton.”</a:t>
            </a:r>
            <a:r>
              <a:rPr lang="en-GB" altLang="en-US" sz="2200" dirty="0" smtClean="0"/>
              <a:t> [where Marty is using it]: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1000"/>
              </a:spcBef>
              <a:buNone/>
              <a:defRPr/>
            </a:pPr>
            <a:r>
              <a:rPr lang="en-GB" altLang="en-US" sz="2000" dirty="0" smtClean="0"/>
              <a:t>Arguably / often </a:t>
            </a:r>
            <a:r>
              <a:rPr lang="en-GB" altLang="en-US" sz="2000" dirty="0" smtClean="0"/>
              <a:t>would be claimed </a:t>
            </a:r>
            <a:endParaRPr lang="en-GB" altLang="en-US" sz="2000" dirty="0" smtClean="0"/>
          </a:p>
          <a:p>
            <a:pPr marL="457200" lvl="1" indent="0" eaLnBrk="1" hangingPunct="1">
              <a:lnSpc>
                <a:spcPct val="120000"/>
              </a:lnSpc>
              <a:spcBef>
                <a:spcPts val="1000"/>
              </a:spcBef>
              <a:buNone/>
              <a:defRPr/>
            </a:pPr>
            <a:r>
              <a:rPr lang="en-GB" altLang="en-US" sz="1800" dirty="0" smtClean="0"/>
              <a:t>[e.g., </a:t>
            </a:r>
            <a:r>
              <a:rPr lang="en-GB" altLang="en-US" sz="1800" dirty="0" err="1" smtClean="0"/>
              <a:t>Carston</a:t>
            </a:r>
            <a:r>
              <a:rPr lang="en-GB" altLang="en-US" sz="1800" dirty="0" smtClean="0"/>
              <a:t> &amp; Wearing 2015, McCarthy &amp; Carter 2004, Pe</a:t>
            </a:r>
            <a:r>
              <a:rPr lang="en-GB" altLang="en-US" sz="1800" dirty="0" smtClean="0">
                <a:latin typeface="Calibri"/>
                <a:cs typeface="Calibri"/>
              </a:rPr>
              <a:t>ñ</a:t>
            </a:r>
            <a:r>
              <a:rPr lang="en-GB" altLang="en-US" sz="1800" dirty="0" smtClean="0"/>
              <a:t>a &amp; Ruiz de Mendoza 2017]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 smtClean="0"/>
              <a:t>this is not just to convey that the suitcase is exceptionally heavy (or notably heavy)</a:t>
            </a:r>
          </a:p>
          <a:p>
            <a:pPr lvl="1" algn="r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 smtClean="0"/>
              <a:t>[convey intensity of </a:t>
            </a:r>
            <a:r>
              <a:rPr lang="en-GB" altLang="en-US" sz="2000" b="1" dirty="0" smtClean="0">
                <a:solidFill>
                  <a:srgbClr val="FFC000"/>
                </a:solidFill>
              </a:rPr>
              <a:t>value at issue </a:t>
            </a:r>
            <a:r>
              <a:rPr lang="en-GB" altLang="en-US" sz="2000" b="1" dirty="0" smtClean="0"/>
              <a:t>]</a:t>
            </a:r>
            <a:r>
              <a:rPr lang="en-GB" altLang="en-US" sz="2000" dirty="0" smtClean="0"/>
              <a:t>, 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lang="en-GB" altLang="en-US" sz="2000" dirty="0" smtClean="0"/>
              <a:t>but also that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</a:t>
            </a:r>
            <a:r>
              <a:rPr lang="en-GB" altLang="en-US" sz="2000" dirty="0" smtClean="0"/>
              <a:t>he speaker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Beth</a:t>
            </a:r>
            <a:r>
              <a:rPr lang="en-GB" altLang="en-US" sz="2000" dirty="0" smtClean="0"/>
              <a:t> is </a:t>
            </a:r>
            <a:r>
              <a:rPr lang="en-GB" altLang="en-US" sz="2000" b="1" i="1" dirty="0" smtClean="0">
                <a:solidFill>
                  <a:srgbClr val="FFC000"/>
                </a:solidFill>
              </a:rPr>
              <a:t>surprised / amazed /  </a:t>
            </a:r>
            <a:r>
              <a:rPr lang="en-GB" altLang="en-US" sz="2000" b="1" dirty="0" smtClean="0">
                <a:solidFill>
                  <a:srgbClr val="FFC000"/>
                </a:solidFill>
              </a:rPr>
              <a:t>…</a:t>
            </a:r>
            <a:r>
              <a:rPr lang="en-GB" altLang="en-US" sz="2000" dirty="0" smtClean="0"/>
              <a:t> by its </a:t>
            </a:r>
            <a:r>
              <a:rPr lang="en-GB" altLang="en-US" sz="2000" dirty="0" smtClean="0"/>
              <a:t>weight </a:t>
            </a:r>
            <a:r>
              <a:rPr lang="en-GB" altLang="en-US" sz="2000" dirty="0" err="1" smtClean="0"/>
              <a:t>etc</a:t>
            </a:r>
            <a:endParaRPr lang="en-GB" altLang="en-US" sz="2000" dirty="0" smtClean="0"/>
          </a:p>
          <a:p>
            <a:pPr lvl="1" algn="r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/>
              <a:t>[convey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(Beth’s) observational affect</a:t>
            </a:r>
            <a:r>
              <a:rPr lang="en-GB" altLang="en-US" sz="2000" b="1" dirty="0" smtClean="0"/>
              <a:t>]</a:t>
            </a:r>
            <a:r>
              <a:rPr lang="en-GB" altLang="en-US" sz="2000" dirty="0" smtClean="0"/>
              <a:t>,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lang="en-GB" altLang="en-US" sz="2000" dirty="0" smtClean="0"/>
              <a:t>and/or</a:t>
            </a:r>
          </a:p>
          <a:p>
            <a:pPr lvl="1" eaLnBrk="1" hangingPunct="1">
              <a:lnSpc>
                <a:spcPct val="120000"/>
              </a:lnSpc>
              <a:spcBef>
                <a:spcPts val="1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 smtClean="0">
                <a:solidFill>
                  <a:srgbClr val="00B0F0"/>
                </a:solidFill>
              </a:rPr>
              <a:t>Marty</a:t>
            </a:r>
            <a:r>
              <a:rPr lang="en-GB" altLang="en-US" sz="2000" dirty="0" smtClean="0"/>
              <a:t> is </a:t>
            </a:r>
            <a:r>
              <a:rPr lang="en-GB" altLang="en-US" sz="2000" b="1" i="1" dirty="0" smtClean="0">
                <a:solidFill>
                  <a:srgbClr val="FFC000"/>
                </a:solidFill>
              </a:rPr>
              <a:t>frustrated / annoyed / </a:t>
            </a:r>
            <a:r>
              <a:rPr lang="en-GB" altLang="en-US" sz="2000" b="1" dirty="0" smtClean="0">
                <a:solidFill>
                  <a:srgbClr val="FFC000"/>
                </a:solidFill>
              </a:rPr>
              <a:t>…</a:t>
            </a:r>
            <a:r>
              <a:rPr lang="en-GB" altLang="en-US" sz="2000" dirty="0" smtClean="0"/>
              <a:t> to find how difficult it is to lift, etc.</a:t>
            </a:r>
            <a:endParaRPr lang="en-GB" altLang="en-US" sz="1800" dirty="0"/>
          </a:p>
          <a:p>
            <a:pPr lvl="1" algn="r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/>
              <a:t>[convey 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participant affect</a:t>
            </a:r>
            <a:r>
              <a:rPr lang="en-GB" altLang="en-US" sz="2000" b="1" dirty="0"/>
              <a:t>]</a:t>
            </a:r>
            <a:r>
              <a:rPr lang="en-GB" altLang="en-US" sz="2000" b="1" dirty="0" smtClean="0">
                <a:solidFill>
                  <a:srgbClr val="00B0F0"/>
                </a:solidFill>
              </a:rPr>
              <a:t> </a:t>
            </a:r>
            <a:endParaRPr lang="en-GB" altLang="en-US" sz="2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1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solidFill>
                  <a:srgbClr val="FFC000"/>
                </a:solidFill>
              </a:rPr>
              <a:t>Nature of Hyperbole, &amp; Role of Affect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4"/>
            <a:ext cx="8534400" cy="547238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2400" i="1" dirty="0" smtClean="0"/>
              <a:t>“Peter has millions of pets.” </a:t>
            </a:r>
          </a:p>
          <a:p>
            <a:pPr algn="r" eaLnBrk="1" hangingPunct="1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dirty="0" smtClean="0">
                <a:solidFill>
                  <a:srgbClr val="00B0F0"/>
                </a:solidFill>
              </a:rPr>
              <a:t>[observational surprise/interest/…]</a:t>
            </a:r>
          </a:p>
          <a:p>
            <a:pPr eaLnBrk="1" hangingPunct="1">
              <a:lnSpc>
                <a:spcPct val="120000"/>
              </a:lnSpc>
              <a:spcBef>
                <a:spcPts val="5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2400" i="1" dirty="0" smtClean="0"/>
              <a:t>“The laughter in Brussels at Teresa May’s claim was so loud that you could hear it </a:t>
            </a:r>
            <a:r>
              <a:rPr lang="en-GB" altLang="en-US" sz="2400" i="1" dirty="0"/>
              <a:t>f</a:t>
            </a:r>
            <a:r>
              <a:rPr lang="en-GB" altLang="en-US" sz="2400" i="1" dirty="0" smtClean="0"/>
              <a:t>rom this side of the </a:t>
            </a:r>
            <a:r>
              <a:rPr lang="en-GB" altLang="en-US" sz="2400" i="1" dirty="0" smtClean="0"/>
              <a:t>English Channel</a:t>
            </a:r>
            <a:r>
              <a:rPr lang="en-GB" altLang="en-US" sz="2400" i="1" dirty="0" smtClean="0"/>
              <a:t>.” 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dirty="0" smtClean="0"/>
              <a:t>The distant hearing and possibly the laughter itself are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400" dirty="0" smtClean="0"/>
              <a:t> </a:t>
            </a:r>
            <a:r>
              <a:rPr lang="en-GB" altLang="en-US" sz="2400" b="1" i="1" dirty="0" smtClean="0">
                <a:solidFill>
                  <a:srgbClr val="FFC000"/>
                </a:solidFill>
              </a:rPr>
              <a:t>fictive elaborations </a:t>
            </a:r>
            <a:r>
              <a:rPr lang="en-GB" altLang="en-US" sz="2400" dirty="0" smtClean="0"/>
              <a:t>that heighten the effects.</a:t>
            </a:r>
          </a:p>
        </p:txBody>
      </p:sp>
    </p:spTree>
    <p:extLst>
      <p:ext uri="{BB962C8B-B14F-4D97-AF65-F5344CB8AC3E}">
        <p14:creationId xmlns:p14="http://schemas.microsoft.com/office/powerpoint/2010/main" val="2699265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17902</TotalTime>
  <Words>3945</Words>
  <Application>Microsoft Office PowerPoint</Application>
  <PresentationFormat>On-screen Show (4:3)</PresentationFormat>
  <Paragraphs>424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Uniting  Irony, Metaphor and Hyperbole     in a  Pretence-Based Framework</vt:lpstr>
      <vt:lpstr>Aims, Approach and Current Status</vt:lpstr>
      <vt:lpstr>Why Develop a Unified Model?  Why Pretence-Based?</vt:lpstr>
      <vt:lpstr>Pretence-Based Approach to Metaphor</vt:lpstr>
      <vt:lpstr>Pretence-Based Approach to Irony</vt:lpstr>
      <vt:lpstr>Plan of Remainder</vt:lpstr>
      <vt:lpstr>INTRODUCTION</vt:lpstr>
      <vt:lpstr>Hyperbole &amp; Role of Affect (Emotion / Evaluation)</vt:lpstr>
      <vt:lpstr>Nature of Hyperbole, &amp; Role of Affect</vt:lpstr>
      <vt:lpstr>Nature of Irony, &amp; Role of Affect</vt:lpstr>
      <vt:lpstr>Nature of Metaphor, &amp; Role of Affect</vt:lpstr>
      <vt:lpstr>Nature of Metaphor, &amp; Role of Affect, contd</vt:lpstr>
      <vt:lpstr>Hyperbole in Irony &amp; Metaphor</vt:lpstr>
      <vt:lpstr>Hyperbole in Irony &amp; Metaphor, contd</vt:lpstr>
      <vt:lpstr>Combination of Irony and Metaphor</vt:lpstr>
      <vt:lpstr>(Somewhat) DISTINCTIVE VIEW  of what  HYPERBOLES CONVEY</vt:lpstr>
      <vt:lpstr>What Sort of Scale Position?</vt:lpstr>
      <vt:lpstr>Get the Hearer Working!</vt:lpstr>
      <vt:lpstr>Meaning Orientation / Inference Direction</vt:lpstr>
      <vt:lpstr>EXTENDING THAT VIEW  to METAPHOR &amp; IRONY</vt:lpstr>
      <vt:lpstr>Natural Extension of the Hyperbole View  to Metaphor</vt:lpstr>
      <vt:lpstr>Natural Extension of the Hyperbole View  to Metaphor, contd</vt:lpstr>
      <vt:lpstr>Natural Extension of the Hyperbole View  to (part of a view about) Irony</vt:lpstr>
      <vt:lpstr>Natural Extension of the Hyperbole View  to (part of a view about) Irony, contd.</vt:lpstr>
      <vt:lpstr>Natural Extension of the Hyperbole View  to (part of a view about) Irony, contd.</vt:lpstr>
      <vt:lpstr>THE MODELS  &amp; THEIR UNIFICATION </vt:lpstr>
      <vt:lpstr>Peña &amp; Ruiz de Mendoza (2017) “imaginary situations” approach to hyperbole </vt:lpstr>
      <vt:lpstr>PowerPoint Presentation</vt:lpstr>
      <vt:lpstr>My Reformulation/Modification of Peña &amp; Ruiz de Mendoza  </vt:lpstr>
      <vt:lpstr>PowerPoint Presentation</vt:lpstr>
      <vt:lpstr>ATT-Meta approach to metaphor  [e.g.:  Barnden 2008, 2015, 2016]</vt:lpstr>
      <vt:lpstr>Example</vt:lpstr>
      <vt:lpstr>PowerPoint Presentation</vt:lpstr>
      <vt:lpstr>PowerPoint Presentation</vt:lpstr>
      <vt:lpstr>PowerPoint Presentation</vt:lpstr>
      <vt:lpstr>PowerPoint Presentation</vt:lpstr>
      <vt:lpstr>View-NEUTRAL Mapping Adjuncts (VNMAs)</vt:lpstr>
      <vt:lpstr>PowerPoint Presentation</vt:lpstr>
      <vt:lpstr>PowerPoint Presentation</vt:lpstr>
      <vt:lpstr>PowerPoint Presentation</vt:lpstr>
      <vt:lpstr>“ATT-Iro” account of (hyperbolic) irony based on pretence/fiction  [Barnden 2017; Barnden, forthcoming]</vt:lpstr>
      <vt:lpstr>Using Pretence/Fiction for Irony</vt:lpstr>
      <vt:lpstr>Using Pretence/Fiction for Irony, contd</vt:lpstr>
      <vt:lpstr>PowerPoint Presentation</vt:lpstr>
      <vt:lpstr>Conclusions</vt:lpstr>
      <vt:lpstr>PowerPoint Presentation</vt:lpstr>
      <vt:lpstr>References</vt:lpstr>
      <vt:lpstr>References</vt:lpstr>
      <vt:lpstr>References, contd</vt:lpstr>
      <vt:lpstr>PowerPoint Presentation</vt:lpstr>
      <vt:lpstr>PowerPoint Presentation</vt:lpstr>
      <vt:lpstr>PowerPoint Presentation</vt:lpstr>
      <vt:lpstr>Why Use Hyperbole?  (1) – Avoid Choice</vt:lpstr>
      <vt:lpstr>Why Use Hyperbole?  – Slick Inference</vt:lpstr>
    </vt:vector>
  </TitlesOfParts>
  <Company>The 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Natural Language Processing:</dc:title>
  <dc:creator>School of Computer Science</dc:creator>
  <cp:lastModifiedBy>John Barnden</cp:lastModifiedBy>
  <cp:revision>4606</cp:revision>
  <dcterms:created xsi:type="dcterms:W3CDTF">2004-04-07T10:56:43Z</dcterms:created>
  <dcterms:modified xsi:type="dcterms:W3CDTF">2018-03-06T11:12:45Z</dcterms:modified>
</cp:coreProperties>
</file>