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5" r:id="rId4"/>
    <p:sldId id="272" r:id="rId5"/>
    <p:sldId id="273" r:id="rId6"/>
    <p:sldId id="271" r:id="rId7"/>
    <p:sldId id="301" r:id="rId8"/>
    <p:sldId id="286" r:id="rId9"/>
    <p:sldId id="274" r:id="rId10"/>
    <p:sldId id="284" r:id="rId11"/>
    <p:sldId id="287" r:id="rId12"/>
    <p:sldId id="288" r:id="rId13"/>
    <p:sldId id="289" r:id="rId14"/>
    <p:sldId id="312" r:id="rId15"/>
    <p:sldId id="290" r:id="rId16"/>
    <p:sldId id="315" r:id="rId17"/>
    <p:sldId id="316" r:id="rId18"/>
    <p:sldId id="317" r:id="rId19"/>
    <p:sldId id="276" r:id="rId20"/>
    <p:sldId id="314" r:id="rId21"/>
    <p:sldId id="297" r:id="rId22"/>
    <p:sldId id="296" r:id="rId23"/>
    <p:sldId id="308" r:id="rId24"/>
    <p:sldId id="313" r:id="rId25"/>
    <p:sldId id="277" r:id="rId26"/>
    <p:sldId id="318" r:id="rId27"/>
    <p:sldId id="319" r:id="rId28"/>
    <p:sldId id="320" r:id="rId29"/>
    <p:sldId id="321" r:id="rId30"/>
    <p:sldId id="309" r:id="rId31"/>
    <p:sldId id="278" r:id="rId32"/>
    <p:sldId id="322" r:id="rId33"/>
    <p:sldId id="323" r:id="rId34"/>
    <p:sldId id="310" r:id="rId35"/>
    <p:sldId id="311" r:id="rId36"/>
    <p:sldId id="279" r:id="rId37"/>
    <p:sldId id="280" r:id="rId38"/>
    <p:sldId id="264" r:id="rId39"/>
    <p:sldId id="281" r:id="rId40"/>
    <p:sldId id="291" r:id="rId41"/>
    <p:sldId id="282" r:id="rId42"/>
    <p:sldId id="324" r:id="rId43"/>
    <p:sldId id="325" r:id="rId44"/>
    <p:sldId id="258" r:id="rId45"/>
    <p:sldId id="298" r:id="rId46"/>
    <p:sldId id="326" r:id="rId47"/>
    <p:sldId id="299" r:id="rId48"/>
    <p:sldId id="327" r:id="rId49"/>
    <p:sldId id="328" r:id="rId50"/>
    <p:sldId id="307" r:id="rId51"/>
    <p:sldId id="329" r:id="rId52"/>
    <p:sldId id="293" r:id="rId53"/>
    <p:sldId id="28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9605-47C1-6F47-9D47-D770C9F3E5ED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DD21-E0A3-E54B-9454-DF24775F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actually gives two arguments; the first one is relevant</a:t>
            </a:r>
            <a:r>
              <a:rPr lang="en-US" baseline="0" dirty="0" smtClean="0"/>
              <a:t> to us: he looks and finds only a shifting sequence of percepts.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0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</a:t>
            </a:r>
            <a:r>
              <a:rPr lang="en-US" baseline="0" dirty="0" smtClean="0"/>
              <a:t> are anachronistic here: Descartes was before Hume, and Hume may have been responding to Descartes. If we don’t require knowing to be self-knowing, we get </a:t>
            </a:r>
            <a:r>
              <a:rPr lang="en-US" baseline="0" dirty="0" err="1" smtClean="0"/>
              <a:t>boxology</a:t>
            </a:r>
            <a:r>
              <a:rPr lang="en-US" baseline="0" dirty="0" smtClean="0"/>
              <a:t>. </a:t>
            </a:r>
            <a:r>
              <a:rPr lang="en-US" dirty="0" smtClean="0"/>
              <a:t>Note: this is to be distinguished from a </a:t>
            </a:r>
            <a:r>
              <a:rPr lang="en-US" i="1" dirty="0" smtClean="0"/>
              <a:t>reflective</a:t>
            </a:r>
            <a:r>
              <a:rPr lang="en-US" dirty="0" smtClean="0"/>
              <a:t> theory of mind. Reflexivity is </a:t>
            </a:r>
            <a:r>
              <a:rPr lang="en-US" i="1" dirty="0" smtClean="0"/>
              <a:t>pre-reflective</a:t>
            </a:r>
            <a:r>
              <a:rPr lang="en-US" dirty="0" smtClean="0"/>
              <a:t>, and is by definition </a:t>
            </a:r>
            <a:r>
              <a:rPr lang="en-US" i="1" dirty="0" smtClean="0"/>
              <a:t>immediate part and parcel of any kind of knowing</a:t>
            </a:r>
            <a:r>
              <a:rPr lang="en-US" dirty="0" smtClean="0"/>
              <a:t>. With Descartes, it may be </a:t>
            </a:r>
            <a:r>
              <a:rPr lang="en-US" i="1" dirty="0" smtClean="0"/>
              <a:t>all</a:t>
            </a:r>
            <a:r>
              <a:rPr lang="en-US" dirty="0" smtClean="0"/>
              <a:t> that we can really know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</a:t>
            </a:r>
            <a:r>
              <a:rPr lang="en-US" baseline="0" dirty="0" smtClean="0"/>
              <a:t> are anachronistic here: Descartes was before Hume, and Hume may have been responding to Descartes. If we don’t require knowing to be self-knowing, we get </a:t>
            </a:r>
            <a:r>
              <a:rPr lang="en-US" baseline="0" dirty="0" err="1" smtClean="0"/>
              <a:t>boxology</a:t>
            </a:r>
            <a:r>
              <a:rPr lang="en-US" baseline="0" dirty="0" smtClean="0"/>
              <a:t>. </a:t>
            </a:r>
            <a:r>
              <a:rPr lang="en-US" dirty="0" smtClean="0"/>
              <a:t>Note: this is to be distinguished from a </a:t>
            </a:r>
            <a:r>
              <a:rPr lang="en-US" i="1" dirty="0" smtClean="0"/>
              <a:t>reflective</a:t>
            </a:r>
            <a:r>
              <a:rPr lang="en-US" dirty="0" smtClean="0"/>
              <a:t> theory of mind. Reflexivity is </a:t>
            </a:r>
            <a:r>
              <a:rPr lang="en-US" i="1" dirty="0" smtClean="0"/>
              <a:t>pre-reflective</a:t>
            </a:r>
            <a:r>
              <a:rPr lang="en-US" dirty="0" smtClean="0"/>
              <a:t>, and is by definition </a:t>
            </a:r>
            <a:r>
              <a:rPr lang="en-US" i="1" dirty="0" smtClean="0"/>
              <a:t>immediate part and parcel of any kind of knowing</a:t>
            </a:r>
            <a:r>
              <a:rPr lang="en-US" dirty="0" smtClean="0"/>
              <a:t>. With Descartes, it may be </a:t>
            </a:r>
            <a:r>
              <a:rPr lang="en-US" i="1" dirty="0" smtClean="0"/>
              <a:t>all</a:t>
            </a:r>
            <a:r>
              <a:rPr lang="en-US" dirty="0" smtClean="0"/>
              <a:t> that we can really know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</a:t>
            </a:r>
            <a:r>
              <a:rPr lang="en-US" baseline="0" dirty="0" smtClean="0"/>
              <a:t> are anachronistic here: Descartes was before Hume, and Hume may have been responding to Descartes. If we don’t require knowing to be self-knowing, we get </a:t>
            </a:r>
            <a:r>
              <a:rPr lang="en-US" baseline="0" dirty="0" err="1" smtClean="0"/>
              <a:t>boxology</a:t>
            </a:r>
            <a:r>
              <a:rPr lang="en-US" baseline="0" dirty="0" smtClean="0"/>
              <a:t>. </a:t>
            </a:r>
            <a:r>
              <a:rPr lang="en-US" dirty="0" smtClean="0"/>
              <a:t>Note: this is to be distinguished from a </a:t>
            </a:r>
            <a:r>
              <a:rPr lang="en-US" i="1" dirty="0" smtClean="0"/>
              <a:t>reflective</a:t>
            </a:r>
            <a:r>
              <a:rPr lang="en-US" dirty="0" smtClean="0"/>
              <a:t> theory of mind. Reflexivity is </a:t>
            </a:r>
            <a:r>
              <a:rPr lang="en-US" i="1" dirty="0" smtClean="0"/>
              <a:t>pre-reflective</a:t>
            </a:r>
            <a:r>
              <a:rPr lang="en-US" dirty="0" smtClean="0"/>
              <a:t>, and is by definition </a:t>
            </a:r>
            <a:r>
              <a:rPr lang="en-US" i="1" dirty="0" smtClean="0"/>
              <a:t>immediate part and parcel of any kind of knowing</a:t>
            </a:r>
            <a:r>
              <a:rPr lang="en-US" dirty="0" smtClean="0"/>
              <a:t>. With Descartes, it may be </a:t>
            </a:r>
            <a:r>
              <a:rPr lang="en-US" i="1" dirty="0" smtClean="0"/>
              <a:t>all</a:t>
            </a:r>
            <a:r>
              <a:rPr lang="en-US" dirty="0" smtClean="0"/>
              <a:t> that we can really know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</a:t>
            </a:r>
            <a:r>
              <a:rPr lang="en-US" baseline="0" dirty="0" smtClean="0"/>
              <a:t> are anachronistic here: Descartes was before Hume, and Hume may have been responding to Descartes. If we don’t require knowing to be self-knowing, we get </a:t>
            </a:r>
            <a:r>
              <a:rPr lang="en-US" baseline="0" dirty="0" err="1" smtClean="0"/>
              <a:t>boxology</a:t>
            </a:r>
            <a:r>
              <a:rPr lang="en-US" baseline="0" dirty="0" smtClean="0"/>
              <a:t>. </a:t>
            </a:r>
            <a:r>
              <a:rPr lang="en-US" dirty="0" smtClean="0"/>
              <a:t>Note: this is to be distinguished from a </a:t>
            </a:r>
            <a:r>
              <a:rPr lang="en-US" i="1" dirty="0" smtClean="0"/>
              <a:t>reflective</a:t>
            </a:r>
            <a:r>
              <a:rPr lang="en-US" dirty="0" smtClean="0"/>
              <a:t> theory of mind. Reflexivity is </a:t>
            </a:r>
            <a:r>
              <a:rPr lang="en-US" i="1" dirty="0" smtClean="0"/>
              <a:t>pre-reflective</a:t>
            </a:r>
            <a:r>
              <a:rPr lang="en-US" dirty="0" smtClean="0"/>
              <a:t>, and is by definition </a:t>
            </a:r>
            <a:r>
              <a:rPr lang="en-US" i="1" dirty="0" smtClean="0"/>
              <a:t>immediate part and parcel of any kind of knowing</a:t>
            </a:r>
            <a:r>
              <a:rPr lang="en-US" dirty="0" smtClean="0"/>
              <a:t>. With Descartes, it may be </a:t>
            </a:r>
            <a:r>
              <a:rPr lang="en-US" i="1" dirty="0" smtClean="0"/>
              <a:t>all</a:t>
            </a:r>
            <a:r>
              <a:rPr lang="en-US" dirty="0" smtClean="0"/>
              <a:t> that we can really know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</a:t>
            </a:r>
            <a:r>
              <a:rPr lang="en-US" i="1" baseline="0" dirty="0" smtClean="0"/>
              <a:t> se</a:t>
            </a:r>
            <a:r>
              <a:rPr lang="en-US" i="0" baseline="0" dirty="0" smtClean="0"/>
              <a:t> knowledge – maybe the most basic kind. </a:t>
            </a:r>
            <a:r>
              <a:rPr lang="en-US" i="1" baseline="0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</a:t>
            </a:r>
            <a:r>
              <a:rPr lang="en-US" i="1" baseline="0" dirty="0" smtClean="0"/>
              <a:t> se</a:t>
            </a:r>
            <a:r>
              <a:rPr lang="en-US" i="0" baseline="0" dirty="0" smtClean="0"/>
              <a:t> knowledge – maybe the most basic kind. </a:t>
            </a:r>
            <a:r>
              <a:rPr lang="en-US" i="1" baseline="0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De</a:t>
            </a:r>
            <a:r>
              <a:rPr lang="en-US" i="1" baseline="0" dirty="0" smtClean="0"/>
              <a:t> se</a:t>
            </a:r>
            <a:r>
              <a:rPr lang="en-US" i="0" baseline="0" dirty="0" smtClean="0"/>
              <a:t> knowledge – maybe the most basic kind. </a:t>
            </a:r>
            <a:r>
              <a:rPr lang="en-US" i="1" baseline="0" dirty="0" smtClean="0"/>
              <a:t>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Indeed, in earlier work, Putnam</a:t>
            </a:r>
            <a:r>
              <a:rPr lang="en-US" baseline="0" dirty="0" smtClean="0"/>
              <a:t> took just this line about </a:t>
            </a:r>
            <a:r>
              <a:rPr lang="en-US" baseline="0" dirty="0" err="1" smtClean="0"/>
              <a:t>meaners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Meaning is relation between internal idea and</a:t>
            </a:r>
            <a:r>
              <a:rPr lang="en-US" baseline="0" dirty="0" smtClean="0"/>
              <a:t> internal terminology. Outer mapping might not exist, but if it does then it is canonical, by measurement </a:t>
            </a:r>
            <a:r>
              <a:rPr lang="en-US" baseline="0" dirty="0" err="1" smtClean="0"/>
              <a:t>covarying</a:t>
            </a:r>
            <a:r>
              <a:rPr lang="en-US" baseline="0" dirty="0" smtClean="0"/>
              <a:t> with inner measurement.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9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probably not the way Searle meant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modal argument</a:t>
            </a:r>
            <a:r>
              <a:rPr lang="en-US" baseline="0" dirty="0" smtClean="0"/>
              <a:t> based on possible worlds – stipulated entities that supposedly help reveal what we can imagine based on current knowledge.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probably not the way Searle meant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5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probably not the way Searle meant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Aquinas</a:t>
            </a:r>
            <a:r>
              <a:rPr lang="en-US" baseline="0" dirty="0" smtClean="0"/>
              <a:t> talking about? – it wasn’t subjectivity.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that later;</a:t>
            </a:r>
            <a:r>
              <a:rPr lang="en-US" baseline="0" dirty="0" smtClean="0"/>
              <a:t> for now, a peek at knowing as often construed.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that later;</a:t>
            </a:r>
            <a:r>
              <a:rPr lang="en-US" baseline="0" dirty="0" smtClean="0"/>
              <a:t> for now, a peek at knowing as often construed.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that later;</a:t>
            </a:r>
            <a:r>
              <a:rPr lang="en-US" baseline="0" dirty="0" smtClean="0"/>
              <a:t> for now, a peek at knowing as often construed.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that later;</a:t>
            </a:r>
            <a:r>
              <a:rPr lang="en-US" baseline="0" dirty="0" smtClean="0"/>
              <a:t> for now, a peek at knowing as often construed.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fair, this is not exactly what philosophers have been trying to capture.</a:t>
            </a:r>
            <a:r>
              <a:rPr lang="en-US" baseline="0" dirty="0" smtClean="0"/>
              <a:t> But it will do for our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fair, this is not exactly what philosophers have been trying to capture.</a:t>
            </a:r>
            <a:r>
              <a:rPr lang="en-US" baseline="0" dirty="0" smtClean="0"/>
              <a:t> But it will do for our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Slides</a:t>
            </a:r>
            <a:r>
              <a:rPr lang="en-US" baseline="0" dirty="0" smtClean="0"/>
              <a:t> are anachronistic here: Descartes was before Hume, and Hume may have been responding to Descartes. If we don’t require knowing to be self-knowing, we get </a:t>
            </a:r>
            <a:r>
              <a:rPr lang="en-US" baseline="0" dirty="0" err="1" smtClean="0"/>
              <a:t>boxology</a:t>
            </a:r>
            <a:r>
              <a:rPr lang="en-US" baseline="0" dirty="0" smtClean="0"/>
              <a:t>. </a:t>
            </a:r>
            <a:r>
              <a:rPr lang="en-US" dirty="0" smtClean="0"/>
              <a:t>Note: this is to be distinguished from a </a:t>
            </a:r>
            <a:r>
              <a:rPr lang="en-US" i="1" dirty="0" smtClean="0"/>
              <a:t>reflective</a:t>
            </a:r>
            <a:r>
              <a:rPr lang="en-US" dirty="0" smtClean="0"/>
              <a:t> theory of mind. Reflexivity is </a:t>
            </a:r>
            <a:r>
              <a:rPr lang="en-US" i="1" dirty="0" smtClean="0"/>
              <a:t>pre-reflective</a:t>
            </a:r>
            <a:r>
              <a:rPr lang="en-US" dirty="0" smtClean="0"/>
              <a:t>, and is by definition </a:t>
            </a:r>
            <a:r>
              <a:rPr lang="en-US" i="1" dirty="0" smtClean="0"/>
              <a:t>immediate part and parcel of any kind of knowing</a:t>
            </a:r>
            <a:r>
              <a:rPr lang="en-US" dirty="0" smtClean="0"/>
              <a:t>. With Descartes, it may be </a:t>
            </a:r>
            <a:r>
              <a:rPr lang="en-US" i="1" dirty="0" smtClean="0"/>
              <a:t>all</a:t>
            </a:r>
            <a:r>
              <a:rPr lang="en-US" dirty="0" smtClean="0"/>
              <a:t> that we can really know for 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0DD21-E0A3-E54B-9454-DF24775F2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40FC-8089-EF4E-9CAB-D9C1497B0FA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D561-ED6A-0C4C-B9A5-560002075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48997"/>
            <a:ext cx="7772400" cy="1470025"/>
          </a:xfrm>
        </p:spPr>
        <p:txBody>
          <a:bodyPr/>
          <a:lstStyle/>
          <a:p>
            <a:r>
              <a:rPr lang="en-US" dirty="0" smtClean="0"/>
              <a:t>Reflexive Self: Why and 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 Perlis</a:t>
            </a:r>
          </a:p>
          <a:p>
            <a:r>
              <a:rPr lang="en-US" dirty="0" smtClean="0"/>
              <a:t>University of Maryland, College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1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Again: Conscious </a:t>
            </a:r>
            <a:r>
              <a:rPr lang="en-US" dirty="0"/>
              <a:t>(of) = with knowledge (of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 what? </a:t>
            </a:r>
          </a:p>
          <a:p>
            <a:r>
              <a:rPr lang="en-US" dirty="0" smtClean="0"/>
              <a:t>Imagine pain gone, memory gone, vision gone. No perception, no input, no proprioception.</a:t>
            </a:r>
          </a:p>
          <a:p>
            <a:r>
              <a:rPr lang="en-US" dirty="0" smtClean="0"/>
              <a:t>What remains?</a:t>
            </a:r>
          </a:p>
          <a:p>
            <a:r>
              <a:rPr lang="en-US" dirty="0" smtClean="0"/>
              <a:t>Nothing, or a pure self, the bare “I”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Hume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 says no “I”</a:t>
            </a:r>
          </a:p>
          <a:p>
            <a:r>
              <a:rPr lang="en-US" dirty="0" smtClean="0"/>
              <a:t>But who then is saying that?</a:t>
            </a:r>
          </a:p>
          <a:p>
            <a:r>
              <a:rPr lang="en-US" dirty="0" smtClean="0"/>
              <a:t>Who is having percepts?</a:t>
            </a:r>
          </a:p>
          <a:p>
            <a:r>
              <a:rPr lang="en-US" dirty="0" smtClean="0"/>
              <a:t>Percepts free-floating in space are not perceived.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85" y="1185984"/>
            <a:ext cx="1244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to </a:t>
            </a:r>
            <a:r>
              <a:rPr lang="en-US" dirty="0" err="1" smtClean="0"/>
              <a:t>Kripke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Naming and Necessity</a:t>
            </a:r>
          </a:p>
          <a:p>
            <a:r>
              <a:rPr lang="en-US" dirty="0" smtClean="0"/>
              <a:t>Pain requires a subject, an entity that can feel, that can </a:t>
            </a:r>
            <a:r>
              <a:rPr lang="en-US" i="1" dirty="0" smtClean="0"/>
              <a:t>know</a:t>
            </a:r>
            <a:r>
              <a:rPr lang="en-US" dirty="0" smtClean="0"/>
              <a:t> the pain.</a:t>
            </a:r>
          </a:p>
          <a:p>
            <a:r>
              <a:rPr lang="en-US" dirty="0"/>
              <a:t>M</a:t>
            </a:r>
            <a:r>
              <a:rPr lang="en-US" dirty="0" smtClean="0"/>
              <a:t>ere C-fiber firings cannot supply that.</a:t>
            </a:r>
          </a:p>
          <a:p>
            <a:r>
              <a:rPr lang="en-US" dirty="0" smtClean="0"/>
              <a:t>So pain is more than firing of C-fibers.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15" y="1545738"/>
            <a:ext cx="1778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5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(</a:t>
            </a:r>
            <a:r>
              <a:rPr lang="en-US" i="1" dirty="0"/>
              <a:t>pace</a:t>
            </a:r>
            <a:r>
              <a:rPr lang="en-US" dirty="0"/>
              <a:t> </a:t>
            </a:r>
            <a:r>
              <a:rPr lang="en-US" dirty="0" err="1"/>
              <a:t>Kripke</a:t>
            </a:r>
            <a:r>
              <a:rPr lang="en-US" dirty="0"/>
              <a:t>): a whole brain-full of fibers firing in the right way might be able to supply a subject.</a:t>
            </a:r>
          </a:p>
          <a:p>
            <a:r>
              <a:rPr lang="en-US" dirty="0" smtClean="0"/>
              <a:t>That, after all, is (one of) the big question(s).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back to KNOWING, since consciousness seems to be a kind of knowing.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being conscious is knowing (whatever one if conscious of), then we should ask what knowing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9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being conscious is knowing (whatever one if conscious of), then we should ask what knowing is.</a:t>
            </a:r>
            <a:endParaRPr lang="en-US" dirty="0"/>
          </a:p>
          <a:p>
            <a:r>
              <a:rPr lang="en-US" dirty="0" smtClean="0"/>
              <a:t>Many philosophers have asked what knowledge is. </a:t>
            </a:r>
          </a:p>
        </p:txBody>
      </p:sp>
    </p:spTree>
    <p:extLst>
      <p:ext uri="{BB962C8B-B14F-4D97-AF65-F5344CB8AC3E}">
        <p14:creationId xmlns:p14="http://schemas.microsoft.com/office/powerpoint/2010/main" val="64344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being conscious is knowing (whatever one if conscious of), then we should ask what knowing is.</a:t>
            </a:r>
            <a:endParaRPr lang="en-US" dirty="0"/>
          </a:p>
          <a:p>
            <a:r>
              <a:rPr lang="en-US" dirty="0" smtClean="0"/>
              <a:t>Many philosophers have asked what knowledge is. </a:t>
            </a:r>
          </a:p>
          <a:p>
            <a:r>
              <a:rPr lang="en-US" dirty="0" smtClean="0"/>
              <a:t>A not-uncommon view is that self-knowledge is preceded by knowledge of things more generally; we then come to know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5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to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being conscious is knowing (whatever one if conscious of), then we should ask what knowing is.</a:t>
            </a:r>
            <a:endParaRPr lang="en-US" dirty="0"/>
          </a:p>
          <a:p>
            <a:r>
              <a:rPr lang="en-US" dirty="0" smtClean="0"/>
              <a:t>Many philosophers have asked what knowledge is. </a:t>
            </a:r>
          </a:p>
          <a:p>
            <a:r>
              <a:rPr lang="en-US" dirty="0" smtClean="0"/>
              <a:t>A not-uncommon view is that self-knowledge is preceded by knowledge of things more generally; we then come to know self (</a:t>
            </a:r>
            <a:r>
              <a:rPr lang="en-US" i="1" dirty="0" smtClean="0"/>
              <a:t>hmm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Plato </a:t>
            </a:r>
            <a:r>
              <a:rPr lang="en-US" dirty="0" smtClean="0">
                <a:sym typeface="Wingdings"/>
              </a:rPr>
              <a:t>to </a:t>
            </a:r>
            <a:r>
              <a:rPr lang="en-US" dirty="0" err="1" smtClean="0">
                <a:sym typeface="Wingdings"/>
              </a:rPr>
              <a:t>Gettier</a:t>
            </a:r>
            <a:r>
              <a:rPr lang="en-US" dirty="0" smtClean="0">
                <a:sym typeface="Wingdings"/>
              </a:rPr>
              <a:t>: JTB or not?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0" y="1129323"/>
            <a:ext cx="1617785" cy="24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before the Why and the How…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brief </a:t>
            </a:r>
            <a:r>
              <a:rPr lang="en-US" smtClean="0"/>
              <a:t>digression concerning the </a:t>
            </a:r>
            <a:r>
              <a:rPr lang="en-US" i="1" u="sng" smtClean="0"/>
              <a:t>WHAT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62577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Plato </a:t>
            </a:r>
            <a:r>
              <a:rPr lang="en-US" dirty="0" smtClean="0">
                <a:sym typeface="Wingdings"/>
              </a:rPr>
              <a:t>to </a:t>
            </a:r>
            <a:r>
              <a:rPr lang="en-US" dirty="0" err="1" smtClean="0">
                <a:sym typeface="Wingdings"/>
              </a:rPr>
              <a:t>Gettier</a:t>
            </a:r>
            <a:r>
              <a:rPr lang="en-US" dirty="0" smtClean="0">
                <a:sym typeface="Wingdings"/>
              </a:rPr>
              <a:t>: JTB or not?</a:t>
            </a:r>
          </a:p>
          <a:p>
            <a:r>
              <a:rPr lang="en-US" dirty="0" smtClean="0">
                <a:sym typeface="Wingdings"/>
              </a:rPr>
              <a:t>J </a:t>
            </a:r>
            <a:r>
              <a:rPr lang="en-US" b="1" dirty="0">
                <a:sym typeface="Wingdings"/>
              </a:rPr>
              <a:t>-</a:t>
            </a:r>
            <a:r>
              <a:rPr lang="en-US" b="1" dirty="0" smtClean="0">
                <a:sym typeface="Wingdings"/>
              </a:rPr>
              <a:t>j-&gt;</a:t>
            </a:r>
            <a:r>
              <a:rPr lang="en-US" dirty="0" smtClean="0">
                <a:sym typeface="Wingdings"/>
              </a:rPr>
              <a:t> B; but J can fail, or “</a:t>
            </a:r>
            <a:r>
              <a:rPr lang="en-US" b="1" dirty="0" smtClean="0">
                <a:sym typeface="Wingdings"/>
              </a:rPr>
              <a:t>-j-&gt;</a:t>
            </a:r>
            <a:r>
              <a:rPr lang="en-US" dirty="0" smtClean="0">
                <a:sym typeface="Wingdings"/>
              </a:rPr>
              <a:t>” can fail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0" y="1129323"/>
            <a:ext cx="1617785" cy="24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8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65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The landslide (</a:t>
            </a:r>
            <a:r>
              <a:rPr lang="en-US" dirty="0" err="1">
                <a:sym typeface="Wingdings"/>
              </a:rPr>
              <a:t>Remaley</a:t>
            </a:r>
            <a:r>
              <a:rPr lang="en-US" dirty="0">
                <a:sym typeface="Wingdings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1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/>
              </a:rPr>
              <a:t>Dretske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et al: perhaps there is no </a:t>
            </a:r>
            <a:r>
              <a:rPr lang="en-US" dirty="0" smtClean="0">
                <a:sym typeface="Wingdings"/>
              </a:rPr>
              <a:t>knowledge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2187542"/>
            <a:ext cx="1955800" cy="18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ym typeface="Wingdings"/>
              </a:rPr>
              <a:t>Dretske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et al: perhaps there is no </a:t>
            </a:r>
            <a:r>
              <a:rPr lang="en-US" dirty="0" smtClean="0">
                <a:sym typeface="Wingdings"/>
              </a:rPr>
              <a:t>knowledge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Seems convincing: how can we ever </a:t>
            </a:r>
            <a:r>
              <a:rPr lang="en-US" dirty="0" smtClean="0">
                <a:sym typeface="Wingdings"/>
              </a:rPr>
              <a:t>truly know </a:t>
            </a:r>
            <a:r>
              <a:rPr lang="en-US" dirty="0">
                <a:sym typeface="Wingdings"/>
              </a:rPr>
              <a:t>anything? Isn’t all knowledge inferred, concluded on reflection</a:t>
            </a:r>
            <a:r>
              <a:rPr lang="en-US" dirty="0" smtClean="0">
                <a:sym typeface="Wingdings"/>
              </a:rPr>
              <a:t>? And thus potentially error-prone?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54" y="2187542"/>
            <a:ext cx="1955800" cy="18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8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only thing we can know for sure is that we are having thoughts: “I think…” and this is immediate, not inferred. Clear and distinct, cannot doubt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30" y="1147104"/>
            <a:ext cx="1699847" cy="1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2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only thing we can know for sure is that we are having thoughts: “I think…” and this is immediate, not inferred. Clear and distinct, cannot doubt it.</a:t>
            </a:r>
          </a:p>
          <a:p>
            <a:r>
              <a:rPr lang="en-US" dirty="0" smtClean="0"/>
              <a:t>Or is it “There is thinking…”?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30" y="1147104"/>
            <a:ext cx="1699847" cy="1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only thing we can know for sure is that we are having thoughts: “I think…” and this is immediate, not inferred. Clear and distinct, cannot doubt it.</a:t>
            </a:r>
          </a:p>
          <a:p>
            <a:r>
              <a:rPr lang="en-US" dirty="0" smtClean="0"/>
              <a:t>Or is it “There is thinking…”? (who said this?)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30" y="1147104"/>
            <a:ext cx="1699847" cy="1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But: how can “there is thinking” be concluded (known) unless there is knowing – i.e., something that knows?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30" y="1147104"/>
            <a:ext cx="1699847" cy="1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only thing we can know for sure is that we are having thoughts: “I think…” and this is immediate, not inferred. Clear and distinct, cannot doubt it.</a:t>
            </a:r>
          </a:p>
          <a:p>
            <a:r>
              <a:rPr lang="en-US" dirty="0" smtClean="0"/>
              <a:t>Knowing is the sort of thing that knows it is happening. And that is the “I” – a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30" y="1147104"/>
            <a:ext cx="1699847" cy="16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immediate present “I”.</a:t>
            </a:r>
          </a:p>
          <a:p>
            <a:r>
              <a:rPr lang="en-US" dirty="0" smtClean="0"/>
              <a:t>An awareness/knowing that – whatever else it might know –  knows itself </a:t>
            </a:r>
            <a:r>
              <a:rPr lang="en-US" smtClean="0"/>
              <a:t>as </a:t>
            </a:r>
            <a:r>
              <a:rPr lang="en-US" smtClean="0"/>
              <a:t>that </a:t>
            </a:r>
            <a:r>
              <a:rPr lang="en-US" smtClean="0"/>
              <a:t>same </a:t>
            </a:r>
            <a:r>
              <a:rPr lang="en-US" dirty="0" smtClean="0"/>
              <a:t>awareness/knowing.</a:t>
            </a:r>
          </a:p>
          <a:p>
            <a:r>
              <a:rPr lang="en-US" dirty="0" smtClean="0"/>
              <a:t>It knows that it knows, but already as part of that momentary act of knowing, not the result of reflecting on the knowing (or anything else).</a:t>
            </a:r>
          </a:p>
        </p:txBody>
      </p:sp>
    </p:spTree>
    <p:extLst>
      <p:ext uri="{BB962C8B-B14F-4D97-AF65-F5344CB8AC3E}">
        <p14:creationId xmlns:p14="http://schemas.microsoft.com/office/powerpoint/2010/main" val="188396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sort of knowing is this I-knowing?</a:t>
            </a:r>
          </a:p>
          <a:p>
            <a:r>
              <a:rPr lang="en-US" dirty="0" smtClean="0"/>
              <a:t>What is it to know that this is oneself doing the knowing?</a:t>
            </a:r>
          </a:p>
          <a:p>
            <a:r>
              <a:rPr lang="en-US" dirty="0" smtClean="0"/>
              <a:t>Reflexivity-terminology is a bit weird – but hopefully not as weird as “lights-on” or “something it is like to be”.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Perry on “I”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does he learn when he finally realizes (knows) that it is he himself whose cart is leaking sugar?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77" y="630238"/>
            <a:ext cx="116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Perry on “I”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 does he learn when he finally realizes (knows) that it is he himself whose cart is leaking sugar?</a:t>
            </a:r>
          </a:p>
          <a:p>
            <a:r>
              <a:rPr lang="en-US" dirty="0" smtClean="0"/>
              <a:t>He learns “that it is he himself”. </a:t>
            </a:r>
            <a:r>
              <a:rPr lang="en-US" dirty="0"/>
              <a:t> I</a:t>
            </a:r>
            <a:r>
              <a:rPr lang="en-US" dirty="0" smtClean="0"/>
              <a:t>t is the owner of the “this, here, now” experience. It is his </a:t>
            </a:r>
            <a:r>
              <a:rPr lang="en-US" i="1" dirty="0" smtClean="0"/>
              <a:t>self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77" y="630238"/>
            <a:ext cx="116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Perry on “I”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What does he learn when he finally realizes (knows) that it is he himself whose cart is leaking sugar?</a:t>
            </a:r>
          </a:p>
          <a:p>
            <a:r>
              <a:rPr lang="en-US" dirty="0" smtClean="0"/>
              <a:t>He learns “that it is he himself”. </a:t>
            </a:r>
            <a:r>
              <a:rPr lang="en-US" dirty="0"/>
              <a:t> I</a:t>
            </a:r>
            <a:r>
              <a:rPr lang="en-US" dirty="0" smtClean="0"/>
              <a:t>t is the owner of the “this, here, now” experience. It is his </a:t>
            </a:r>
            <a:r>
              <a:rPr lang="en-US" i="1" dirty="0" smtClean="0"/>
              <a:t>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primary category, not derived from other forms of knowing.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77" y="630238"/>
            <a:ext cx="116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Uh-Oh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then stuck?</a:t>
            </a:r>
          </a:p>
          <a:p>
            <a:r>
              <a:rPr lang="en-US" dirty="0" smtClean="0"/>
              <a:t>A fundamental irreducible “I”?</a:t>
            </a:r>
          </a:p>
          <a:p>
            <a:r>
              <a:rPr lang="en-US" dirty="0" smtClean="0"/>
              <a:t>No hope for neuroscience of consciousness?</a:t>
            </a:r>
          </a:p>
          <a:p>
            <a:r>
              <a:rPr lang="en-US" dirty="0" smtClean="0"/>
              <a:t>No hope for strong AI?</a:t>
            </a:r>
          </a:p>
          <a:p>
            <a:r>
              <a:rPr lang="en-US" dirty="0" smtClean="0"/>
              <a:t>Keep tuned…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9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Whatever it is, from Descartes we might suspect that self-knowledge seems to </a:t>
            </a:r>
            <a:r>
              <a:rPr lang="en-US" i="1" dirty="0" smtClean="0"/>
              <a:t>precede</a:t>
            </a:r>
            <a:r>
              <a:rPr lang="en-US" dirty="0" smtClean="0"/>
              <a:t> general knowledge.</a:t>
            </a:r>
          </a:p>
          <a:p>
            <a:r>
              <a:rPr lang="en-US" dirty="0" smtClean="0"/>
              <a:t>And it is a strong sort of knowledge, not mediated by reflection, inference,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6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reversal?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K </a:t>
            </a:r>
            <a:r>
              <a:rPr lang="en-US" i="1" dirty="0" smtClean="0"/>
              <a:t>precedes</a:t>
            </a:r>
            <a:r>
              <a:rPr lang="en-US" dirty="0" smtClean="0"/>
              <a:t> JTB (at least for self-knowing)</a:t>
            </a:r>
          </a:p>
          <a:p>
            <a:r>
              <a:rPr lang="en-US" dirty="0" smtClean="0"/>
              <a:t>Belief requires meaning, reference.</a:t>
            </a:r>
          </a:p>
          <a:p>
            <a:r>
              <a:rPr lang="en-US" dirty="0" smtClean="0"/>
              <a:t>On to Putnam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9" y="2919046"/>
            <a:ext cx="2032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1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Putnam-2 against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there is no special mapping between words/sentences and the world.</a:t>
            </a:r>
          </a:p>
          <a:p>
            <a:r>
              <a:rPr lang="en-US" dirty="0" smtClean="0"/>
              <a:t>For any such mapping, many others do just as well (to preserve truth).</a:t>
            </a:r>
          </a:p>
          <a:p>
            <a:r>
              <a:rPr lang="en-US" dirty="0" smtClean="0"/>
              <a:t>But (</a:t>
            </a:r>
            <a:r>
              <a:rPr lang="en-US" i="1" dirty="0" smtClean="0"/>
              <a:t>pace</a:t>
            </a:r>
            <a:r>
              <a:rPr lang="en-US" dirty="0" smtClean="0"/>
              <a:t> Putnam): meaning is given by </a:t>
            </a:r>
            <a:r>
              <a:rPr lang="en-US" i="1" dirty="0" err="1" smtClean="0"/>
              <a:t>meaners</a:t>
            </a:r>
            <a:r>
              <a:rPr lang="en-US" dirty="0" smtClean="0"/>
              <a:t>. And that provides the angle into meaning, via 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6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Putnam’s Theorem – reference can be assigned almost arbitrarily and still preserve truth.</a:t>
            </a:r>
          </a:p>
          <a:p>
            <a:r>
              <a:rPr lang="en-US" dirty="0" smtClean="0"/>
              <a:t>Yes, but so what? Reference IS assigned by </a:t>
            </a:r>
            <a:r>
              <a:rPr lang="en-US" dirty="0" err="1" smtClean="0"/>
              <a:t>meaners</a:t>
            </a:r>
            <a:r>
              <a:rPr lang="en-US" dirty="0" smtClean="0"/>
              <a:t> – US – and we do so internally, in our imaginative realm. Maps to outside are not at our disposal, except through the body, </a:t>
            </a:r>
            <a:r>
              <a:rPr lang="en-US" dirty="0" err="1" smtClean="0"/>
              <a:t>eg</a:t>
            </a:r>
            <a:r>
              <a:rPr lang="en-US" dirty="0" smtClean="0"/>
              <a:t> hands and feet, skin, etc. And there is (normally) just one (useful) map there </a:t>
            </a:r>
            <a:r>
              <a:rPr lang="en-US" smtClean="0"/>
              <a:t>(sensorimotor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self assigns meanings to its expressions (</a:t>
            </a:r>
            <a:r>
              <a:rPr lang="en-US" dirty="0" err="1" smtClean="0"/>
              <a:t>HumptyDumpty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Putnam-1 and </a:t>
            </a:r>
            <a:r>
              <a:rPr lang="en-US" dirty="0" err="1" smtClean="0"/>
              <a:t>Kripke’s</a:t>
            </a:r>
            <a:r>
              <a:rPr lang="en-US" dirty="0" smtClean="0"/>
              <a:t> causal theory of reference.</a:t>
            </a:r>
          </a:p>
          <a:p>
            <a:r>
              <a:rPr lang="en-US" i="1" dirty="0" err="1" smtClean="0"/>
              <a:t>Dubbers</a:t>
            </a:r>
            <a:r>
              <a:rPr lang="en-US" dirty="0" smtClean="0"/>
              <a:t> (</a:t>
            </a:r>
            <a:r>
              <a:rPr lang="en-US" dirty="0" err="1" smtClean="0"/>
              <a:t>meaners</a:t>
            </a:r>
            <a:r>
              <a:rPr lang="en-US" dirty="0" smtClean="0"/>
              <a:t>) initiate word-meaning.</a:t>
            </a:r>
          </a:p>
          <a:p>
            <a:r>
              <a:rPr lang="en-US" dirty="0" smtClean="0"/>
              <a:t>An internal decision to map word to experiential/conceptual item.</a:t>
            </a:r>
          </a:p>
          <a:p>
            <a:r>
              <a:rPr lang="en-US" dirty="0" smtClean="0"/>
              <a:t>And then: can define external mapping through body and measurement (action).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Conscious (of) = with knowledge (of)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(reflexive) conscious </a:t>
            </a:r>
            <a:r>
              <a:rPr lang="en-US" i="1" dirty="0"/>
              <a:t>state </a:t>
            </a:r>
            <a:r>
              <a:rPr lang="en-US" dirty="0"/>
              <a:t>of a subject S is one that S knows itself to be in, and where that knowing is part of that same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Magic? Hopefully not! But it will be something rather complex, for 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elf </a:t>
            </a:r>
            <a:r>
              <a:rPr lang="en-US" dirty="0" smtClean="0"/>
              <a:t>and world and meaning</a:t>
            </a:r>
            <a:endParaRPr lang="en-US" dirty="0"/>
          </a:p>
        </p:txBody>
      </p:sp>
      <p:pic>
        <p:nvPicPr>
          <p:cNvPr id="4" name="Picture 3" descr="Screen Shot 2015-10-25 at 3.0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238131"/>
            <a:ext cx="5466862" cy="42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2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Chinese Room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25" y="1481536"/>
            <a:ext cx="353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1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Chinese Room</a:t>
            </a:r>
          </a:p>
          <a:p>
            <a:endParaRPr lang="en-US" dirty="0" smtClean="0"/>
          </a:p>
          <a:p>
            <a:r>
              <a:rPr lang="en-US" dirty="0" smtClean="0"/>
              <a:t>So – GASP! – he was right </a:t>
            </a:r>
            <a:r>
              <a:rPr lang="en-US" i="1" dirty="0" smtClean="0"/>
              <a:t>in a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25" y="1481536"/>
            <a:ext cx="353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6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Chinese Room</a:t>
            </a:r>
          </a:p>
          <a:p>
            <a:endParaRPr lang="en-US" dirty="0" smtClean="0"/>
          </a:p>
          <a:p>
            <a:r>
              <a:rPr lang="en-US" dirty="0" smtClean="0"/>
              <a:t>So – GASP! – he was right </a:t>
            </a:r>
            <a:r>
              <a:rPr lang="en-US" i="1" dirty="0" smtClean="0"/>
              <a:t>in a way</a:t>
            </a:r>
          </a:p>
          <a:p>
            <a:r>
              <a:rPr lang="en-US" dirty="0" smtClean="0"/>
              <a:t>Symbol processing cannot supply meaning unless it also supplies a self. And that will take a very special sort of processing (as already noted).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25" y="1481536"/>
            <a:ext cx="353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0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or two views of consciousness?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Block: </a:t>
            </a:r>
            <a:r>
              <a:rPr lang="en-US" i="1" u="sng" dirty="0" smtClean="0"/>
              <a:t>subjective experience </a:t>
            </a:r>
            <a:r>
              <a:rPr lang="en-US" dirty="0" smtClean="0"/>
              <a:t>(phenomenology, lights-on) or </a:t>
            </a:r>
            <a:r>
              <a:rPr lang="en-US" i="1" u="sng" dirty="0" smtClean="0"/>
              <a:t>self-knowingness</a:t>
            </a:r>
            <a:r>
              <a:rPr lang="en-US" dirty="0" smtClean="0"/>
              <a:t> (reflexivity)</a:t>
            </a:r>
          </a:p>
          <a:p>
            <a:r>
              <a:rPr lang="en-US" dirty="0" smtClean="0"/>
              <a:t>He says quite distinct. Oh?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06" y="1264989"/>
            <a:ext cx="1384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Aquinas (taking some liberties): It is obvious what subjective experience is until we are asked to explain it – this (and how/why it arises) is the </a:t>
            </a:r>
            <a:r>
              <a:rPr lang="en-US" i="1" dirty="0"/>
              <a:t>hard </a:t>
            </a:r>
            <a:r>
              <a:rPr lang="en-US" i="1" dirty="0" smtClean="0"/>
              <a:t>problem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23" y="371880"/>
            <a:ext cx="1499577" cy="20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Aquinas (taking some liberties): It is obvious what subjective experience is until we are asked to explain it – this (and how/why it arises) is the </a:t>
            </a:r>
            <a:r>
              <a:rPr lang="en-US" i="1" dirty="0"/>
              <a:t>hard problem</a:t>
            </a:r>
          </a:p>
          <a:p>
            <a:r>
              <a:rPr lang="en-US" dirty="0"/>
              <a:t>But reflexivity is not so easy either – and might end up being the same as subjectivity.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23" y="371880"/>
            <a:ext cx="1499577" cy="20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3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Ur-quale – the bit of awareness that remains when all percepts and biographical memories and learned concepts are gone.</a:t>
            </a:r>
          </a:p>
        </p:txBody>
      </p:sp>
    </p:spTree>
    <p:extLst>
      <p:ext uri="{BB962C8B-B14F-4D97-AF65-F5344CB8AC3E}">
        <p14:creationId xmlns:p14="http://schemas.microsoft.com/office/powerpoint/2010/main" val="374948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Ur-quale – the bit of awareness that remains when all percepts and biographical memories and learned concepts are gone.</a:t>
            </a:r>
          </a:p>
          <a:p>
            <a:r>
              <a:rPr lang="en-US" dirty="0" smtClean="0"/>
              <a:t>It would still </a:t>
            </a:r>
            <a:r>
              <a:rPr lang="en-US" i="1" dirty="0" smtClean="0"/>
              <a:t>be like something	</a:t>
            </a:r>
            <a:r>
              <a:rPr lang="en-US" dirty="0" smtClean="0"/>
              <a:t>to be in such as state.</a:t>
            </a:r>
          </a:p>
        </p:txBody>
      </p:sp>
    </p:spTree>
    <p:extLst>
      <p:ext uri="{BB962C8B-B14F-4D97-AF65-F5344CB8AC3E}">
        <p14:creationId xmlns:p14="http://schemas.microsoft.com/office/powerpoint/2010/main" val="297084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Ur-quale – the bit of awareness that remains when all percepts and biographical memories and learned concepts are gone.</a:t>
            </a:r>
          </a:p>
          <a:p>
            <a:r>
              <a:rPr lang="en-US" dirty="0" smtClean="0"/>
              <a:t>It would still </a:t>
            </a:r>
            <a:r>
              <a:rPr lang="en-US" i="1" dirty="0" smtClean="0"/>
              <a:t>be like something	</a:t>
            </a:r>
            <a:r>
              <a:rPr lang="en-US" dirty="0" smtClean="0"/>
              <a:t>to be in such as state.</a:t>
            </a:r>
          </a:p>
          <a:p>
            <a:r>
              <a:rPr lang="en-US" dirty="0" smtClean="0"/>
              <a:t>Or so it seems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6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Roots as far back as Aristotle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…with nurturing by Kant, Brentano, Husserl, Russell, and many more.</a:t>
            </a:r>
          </a:p>
          <a:p>
            <a:r>
              <a:rPr lang="en-US" dirty="0" smtClean="0"/>
              <a:t>Can you be in pain (real experienced pain) and not know it? It seems not to make any sense. Part of the experience is the knowing one is having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81" y="1191884"/>
            <a:ext cx="1603755" cy="20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Reflexive self – perhaps unlike subjectivity – appears as if it can be </a:t>
            </a:r>
            <a:r>
              <a:rPr lang="en-US" i="1" dirty="0" smtClean="0"/>
              <a:t>studied fairly directly </a:t>
            </a:r>
            <a:r>
              <a:rPr lang="en-US" dirty="0" smtClean="0"/>
              <a:t>as a kind of engineering problem.</a:t>
            </a:r>
          </a:p>
        </p:txBody>
      </p:sp>
    </p:spTree>
    <p:extLst>
      <p:ext uri="{BB962C8B-B14F-4D97-AF65-F5344CB8AC3E}">
        <p14:creationId xmlns:p14="http://schemas.microsoft.com/office/powerpoint/2010/main" val="24642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Reflexive self – perhaps unlike subjectivity – appears as if it can be </a:t>
            </a:r>
            <a:r>
              <a:rPr lang="en-US" i="1" dirty="0" smtClean="0"/>
              <a:t>studied fairly directly </a:t>
            </a:r>
            <a:r>
              <a:rPr lang="en-US" dirty="0" smtClean="0"/>
              <a:t>as a kind of engineering problem.</a:t>
            </a:r>
          </a:p>
          <a:p>
            <a:r>
              <a:rPr lang="en-US" dirty="0" smtClean="0"/>
              <a:t>And that is where we shall go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0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and they (insights) will come</a:t>
            </a:r>
          </a:p>
          <a:p>
            <a:r>
              <a:rPr lang="en-US" dirty="0" smtClean="0"/>
              <a:t>How can a robot tell when it is talking?</a:t>
            </a:r>
          </a:p>
          <a:p>
            <a:r>
              <a:rPr lang="en-US" dirty="0" smtClean="0"/>
              <a:t>The story of Julia and Alice</a:t>
            </a:r>
          </a:p>
          <a:p>
            <a:r>
              <a:rPr lang="en-US" dirty="0" err="1" smtClean="0"/>
              <a:t>Efference</a:t>
            </a:r>
            <a:r>
              <a:rPr lang="en-US" dirty="0" smtClean="0"/>
              <a:t> copy</a:t>
            </a:r>
          </a:p>
          <a:p>
            <a:r>
              <a:rPr lang="en-US" dirty="0" smtClean="0"/>
              <a:t>Does Mary know what red looks like?</a:t>
            </a:r>
          </a:p>
        </p:txBody>
      </p:sp>
    </p:spTree>
    <p:extLst>
      <p:ext uri="{BB962C8B-B14F-4D97-AF65-F5344CB8AC3E}">
        <p14:creationId xmlns:p14="http://schemas.microsoft.com/office/powerpoint/2010/main" val="348011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when our pain subsides we do not become unconscious – indeed ALL our usual sensations and thoughts can fade away and we can remain conscious – but of what? </a:t>
            </a:r>
          </a:p>
          <a:p>
            <a:r>
              <a:rPr lang="en-US" dirty="0" smtClean="0"/>
              <a:t>Just of ourselves, not life-story, not plans, just the here-and-now being-ness of this moment of experience. </a:t>
            </a:r>
          </a:p>
          <a:p>
            <a:r>
              <a:rPr lang="en-US" dirty="0" smtClean="0"/>
              <a:t>Ur-quale, that knows only itself knowing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61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we’ve actually started to slide into the Why, so let’s officially declare this to be Part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4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pl-PL" dirty="0" smtClean="0"/>
              <a:t>he </a:t>
            </a:r>
            <a:r>
              <a:rPr lang="pl-PL" dirty="0" err="1"/>
              <a:t>W</a:t>
            </a:r>
            <a:r>
              <a:rPr lang="pl-PL" dirty="0" err="1" smtClean="0"/>
              <a:t>hat</a:t>
            </a:r>
            <a:r>
              <a:rPr lang="pl-PL" dirty="0" smtClean="0"/>
              <a:t> (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finished</a:t>
            </a:r>
            <a:r>
              <a:rPr lang="pl-PL" dirty="0" smtClean="0"/>
              <a:t>)</a:t>
            </a:r>
          </a:p>
          <a:p>
            <a:r>
              <a:rPr lang="pl-PL" dirty="0" smtClean="0"/>
              <a:t>Part A: The </a:t>
            </a:r>
            <a:r>
              <a:rPr lang="pl-PL" dirty="0" err="1" smtClean="0"/>
              <a:t>Why</a:t>
            </a:r>
            <a:r>
              <a:rPr lang="pl-PL" dirty="0" smtClean="0"/>
              <a:t> (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starting</a:t>
            </a:r>
            <a:r>
              <a:rPr lang="pl-PL" dirty="0" smtClean="0"/>
              <a:t>)</a:t>
            </a:r>
          </a:p>
          <a:p>
            <a:r>
              <a:rPr lang="pl-PL" dirty="0" smtClean="0"/>
              <a:t>Part </a:t>
            </a:r>
            <a:r>
              <a:rPr lang="pl-PL" dirty="0"/>
              <a:t>B</a:t>
            </a:r>
            <a:r>
              <a:rPr lang="pl-PL" dirty="0" smtClean="0"/>
              <a:t>: The How (</a:t>
            </a:r>
            <a:r>
              <a:rPr lang="pl-PL" dirty="0" err="1" smtClean="0"/>
              <a:t>tomorrow</a:t>
            </a:r>
            <a:r>
              <a:rPr lang="pl-P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6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A: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is, why interesting or plausible?</a:t>
            </a:r>
            <a:endParaRPr lang="en-US" dirty="0"/>
          </a:p>
          <a:p>
            <a:r>
              <a:rPr lang="en-US" dirty="0" smtClean="0"/>
              <a:t>A very wide range of themes in philosophy and cognitive science more generally seem to hinge on a robust notion of (reflexive) self.</a:t>
            </a:r>
          </a:p>
          <a:p>
            <a:r>
              <a:rPr lang="en-US" dirty="0" smtClean="0"/>
              <a:t>Here I will just give a tasting of a few of these, as part of a larger work in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97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11790</TotalTime>
  <Words>2663</Words>
  <Application>Microsoft Macintosh PowerPoint</Application>
  <PresentationFormat>On-screen Show (4:3)</PresentationFormat>
  <Paragraphs>252</Paragraphs>
  <Slides>53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Reflexive Self: Why and How</vt:lpstr>
      <vt:lpstr>But before the Why and the How…</vt:lpstr>
      <vt:lpstr>The What</vt:lpstr>
      <vt:lpstr>The What</vt:lpstr>
      <vt:lpstr>The What</vt:lpstr>
      <vt:lpstr>PowerPoint Presentation</vt:lpstr>
      <vt:lpstr>PowerPoint Presentation</vt:lpstr>
      <vt:lpstr>OUTLINE</vt:lpstr>
      <vt:lpstr>Part A: Why</vt:lpstr>
      <vt:lpstr>PowerPoint Presentation</vt:lpstr>
      <vt:lpstr>Hume  </vt:lpstr>
      <vt:lpstr>Fast-forward to Kripke</vt:lpstr>
      <vt:lpstr>PowerPoint Presentation</vt:lpstr>
      <vt:lpstr>PowerPoint Presentation</vt:lpstr>
      <vt:lpstr>What is it to know?</vt:lpstr>
      <vt:lpstr>What is it to know?</vt:lpstr>
      <vt:lpstr>What is it to know?</vt:lpstr>
      <vt:lpstr>What is it to know?</vt:lpstr>
      <vt:lpstr>Knowledge</vt:lpstr>
      <vt:lpstr>Knowledge</vt:lpstr>
      <vt:lpstr>PowerPoint Presentation</vt:lpstr>
      <vt:lpstr>PowerPoint Presentation</vt:lpstr>
      <vt:lpstr>PowerPoint Presentation</vt:lpstr>
      <vt:lpstr>PowerPoint Presentation</vt:lpstr>
      <vt:lpstr>Descartes to the rescue</vt:lpstr>
      <vt:lpstr>Descartes to the rescue</vt:lpstr>
      <vt:lpstr>Descartes to the rescue</vt:lpstr>
      <vt:lpstr>Descartes to the rescue</vt:lpstr>
      <vt:lpstr>Descartes to the rescue</vt:lpstr>
      <vt:lpstr>PowerPoint Presentation</vt:lpstr>
      <vt:lpstr>Perry on “I”</vt:lpstr>
      <vt:lpstr>Perry on “I”</vt:lpstr>
      <vt:lpstr>Perry on “I”</vt:lpstr>
      <vt:lpstr>Uh-Oh</vt:lpstr>
      <vt:lpstr>PowerPoint Presentation</vt:lpstr>
      <vt:lpstr>A reversal?</vt:lpstr>
      <vt:lpstr>Putnam-2 against meaning</vt:lpstr>
      <vt:lpstr>PowerPoint Presentation</vt:lpstr>
      <vt:lpstr>Meaners</vt:lpstr>
      <vt:lpstr>PowerPoint Presentation</vt:lpstr>
      <vt:lpstr>Searle</vt:lpstr>
      <vt:lpstr>Searle</vt:lpstr>
      <vt:lpstr>Searle</vt:lpstr>
      <vt:lpstr>One or two views of consciousness?</vt:lpstr>
      <vt:lpstr>PowerPoint Presentation</vt:lpstr>
      <vt:lpstr>PowerPoint Presentation</vt:lpstr>
      <vt:lpstr>Pure Self</vt:lpstr>
      <vt:lpstr>Pure Self</vt:lpstr>
      <vt:lpstr>Pure Self</vt:lpstr>
      <vt:lpstr>One last point </vt:lpstr>
      <vt:lpstr>One last point </vt:lpstr>
      <vt:lpstr>Preview</vt:lpstr>
      <vt:lpstr>End of part A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and Machine</dc:title>
  <dc:creator>Don Perlis</dc:creator>
  <cp:lastModifiedBy>perlis</cp:lastModifiedBy>
  <cp:revision>49</cp:revision>
  <dcterms:created xsi:type="dcterms:W3CDTF">2015-10-13T19:43:10Z</dcterms:created>
  <dcterms:modified xsi:type="dcterms:W3CDTF">2015-10-31T15:36:41Z</dcterms:modified>
</cp:coreProperties>
</file>