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handoutMasterIdLst>
    <p:handoutMasterId r:id="rId90"/>
  </p:handoutMasterIdLst>
  <p:sldIdLst>
    <p:sldId id="256" r:id="rId2"/>
    <p:sldId id="257" r:id="rId3"/>
    <p:sldId id="285" r:id="rId4"/>
    <p:sldId id="272" r:id="rId5"/>
    <p:sldId id="273" r:id="rId6"/>
    <p:sldId id="305" r:id="rId7"/>
    <p:sldId id="292" r:id="rId8"/>
    <p:sldId id="307" r:id="rId9"/>
    <p:sldId id="310" r:id="rId10"/>
    <p:sldId id="311" r:id="rId11"/>
    <p:sldId id="315" r:id="rId12"/>
    <p:sldId id="316" r:id="rId13"/>
    <p:sldId id="317" r:id="rId14"/>
    <p:sldId id="318" r:id="rId15"/>
    <p:sldId id="312" r:id="rId16"/>
    <p:sldId id="309" r:id="rId17"/>
    <p:sldId id="308" r:id="rId18"/>
    <p:sldId id="313" r:id="rId19"/>
    <p:sldId id="314" r:id="rId20"/>
    <p:sldId id="306" r:id="rId21"/>
    <p:sldId id="320" r:id="rId22"/>
    <p:sldId id="321" r:id="rId23"/>
    <p:sldId id="319" r:id="rId24"/>
    <p:sldId id="322" r:id="rId25"/>
    <p:sldId id="323" r:id="rId26"/>
    <p:sldId id="324" r:id="rId27"/>
    <p:sldId id="325" r:id="rId28"/>
    <p:sldId id="326" r:id="rId29"/>
    <p:sldId id="327" r:id="rId30"/>
    <p:sldId id="386" r:id="rId31"/>
    <p:sldId id="387" r:id="rId32"/>
    <p:sldId id="388" r:id="rId33"/>
    <p:sldId id="389" r:id="rId34"/>
    <p:sldId id="390" r:id="rId35"/>
    <p:sldId id="331" r:id="rId36"/>
    <p:sldId id="328" r:id="rId37"/>
    <p:sldId id="329" r:id="rId38"/>
    <p:sldId id="332" r:id="rId39"/>
    <p:sldId id="333" r:id="rId40"/>
    <p:sldId id="334" r:id="rId41"/>
    <p:sldId id="335" r:id="rId42"/>
    <p:sldId id="293" r:id="rId43"/>
    <p:sldId id="391" r:id="rId44"/>
    <p:sldId id="392" r:id="rId45"/>
    <p:sldId id="393" r:id="rId46"/>
    <p:sldId id="339" r:id="rId47"/>
    <p:sldId id="344" r:id="rId48"/>
    <p:sldId id="345" r:id="rId49"/>
    <p:sldId id="346" r:id="rId50"/>
    <p:sldId id="349" r:id="rId51"/>
    <p:sldId id="350" r:id="rId52"/>
    <p:sldId id="351" r:id="rId53"/>
    <p:sldId id="352" r:id="rId54"/>
    <p:sldId id="353" r:id="rId55"/>
    <p:sldId id="354" r:id="rId56"/>
    <p:sldId id="355" r:id="rId57"/>
    <p:sldId id="356" r:id="rId58"/>
    <p:sldId id="375" r:id="rId59"/>
    <p:sldId id="376" r:id="rId60"/>
    <p:sldId id="374" r:id="rId61"/>
    <p:sldId id="294" r:id="rId62"/>
    <p:sldId id="394" r:id="rId63"/>
    <p:sldId id="395" r:id="rId64"/>
    <p:sldId id="396" r:id="rId65"/>
    <p:sldId id="357" r:id="rId66"/>
    <p:sldId id="358" r:id="rId67"/>
    <p:sldId id="359" r:id="rId68"/>
    <p:sldId id="360" r:id="rId69"/>
    <p:sldId id="361" r:id="rId70"/>
    <p:sldId id="362" r:id="rId71"/>
    <p:sldId id="363" r:id="rId72"/>
    <p:sldId id="365" r:id="rId73"/>
    <p:sldId id="366" r:id="rId74"/>
    <p:sldId id="367" r:id="rId75"/>
    <p:sldId id="368" r:id="rId76"/>
    <p:sldId id="369" r:id="rId77"/>
    <p:sldId id="370" r:id="rId78"/>
    <p:sldId id="373" r:id="rId79"/>
    <p:sldId id="372" r:id="rId80"/>
    <p:sldId id="377" r:id="rId81"/>
    <p:sldId id="378" r:id="rId82"/>
    <p:sldId id="380" r:id="rId83"/>
    <p:sldId id="381" r:id="rId84"/>
    <p:sldId id="382" r:id="rId85"/>
    <p:sldId id="383" r:id="rId86"/>
    <p:sldId id="385" r:id="rId87"/>
    <p:sldId id="384" r:id="rId8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48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4D8EB5C-41EE-C041-B6C0-71A75F065FB9}" type="datetimeFigureOut">
              <a:rPr lang="en-US" smtClean="0"/>
              <a:t>10/31/15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1591646-7CF4-A449-A11B-A609B04728DE}" type="slidenum">
              <a:rPr lang="en-US" smtClean="0"/>
              <a:t>‹#›</a:t>
            </a:fld>
            <a:endParaRPr lang="en-US"/>
          </a:p>
        </p:txBody>
      </p:sp>
    </p:spTree>
    <p:extLst>
      <p:ext uri="{BB962C8B-B14F-4D97-AF65-F5344CB8AC3E}">
        <p14:creationId xmlns:p14="http://schemas.microsoft.com/office/powerpoint/2010/main" val="9423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BF59605-47C1-6F47-9D47-D770C9F3E5ED}" type="datetimeFigureOut">
              <a:rPr lang="en-US" smtClean="0"/>
              <a:t>10/31/15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120DD21-E0A3-E54B-9454-DF24775F24E8}" type="slidenum">
              <a:rPr lang="en-US" smtClean="0"/>
              <a:t>‹#›</a:t>
            </a:fld>
            <a:endParaRPr lang="en-US"/>
          </a:p>
        </p:txBody>
      </p:sp>
    </p:spTree>
    <p:extLst>
      <p:ext uri="{BB962C8B-B14F-4D97-AF65-F5344CB8AC3E}">
        <p14:creationId xmlns:p14="http://schemas.microsoft.com/office/powerpoint/2010/main" val="16572314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issues at more basic level, with Lunch problem</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29</a:t>
            </a:fld>
            <a:endParaRPr lang="en-US"/>
          </a:p>
        </p:txBody>
      </p:sp>
    </p:spTree>
    <p:extLst>
      <p:ext uri="{BB962C8B-B14F-4D97-AF65-F5344CB8AC3E}">
        <p14:creationId xmlns:p14="http://schemas.microsoft.com/office/powerpoint/2010/main" val="84065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a:t>
            </a:r>
            <a:r>
              <a:rPr lang="en-US" baseline="0" dirty="0" smtClean="0"/>
              <a:t> it is merely implicit knowledge waiting for her to discover it. A mere string is not knowledge – there has to be the grasping of it, which is an inner imaginative anticipatory act in 5D.</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81</a:t>
            </a:fld>
            <a:endParaRPr lang="en-US"/>
          </a:p>
        </p:txBody>
      </p:sp>
    </p:spTree>
    <p:extLst>
      <p:ext uri="{BB962C8B-B14F-4D97-AF65-F5344CB8AC3E}">
        <p14:creationId xmlns:p14="http://schemas.microsoft.com/office/powerpoint/2010/main" val="351923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Miller (fixing</a:t>
            </a:r>
            <a:r>
              <a:rPr lang="en-US" baseline="0" dirty="0" smtClean="0"/>
              <a:t> errors on fly) and Cox (explaining errors)</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32</a:t>
            </a:fld>
            <a:endParaRPr lang="en-US"/>
          </a:p>
        </p:txBody>
      </p:sp>
    </p:spTree>
    <p:extLst>
      <p:ext uri="{BB962C8B-B14F-4D97-AF65-F5344CB8AC3E}">
        <p14:creationId xmlns:p14="http://schemas.microsoft.com/office/powerpoint/2010/main" val="114959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Dual causality, a</a:t>
            </a:r>
            <a:r>
              <a:rPr lang="en-US" baseline="0" dirty="0" smtClean="0"/>
              <a:t> kind of surrogate </a:t>
            </a:r>
            <a:r>
              <a:rPr lang="en-US" baseline="0" dirty="0" err="1" smtClean="0"/>
              <a:t>refelxivity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37</a:t>
            </a:fld>
            <a:endParaRPr lang="en-US"/>
          </a:p>
        </p:txBody>
      </p:sp>
    </p:spTree>
    <p:extLst>
      <p:ext uri="{BB962C8B-B14F-4D97-AF65-F5344CB8AC3E}">
        <p14:creationId xmlns:p14="http://schemas.microsoft.com/office/powerpoint/2010/main" val="300542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 hidden dual causality here?  James Watt’s insights applied to NLP?</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39</a:t>
            </a:fld>
            <a:endParaRPr lang="en-US"/>
          </a:p>
        </p:txBody>
      </p:sp>
    </p:spTree>
    <p:extLst>
      <p:ext uri="{BB962C8B-B14F-4D97-AF65-F5344CB8AC3E}">
        <p14:creationId xmlns:p14="http://schemas.microsoft.com/office/powerpoint/2010/main" val="3226825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Reflexivity? MCL?</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55</a:t>
            </a:fld>
            <a:endParaRPr lang="en-US"/>
          </a:p>
        </p:txBody>
      </p:sp>
    </p:spTree>
    <p:extLst>
      <p:ext uri="{BB962C8B-B14F-4D97-AF65-F5344CB8AC3E}">
        <p14:creationId xmlns:p14="http://schemas.microsoft.com/office/powerpoint/2010/main" val="270015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used to adjust errors – at least hypothesized in</a:t>
            </a:r>
            <a:r>
              <a:rPr lang="en-US" baseline="0" dirty="0" smtClean="0"/>
              <a:t> voluntary motion cases.</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59</a:t>
            </a:fld>
            <a:endParaRPr lang="en-US"/>
          </a:p>
        </p:txBody>
      </p:sp>
    </p:spTree>
    <p:extLst>
      <p:ext uri="{BB962C8B-B14F-4D97-AF65-F5344CB8AC3E}">
        <p14:creationId xmlns:p14="http://schemas.microsoft.com/office/powerpoint/2010/main" val="420001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new special active data structure</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72</a:t>
            </a:fld>
            <a:endParaRPr lang="en-US"/>
          </a:p>
        </p:txBody>
      </p:sp>
    </p:spTree>
    <p:extLst>
      <p:ext uri="{BB962C8B-B14F-4D97-AF65-F5344CB8AC3E}">
        <p14:creationId xmlns:p14="http://schemas.microsoft.com/office/powerpoint/2010/main" val="3818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Frank Jackson’s Mary</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79</a:t>
            </a:fld>
            <a:endParaRPr lang="en-US"/>
          </a:p>
        </p:txBody>
      </p:sp>
    </p:spTree>
    <p:extLst>
      <p:ext uri="{BB962C8B-B14F-4D97-AF65-F5344CB8AC3E}">
        <p14:creationId xmlns:p14="http://schemas.microsoft.com/office/powerpoint/2010/main" val="3519230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a:t>
            </a:r>
            <a:r>
              <a:rPr lang="en-US" baseline="0" dirty="0" smtClean="0"/>
              <a:t> it is merely implicit knowledge waiting for her to discover it. A mere string is not knowledge – there has to be the grasping of it, which is an inner imaginative anticipatory act in 5D.</a:t>
            </a:r>
            <a:endParaRPr lang="en-US" dirty="0"/>
          </a:p>
        </p:txBody>
      </p:sp>
      <p:sp>
        <p:nvSpPr>
          <p:cNvPr id="4" name="Slide Number Placeholder 3"/>
          <p:cNvSpPr>
            <a:spLocks noGrp="1"/>
          </p:cNvSpPr>
          <p:nvPr>
            <p:ph type="sldNum" sz="quarter" idx="10"/>
          </p:nvPr>
        </p:nvSpPr>
        <p:spPr/>
        <p:txBody>
          <a:bodyPr/>
          <a:lstStyle/>
          <a:p>
            <a:fld id="{0120DD21-E0A3-E54B-9454-DF24775F24E8}" type="slidenum">
              <a:rPr lang="en-US" smtClean="0"/>
              <a:t>80</a:t>
            </a:fld>
            <a:endParaRPr lang="en-US"/>
          </a:p>
        </p:txBody>
      </p:sp>
    </p:spTree>
    <p:extLst>
      <p:ext uri="{BB962C8B-B14F-4D97-AF65-F5344CB8AC3E}">
        <p14:creationId xmlns:p14="http://schemas.microsoft.com/office/powerpoint/2010/main" val="351923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E240FC-8089-EF4E-9CAB-D9C1497B0F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231582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240FC-8089-EF4E-9CAB-D9C1497B0F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116840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240FC-8089-EF4E-9CAB-D9C1497B0F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249196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240FC-8089-EF4E-9CAB-D9C1497B0F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339391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240FC-8089-EF4E-9CAB-D9C1497B0FAB}"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44946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E240FC-8089-EF4E-9CAB-D9C1497B0F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32505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E240FC-8089-EF4E-9CAB-D9C1497B0FAB}" type="datetimeFigureOut">
              <a:rPr lang="en-US" smtClean="0"/>
              <a:t>10/31/15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12321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240FC-8089-EF4E-9CAB-D9C1497B0FAB}" type="datetimeFigureOut">
              <a:rPr lang="en-US" smtClean="0"/>
              <a:t>10/31/15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368621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240FC-8089-EF4E-9CAB-D9C1497B0FAB}" type="datetimeFigureOut">
              <a:rPr lang="en-US" smtClean="0"/>
              <a:t>10/31/15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38049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240FC-8089-EF4E-9CAB-D9C1497B0F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234791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240FC-8089-EF4E-9CAB-D9C1497B0FAB}"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9D561-ED6A-0C4C-B9A5-560002075380}" type="slidenum">
              <a:rPr lang="en-US" smtClean="0"/>
              <a:t>‹#›</a:t>
            </a:fld>
            <a:endParaRPr lang="en-US"/>
          </a:p>
        </p:txBody>
      </p:sp>
    </p:spTree>
    <p:extLst>
      <p:ext uri="{BB962C8B-B14F-4D97-AF65-F5344CB8AC3E}">
        <p14:creationId xmlns:p14="http://schemas.microsoft.com/office/powerpoint/2010/main" val="2694275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240FC-8089-EF4E-9CAB-D9C1497B0FAB}" type="datetimeFigureOut">
              <a:rPr lang="en-US" smtClean="0"/>
              <a:t>10/31/15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D561-ED6A-0C4C-B9A5-560002075380}" type="slidenum">
              <a:rPr lang="en-US" smtClean="0"/>
              <a:t>‹#›</a:t>
            </a:fld>
            <a:endParaRPr lang="en-US"/>
          </a:p>
        </p:txBody>
      </p:sp>
    </p:spTree>
    <p:extLst>
      <p:ext uri="{BB962C8B-B14F-4D97-AF65-F5344CB8AC3E}">
        <p14:creationId xmlns:p14="http://schemas.microsoft.com/office/powerpoint/2010/main" val="317988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48997"/>
            <a:ext cx="7772400" cy="1470025"/>
          </a:xfrm>
        </p:spPr>
        <p:txBody>
          <a:bodyPr/>
          <a:lstStyle/>
          <a:p>
            <a:r>
              <a:rPr lang="en-US" dirty="0" smtClean="0"/>
              <a:t>Reflexive Self: How</a:t>
            </a:r>
            <a:endParaRPr lang="en-US" dirty="0"/>
          </a:p>
        </p:txBody>
      </p:sp>
      <p:sp>
        <p:nvSpPr>
          <p:cNvPr id="3" name="Subtitle 2"/>
          <p:cNvSpPr>
            <a:spLocks noGrp="1"/>
          </p:cNvSpPr>
          <p:nvPr>
            <p:ph type="subTitle" idx="1"/>
          </p:nvPr>
        </p:nvSpPr>
        <p:spPr/>
        <p:txBody>
          <a:bodyPr/>
          <a:lstStyle/>
          <a:p>
            <a:r>
              <a:rPr lang="en-US" dirty="0" smtClean="0"/>
              <a:t>Don Perlis</a:t>
            </a:r>
          </a:p>
          <a:p>
            <a:r>
              <a:rPr lang="en-US" dirty="0" smtClean="0"/>
              <a:t>University of Maryland, College Park</a:t>
            </a:r>
            <a:endParaRPr lang="en-US" dirty="0"/>
          </a:p>
        </p:txBody>
      </p:sp>
    </p:spTree>
    <p:extLst>
      <p:ext uri="{BB962C8B-B14F-4D97-AF65-F5344CB8AC3E}">
        <p14:creationId xmlns:p14="http://schemas.microsoft.com/office/powerpoint/2010/main" val="34626196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idea is that this is an engineering problem, and that as we make AI systems more and more sophisticated, they will bear more and more on deep philosophical questions and neuroscience issues.</a:t>
            </a:r>
            <a:endParaRPr lang="en-US" dirty="0"/>
          </a:p>
        </p:txBody>
      </p:sp>
    </p:spTree>
    <p:extLst>
      <p:ext uri="{BB962C8B-B14F-4D97-AF65-F5344CB8AC3E}">
        <p14:creationId xmlns:p14="http://schemas.microsoft.com/office/powerpoint/2010/main" val="38880134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McCarthy &amp; Hayes, 1969: </a:t>
            </a:r>
            <a:r>
              <a:rPr lang="en-US" i="1" dirty="0" smtClean="0"/>
              <a:t>Some Philosophical Problems From the Standpoint of Artificial Intelligence.</a:t>
            </a:r>
          </a:p>
          <a:p>
            <a:endParaRPr lang="en-US" dirty="0"/>
          </a:p>
        </p:txBody>
      </p:sp>
    </p:spTree>
    <p:extLst>
      <p:ext uri="{BB962C8B-B14F-4D97-AF65-F5344CB8AC3E}">
        <p14:creationId xmlns:p14="http://schemas.microsoft.com/office/powerpoint/2010/main" val="316825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McCarthy &amp; Hayes, 1969: </a:t>
            </a:r>
            <a:r>
              <a:rPr lang="en-US" i="1" dirty="0" smtClean="0"/>
              <a:t>Some Philosophical Problems From the Standpoint of Artificial Intelligence.</a:t>
            </a:r>
          </a:p>
          <a:p>
            <a:r>
              <a:rPr lang="en-US" dirty="0" smtClean="0"/>
              <a:t>This led to enormous progress in AI –</a:t>
            </a:r>
          </a:p>
          <a:p>
            <a:endParaRPr lang="en-US" dirty="0"/>
          </a:p>
        </p:txBody>
      </p:sp>
    </p:spTree>
    <p:extLst>
      <p:ext uri="{BB962C8B-B14F-4D97-AF65-F5344CB8AC3E}">
        <p14:creationId xmlns:p14="http://schemas.microsoft.com/office/powerpoint/2010/main" val="1796193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McCarthy &amp; Hayes, 1969: </a:t>
            </a:r>
            <a:r>
              <a:rPr lang="en-US" i="1" dirty="0" smtClean="0"/>
              <a:t>Some Philosophical Problems From the Standpoint of Artificial Intelligence.</a:t>
            </a:r>
          </a:p>
          <a:p>
            <a:r>
              <a:rPr lang="en-US" dirty="0" smtClean="0"/>
              <a:t>This led to enormous progress in AI –</a:t>
            </a:r>
          </a:p>
          <a:p>
            <a:r>
              <a:rPr lang="en-US" dirty="0" smtClean="0"/>
              <a:t>Powerful new reasoning methodologies, such as situation calculus</a:t>
            </a:r>
          </a:p>
          <a:p>
            <a:endParaRPr lang="en-US" dirty="0" smtClean="0"/>
          </a:p>
          <a:p>
            <a:endParaRPr lang="en-US" dirty="0"/>
          </a:p>
        </p:txBody>
      </p:sp>
    </p:spTree>
    <p:extLst>
      <p:ext uri="{BB962C8B-B14F-4D97-AF65-F5344CB8AC3E}">
        <p14:creationId xmlns:p14="http://schemas.microsoft.com/office/powerpoint/2010/main" val="6932715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McCarthy &amp; Hayes, 1969: </a:t>
            </a:r>
            <a:r>
              <a:rPr lang="en-US" i="1" dirty="0" smtClean="0"/>
              <a:t>Some Philosophical Problems From the Standpoint of Artificial Intelligence.</a:t>
            </a:r>
          </a:p>
          <a:p>
            <a:r>
              <a:rPr lang="en-US" dirty="0" smtClean="0"/>
              <a:t>This led to enormous progress in AI –</a:t>
            </a:r>
          </a:p>
          <a:p>
            <a:r>
              <a:rPr lang="en-US" dirty="0" smtClean="0"/>
              <a:t>Powerful new reasoning methodologies, such as situation calculus</a:t>
            </a:r>
          </a:p>
          <a:p>
            <a:r>
              <a:rPr lang="en-US" dirty="0" smtClean="0"/>
              <a:t>Recognition of new technical issues such as the frame problem.</a:t>
            </a:r>
          </a:p>
          <a:p>
            <a:endParaRPr lang="en-US" dirty="0"/>
          </a:p>
        </p:txBody>
      </p:sp>
    </p:spTree>
    <p:extLst>
      <p:ext uri="{BB962C8B-B14F-4D97-AF65-F5344CB8AC3E}">
        <p14:creationId xmlns:p14="http://schemas.microsoft.com/office/powerpoint/2010/main" val="10808019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Build It…</a:t>
            </a:r>
            <a:endParaRPr lang="en-US" dirty="0"/>
          </a:p>
        </p:txBody>
      </p:sp>
      <p:sp>
        <p:nvSpPr>
          <p:cNvPr id="3" name="Content Placeholder 2"/>
          <p:cNvSpPr>
            <a:spLocks noGrp="1"/>
          </p:cNvSpPr>
          <p:nvPr>
            <p:ph idx="1"/>
          </p:nvPr>
        </p:nvSpPr>
        <p:spPr/>
        <p:txBody>
          <a:bodyPr/>
          <a:lstStyle/>
          <a:p>
            <a:r>
              <a:rPr lang="en-US" dirty="0" smtClean="0"/>
              <a:t>For instance, as AI systems have more and more sophisticated treatments of “I”, we will see puzzles such as Perry’s Essential Indexical and Putnam’s Theorem resolved, and eventually even consciousness.</a:t>
            </a:r>
            <a:endParaRPr lang="en-US" dirty="0"/>
          </a:p>
        </p:txBody>
      </p:sp>
    </p:spTree>
    <p:extLst>
      <p:ext uri="{BB962C8B-B14F-4D97-AF65-F5344CB8AC3E}">
        <p14:creationId xmlns:p14="http://schemas.microsoft.com/office/powerpoint/2010/main" val="32270211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How can an agent be built, so that it has a self worthy of the name?</a:t>
            </a:r>
          </a:p>
          <a:p>
            <a:r>
              <a:rPr lang="en-US" dirty="0" smtClean="0"/>
              <a:t>Metacognition may be part of the answer, forcing us back to reflexive self in order to avoid infinite regress. Also accounting for anomalies, learning</a:t>
            </a:r>
            <a:endParaRPr lang="en-US" dirty="0"/>
          </a:p>
        </p:txBody>
      </p:sp>
    </p:spTree>
    <p:extLst>
      <p:ext uri="{BB962C8B-B14F-4D97-AF65-F5344CB8AC3E}">
        <p14:creationId xmlns:p14="http://schemas.microsoft.com/office/powerpoint/2010/main" val="1993709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what’s been happening?</a:t>
            </a:r>
            <a:endParaRPr lang="en-US" dirty="0"/>
          </a:p>
        </p:txBody>
      </p:sp>
    </p:spTree>
    <p:extLst>
      <p:ext uri="{BB962C8B-B14F-4D97-AF65-F5344CB8AC3E}">
        <p14:creationId xmlns:p14="http://schemas.microsoft.com/office/powerpoint/2010/main" val="33419861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what’s been happening?</a:t>
            </a:r>
          </a:p>
          <a:p>
            <a:r>
              <a:rPr lang="en-US" dirty="0" smtClean="0"/>
              <a:t>Not so great, so far; but not a total wash.</a:t>
            </a:r>
            <a:endParaRPr lang="en-US" dirty="0"/>
          </a:p>
        </p:txBody>
      </p:sp>
    </p:spTree>
    <p:extLst>
      <p:ext uri="{BB962C8B-B14F-4D97-AF65-F5344CB8AC3E}">
        <p14:creationId xmlns:p14="http://schemas.microsoft.com/office/powerpoint/2010/main" val="10764970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what’s been happening?</a:t>
            </a:r>
          </a:p>
          <a:p>
            <a:r>
              <a:rPr lang="en-US" dirty="0" smtClean="0"/>
              <a:t>Not so great, so far; but not a total wash.</a:t>
            </a:r>
          </a:p>
          <a:p>
            <a:r>
              <a:rPr lang="en-US" dirty="0" smtClean="0"/>
              <a:t>Here I will review some highlights, in a roughly historical fashion.</a:t>
            </a:r>
            <a:endParaRPr lang="en-US" dirty="0"/>
          </a:p>
        </p:txBody>
      </p:sp>
    </p:spTree>
    <p:extLst>
      <p:ext uri="{BB962C8B-B14F-4D97-AF65-F5344CB8AC3E}">
        <p14:creationId xmlns:p14="http://schemas.microsoft.com/office/powerpoint/2010/main" val="14003493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before the How…</a:t>
            </a:r>
            <a:endParaRPr lang="en-US" dirty="0"/>
          </a:p>
        </p:txBody>
      </p:sp>
      <p:sp>
        <p:nvSpPr>
          <p:cNvPr id="3" name="Content Placeholder 2"/>
          <p:cNvSpPr>
            <a:spLocks noGrp="1"/>
          </p:cNvSpPr>
          <p:nvPr>
            <p:ph idx="1"/>
          </p:nvPr>
        </p:nvSpPr>
        <p:spPr/>
        <p:txBody>
          <a:bodyPr/>
          <a:lstStyle/>
          <a:p>
            <a:r>
              <a:rPr lang="en-US" dirty="0" smtClean="0"/>
              <a:t>… a brief </a:t>
            </a:r>
            <a:r>
              <a:rPr lang="en-US" smtClean="0"/>
              <a:t>digression concerning the </a:t>
            </a:r>
            <a:r>
              <a:rPr lang="en-US" i="1" u="sng" smtClean="0"/>
              <a:t>WHAT</a:t>
            </a:r>
            <a:endParaRPr lang="en-US" i="1" u="sng" dirty="0"/>
          </a:p>
        </p:txBody>
      </p:sp>
    </p:spTree>
    <p:extLst>
      <p:ext uri="{BB962C8B-B14F-4D97-AF65-F5344CB8AC3E}">
        <p14:creationId xmlns:p14="http://schemas.microsoft.com/office/powerpoint/2010/main" val="36257701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Youthful Ambitions</a:t>
            </a:r>
            <a:br>
              <a:rPr lang="en-US" dirty="0" smtClean="0"/>
            </a:br>
            <a:r>
              <a:rPr lang="en-US" dirty="0" smtClean="0"/>
              <a:t>1960-1985</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547864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Youthful Ambitions</a:t>
            </a:r>
            <a:br>
              <a:rPr lang="en-US" dirty="0" smtClean="0"/>
            </a:br>
            <a:r>
              <a:rPr lang="en-US" dirty="0" smtClean="0"/>
              <a:t>1960-1985</a:t>
            </a:r>
            <a:endParaRPr lang="en-US" dirty="0"/>
          </a:p>
        </p:txBody>
      </p:sp>
      <p:sp>
        <p:nvSpPr>
          <p:cNvPr id="3" name="Content Placeholder 2"/>
          <p:cNvSpPr>
            <a:spLocks noGrp="1"/>
          </p:cNvSpPr>
          <p:nvPr>
            <p:ph idx="1"/>
          </p:nvPr>
        </p:nvSpPr>
        <p:spPr/>
        <p:txBody>
          <a:bodyPr/>
          <a:lstStyle/>
          <a:p>
            <a:r>
              <a:rPr lang="en-US" dirty="0" smtClean="0"/>
              <a:t>Situation calculus and frame problem</a:t>
            </a:r>
          </a:p>
        </p:txBody>
      </p:sp>
    </p:spTree>
    <p:extLst>
      <p:ext uri="{BB962C8B-B14F-4D97-AF65-F5344CB8AC3E}">
        <p14:creationId xmlns:p14="http://schemas.microsoft.com/office/powerpoint/2010/main" val="26130710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Youthful Ambitions</a:t>
            </a:r>
            <a:br>
              <a:rPr lang="en-US" dirty="0" smtClean="0"/>
            </a:br>
            <a:r>
              <a:rPr lang="en-US" dirty="0" smtClean="0"/>
              <a:t>1960-1985</a:t>
            </a:r>
            <a:endParaRPr lang="en-US" dirty="0"/>
          </a:p>
        </p:txBody>
      </p:sp>
      <p:sp>
        <p:nvSpPr>
          <p:cNvPr id="3" name="Content Placeholder 2"/>
          <p:cNvSpPr>
            <a:spLocks noGrp="1"/>
          </p:cNvSpPr>
          <p:nvPr>
            <p:ph idx="1"/>
          </p:nvPr>
        </p:nvSpPr>
        <p:spPr/>
        <p:txBody>
          <a:bodyPr/>
          <a:lstStyle/>
          <a:p>
            <a:r>
              <a:rPr lang="en-US" dirty="0" smtClean="0"/>
              <a:t>Situation calculus and frame problem</a:t>
            </a:r>
          </a:p>
          <a:p>
            <a:r>
              <a:rPr lang="en-US" dirty="0" smtClean="0"/>
              <a:t>SHAKEY the robot</a:t>
            </a:r>
            <a:endParaRPr lang="en-US" dirty="0"/>
          </a:p>
        </p:txBody>
      </p:sp>
      <p:pic>
        <p:nvPicPr>
          <p:cNvPr id="4" name="Picture 3" descr="1970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755" y="2595025"/>
            <a:ext cx="2827856" cy="3770475"/>
          </a:xfrm>
          <a:prstGeom prst="rect">
            <a:avLst/>
          </a:prstGeom>
        </p:spPr>
      </p:pic>
    </p:spTree>
    <p:extLst>
      <p:ext uri="{BB962C8B-B14F-4D97-AF65-F5344CB8AC3E}">
        <p14:creationId xmlns:p14="http://schemas.microsoft.com/office/powerpoint/2010/main" val="38490671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Youthful Ambitions</a:t>
            </a:r>
            <a:br>
              <a:rPr lang="en-US" dirty="0" smtClean="0"/>
            </a:br>
            <a:r>
              <a:rPr lang="en-US" dirty="0" smtClean="0"/>
              <a:t>1960-1985</a:t>
            </a:r>
            <a:endParaRPr lang="en-US" dirty="0"/>
          </a:p>
        </p:txBody>
      </p:sp>
      <p:sp>
        <p:nvSpPr>
          <p:cNvPr id="3" name="Content Placeholder 2"/>
          <p:cNvSpPr>
            <a:spLocks noGrp="1"/>
          </p:cNvSpPr>
          <p:nvPr>
            <p:ph idx="1"/>
          </p:nvPr>
        </p:nvSpPr>
        <p:spPr/>
        <p:txBody>
          <a:bodyPr/>
          <a:lstStyle/>
          <a:p>
            <a:r>
              <a:rPr lang="en-US" dirty="0" smtClean="0"/>
              <a:t>Situation calculus and frame problem</a:t>
            </a:r>
          </a:p>
          <a:p>
            <a:r>
              <a:rPr lang="en-US" dirty="0" smtClean="0"/>
              <a:t>SHAKEY the robot</a:t>
            </a:r>
          </a:p>
          <a:p>
            <a:r>
              <a:rPr lang="en-US" dirty="0" err="1" smtClean="0"/>
              <a:t>Nonmonotonic</a:t>
            </a:r>
            <a:r>
              <a:rPr lang="en-US" dirty="0" smtClean="0"/>
              <a:t> reasoning</a:t>
            </a:r>
            <a:endParaRPr lang="en-US" dirty="0"/>
          </a:p>
        </p:txBody>
      </p:sp>
    </p:spTree>
    <p:extLst>
      <p:ext uri="{BB962C8B-B14F-4D97-AF65-F5344CB8AC3E}">
        <p14:creationId xmlns:p14="http://schemas.microsoft.com/office/powerpoint/2010/main" val="15862533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Still a L-O-N-G way to go.</a:t>
            </a:r>
            <a:endParaRPr lang="en-US" dirty="0"/>
          </a:p>
        </p:txBody>
      </p:sp>
    </p:spTree>
    <p:extLst>
      <p:ext uri="{BB962C8B-B14F-4D97-AF65-F5344CB8AC3E}">
        <p14:creationId xmlns:p14="http://schemas.microsoft.com/office/powerpoint/2010/main" val="41338695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Still a L-O-N-G way to go.</a:t>
            </a:r>
          </a:p>
          <a:p>
            <a:r>
              <a:rPr lang="en-US" dirty="0" smtClean="0"/>
              <a:t>Not real-time.</a:t>
            </a:r>
          </a:p>
          <a:p>
            <a:r>
              <a:rPr lang="en-US" dirty="0" smtClean="0"/>
              <a:t>Not even computable in some cases.</a:t>
            </a:r>
            <a:endParaRPr lang="en-US" dirty="0"/>
          </a:p>
        </p:txBody>
      </p:sp>
    </p:spTree>
    <p:extLst>
      <p:ext uri="{BB962C8B-B14F-4D97-AF65-F5344CB8AC3E}">
        <p14:creationId xmlns:p14="http://schemas.microsoft.com/office/powerpoint/2010/main" val="27915550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Wise Men problem</a:t>
            </a:r>
            <a:endParaRPr lang="en-US" dirty="0"/>
          </a:p>
        </p:txBody>
      </p:sp>
    </p:spTree>
    <p:extLst>
      <p:ext uri="{BB962C8B-B14F-4D97-AF65-F5344CB8AC3E}">
        <p14:creationId xmlns:p14="http://schemas.microsoft.com/office/powerpoint/2010/main" val="21810067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Wise Men problem</a:t>
            </a:r>
          </a:p>
          <a:p>
            <a:r>
              <a:rPr lang="en-US" dirty="0" smtClean="0"/>
              <a:t>Need for evolving “now”</a:t>
            </a:r>
            <a:endParaRPr lang="en-US" dirty="0"/>
          </a:p>
        </p:txBody>
      </p:sp>
    </p:spTree>
    <p:extLst>
      <p:ext uri="{BB962C8B-B14F-4D97-AF65-F5344CB8AC3E}">
        <p14:creationId xmlns:p14="http://schemas.microsoft.com/office/powerpoint/2010/main" val="7914103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Wise Men problem</a:t>
            </a:r>
          </a:p>
          <a:p>
            <a:r>
              <a:rPr lang="en-US" dirty="0" smtClean="0"/>
              <a:t>Need for evolving “now”</a:t>
            </a:r>
          </a:p>
          <a:p>
            <a:r>
              <a:rPr lang="en-US" dirty="0" smtClean="0"/>
              <a:t>Not temporal logic with fixed past-present-future</a:t>
            </a:r>
            <a:endParaRPr lang="en-US" dirty="0"/>
          </a:p>
        </p:txBody>
      </p:sp>
    </p:spTree>
    <p:extLst>
      <p:ext uri="{BB962C8B-B14F-4D97-AF65-F5344CB8AC3E}">
        <p14:creationId xmlns:p14="http://schemas.microsoft.com/office/powerpoint/2010/main" val="37767259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Wise Men problem</a:t>
            </a:r>
          </a:p>
          <a:p>
            <a:r>
              <a:rPr lang="en-US" dirty="0" smtClean="0"/>
              <a:t>Need for evolving “now”</a:t>
            </a:r>
          </a:p>
          <a:p>
            <a:r>
              <a:rPr lang="en-US" dirty="0" smtClean="0"/>
              <a:t>Not temporal logic with fixed past-present-future</a:t>
            </a:r>
          </a:p>
          <a:p>
            <a:r>
              <a:rPr lang="en-US" dirty="0" smtClean="0"/>
              <a:t>Active Logic</a:t>
            </a:r>
            <a:endParaRPr lang="en-US" dirty="0"/>
          </a:p>
        </p:txBody>
      </p:sp>
    </p:spTree>
    <p:extLst>
      <p:ext uri="{BB962C8B-B14F-4D97-AF65-F5344CB8AC3E}">
        <p14:creationId xmlns:p14="http://schemas.microsoft.com/office/powerpoint/2010/main" val="3792713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a:t>
            </a:r>
            <a:endParaRPr lang="en-US" dirty="0"/>
          </a:p>
        </p:txBody>
      </p:sp>
      <p:sp>
        <p:nvSpPr>
          <p:cNvPr id="3" name="Content Placeholder 2"/>
          <p:cNvSpPr>
            <a:spLocks noGrp="1"/>
          </p:cNvSpPr>
          <p:nvPr>
            <p:ph idx="1"/>
          </p:nvPr>
        </p:nvSpPr>
        <p:spPr/>
        <p:txBody>
          <a:bodyPr/>
          <a:lstStyle/>
          <a:p>
            <a:r>
              <a:rPr lang="en-US" dirty="0" smtClean="0"/>
              <a:t>The immediate present “I”.</a:t>
            </a:r>
          </a:p>
          <a:p>
            <a:r>
              <a:rPr lang="en-US" dirty="0" smtClean="0"/>
              <a:t>An awareness/knowing </a:t>
            </a:r>
            <a:r>
              <a:rPr lang="en-US" dirty="0" smtClean="0"/>
              <a:t>that – </a:t>
            </a:r>
            <a:r>
              <a:rPr lang="en-US" dirty="0" smtClean="0"/>
              <a:t>whatever else it might </a:t>
            </a:r>
            <a:r>
              <a:rPr lang="en-US" dirty="0" smtClean="0"/>
              <a:t>know –  </a:t>
            </a:r>
            <a:r>
              <a:rPr lang="en-US" dirty="0" smtClean="0"/>
              <a:t>knows itself as </a:t>
            </a:r>
            <a:r>
              <a:rPr lang="en-US" dirty="0" smtClean="0"/>
              <a:t>that same</a:t>
            </a:r>
            <a:r>
              <a:rPr lang="en-US" dirty="0" smtClean="0"/>
              <a:t> </a:t>
            </a:r>
            <a:r>
              <a:rPr lang="en-US" dirty="0" smtClean="0"/>
              <a:t>awareness/knowing.</a:t>
            </a:r>
          </a:p>
          <a:p>
            <a:r>
              <a:rPr lang="en-US" dirty="0" smtClean="0"/>
              <a:t>It knows that it knows, but already as part of that momentary act of knowing, not the result of reflecting on the knowing (or anything else).</a:t>
            </a:r>
          </a:p>
        </p:txBody>
      </p:sp>
    </p:spTree>
    <p:extLst>
      <p:ext uri="{BB962C8B-B14F-4D97-AF65-F5344CB8AC3E}">
        <p14:creationId xmlns:p14="http://schemas.microsoft.com/office/powerpoint/2010/main" val="18839688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1985-2005: Age of Specialization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5134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1985-2005: Age of Specialization</a:t>
            </a:r>
            <a:endParaRPr lang="en-US" dirty="0"/>
          </a:p>
        </p:txBody>
      </p:sp>
      <p:sp>
        <p:nvSpPr>
          <p:cNvPr id="3" name="Content Placeholder 2"/>
          <p:cNvSpPr>
            <a:spLocks noGrp="1"/>
          </p:cNvSpPr>
          <p:nvPr>
            <p:ph idx="1"/>
          </p:nvPr>
        </p:nvSpPr>
        <p:spPr/>
        <p:txBody>
          <a:bodyPr/>
          <a:lstStyle/>
          <a:p>
            <a:r>
              <a:rPr lang="en-US" dirty="0" smtClean="0"/>
              <a:t>Progress and money</a:t>
            </a:r>
            <a:endParaRPr lang="en-US" dirty="0"/>
          </a:p>
        </p:txBody>
      </p:sp>
    </p:spTree>
    <p:extLst>
      <p:ext uri="{BB962C8B-B14F-4D97-AF65-F5344CB8AC3E}">
        <p14:creationId xmlns:p14="http://schemas.microsoft.com/office/powerpoint/2010/main" val="3368522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1985-2005: Age of Specialization</a:t>
            </a:r>
            <a:endParaRPr lang="en-US" dirty="0"/>
          </a:p>
        </p:txBody>
      </p:sp>
      <p:sp>
        <p:nvSpPr>
          <p:cNvPr id="3" name="Content Placeholder 2"/>
          <p:cNvSpPr>
            <a:spLocks noGrp="1"/>
          </p:cNvSpPr>
          <p:nvPr>
            <p:ph idx="1"/>
          </p:nvPr>
        </p:nvSpPr>
        <p:spPr/>
        <p:txBody>
          <a:bodyPr/>
          <a:lstStyle/>
          <a:p>
            <a:r>
              <a:rPr lang="en-US" dirty="0" smtClean="0"/>
              <a:t>Progress and money</a:t>
            </a:r>
          </a:p>
          <a:p>
            <a:r>
              <a:rPr lang="en-US" dirty="0" smtClean="0"/>
              <a:t>But also new ideas in metacognition, with temporal aspects.</a:t>
            </a:r>
            <a:endParaRPr lang="en-US" dirty="0"/>
          </a:p>
        </p:txBody>
      </p:sp>
    </p:spTree>
    <p:extLst>
      <p:ext uri="{BB962C8B-B14F-4D97-AF65-F5344CB8AC3E}">
        <p14:creationId xmlns:p14="http://schemas.microsoft.com/office/powerpoint/2010/main" val="39495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2005-present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42958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2005-present</a:t>
            </a:r>
            <a:endParaRPr lang="en-US" dirty="0"/>
          </a:p>
        </p:txBody>
      </p:sp>
      <p:sp>
        <p:nvSpPr>
          <p:cNvPr id="3" name="Content Placeholder 2"/>
          <p:cNvSpPr>
            <a:spLocks noGrp="1"/>
          </p:cNvSpPr>
          <p:nvPr>
            <p:ph idx="1"/>
          </p:nvPr>
        </p:nvSpPr>
        <p:spPr/>
        <p:txBody>
          <a:bodyPr/>
          <a:lstStyle/>
          <a:p>
            <a:r>
              <a:rPr lang="en-US" dirty="0" smtClean="0"/>
              <a:t>Levesque, Langley, and others call for renewed attention to (whole) cognitive agents.</a:t>
            </a:r>
          </a:p>
          <a:p>
            <a:r>
              <a:rPr lang="en-US" dirty="0" smtClean="0"/>
              <a:t>Robotics and AI start to come together</a:t>
            </a:r>
          </a:p>
          <a:p>
            <a:r>
              <a:rPr lang="en-US" dirty="0" smtClean="0"/>
              <a:t>But many lessons unlearned</a:t>
            </a:r>
            <a:endParaRPr lang="en-US" dirty="0"/>
          </a:p>
        </p:txBody>
      </p:sp>
    </p:spTree>
    <p:extLst>
      <p:ext uri="{BB962C8B-B14F-4D97-AF65-F5344CB8AC3E}">
        <p14:creationId xmlns:p14="http://schemas.microsoft.com/office/powerpoint/2010/main" val="2156658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1700’s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187535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1700’s</a:t>
            </a:r>
            <a:endParaRPr lang="en-US" dirty="0"/>
          </a:p>
        </p:txBody>
      </p:sp>
      <p:sp>
        <p:nvSpPr>
          <p:cNvPr id="3" name="Content Placeholder 2"/>
          <p:cNvSpPr>
            <a:spLocks noGrp="1"/>
          </p:cNvSpPr>
          <p:nvPr>
            <p:ph idx="1"/>
          </p:nvPr>
        </p:nvSpPr>
        <p:spPr/>
        <p:txBody>
          <a:bodyPr/>
          <a:lstStyle/>
          <a:p>
            <a:r>
              <a:rPr lang="en-US" dirty="0" smtClean="0"/>
              <a:t>James Watt’s </a:t>
            </a:r>
            <a:r>
              <a:rPr lang="en-US" i="1" dirty="0" smtClean="0"/>
              <a:t>governor</a:t>
            </a:r>
            <a:endParaRPr lang="en-US"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887" y="1821807"/>
            <a:ext cx="3289300" cy="2463800"/>
          </a:xfrm>
          <a:prstGeom prst="rect">
            <a:avLst/>
          </a:prstGeom>
        </p:spPr>
      </p:pic>
    </p:spTree>
    <p:extLst>
      <p:ext uri="{BB962C8B-B14F-4D97-AF65-F5344CB8AC3E}">
        <p14:creationId xmlns:p14="http://schemas.microsoft.com/office/powerpoint/2010/main" val="38718541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in the 1700’s</a:t>
            </a:r>
            <a:endParaRPr lang="en-US" dirty="0"/>
          </a:p>
        </p:txBody>
      </p:sp>
      <p:sp>
        <p:nvSpPr>
          <p:cNvPr id="3" name="Content Placeholder 2"/>
          <p:cNvSpPr>
            <a:spLocks noGrp="1"/>
          </p:cNvSpPr>
          <p:nvPr>
            <p:ph idx="1"/>
          </p:nvPr>
        </p:nvSpPr>
        <p:spPr/>
        <p:txBody>
          <a:bodyPr/>
          <a:lstStyle/>
          <a:p>
            <a:r>
              <a:rPr lang="en-US" dirty="0" smtClean="0"/>
              <a:t>James Watt’s </a:t>
            </a:r>
            <a:r>
              <a:rPr lang="en-US" i="1" dirty="0" smtClean="0"/>
              <a:t>governor</a:t>
            </a:r>
          </a:p>
          <a:p>
            <a:r>
              <a:rPr lang="en-US" dirty="0" smtClean="0"/>
              <a:t>A kind of self-control</a:t>
            </a:r>
          </a:p>
          <a:p>
            <a:r>
              <a:rPr lang="en-US" dirty="0" smtClean="0"/>
              <a:t>But nothing that seems</a:t>
            </a:r>
          </a:p>
          <a:p>
            <a:pPr marL="0" indent="0">
              <a:buNone/>
            </a:pPr>
            <a:r>
              <a:rPr lang="en-US" dirty="0"/>
              <a:t> </a:t>
            </a:r>
            <a:r>
              <a:rPr lang="en-US" dirty="0" smtClean="0"/>
              <a:t>   reflexive (or reflective)</a:t>
            </a:r>
          </a:p>
          <a:p>
            <a:pPr marL="0" indent="0">
              <a:buNone/>
            </a:pPr>
            <a:r>
              <a:rPr lang="en-US" dirty="0" smtClean="0"/>
              <a:t>Still, often taken as a </a:t>
            </a:r>
          </a:p>
          <a:p>
            <a:pPr marL="0" indent="0">
              <a:buNone/>
            </a:pPr>
            <a:r>
              <a:rPr lang="en-US" dirty="0"/>
              <a:t>m</a:t>
            </a:r>
            <a:r>
              <a:rPr lang="en-US" dirty="0" smtClean="0"/>
              <a:t>etaphor for the notion of self.</a:t>
            </a:r>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887" y="1821807"/>
            <a:ext cx="3289300" cy="2463800"/>
          </a:xfrm>
          <a:prstGeom prst="rect">
            <a:avLst/>
          </a:prstGeom>
        </p:spPr>
      </p:pic>
    </p:spTree>
    <p:extLst>
      <p:ext uri="{BB962C8B-B14F-4D97-AF65-F5344CB8AC3E}">
        <p14:creationId xmlns:p14="http://schemas.microsoft.com/office/powerpoint/2010/main" val="366789039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might be an example of reflexivity?</a:t>
            </a:r>
          </a:p>
          <a:p>
            <a:endParaRPr lang="en-US" dirty="0"/>
          </a:p>
        </p:txBody>
      </p:sp>
    </p:spTree>
    <p:extLst>
      <p:ext uri="{BB962C8B-B14F-4D97-AF65-F5344CB8AC3E}">
        <p14:creationId xmlns:p14="http://schemas.microsoft.com/office/powerpoint/2010/main" val="9692779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might be an example of reflexivity?</a:t>
            </a:r>
          </a:p>
          <a:p>
            <a:r>
              <a:rPr lang="en-US" dirty="0" smtClean="0"/>
              <a:t>“I am now speaking English”</a:t>
            </a:r>
          </a:p>
        </p:txBody>
      </p:sp>
    </p:spTree>
    <p:extLst>
      <p:ext uri="{BB962C8B-B14F-4D97-AF65-F5344CB8AC3E}">
        <p14:creationId xmlns:p14="http://schemas.microsoft.com/office/powerpoint/2010/main" val="951600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a:t>
            </a:r>
            <a:endParaRPr lang="en-US" dirty="0"/>
          </a:p>
        </p:txBody>
      </p:sp>
      <p:sp>
        <p:nvSpPr>
          <p:cNvPr id="3" name="Content Placeholder 2"/>
          <p:cNvSpPr>
            <a:spLocks noGrp="1"/>
          </p:cNvSpPr>
          <p:nvPr>
            <p:ph idx="1"/>
          </p:nvPr>
        </p:nvSpPr>
        <p:spPr/>
        <p:txBody>
          <a:bodyPr>
            <a:normAutofit/>
          </a:bodyPr>
          <a:lstStyle/>
          <a:p>
            <a:r>
              <a:rPr lang="en-US" dirty="0" smtClean="0"/>
              <a:t>Conscious (of) = with knowledge (of)</a:t>
            </a:r>
          </a:p>
          <a:p>
            <a:r>
              <a:rPr lang="en-US" dirty="0" smtClean="0"/>
              <a:t>A </a:t>
            </a:r>
            <a:r>
              <a:rPr lang="en-US" i="1" dirty="0" smtClean="0"/>
              <a:t>(reflexive) conscious </a:t>
            </a:r>
            <a:r>
              <a:rPr lang="en-US" i="1" dirty="0"/>
              <a:t>state </a:t>
            </a:r>
            <a:r>
              <a:rPr lang="en-US" dirty="0"/>
              <a:t>of a subject S is one that S knows itself to be in, and where that knowing is part of that same state</a:t>
            </a:r>
            <a:r>
              <a:rPr lang="en-US" dirty="0" smtClean="0"/>
              <a:t>.</a:t>
            </a:r>
          </a:p>
          <a:p>
            <a:r>
              <a:rPr lang="en-US" dirty="0" smtClean="0"/>
              <a:t>Magic? Hopefully not! But it will be something rather complex, for sure.</a:t>
            </a:r>
            <a:endParaRPr lang="en-US" dirty="0"/>
          </a:p>
        </p:txBody>
      </p:sp>
    </p:spTree>
    <p:extLst>
      <p:ext uri="{BB962C8B-B14F-4D97-AF65-F5344CB8AC3E}">
        <p14:creationId xmlns:p14="http://schemas.microsoft.com/office/powerpoint/2010/main" val="11185645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might be an example of reflexivity?</a:t>
            </a:r>
          </a:p>
          <a:p>
            <a:r>
              <a:rPr lang="en-US" dirty="0" smtClean="0"/>
              <a:t>“I am now speaking English”</a:t>
            </a:r>
          </a:p>
          <a:p>
            <a:r>
              <a:rPr lang="en-US" dirty="0" smtClean="0"/>
              <a:t>Note the difference from</a:t>
            </a:r>
          </a:p>
          <a:p>
            <a:pPr marL="0" indent="0">
              <a:buNone/>
            </a:pPr>
            <a:r>
              <a:rPr lang="en-US" dirty="0" smtClean="0"/>
              <a:t>“This sentence is </a:t>
            </a:r>
            <a:r>
              <a:rPr lang="en-US" smtClean="0"/>
              <a:t>in English”</a:t>
            </a:r>
            <a:endParaRPr lang="en-US"/>
          </a:p>
        </p:txBody>
      </p:sp>
    </p:spTree>
    <p:extLst>
      <p:ext uri="{BB962C8B-B14F-4D97-AF65-F5344CB8AC3E}">
        <p14:creationId xmlns:p14="http://schemas.microsoft.com/office/powerpoint/2010/main" val="134868869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might be an example of reflexivity?</a:t>
            </a:r>
          </a:p>
          <a:p>
            <a:r>
              <a:rPr lang="en-US" dirty="0" smtClean="0"/>
              <a:t>“I am now speaking English”</a:t>
            </a:r>
          </a:p>
          <a:p>
            <a:r>
              <a:rPr lang="en-US" dirty="0" smtClean="0"/>
              <a:t>Note the difference from</a:t>
            </a:r>
          </a:p>
          <a:p>
            <a:pPr marL="0" indent="0">
              <a:buNone/>
            </a:pPr>
            <a:r>
              <a:rPr lang="en-US" dirty="0" smtClean="0"/>
              <a:t>“This sentence is in English”</a:t>
            </a:r>
          </a:p>
          <a:p>
            <a:pPr marL="0" indent="0">
              <a:buNone/>
            </a:pPr>
            <a:r>
              <a:rPr lang="en-US" dirty="0" smtClean="0"/>
              <a:t>The latter has no agent, it is for anyone to interpret. The former is uttered by an agent </a:t>
            </a:r>
            <a:r>
              <a:rPr lang="en-US" i="1" u="sng" dirty="0" smtClean="0"/>
              <a:t>as</a:t>
            </a:r>
            <a:r>
              <a:rPr lang="en-US" dirty="0" smtClean="0"/>
              <a:t> it reasons about that very uttering. </a:t>
            </a:r>
            <a:endParaRPr lang="en-US" dirty="0"/>
          </a:p>
        </p:txBody>
      </p:sp>
    </p:spTree>
    <p:extLst>
      <p:ext uri="{BB962C8B-B14F-4D97-AF65-F5344CB8AC3E}">
        <p14:creationId xmlns:p14="http://schemas.microsoft.com/office/powerpoint/2010/main" val="2153170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Build it and they (insights) will </a:t>
            </a:r>
            <a:r>
              <a:rPr lang="en-US" dirty="0" smtClean="0"/>
              <a:t>come</a:t>
            </a:r>
            <a:endParaRPr lang="en-US" dirty="0" smtClean="0"/>
          </a:p>
        </p:txBody>
      </p:sp>
    </p:spTree>
    <p:extLst>
      <p:ext uri="{BB962C8B-B14F-4D97-AF65-F5344CB8AC3E}">
        <p14:creationId xmlns:p14="http://schemas.microsoft.com/office/powerpoint/2010/main" val="34801173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Build it and they (insights) will come</a:t>
            </a:r>
          </a:p>
          <a:p>
            <a:r>
              <a:rPr lang="en-US" dirty="0" smtClean="0"/>
              <a:t>How can a robot tell when it is talking</a:t>
            </a:r>
            <a:r>
              <a:rPr lang="en-US" dirty="0" smtClean="0"/>
              <a:t>?</a:t>
            </a:r>
            <a:endParaRPr lang="en-US" dirty="0" smtClean="0"/>
          </a:p>
        </p:txBody>
      </p:sp>
    </p:spTree>
    <p:extLst>
      <p:ext uri="{BB962C8B-B14F-4D97-AF65-F5344CB8AC3E}">
        <p14:creationId xmlns:p14="http://schemas.microsoft.com/office/powerpoint/2010/main" val="184949802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Build it and they (insights) will come</a:t>
            </a:r>
          </a:p>
          <a:p>
            <a:r>
              <a:rPr lang="en-US" dirty="0" smtClean="0"/>
              <a:t>How can a robot tell when it is talking?</a:t>
            </a:r>
          </a:p>
          <a:p>
            <a:r>
              <a:rPr lang="en-US" dirty="0" smtClean="0"/>
              <a:t>The story of Julia and </a:t>
            </a:r>
            <a:r>
              <a:rPr lang="en-US" dirty="0" smtClean="0"/>
              <a:t>Alice</a:t>
            </a:r>
            <a:endParaRPr lang="en-US" dirty="0" smtClean="0"/>
          </a:p>
        </p:txBody>
      </p:sp>
    </p:spTree>
    <p:extLst>
      <p:ext uri="{BB962C8B-B14F-4D97-AF65-F5344CB8AC3E}">
        <p14:creationId xmlns:p14="http://schemas.microsoft.com/office/powerpoint/2010/main" val="226622641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Build it and they (insights) will come</a:t>
            </a:r>
          </a:p>
          <a:p>
            <a:r>
              <a:rPr lang="en-US" dirty="0" smtClean="0"/>
              <a:t>How can a robot tell when it is talking?</a:t>
            </a:r>
          </a:p>
          <a:p>
            <a:r>
              <a:rPr lang="en-US" dirty="0" smtClean="0"/>
              <a:t>The story of Julia and Alice</a:t>
            </a:r>
          </a:p>
          <a:p>
            <a:r>
              <a:rPr lang="en-US" dirty="0" err="1" smtClean="0"/>
              <a:t>Efference</a:t>
            </a:r>
            <a:r>
              <a:rPr lang="en-US" dirty="0" smtClean="0"/>
              <a:t> copy</a:t>
            </a:r>
          </a:p>
        </p:txBody>
      </p:sp>
    </p:spTree>
    <p:extLst>
      <p:ext uri="{BB962C8B-B14F-4D97-AF65-F5344CB8AC3E}">
        <p14:creationId xmlns:p14="http://schemas.microsoft.com/office/powerpoint/2010/main" val="7837627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How to tell if one is speaking?</a:t>
            </a:r>
          </a:p>
          <a:p>
            <a:endParaRPr lang="en-US" dirty="0"/>
          </a:p>
        </p:txBody>
      </p:sp>
    </p:spTree>
    <p:extLst>
      <p:ext uri="{BB962C8B-B14F-4D97-AF65-F5344CB8AC3E}">
        <p14:creationId xmlns:p14="http://schemas.microsoft.com/office/powerpoint/2010/main" val="328135474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How to tell if one is speaking?</a:t>
            </a:r>
          </a:p>
          <a:p>
            <a:r>
              <a:rPr lang="en-US" dirty="0" smtClean="0"/>
              <a:t>This arose by accident as a </a:t>
            </a:r>
          </a:p>
          <a:p>
            <a:pPr marL="0" indent="0">
              <a:buNone/>
            </a:pPr>
            <a:r>
              <a:rPr lang="en-US" dirty="0" smtClean="0"/>
              <a:t>serious issue in our robotics </a:t>
            </a:r>
          </a:p>
          <a:p>
            <a:pPr marL="0" indent="0">
              <a:buNone/>
            </a:pPr>
            <a:r>
              <a:rPr lang="en-US" dirty="0" smtClean="0"/>
              <a:t>work.</a:t>
            </a:r>
          </a:p>
          <a:p>
            <a:endParaRPr lang="en-US" dirty="0" smtClean="0"/>
          </a:p>
          <a:p>
            <a:endParaRPr lang="en-US" dirty="0" smtClean="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83906506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a:t>
            </a:r>
            <a:r>
              <a:rPr lang="en-US" dirty="0" smtClean="0"/>
              <a:t>ow to tell if one is speaking?</a:t>
            </a:r>
          </a:p>
          <a:p>
            <a:r>
              <a:rPr lang="en-US" dirty="0" smtClean="0"/>
              <a:t>This arose by accident as a </a:t>
            </a:r>
          </a:p>
          <a:p>
            <a:pPr marL="0" indent="0">
              <a:buNone/>
            </a:pPr>
            <a:r>
              <a:rPr lang="en-US" dirty="0" smtClean="0"/>
              <a:t>serious issue in our robotics </a:t>
            </a:r>
          </a:p>
          <a:p>
            <a:pPr marL="0" indent="0">
              <a:buNone/>
            </a:pPr>
            <a:r>
              <a:rPr lang="en-US" dirty="0" smtClean="0"/>
              <a:t>work.</a:t>
            </a:r>
          </a:p>
          <a:p>
            <a:r>
              <a:rPr lang="en-US" dirty="0" smtClean="0"/>
              <a:t>Taught – upon hearing “Julia”</a:t>
            </a:r>
          </a:p>
          <a:p>
            <a:pPr marL="0" indent="0">
              <a:buNone/>
            </a:pPr>
            <a:r>
              <a:rPr lang="en-US" dirty="0" smtClean="0"/>
              <a:t>mentioned – to look for her, point, </a:t>
            </a:r>
          </a:p>
          <a:p>
            <a:pPr marL="0" indent="0">
              <a:buNone/>
            </a:pPr>
            <a:r>
              <a:rPr lang="en-US" dirty="0" smtClean="0"/>
              <a:t>and say “I see Julia and am pointing at her”</a:t>
            </a:r>
          </a:p>
          <a:p>
            <a:endParaRPr lang="en-US" dirty="0" smtClean="0"/>
          </a:p>
          <a:p>
            <a:endParaRPr lang="en-US" dirty="0" smtClean="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112251250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But: often it would perform</a:t>
            </a:r>
          </a:p>
          <a:p>
            <a:pPr marL="0" indent="0">
              <a:buNone/>
            </a:pPr>
            <a:r>
              <a:rPr lang="en-US" dirty="0" smtClean="0"/>
              <a:t>this once, and then again a few</a:t>
            </a:r>
          </a:p>
          <a:p>
            <a:pPr marL="0" indent="0">
              <a:buNone/>
            </a:pPr>
            <a:r>
              <a:rPr lang="en-US" dirty="0"/>
              <a:t>s</a:t>
            </a:r>
            <a:r>
              <a:rPr lang="en-US" dirty="0" smtClean="0"/>
              <a:t>econds later, and again, </a:t>
            </a:r>
            <a:r>
              <a:rPr lang="en-US" i="1" dirty="0" smtClean="0"/>
              <a:t>ad</a:t>
            </a:r>
          </a:p>
          <a:p>
            <a:pPr marL="0" indent="0">
              <a:buNone/>
            </a:pPr>
            <a:r>
              <a:rPr lang="en-US" i="1" dirty="0"/>
              <a:t>i</a:t>
            </a:r>
            <a:r>
              <a:rPr lang="en-US" i="1" dirty="0" smtClean="0"/>
              <a:t>nfinitum</a:t>
            </a:r>
            <a:r>
              <a:rPr lang="en-US" dirty="0" smtClean="0"/>
              <a:t>.</a:t>
            </a:r>
          </a:p>
          <a:p>
            <a:endParaRPr lang="en-US" dirty="0" smtClean="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1942844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a:t>
            </a:r>
            <a:endParaRPr lang="en-US" dirty="0"/>
          </a:p>
        </p:txBody>
      </p:sp>
      <p:sp>
        <p:nvSpPr>
          <p:cNvPr id="3" name="Content Placeholder 2"/>
          <p:cNvSpPr>
            <a:spLocks noGrp="1"/>
          </p:cNvSpPr>
          <p:nvPr>
            <p:ph idx="1"/>
          </p:nvPr>
        </p:nvSpPr>
        <p:spPr/>
        <p:txBody>
          <a:bodyPr>
            <a:normAutofit lnSpcReduction="10000"/>
          </a:bodyPr>
          <a:lstStyle/>
          <a:p>
            <a:r>
              <a:rPr lang="en-US" dirty="0" smtClean="0"/>
              <a:t>Roots as far back as Aristotle</a:t>
            </a:r>
            <a:endParaRPr lang="en-US" dirty="0"/>
          </a:p>
          <a:p>
            <a:endParaRPr lang="en-US" dirty="0" smtClean="0"/>
          </a:p>
          <a:p>
            <a:endParaRPr lang="en-US" dirty="0" smtClean="0"/>
          </a:p>
          <a:p>
            <a:r>
              <a:rPr lang="en-US" dirty="0" smtClean="0"/>
              <a:t>…with nurturing by Kant, Brentano, Husserl, Russell, and many more.</a:t>
            </a:r>
          </a:p>
          <a:p>
            <a:r>
              <a:rPr lang="en-US" dirty="0" smtClean="0"/>
              <a:t>Can you be in pain (real experienced pain) and not know it? It seems not to make any sense. Part of the experience is the knowing one is having it.</a:t>
            </a:r>
            <a:endParaRPr lang="en-US" dirty="0"/>
          </a:p>
        </p:txBody>
      </p:sp>
      <p:pic>
        <p:nvPicPr>
          <p:cNvPr id="4" name="Picture 3"/>
          <p:cNvPicPr>
            <a:picLocks noChangeAspect="1"/>
          </p:cNvPicPr>
          <p:nvPr/>
        </p:nvPicPr>
        <p:blipFill>
          <a:blip r:embed="rId2"/>
          <a:stretch>
            <a:fillRect/>
          </a:stretch>
        </p:blipFill>
        <p:spPr>
          <a:xfrm>
            <a:off x="6188881" y="1191884"/>
            <a:ext cx="1603755" cy="2086518"/>
          </a:xfrm>
          <a:prstGeom prst="rect">
            <a:avLst/>
          </a:prstGeom>
        </p:spPr>
      </p:pic>
    </p:spTree>
    <p:extLst>
      <p:ext uri="{BB962C8B-B14F-4D97-AF65-F5344CB8AC3E}">
        <p14:creationId xmlns:p14="http://schemas.microsoft.com/office/powerpoint/2010/main" val="401322395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But: often it would perform</a:t>
            </a:r>
          </a:p>
          <a:p>
            <a:pPr marL="0" indent="0">
              <a:buNone/>
            </a:pPr>
            <a:r>
              <a:rPr lang="en-US" dirty="0" smtClean="0"/>
              <a:t>this once, and then again a few</a:t>
            </a:r>
          </a:p>
          <a:p>
            <a:pPr marL="0" indent="0">
              <a:buNone/>
            </a:pPr>
            <a:r>
              <a:rPr lang="en-US" dirty="0"/>
              <a:t>s</a:t>
            </a:r>
            <a:r>
              <a:rPr lang="en-US" dirty="0" smtClean="0"/>
              <a:t>econds later, and again, </a:t>
            </a:r>
            <a:r>
              <a:rPr lang="en-US" i="1" dirty="0" smtClean="0"/>
              <a:t>ad</a:t>
            </a:r>
          </a:p>
          <a:p>
            <a:pPr marL="0" indent="0">
              <a:buNone/>
            </a:pPr>
            <a:r>
              <a:rPr lang="en-US" i="1" dirty="0"/>
              <a:t>i</a:t>
            </a:r>
            <a:r>
              <a:rPr lang="en-US" i="1" dirty="0" smtClean="0"/>
              <a:t>nfinitum</a:t>
            </a:r>
            <a:r>
              <a:rPr lang="en-US" dirty="0" smtClean="0"/>
              <a:t>.</a:t>
            </a:r>
          </a:p>
          <a:p>
            <a:r>
              <a:rPr lang="en-US" dirty="0"/>
              <a:t>Where was the loop?</a:t>
            </a:r>
          </a:p>
          <a:p>
            <a:endParaRPr lang="en-US" dirty="0" smtClean="0"/>
          </a:p>
          <a:p>
            <a:endParaRPr lang="en-US" dirty="0" smtClean="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163015232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But: often it would perform</a:t>
            </a:r>
          </a:p>
          <a:p>
            <a:pPr marL="0" indent="0">
              <a:buNone/>
            </a:pPr>
            <a:r>
              <a:rPr lang="en-US" dirty="0" smtClean="0"/>
              <a:t>this once, and then again a few</a:t>
            </a:r>
          </a:p>
          <a:p>
            <a:pPr marL="0" indent="0">
              <a:buNone/>
            </a:pPr>
            <a:r>
              <a:rPr lang="en-US" dirty="0"/>
              <a:t>s</a:t>
            </a:r>
            <a:r>
              <a:rPr lang="en-US" dirty="0" smtClean="0"/>
              <a:t>econds later, and again, </a:t>
            </a:r>
            <a:r>
              <a:rPr lang="en-US" i="1" dirty="0" smtClean="0"/>
              <a:t>ad</a:t>
            </a:r>
          </a:p>
          <a:p>
            <a:pPr marL="0" indent="0">
              <a:buNone/>
            </a:pPr>
            <a:r>
              <a:rPr lang="en-US" i="1" dirty="0"/>
              <a:t>i</a:t>
            </a:r>
            <a:r>
              <a:rPr lang="en-US" i="1" dirty="0" smtClean="0"/>
              <a:t>nfinitum</a:t>
            </a:r>
            <a:r>
              <a:rPr lang="en-US" dirty="0" smtClean="0"/>
              <a:t>.</a:t>
            </a:r>
          </a:p>
          <a:p>
            <a:r>
              <a:rPr lang="en-US" dirty="0"/>
              <a:t>Where was the loop?</a:t>
            </a:r>
          </a:p>
          <a:p>
            <a:r>
              <a:rPr lang="en-US" dirty="0" smtClean="0"/>
              <a:t>In the transaction – NOT in the code!</a:t>
            </a:r>
          </a:p>
          <a:p>
            <a:endParaRPr lang="en-US" dirty="0" smtClean="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287969942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But: often it would perform</a:t>
            </a:r>
          </a:p>
          <a:p>
            <a:pPr marL="0" indent="0">
              <a:buNone/>
            </a:pPr>
            <a:r>
              <a:rPr lang="en-US" dirty="0" smtClean="0"/>
              <a:t>this once, and then again a few</a:t>
            </a:r>
          </a:p>
          <a:p>
            <a:pPr marL="0" indent="0">
              <a:buNone/>
            </a:pPr>
            <a:r>
              <a:rPr lang="en-US" dirty="0"/>
              <a:t>s</a:t>
            </a:r>
            <a:r>
              <a:rPr lang="en-US" dirty="0" smtClean="0"/>
              <a:t>econds later, and again, </a:t>
            </a:r>
            <a:r>
              <a:rPr lang="en-US" i="1" dirty="0" smtClean="0"/>
              <a:t>ad</a:t>
            </a:r>
          </a:p>
          <a:p>
            <a:pPr marL="0" indent="0">
              <a:buNone/>
            </a:pPr>
            <a:r>
              <a:rPr lang="en-US" i="1" dirty="0"/>
              <a:t>i</a:t>
            </a:r>
            <a:r>
              <a:rPr lang="en-US" i="1" dirty="0" smtClean="0"/>
              <a:t>nfinitum</a:t>
            </a:r>
            <a:r>
              <a:rPr lang="en-US" dirty="0" smtClean="0"/>
              <a:t>.</a:t>
            </a:r>
          </a:p>
          <a:p>
            <a:r>
              <a:rPr lang="en-US" dirty="0"/>
              <a:t>Where was the loop?</a:t>
            </a:r>
          </a:p>
          <a:p>
            <a:r>
              <a:rPr lang="en-US" dirty="0" smtClean="0"/>
              <a:t>In the transaction – NOT in the code!</a:t>
            </a:r>
          </a:p>
          <a:p>
            <a:r>
              <a:rPr lang="en-US" dirty="0" smtClean="0"/>
              <a:t>It was responding to hearing itself say “Julia”</a:t>
            </a:r>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040" y="2186011"/>
            <a:ext cx="2704383" cy="2025677"/>
          </a:xfrm>
          <a:prstGeom prst="rect">
            <a:avLst/>
          </a:prstGeom>
        </p:spPr>
      </p:pic>
    </p:spTree>
    <p:extLst>
      <p:ext uri="{BB962C8B-B14F-4D97-AF65-F5344CB8AC3E}">
        <p14:creationId xmlns:p14="http://schemas.microsoft.com/office/powerpoint/2010/main" val="404460160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again: how to tell if one is speaking?</a:t>
            </a:r>
            <a:endParaRPr lang="en-US" dirty="0"/>
          </a:p>
        </p:txBody>
      </p:sp>
    </p:spTree>
    <p:extLst>
      <p:ext uri="{BB962C8B-B14F-4D97-AF65-F5344CB8AC3E}">
        <p14:creationId xmlns:p14="http://schemas.microsoft.com/office/powerpoint/2010/main" val="371969162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again: how to tell if one is speaking?</a:t>
            </a:r>
          </a:p>
          <a:p>
            <a:r>
              <a:rPr lang="en-US" dirty="0" smtClean="0"/>
              <a:t>Recognizing ones voice?</a:t>
            </a:r>
            <a:endParaRPr lang="en-US" dirty="0"/>
          </a:p>
        </p:txBody>
      </p:sp>
    </p:spTree>
    <p:extLst>
      <p:ext uri="{BB962C8B-B14F-4D97-AF65-F5344CB8AC3E}">
        <p14:creationId xmlns:p14="http://schemas.microsoft.com/office/powerpoint/2010/main" val="228784401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again: how to tell if one is speaking?</a:t>
            </a:r>
          </a:p>
          <a:p>
            <a:r>
              <a:rPr lang="en-US" dirty="0" smtClean="0"/>
              <a:t>Recognizing ones voice?</a:t>
            </a:r>
          </a:p>
          <a:p>
            <a:r>
              <a:rPr lang="en-US" dirty="0" smtClean="0"/>
              <a:t>Better: </a:t>
            </a:r>
            <a:r>
              <a:rPr lang="en-US" i="1" dirty="0" smtClean="0"/>
              <a:t>Knowing</a:t>
            </a:r>
            <a:r>
              <a:rPr lang="en-US" dirty="0" smtClean="0"/>
              <a:t> one is </a:t>
            </a:r>
            <a:r>
              <a:rPr lang="en-US" u="sng" dirty="0" smtClean="0"/>
              <a:t>undertaking</a:t>
            </a:r>
            <a:r>
              <a:rPr lang="en-US" dirty="0" smtClean="0"/>
              <a:t> speaking actions, and noting the results in real time.</a:t>
            </a:r>
            <a:endParaRPr lang="en-US" dirty="0"/>
          </a:p>
        </p:txBody>
      </p:sp>
    </p:spTree>
    <p:extLst>
      <p:ext uri="{BB962C8B-B14F-4D97-AF65-F5344CB8AC3E}">
        <p14:creationId xmlns:p14="http://schemas.microsoft.com/office/powerpoint/2010/main" val="393760226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again: how to tell if one is speaking?</a:t>
            </a:r>
          </a:p>
          <a:p>
            <a:r>
              <a:rPr lang="en-US" dirty="0" smtClean="0"/>
              <a:t>Recognizing ones voice?</a:t>
            </a:r>
          </a:p>
          <a:p>
            <a:r>
              <a:rPr lang="en-US" dirty="0" smtClean="0"/>
              <a:t>Better: </a:t>
            </a:r>
            <a:r>
              <a:rPr lang="en-US" i="1" dirty="0" smtClean="0"/>
              <a:t>Knowing</a:t>
            </a:r>
            <a:r>
              <a:rPr lang="en-US" dirty="0" smtClean="0"/>
              <a:t> one is </a:t>
            </a:r>
            <a:r>
              <a:rPr lang="en-US" u="sng" dirty="0" smtClean="0"/>
              <a:t>undertaking</a:t>
            </a:r>
            <a:r>
              <a:rPr lang="en-US" dirty="0" smtClean="0"/>
              <a:t> speaking actions, and noting the results in real time.</a:t>
            </a:r>
          </a:p>
          <a:p>
            <a:r>
              <a:rPr lang="en-US" dirty="0" smtClean="0"/>
              <a:t>This illustrates the idea of </a:t>
            </a:r>
            <a:r>
              <a:rPr lang="en-US" dirty="0" err="1" smtClean="0"/>
              <a:t>efference</a:t>
            </a:r>
            <a:r>
              <a:rPr lang="en-US" dirty="0" smtClean="0"/>
              <a:t> copy.</a:t>
            </a:r>
            <a:endParaRPr lang="en-US" dirty="0"/>
          </a:p>
        </p:txBody>
      </p:sp>
    </p:spTree>
    <p:extLst>
      <p:ext uri="{BB962C8B-B14F-4D97-AF65-F5344CB8AC3E}">
        <p14:creationId xmlns:p14="http://schemas.microsoft.com/office/powerpoint/2010/main" val="69972329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again: how to tell if one is speaking?</a:t>
            </a:r>
          </a:p>
          <a:p>
            <a:r>
              <a:rPr lang="en-US" dirty="0" smtClean="0"/>
              <a:t>Recognizing ones voice?</a:t>
            </a:r>
          </a:p>
          <a:p>
            <a:r>
              <a:rPr lang="en-US" dirty="0" smtClean="0"/>
              <a:t>Better: </a:t>
            </a:r>
            <a:r>
              <a:rPr lang="en-US" i="1" dirty="0" smtClean="0"/>
              <a:t>Knowing</a:t>
            </a:r>
            <a:r>
              <a:rPr lang="en-US" dirty="0" smtClean="0"/>
              <a:t> one is undertaking speaking actions, and noting the results in real time.</a:t>
            </a:r>
          </a:p>
          <a:p>
            <a:r>
              <a:rPr lang="en-US" dirty="0" smtClean="0"/>
              <a:t>This illustrates the idea of </a:t>
            </a:r>
            <a:r>
              <a:rPr lang="en-US" dirty="0" err="1" smtClean="0"/>
              <a:t>efference</a:t>
            </a:r>
            <a:r>
              <a:rPr lang="en-US" dirty="0" smtClean="0"/>
              <a:t> copy.</a:t>
            </a:r>
          </a:p>
          <a:p>
            <a:r>
              <a:rPr lang="en-US" dirty="0" smtClean="0"/>
              <a:t>We (especially my colleague Justin </a:t>
            </a:r>
            <a:r>
              <a:rPr lang="en-US" dirty="0" err="1" smtClean="0"/>
              <a:t>Brodie</a:t>
            </a:r>
            <a:r>
              <a:rPr lang="en-US" dirty="0" smtClean="0"/>
              <a:t>) are at work currently on this.</a:t>
            </a:r>
            <a:endParaRPr lang="en-US" dirty="0"/>
          </a:p>
        </p:txBody>
      </p:sp>
    </p:spTree>
    <p:extLst>
      <p:ext uri="{BB962C8B-B14F-4D97-AF65-F5344CB8AC3E}">
        <p14:creationId xmlns:p14="http://schemas.microsoft.com/office/powerpoint/2010/main" val="236876106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Efference</a:t>
            </a:r>
            <a:r>
              <a:rPr lang="en-US" dirty="0" smtClean="0"/>
              <a:t> copy</a:t>
            </a:r>
          </a:p>
          <a:p>
            <a:r>
              <a:rPr lang="en-US" dirty="0" smtClean="0"/>
              <a:t>VOR most famous example – your eyes rotate in your head when you turn your head, in such as way that images stay fairly stable.</a:t>
            </a:r>
          </a:p>
        </p:txBody>
      </p:sp>
    </p:spTree>
    <p:extLst>
      <p:ext uri="{BB962C8B-B14F-4D97-AF65-F5344CB8AC3E}">
        <p14:creationId xmlns:p14="http://schemas.microsoft.com/office/powerpoint/2010/main" val="2602740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Efference</a:t>
            </a:r>
            <a:r>
              <a:rPr lang="en-US" dirty="0" smtClean="0"/>
              <a:t> copy</a:t>
            </a:r>
          </a:p>
          <a:p>
            <a:r>
              <a:rPr lang="en-US" dirty="0" smtClean="0"/>
              <a:t>VOR most famous example – your eyes rotate in your head when you turn your head, in such as way that images stay fairly stable.</a:t>
            </a:r>
          </a:p>
          <a:p>
            <a:r>
              <a:rPr lang="en-US" dirty="0" smtClean="0"/>
              <a:t>A nifty </a:t>
            </a:r>
            <a:r>
              <a:rPr lang="en-US" dirty="0" err="1" smtClean="0"/>
              <a:t>feedforward</a:t>
            </a:r>
            <a:r>
              <a:rPr lang="en-US" dirty="0" smtClean="0"/>
              <a:t> </a:t>
            </a:r>
            <a:r>
              <a:rPr lang="en-US" dirty="0" smtClean="0"/>
              <a:t>loop between real-time stored </a:t>
            </a:r>
            <a:r>
              <a:rPr lang="en-US" i="1" dirty="0" smtClean="0"/>
              <a:t>copies</a:t>
            </a:r>
            <a:r>
              <a:rPr lang="en-US" dirty="0" smtClean="0"/>
              <a:t> of motor commands being sent to neck muscles and to eye muscles.</a:t>
            </a:r>
          </a:p>
        </p:txBody>
      </p:sp>
    </p:spTree>
    <p:extLst>
      <p:ext uri="{BB962C8B-B14F-4D97-AF65-F5344CB8AC3E}">
        <p14:creationId xmlns:p14="http://schemas.microsoft.com/office/powerpoint/2010/main" val="301896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a:t>
            </a:r>
            <a:r>
              <a:rPr lang="pl-PL" dirty="0" smtClean="0"/>
              <a:t>he </a:t>
            </a:r>
            <a:r>
              <a:rPr lang="pl-PL" dirty="0" err="1"/>
              <a:t>W</a:t>
            </a:r>
            <a:r>
              <a:rPr lang="pl-PL" dirty="0" err="1" smtClean="0"/>
              <a:t>hat</a:t>
            </a:r>
            <a:r>
              <a:rPr lang="pl-PL" dirty="0" smtClean="0"/>
              <a:t> (</a:t>
            </a:r>
            <a:r>
              <a:rPr lang="pl-PL" dirty="0" err="1" smtClean="0"/>
              <a:t>just</a:t>
            </a:r>
            <a:r>
              <a:rPr lang="pl-PL" dirty="0" smtClean="0"/>
              <a:t> </a:t>
            </a:r>
            <a:r>
              <a:rPr lang="pl-PL" dirty="0" err="1" smtClean="0"/>
              <a:t>done</a:t>
            </a:r>
            <a:r>
              <a:rPr lang="pl-PL" dirty="0" smtClean="0"/>
              <a:t>)</a:t>
            </a:r>
          </a:p>
          <a:p>
            <a:r>
              <a:rPr lang="pl-PL" dirty="0" smtClean="0"/>
              <a:t>Part A: The </a:t>
            </a:r>
            <a:r>
              <a:rPr lang="pl-PL" dirty="0" err="1" smtClean="0"/>
              <a:t>Why</a:t>
            </a:r>
            <a:r>
              <a:rPr lang="pl-PL" dirty="0" smtClean="0"/>
              <a:t> (</a:t>
            </a:r>
            <a:r>
              <a:rPr lang="pl-PL" dirty="0" err="1" smtClean="0"/>
              <a:t>yesterday</a:t>
            </a:r>
            <a:r>
              <a:rPr lang="pl-PL" dirty="0" smtClean="0"/>
              <a:t>)</a:t>
            </a:r>
          </a:p>
          <a:p>
            <a:r>
              <a:rPr lang="pl-PL" dirty="0" smtClean="0"/>
              <a:t>Part </a:t>
            </a:r>
            <a:r>
              <a:rPr lang="pl-PL" dirty="0"/>
              <a:t>B</a:t>
            </a:r>
            <a:r>
              <a:rPr lang="pl-PL" dirty="0" smtClean="0"/>
              <a:t>: The How (</a:t>
            </a:r>
            <a:r>
              <a:rPr lang="pl-PL" dirty="0" err="1" smtClean="0"/>
              <a:t>just</a:t>
            </a:r>
            <a:r>
              <a:rPr lang="pl-PL" dirty="0" smtClean="0"/>
              <a:t> </a:t>
            </a:r>
            <a:r>
              <a:rPr lang="pl-PL" dirty="0" err="1" smtClean="0"/>
              <a:t>coming</a:t>
            </a:r>
            <a:r>
              <a:rPr lang="pl-PL" dirty="0" smtClean="0"/>
              <a:t> </a:t>
            </a:r>
            <a:r>
              <a:rPr lang="pl-PL" dirty="0" err="1" smtClean="0"/>
              <a:t>now</a:t>
            </a:r>
            <a:r>
              <a:rPr lang="pl-PL" dirty="0" smtClean="0"/>
              <a:t>)</a:t>
            </a:r>
            <a:endParaRPr lang="en-US" dirty="0"/>
          </a:p>
        </p:txBody>
      </p:sp>
    </p:spTree>
    <p:extLst>
      <p:ext uri="{BB962C8B-B14F-4D97-AF65-F5344CB8AC3E}">
        <p14:creationId xmlns:p14="http://schemas.microsoft.com/office/powerpoint/2010/main" val="33923414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Efference</a:t>
            </a:r>
            <a:r>
              <a:rPr lang="en-US" dirty="0" smtClean="0"/>
              <a:t> copy</a:t>
            </a:r>
          </a:p>
          <a:p>
            <a:r>
              <a:rPr lang="en-US" dirty="0" smtClean="0"/>
              <a:t>VOR most famous example – your eyes rotate in your head when you turn your head, in such as way that images stay fairly stable.</a:t>
            </a:r>
          </a:p>
          <a:p>
            <a:r>
              <a:rPr lang="en-US" dirty="0" smtClean="0"/>
              <a:t>A nifty feedback loop between real-time stored </a:t>
            </a:r>
            <a:r>
              <a:rPr lang="en-US" i="1" dirty="0" smtClean="0"/>
              <a:t>copies</a:t>
            </a:r>
            <a:r>
              <a:rPr lang="en-US" dirty="0" smtClean="0"/>
              <a:t> of motor commands being sent to neck muscles and to eye muscles.</a:t>
            </a:r>
          </a:p>
          <a:p>
            <a:r>
              <a:rPr lang="en-US" dirty="0" smtClean="0"/>
              <a:t>Hypothesized to be at work in all voluntary physical actions.</a:t>
            </a:r>
            <a:endParaRPr lang="en-US" dirty="0"/>
          </a:p>
        </p:txBody>
      </p:sp>
    </p:spTree>
    <p:extLst>
      <p:ext uri="{BB962C8B-B14F-4D97-AF65-F5344CB8AC3E}">
        <p14:creationId xmlns:p14="http://schemas.microsoft.com/office/powerpoint/2010/main" val="886951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enough</a:t>
            </a:r>
            <a:endParaRPr lang="en-US" dirty="0"/>
          </a:p>
        </p:txBody>
      </p:sp>
      <p:sp>
        <p:nvSpPr>
          <p:cNvPr id="3" name="Content Placeholder 2"/>
          <p:cNvSpPr>
            <a:spLocks noGrp="1"/>
          </p:cNvSpPr>
          <p:nvPr>
            <p:ph idx="1"/>
          </p:nvPr>
        </p:nvSpPr>
        <p:spPr/>
        <p:txBody>
          <a:bodyPr>
            <a:normAutofit/>
          </a:bodyPr>
          <a:lstStyle/>
          <a:p>
            <a:r>
              <a:rPr lang="en-US" dirty="0" smtClean="0"/>
              <a:t>I need to stop this planning, including </a:t>
            </a:r>
            <a:r>
              <a:rPr lang="en-US" i="1" dirty="0" smtClean="0"/>
              <a:t>this</a:t>
            </a:r>
            <a:r>
              <a:rPr lang="en-US" dirty="0" smtClean="0"/>
              <a:t> planning, and get to work</a:t>
            </a:r>
            <a:r>
              <a:rPr lang="en-US" dirty="0" smtClean="0"/>
              <a:t>.</a:t>
            </a:r>
            <a:endParaRPr lang="en-US" dirty="0" smtClean="0"/>
          </a:p>
        </p:txBody>
      </p:sp>
    </p:spTree>
    <p:extLst>
      <p:ext uri="{BB962C8B-B14F-4D97-AF65-F5344CB8AC3E}">
        <p14:creationId xmlns:p14="http://schemas.microsoft.com/office/powerpoint/2010/main" val="156991665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enough</a:t>
            </a:r>
            <a:endParaRPr lang="en-US" dirty="0"/>
          </a:p>
        </p:txBody>
      </p:sp>
      <p:sp>
        <p:nvSpPr>
          <p:cNvPr id="3" name="Content Placeholder 2"/>
          <p:cNvSpPr>
            <a:spLocks noGrp="1"/>
          </p:cNvSpPr>
          <p:nvPr>
            <p:ph idx="1"/>
          </p:nvPr>
        </p:nvSpPr>
        <p:spPr/>
        <p:txBody>
          <a:bodyPr>
            <a:normAutofit/>
          </a:bodyPr>
          <a:lstStyle/>
          <a:p>
            <a:r>
              <a:rPr lang="en-US" dirty="0" smtClean="0"/>
              <a:t>I need to stop this planning, including </a:t>
            </a:r>
            <a:r>
              <a:rPr lang="en-US" i="1" dirty="0" smtClean="0"/>
              <a:t>this</a:t>
            </a:r>
            <a:r>
              <a:rPr lang="en-US" dirty="0" smtClean="0"/>
              <a:t> planning, and get to work.</a:t>
            </a:r>
          </a:p>
          <a:p>
            <a:r>
              <a:rPr lang="en-US" dirty="0" smtClean="0"/>
              <a:t>Massive </a:t>
            </a:r>
            <a:r>
              <a:rPr lang="en-US" dirty="0" smtClean="0"/>
              <a:t>metacognition</a:t>
            </a:r>
            <a:endParaRPr lang="en-US" dirty="0" smtClean="0"/>
          </a:p>
        </p:txBody>
      </p:sp>
    </p:spTree>
    <p:extLst>
      <p:ext uri="{BB962C8B-B14F-4D97-AF65-F5344CB8AC3E}">
        <p14:creationId xmlns:p14="http://schemas.microsoft.com/office/powerpoint/2010/main" val="203403735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enough</a:t>
            </a:r>
            <a:endParaRPr lang="en-US" dirty="0"/>
          </a:p>
        </p:txBody>
      </p:sp>
      <p:sp>
        <p:nvSpPr>
          <p:cNvPr id="3" name="Content Placeholder 2"/>
          <p:cNvSpPr>
            <a:spLocks noGrp="1"/>
          </p:cNvSpPr>
          <p:nvPr>
            <p:ph idx="1"/>
          </p:nvPr>
        </p:nvSpPr>
        <p:spPr/>
        <p:txBody>
          <a:bodyPr>
            <a:normAutofit/>
          </a:bodyPr>
          <a:lstStyle/>
          <a:p>
            <a:r>
              <a:rPr lang="en-US" dirty="0" smtClean="0"/>
              <a:t>I need to stop this planning, including </a:t>
            </a:r>
            <a:r>
              <a:rPr lang="en-US" i="1" dirty="0" smtClean="0"/>
              <a:t>this</a:t>
            </a:r>
            <a:r>
              <a:rPr lang="en-US" dirty="0" smtClean="0"/>
              <a:t> planning, and get to work.</a:t>
            </a:r>
          </a:p>
          <a:p>
            <a:r>
              <a:rPr lang="en-US" dirty="0" smtClean="0"/>
              <a:t>Massive metacognition</a:t>
            </a:r>
          </a:p>
          <a:p>
            <a:r>
              <a:rPr lang="en-US" dirty="0" smtClean="0"/>
              <a:t>NLP – if we can get it to use “I” right we might be a lot further along. </a:t>
            </a:r>
            <a:endParaRPr lang="en-US" dirty="0"/>
          </a:p>
        </p:txBody>
      </p:sp>
    </p:spTree>
    <p:extLst>
      <p:ext uri="{BB962C8B-B14F-4D97-AF65-F5344CB8AC3E}">
        <p14:creationId xmlns:p14="http://schemas.microsoft.com/office/powerpoint/2010/main" val="52385391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enough</a:t>
            </a:r>
            <a:endParaRPr lang="en-US" dirty="0"/>
          </a:p>
        </p:txBody>
      </p:sp>
      <p:sp>
        <p:nvSpPr>
          <p:cNvPr id="3" name="Content Placeholder 2"/>
          <p:cNvSpPr>
            <a:spLocks noGrp="1"/>
          </p:cNvSpPr>
          <p:nvPr>
            <p:ph idx="1"/>
          </p:nvPr>
        </p:nvSpPr>
        <p:spPr/>
        <p:txBody>
          <a:bodyPr>
            <a:normAutofit/>
          </a:bodyPr>
          <a:lstStyle/>
          <a:p>
            <a:r>
              <a:rPr lang="en-US" dirty="0" smtClean="0"/>
              <a:t>I need to stop this planning, including </a:t>
            </a:r>
            <a:r>
              <a:rPr lang="en-US" i="1" dirty="0" smtClean="0"/>
              <a:t>this</a:t>
            </a:r>
            <a:r>
              <a:rPr lang="en-US" dirty="0" smtClean="0"/>
              <a:t> planning, and get to work.</a:t>
            </a:r>
          </a:p>
          <a:p>
            <a:r>
              <a:rPr lang="en-US" dirty="0" smtClean="0"/>
              <a:t>Massive metacognition</a:t>
            </a:r>
          </a:p>
          <a:p>
            <a:r>
              <a:rPr lang="en-US" dirty="0" smtClean="0"/>
              <a:t>NLP – if we can get it to use “I” right we might be a lot further along. But that</a:t>
            </a:r>
            <a:r>
              <a:rPr lang="fr-FR" dirty="0" smtClean="0"/>
              <a:t>’</a:t>
            </a:r>
            <a:r>
              <a:rPr lang="en-US" dirty="0" smtClean="0"/>
              <a:t>s just a start. Meaning/understanding is a lot more complex, as in Winston’s </a:t>
            </a:r>
            <a:r>
              <a:rPr lang="en-US" i="1" dirty="0" smtClean="0"/>
              <a:t>table-saw</a:t>
            </a:r>
            <a:r>
              <a:rPr lang="en-US" dirty="0" smtClean="0"/>
              <a:t> example.</a:t>
            </a:r>
            <a:endParaRPr lang="en-US" dirty="0"/>
          </a:p>
        </p:txBody>
      </p:sp>
    </p:spTree>
    <p:extLst>
      <p:ext uri="{BB962C8B-B14F-4D97-AF65-F5344CB8AC3E}">
        <p14:creationId xmlns:p14="http://schemas.microsoft.com/office/powerpoint/2010/main" val="172378581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p:txBody>
      </p:sp>
      <p:pic>
        <p:nvPicPr>
          <p:cNvPr id="4" name="Content Placeholder 3" descr="imgres.jpg"/>
          <p:cNvPicPr>
            <a:picLocks noChangeAspect="1"/>
          </p:cNvPicPr>
          <p:nvPr/>
        </p:nvPicPr>
        <p:blipFill>
          <a:blip r:embed="rId2">
            <a:extLst>
              <a:ext uri="{28A0092B-C50C-407E-A947-70E740481C1C}">
                <a14:useLocalDpi xmlns:a14="http://schemas.microsoft.com/office/drawing/2010/main" val="0"/>
              </a:ext>
            </a:extLst>
          </a:blip>
          <a:srcRect t="896" b="896"/>
          <a:stretch>
            <a:fillRect/>
          </a:stretch>
        </p:blipFill>
        <p:spPr>
          <a:xfrm>
            <a:off x="4563219" y="1600200"/>
            <a:ext cx="3899473" cy="2144560"/>
          </a:xfrm>
          <a:prstGeom prst="rect">
            <a:avLst/>
          </a:prstGeom>
        </p:spPr>
      </p:pic>
    </p:spTree>
    <p:extLst>
      <p:ext uri="{BB962C8B-B14F-4D97-AF65-F5344CB8AC3E}">
        <p14:creationId xmlns:p14="http://schemas.microsoft.com/office/powerpoint/2010/main" val="286028833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“Do not wear gloves when using this saw.”</a:t>
            </a:r>
            <a:endParaRPr lang="en-US" dirty="0"/>
          </a:p>
        </p:txBody>
      </p:sp>
      <p:pic>
        <p:nvPicPr>
          <p:cNvPr id="4" name="Content Placeholder 3" descr="imgres.jpg"/>
          <p:cNvPicPr>
            <a:picLocks noChangeAspect="1"/>
          </p:cNvPicPr>
          <p:nvPr/>
        </p:nvPicPr>
        <p:blipFill>
          <a:blip r:embed="rId2">
            <a:extLst>
              <a:ext uri="{28A0092B-C50C-407E-A947-70E740481C1C}">
                <a14:useLocalDpi xmlns:a14="http://schemas.microsoft.com/office/drawing/2010/main" val="0"/>
              </a:ext>
            </a:extLst>
          </a:blip>
          <a:srcRect t="896" b="896"/>
          <a:stretch>
            <a:fillRect/>
          </a:stretch>
        </p:blipFill>
        <p:spPr>
          <a:xfrm>
            <a:off x="4563219" y="1600200"/>
            <a:ext cx="3899473" cy="2144560"/>
          </a:xfrm>
          <a:prstGeom prst="rect">
            <a:avLst/>
          </a:prstGeom>
        </p:spPr>
      </p:pic>
    </p:spTree>
    <p:extLst>
      <p:ext uri="{BB962C8B-B14F-4D97-AF65-F5344CB8AC3E}">
        <p14:creationId xmlns:p14="http://schemas.microsoft.com/office/powerpoint/2010/main" val="152967916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“Do not wear gloves when using this saw.”</a:t>
            </a:r>
          </a:p>
          <a:p>
            <a:r>
              <a:rPr lang="en-US" dirty="0" smtClean="0"/>
              <a:t>We </a:t>
            </a:r>
            <a:r>
              <a:rPr lang="en-US" i="1" dirty="0" smtClean="0"/>
              <a:t>visualize</a:t>
            </a:r>
            <a:r>
              <a:rPr lang="en-US" dirty="0" smtClean="0"/>
              <a:t> (imagine) what might happen, seeing in mind’s eye the glove </a:t>
            </a:r>
            <a:r>
              <a:rPr lang="en-US" i="1" dirty="0" smtClean="0"/>
              <a:t>and with it our hand</a:t>
            </a:r>
            <a:r>
              <a:rPr lang="en-US" dirty="0" smtClean="0"/>
              <a:t> being pulled into the machinery.</a:t>
            </a:r>
            <a:endParaRPr lang="en-US" dirty="0"/>
          </a:p>
        </p:txBody>
      </p:sp>
      <p:pic>
        <p:nvPicPr>
          <p:cNvPr id="4" name="Content Placeholder 3" descr="imgres.jpg"/>
          <p:cNvPicPr>
            <a:picLocks noChangeAspect="1"/>
          </p:cNvPicPr>
          <p:nvPr/>
        </p:nvPicPr>
        <p:blipFill>
          <a:blip r:embed="rId2">
            <a:extLst>
              <a:ext uri="{28A0092B-C50C-407E-A947-70E740481C1C}">
                <a14:useLocalDpi xmlns:a14="http://schemas.microsoft.com/office/drawing/2010/main" val="0"/>
              </a:ext>
            </a:extLst>
          </a:blip>
          <a:srcRect t="896" b="896"/>
          <a:stretch>
            <a:fillRect/>
          </a:stretch>
        </p:blipFill>
        <p:spPr>
          <a:xfrm>
            <a:off x="4563219" y="1600200"/>
            <a:ext cx="3899473" cy="2144560"/>
          </a:xfrm>
          <a:prstGeom prst="rect">
            <a:avLst/>
          </a:prstGeom>
        </p:spPr>
      </p:pic>
    </p:spTree>
    <p:extLst>
      <p:ext uri="{BB962C8B-B14F-4D97-AF65-F5344CB8AC3E}">
        <p14:creationId xmlns:p14="http://schemas.microsoft.com/office/powerpoint/2010/main" val="394547144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not your grandparents’ sort of logic.</a:t>
            </a:r>
            <a:endParaRPr lang="en-US" dirty="0"/>
          </a:p>
        </p:txBody>
      </p:sp>
    </p:spTree>
    <p:extLst>
      <p:ext uri="{BB962C8B-B14F-4D97-AF65-F5344CB8AC3E}">
        <p14:creationId xmlns:p14="http://schemas.microsoft.com/office/powerpoint/2010/main" val="388124193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not your grandparents’ sort of logic.</a:t>
            </a:r>
          </a:p>
          <a:p>
            <a:r>
              <a:rPr lang="en-US" dirty="0" smtClean="0"/>
              <a:t>Nor even </a:t>
            </a:r>
            <a:r>
              <a:rPr lang="en-US" dirty="0" err="1" smtClean="0"/>
              <a:t>nonmonotonic</a:t>
            </a:r>
            <a:r>
              <a:rPr lang="en-US" dirty="0" smtClean="0"/>
              <a:t> logic.</a:t>
            </a:r>
          </a:p>
        </p:txBody>
      </p:sp>
    </p:spTree>
    <p:extLst>
      <p:ext uri="{BB962C8B-B14F-4D97-AF65-F5344CB8AC3E}">
        <p14:creationId xmlns:p14="http://schemas.microsoft.com/office/powerpoint/2010/main" val="16298879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 How</a:t>
            </a:r>
            <a:endParaRPr lang="en-US" dirty="0"/>
          </a:p>
        </p:txBody>
      </p:sp>
      <p:sp>
        <p:nvSpPr>
          <p:cNvPr id="3" name="Content Placeholder 2"/>
          <p:cNvSpPr>
            <a:spLocks noGrp="1"/>
          </p:cNvSpPr>
          <p:nvPr>
            <p:ph idx="1"/>
          </p:nvPr>
        </p:nvSpPr>
        <p:spPr/>
        <p:txBody>
          <a:bodyPr/>
          <a:lstStyle/>
          <a:p>
            <a:r>
              <a:rPr lang="en-US" dirty="0" smtClean="0"/>
              <a:t>How is it that a reflexive self works, whether in the brain or in a machine?</a:t>
            </a:r>
          </a:p>
          <a:p>
            <a:r>
              <a:rPr lang="en-US" dirty="0" smtClean="0"/>
              <a:t>Of course, no one knows at present – nor even whether this is what goes on at all.</a:t>
            </a:r>
            <a:endParaRPr lang="en-US" dirty="0"/>
          </a:p>
        </p:txBody>
      </p:sp>
    </p:spTree>
    <p:extLst>
      <p:ext uri="{BB962C8B-B14F-4D97-AF65-F5344CB8AC3E}">
        <p14:creationId xmlns:p14="http://schemas.microsoft.com/office/powerpoint/2010/main" val="235523668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not your grandparents’ sort of logic.</a:t>
            </a:r>
          </a:p>
          <a:p>
            <a:r>
              <a:rPr lang="en-US" dirty="0" smtClean="0"/>
              <a:t>Nor even </a:t>
            </a:r>
            <a:r>
              <a:rPr lang="en-US" dirty="0" err="1" smtClean="0"/>
              <a:t>nonmonotonic</a:t>
            </a:r>
            <a:r>
              <a:rPr lang="en-US" dirty="0" smtClean="0"/>
              <a:t> logic.</a:t>
            </a:r>
          </a:p>
          <a:p>
            <a:r>
              <a:rPr lang="en-US" dirty="0" smtClean="0"/>
              <a:t>Possibly not </a:t>
            </a:r>
            <a:r>
              <a:rPr lang="en-US" smtClean="0"/>
              <a:t>even formal at all.</a:t>
            </a:r>
            <a:endParaRPr lang="en-US" dirty="0"/>
          </a:p>
        </p:txBody>
      </p:sp>
    </p:spTree>
    <p:extLst>
      <p:ext uri="{BB962C8B-B14F-4D97-AF65-F5344CB8AC3E}">
        <p14:creationId xmlns:p14="http://schemas.microsoft.com/office/powerpoint/2010/main" val="3374276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not your grandparents’ sort of logic.</a:t>
            </a:r>
          </a:p>
          <a:p>
            <a:r>
              <a:rPr lang="en-US" dirty="0" smtClean="0"/>
              <a:t>Nor even </a:t>
            </a:r>
            <a:r>
              <a:rPr lang="en-US" dirty="0" err="1" smtClean="0"/>
              <a:t>nonmonotonic</a:t>
            </a:r>
            <a:r>
              <a:rPr lang="en-US" dirty="0" smtClean="0"/>
              <a:t> logic.</a:t>
            </a:r>
          </a:p>
          <a:p>
            <a:r>
              <a:rPr lang="en-US" dirty="0" smtClean="0"/>
              <a:t>Possibly not even formal at all.</a:t>
            </a:r>
          </a:p>
          <a:p>
            <a:r>
              <a:rPr lang="en-US" dirty="0" smtClean="0"/>
              <a:t>A kind of perceptual reasoning/imagining.</a:t>
            </a:r>
            <a:endParaRPr lang="en-US" dirty="0"/>
          </a:p>
        </p:txBody>
      </p:sp>
    </p:spTree>
    <p:extLst>
      <p:ext uri="{BB962C8B-B14F-4D97-AF65-F5344CB8AC3E}">
        <p14:creationId xmlns:p14="http://schemas.microsoft.com/office/powerpoint/2010/main" val="56353247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not your grandparents’ sort of logic.</a:t>
            </a:r>
          </a:p>
          <a:p>
            <a:r>
              <a:rPr lang="en-US" dirty="0" smtClean="0"/>
              <a:t>Nor even </a:t>
            </a:r>
            <a:r>
              <a:rPr lang="en-US" dirty="0" err="1" smtClean="0"/>
              <a:t>nonmonotonic</a:t>
            </a:r>
            <a:r>
              <a:rPr lang="en-US" dirty="0" smtClean="0"/>
              <a:t> logic.</a:t>
            </a:r>
          </a:p>
          <a:p>
            <a:r>
              <a:rPr lang="en-US" dirty="0" smtClean="0"/>
              <a:t>Possibly not even formal at all.</a:t>
            </a:r>
          </a:p>
          <a:p>
            <a:r>
              <a:rPr lang="en-US" dirty="0" smtClean="0"/>
              <a:t>A kind of perceptual reasoning/imagining.</a:t>
            </a:r>
          </a:p>
          <a:p>
            <a:r>
              <a:rPr lang="en-US" dirty="0" smtClean="0"/>
              <a:t>3D, 4D, or even 5D anticipatory perceptual imagination – a world-simulating annotated inner virtual/augmented reality.</a:t>
            </a:r>
            <a:endParaRPr lang="en-US" dirty="0"/>
          </a:p>
        </p:txBody>
      </p:sp>
    </p:spTree>
    <p:extLst>
      <p:ext uri="{BB962C8B-B14F-4D97-AF65-F5344CB8AC3E}">
        <p14:creationId xmlns:p14="http://schemas.microsoft.com/office/powerpoint/2010/main" val="69987779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Fast virtual crawlers – </a:t>
            </a:r>
            <a:r>
              <a:rPr lang="en-US" dirty="0" err="1" smtClean="0"/>
              <a:t>ourself</a:t>
            </a:r>
            <a:r>
              <a:rPr lang="en-US" dirty="0" smtClean="0"/>
              <a:t> in imaginative action – providing this inner </a:t>
            </a:r>
            <a:r>
              <a:rPr lang="en-US" dirty="0" err="1" smtClean="0"/>
              <a:t>virtuality</a:t>
            </a:r>
            <a:r>
              <a:rPr lang="en-US" dirty="0" smtClean="0"/>
              <a:t> so we can anticipate events.</a:t>
            </a:r>
            <a:endParaRPr lang="en-US" dirty="0"/>
          </a:p>
        </p:txBody>
      </p:sp>
    </p:spTree>
    <p:extLst>
      <p:ext uri="{BB962C8B-B14F-4D97-AF65-F5344CB8AC3E}">
        <p14:creationId xmlns:p14="http://schemas.microsoft.com/office/powerpoint/2010/main" val="60442259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Fast virtual crawlers – </a:t>
            </a:r>
            <a:r>
              <a:rPr lang="en-US" dirty="0" err="1" smtClean="0"/>
              <a:t>ourself</a:t>
            </a:r>
            <a:r>
              <a:rPr lang="en-US" dirty="0" smtClean="0"/>
              <a:t> in imaginative action – providing this inner </a:t>
            </a:r>
            <a:r>
              <a:rPr lang="en-US" dirty="0" err="1" smtClean="0"/>
              <a:t>virtuality</a:t>
            </a:r>
            <a:r>
              <a:rPr lang="en-US" dirty="0" smtClean="0"/>
              <a:t> so we can anticipate events.</a:t>
            </a:r>
          </a:p>
          <a:p>
            <a:r>
              <a:rPr lang="en-US" dirty="0" smtClean="0"/>
              <a:t>Maybe the real work done by the so-called visual cortex.</a:t>
            </a:r>
            <a:endParaRPr lang="en-US" dirty="0"/>
          </a:p>
        </p:txBody>
      </p:sp>
    </p:spTree>
    <p:extLst>
      <p:ext uri="{BB962C8B-B14F-4D97-AF65-F5344CB8AC3E}">
        <p14:creationId xmlns:p14="http://schemas.microsoft.com/office/powerpoint/2010/main" val="445806751"/>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Fast virtual crawlers – </a:t>
            </a:r>
            <a:r>
              <a:rPr lang="en-US" dirty="0" err="1" smtClean="0"/>
              <a:t>ourself</a:t>
            </a:r>
            <a:r>
              <a:rPr lang="en-US" dirty="0" smtClean="0"/>
              <a:t> in imaginative action – providing this inner </a:t>
            </a:r>
            <a:r>
              <a:rPr lang="en-US" dirty="0" err="1" smtClean="0"/>
              <a:t>virtuality</a:t>
            </a:r>
            <a:r>
              <a:rPr lang="en-US" dirty="0" smtClean="0"/>
              <a:t> so we can anticipate events.</a:t>
            </a:r>
          </a:p>
          <a:p>
            <a:r>
              <a:rPr lang="en-US" dirty="0" smtClean="0"/>
              <a:t>Maybe the real work done by the so-called visual cortex.</a:t>
            </a:r>
          </a:p>
          <a:p>
            <a:r>
              <a:rPr lang="en-US" dirty="0" smtClean="0"/>
              <a:t>Less about what is in front of us, more about </a:t>
            </a:r>
            <a:r>
              <a:rPr lang="en-US" dirty="0" smtClean="0"/>
              <a:t>anticipating/simulating </a:t>
            </a:r>
            <a:r>
              <a:rPr lang="en-US" dirty="0" smtClean="0"/>
              <a:t>possible events.</a:t>
            </a:r>
            <a:endParaRPr lang="en-US" dirty="0"/>
          </a:p>
        </p:txBody>
      </p:sp>
    </p:spTree>
    <p:extLst>
      <p:ext uri="{BB962C8B-B14F-4D97-AF65-F5344CB8AC3E}">
        <p14:creationId xmlns:p14="http://schemas.microsoft.com/office/powerpoint/2010/main" val="205417260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so, then a reflexive-self-based process (RSBP) is </a:t>
            </a:r>
            <a:r>
              <a:rPr lang="en-US" dirty="0" smtClean="0"/>
              <a:t>(our only) real </a:t>
            </a:r>
            <a:r>
              <a:rPr lang="en-US" dirty="0" smtClean="0"/>
              <a:t>knowledge – we can’t be wrong about our ongoing current imaginative acts (Descartes).</a:t>
            </a:r>
            <a:endParaRPr lang="en-US" dirty="0"/>
          </a:p>
        </p:txBody>
      </p:sp>
    </p:spTree>
    <p:extLst>
      <p:ext uri="{BB962C8B-B14F-4D97-AF65-F5344CB8AC3E}">
        <p14:creationId xmlns:p14="http://schemas.microsoft.com/office/powerpoint/2010/main" val="168121461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so, then a reflexive-self-based process (RSBP) is real knowledge – we can’t be wrong about our ongoing current imaginative acts (Descartes).</a:t>
            </a:r>
          </a:p>
          <a:p>
            <a:r>
              <a:rPr lang="en-US" dirty="0" smtClean="0"/>
              <a:t>A so-called knowledge base (KB) is then just a storehouse of codes that can re-trigger actual knowing.</a:t>
            </a:r>
            <a:endParaRPr lang="en-US" dirty="0"/>
          </a:p>
        </p:txBody>
      </p:sp>
    </p:spTree>
    <p:extLst>
      <p:ext uri="{BB962C8B-B14F-4D97-AF65-F5344CB8AC3E}">
        <p14:creationId xmlns:p14="http://schemas.microsoft.com/office/powerpoint/2010/main" val="224426443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so, then a reflexive-self-based process (RSBP) is real knowledge – we can’t be wrong about our ongoing current imaginative acts (Descartes).</a:t>
            </a:r>
          </a:p>
          <a:p>
            <a:r>
              <a:rPr lang="en-US" dirty="0" smtClean="0"/>
              <a:t>A so-called knowledge base (KB) is then just a storehouse of codes that can re-trigger actual knowing. The mere “symbol-strings” alone are meaningless.</a:t>
            </a:r>
            <a:endParaRPr lang="en-US" dirty="0"/>
          </a:p>
        </p:txBody>
      </p:sp>
    </p:spTree>
    <p:extLst>
      <p:ext uri="{BB962C8B-B14F-4D97-AF65-F5344CB8AC3E}">
        <p14:creationId xmlns:p14="http://schemas.microsoft.com/office/powerpoint/2010/main" val="114792829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48047"/>
            <a:ext cx="8229600" cy="4525963"/>
          </a:xfrm>
        </p:spPr>
        <p:txBody>
          <a:bodyPr/>
          <a:lstStyle/>
          <a:p>
            <a:pPr marL="0" indent="0">
              <a:buNone/>
            </a:pPr>
            <a:endParaRPr lang="en-US" dirty="0" smtClean="0"/>
          </a:p>
          <a:p>
            <a:pPr marL="0" indent="0">
              <a:buNone/>
            </a:pPr>
            <a:endParaRPr lang="en-US" dirty="0"/>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63" y="13146"/>
            <a:ext cx="1929754" cy="2032400"/>
          </a:xfrm>
          <a:prstGeom prst="rect">
            <a:avLst/>
          </a:prstGeom>
        </p:spPr>
      </p:pic>
    </p:spTree>
    <p:extLst>
      <p:ext uri="{BB962C8B-B14F-4D97-AF65-F5344CB8AC3E}">
        <p14:creationId xmlns:p14="http://schemas.microsoft.com/office/powerpoint/2010/main" val="3726336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An early AI idea:  </a:t>
            </a:r>
          </a:p>
          <a:p>
            <a:pPr marL="0" indent="0">
              <a:buNone/>
            </a:pPr>
            <a:endParaRPr lang="en-US" dirty="0"/>
          </a:p>
          <a:p>
            <a:pPr marL="0" indent="0">
              <a:buNone/>
            </a:pPr>
            <a:r>
              <a:rPr lang="en-US" dirty="0" smtClean="0"/>
              <a:t>     BUILD IT AND THEY WILL COME</a:t>
            </a:r>
            <a:endParaRPr lang="en-US" dirty="0"/>
          </a:p>
        </p:txBody>
      </p:sp>
    </p:spTree>
    <p:extLst>
      <p:ext uri="{BB962C8B-B14F-4D97-AF65-F5344CB8AC3E}">
        <p14:creationId xmlns:p14="http://schemas.microsoft.com/office/powerpoint/2010/main" val="133881266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48047"/>
            <a:ext cx="8229600" cy="4525963"/>
          </a:xfrm>
        </p:spPr>
        <p:txBody>
          <a:bodyPr/>
          <a:lstStyle/>
          <a:p>
            <a:pPr marL="0" indent="0">
              <a:buNone/>
            </a:pPr>
            <a:endParaRPr lang="en-US" dirty="0" smtClean="0"/>
          </a:p>
          <a:p>
            <a:r>
              <a:rPr lang="en-US" dirty="0" smtClean="0"/>
              <a:t>And so Frank Jackson’s color-deprived Mary will know “all physical facts” about the brain if and only if she (</a:t>
            </a:r>
            <a:r>
              <a:rPr lang="en-US" dirty="0" err="1" smtClean="0"/>
              <a:t>i</a:t>
            </a:r>
            <a:r>
              <a:rPr lang="en-US" dirty="0" smtClean="0"/>
              <a:t>) has a brain capable of that (a bit doubtful) and (ii) her brain has actually gone ahead to trigger codes for it all.</a:t>
            </a:r>
          </a:p>
          <a:p>
            <a:endParaRPr lang="en-US" dirty="0" smtClean="0"/>
          </a:p>
          <a:p>
            <a:pPr marL="0" indent="0">
              <a:buNone/>
            </a:pPr>
            <a:endParaRPr lang="en-US" dirty="0"/>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63" y="13146"/>
            <a:ext cx="1929754" cy="2032400"/>
          </a:xfrm>
          <a:prstGeom prst="rect">
            <a:avLst/>
          </a:prstGeom>
        </p:spPr>
      </p:pic>
    </p:spTree>
    <p:extLst>
      <p:ext uri="{BB962C8B-B14F-4D97-AF65-F5344CB8AC3E}">
        <p14:creationId xmlns:p14="http://schemas.microsoft.com/office/powerpoint/2010/main" val="404417183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48047"/>
            <a:ext cx="8229600" cy="4525963"/>
          </a:xfrm>
        </p:spPr>
        <p:txBody>
          <a:bodyPr>
            <a:normAutofit/>
          </a:bodyPr>
          <a:lstStyle/>
          <a:p>
            <a:pPr marL="0" indent="0">
              <a:buNone/>
            </a:pPr>
            <a:endParaRPr lang="en-US" dirty="0" smtClean="0"/>
          </a:p>
          <a:p>
            <a:r>
              <a:rPr lang="en-US" dirty="0" smtClean="0"/>
              <a:t>And so Frank Jackson’s color-deprived Mary will know “all physical facts” about the brain if and only if she (</a:t>
            </a:r>
            <a:r>
              <a:rPr lang="en-US" dirty="0" err="1" smtClean="0"/>
              <a:t>i</a:t>
            </a:r>
            <a:r>
              <a:rPr lang="en-US" dirty="0" smtClean="0"/>
              <a:t>) has a brain capable of that (a bit doubtful) and (ii) her brain has actually gone ahead to trigger codes for it all.</a:t>
            </a:r>
          </a:p>
          <a:p>
            <a:r>
              <a:rPr lang="en-US" dirty="0" smtClean="0"/>
              <a:t>And then</a:t>
            </a:r>
            <a:r>
              <a:rPr lang="en-US" dirty="0" smtClean="0"/>
              <a:t> </a:t>
            </a:r>
            <a:r>
              <a:rPr lang="en-US" dirty="0" smtClean="0"/>
              <a:t>yes, she will already know the experience of seeing red.</a:t>
            </a:r>
          </a:p>
          <a:p>
            <a:endParaRPr lang="en-US" dirty="0" smtClean="0"/>
          </a:p>
          <a:p>
            <a:pPr marL="0" indent="0">
              <a:buNone/>
            </a:pPr>
            <a:endParaRPr lang="en-US" dirty="0"/>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63" y="13146"/>
            <a:ext cx="1929754" cy="2032400"/>
          </a:xfrm>
          <a:prstGeom prst="rect">
            <a:avLst/>
          </a:prstGeom>
        </p:spPr>
      </p:pic>
    </p:spTree>
    <p:extLst>
      <p:ext uri="{BB962C8B-B14F-4D97-AF65-F5344CB8AC3E}">
        <p14:creationId xmlns:p14="http://schemas.microsoft.com/office/powerpoint/2010/main" val="105547910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Otherwise it is merely implicit knowledge codes waiting for her to discover. A mere string is not knowledge – there has to be a grasping of it, an inner imaginative anticipatory act in 5D.</a:t>
            </a:r>
          </a:p>
          <a:p>
            <a:endParaRPr lang="en-US" dirty="0"/>
          </a:p>
        </p:txBody>
      </p:sp>
    </p:spTree>
    <p:extLst>
      <p:ext uri="{BB962C8B-B14F-4D97-AF65-F5344CB8AC3E}">
        <p14:creationId xmlns:p14="http://schemas.microsoft.com/office/powerpoint/2010/main" val="31869012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 nice to your fine-feathered friend, since a duck may be somebody’s mother…</a:t>
            </a:r>
          </a:p>
          <a:p>
            <a:endParaRPr lang="en-US" dirty="0"/>
          </a:p>
        </p:txBody>
      </p:sp>
    </p:spTree>
    <p:extLst>
      <p:ext uri="{BB962C8B-B14F-4D97-AF65-F5344CB8AC3E}">
        <p14:creationId xmlns:p14="http://schemas.microsoft.com/office/powerpoint/2010/main" val="32879644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 nice to your fine-feathered friend, since a duck may be somebody’s mother…</a:t>
            </a:r>
          </a:p>
          <a:p>
            <a:r>
              <a:rPr lang="en-US" dirty="0" smtClean="0"/>
              <a:t>“You may think that this is the end – </a:t>
            </a:r>
          </a:p>
          <a:p>
            <a:endParaRPr lang="en-US" dirty="0"/>
          </a:p>
          <a:p>
            <a:endParaRPr lang="en-US" dirty="0"/>
          </a:p>
        </p:txBody>
      </p:sp>
    </p:spTree>
    <p:extLst>
      <p:ext uri="{BB962C8B-B14F-4D97-AF65-F5344CB8AC3E}">
        <p14:creationId xmlns:p14="http://schemas.microsoft.com/office/powerpoint/2010/main" val="42801556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 nice to your fine-feathered friend, since a duck may be somebody’s mother…</a:t>
            </a:r>
          </a:p>
          <a:p>
            <a:r>
              <a:rPr lang="en-US" dirty="0" smtClean="0"/>
              <a:t>“You may think that this is the end – </a:t>
            </a:r>
          </a:p>
          <a:p>
            <a:pPr marL="0" indent="0">
              <a:buNone/>
            </a:pPr>
            <a:r>
              <a:rPr lang="en-US" dirty="0" smtClean="0"/>
              <a:t>             – well, it is</a:t>
            </a:r>
          </a:p>
          <a:p>
            <a:endParaRPr lang="en-US" dirty="0"/>
          </a:p>
        </p:txBody>
      </p:sp>
    </p:spTree>
    <p:extLst>
      <p:ext uri="{BB962C8B-B14F-4D97-AF65-F5344CB8AC3E}">
        <p14:creationId xmlns:p14="http://schemas.microsoft.com/office/powerpoint/2010/main" val="31380831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 nice to your fine-feathered friend, since a duck may be somebody’s mother…</a:t>
            </a:r>
          </a:p>
          <a:p>
            <a:r>
              <a:rPr lang="en-US" dirty="0" smtClean="0"/>
              <a:t>“You may think that this is the end – </a:t>
            </a:r>
          </a:p>
          <a:p>
            <a:pPr marL="0" indent="0">
              <a:buNone/>
            </a:pPr>
            <a:r>
              <a:rPr lang="en-US" dirty="0" smtClean="0"/>
              <a:t>             – well, it is</a:t>
            </a:r>
          </a:p>
          <a:p>
            <a:endParaRPr lang="en-US" dirty="0"/>
          </a:p>
          <a:p>
            <a:r>
              <a:rPr lang="en-US" dirty="0" smtClean="0"/>
              <a:t>And now I must stop lecturing – including </a:t>
            </a:r>
            <a:r>
              <a:rPr lang="en-US" i="1" dirty="0" smtClean="0"/>
              <a:t>this</a:t>
            </a:r>
            <a:r>
              <a:rPr lang="en-US" dirty="0" smtClean="0"/>
              <a:t> </a:t>
            </a:r>
            <a:r>
              <a:rPr lang="en-US" i="1" dirty="0" smtClean="0"/>
              <a:t>plan of stopping</a:t>
            </a:r>
            <a:r>
              <a:rPr lang="en-US" dirty="0" smtClean="0"/>
              <a:t> – and actually stop.</a:t>
            </a:r>
            <a:endParaRPr lang="en-US" i="1" dirty="0" smtClean="0"/>
          </a:p>
          <a:p>
            <a:endParaRPr lang="en-US" dirty="0"/>
          </a:p>
        </p:txBody>
      </p:sp>
    </p:spTree>
    <p:extLst>
      <p:ext uri="{BB962C8B-B14F-4D97-AF65-F5344CB8AC3E}">
        <p14:creationId xmlns:p14="http://schemas.microsoft.com/office/powerpoint/2010/main" val="2594520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Thanks for listening!</a:t>
            </a:r>
            <a:endParaRPr lang="en-US" dirty="0"/>
          </a:p>
        </p:txBody>
      </p:sp>
    </p:spTree>
    <p:extLst>
      <p:ext uri="{BB962C8B-B14F-4D97-AF65-F5344CB8AC3E}">
        <p14:creationId xmlns:p14="http://schemas.microsoft.com/office/powerpoint/2010/main" val="55291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An early AI idea:  </a:t>
            </a:r>
          </a:p>
          <a:p>
            <a:pPr marL="0" indent="0">
              <a:buNone/>
            </a:pPr>
            <a:endParaRPr lang="en-US" dirty="0"/>
          </a:p>
          <a:p>
            <a:pPr marL="0" indent="0">
              <a:buNone/>
            </a:pPr>
            <a:r>
              <a:rPr lang="en-US" dirty="0" smtClean="0"/>
              <a:t>     BUILD IT AND THEY (INSIGHTS) WILL COME</a:t>
            </a:r>
            <a:endParaRPr lang="en-US" dirty="0"/>
          </a:p>
        </p:txBody>
      </p:sp>
    </p:spTree>
    <p:extLst>
      <p:ext uri="{BB962C8B-B14F-4D97-AF65-F5344CB8AC3E}">
        <p14:creationId xmlns:p14="http://schemas.microsoft.com/office/powerpoint/2010/main" val="36287246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10895</TotalTime>
  <Words>2575</Words>
  <Application>Microsoft Macintosh PowerPoint</Application>
  <PresentationFormat>On-screen Show (4:3)</PresentationFormat>
  <Paragraphs>271</Paragraphs>
  <Slides>87</Slides>
  <Notes>10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Reflexive Self: How</vt:lpstr>
      <vt:lpstr>But before the How…</vt:lpstr>
      <vt:lpstr>The What</vt:lpstr>
      <vt:lpstr>The What</vt:lpstr>
      <vt:lpstr>The What</vt:lpstr>
      <vt:lpstr>OUTLINE</vt:lpstr>
      <vt:lpstr>Part B: 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on Build It…</vt:lpstr>
      <vt:lpstr>PowerPoint Presentation</vt:lpstr>
      <vt:lpstr>PowerPoint Presentation</vt:lpstr>
      <vt:lpstr>PowerPoint Presentation</vt:lpstr>
      <vt:lpstr>PowerPoint Presentation</vt:lpstr>
      <vt:lpstr>Youthful Ambitions 1960-1985</vt:lpstr>
      <vt:lpstr>Youthful Ambitions 1960-1985</vt:lpstr>
      <vt:lpstr>Youthful Ambitions 1960-1985</vt:lpstr>
      <vt:lpstr>Youthful Ambitions 1960-1985</vt:lpstr>
      <vt:lpstr>PowerPoint Presentation</vt:lpstr>
      <vt:lpstr>PowerPoint Presentation</vt:lpstr>
      <vt:lpstr>PowerPoint Presentation</vt:lpstr>
      <vt:lpstr>PowerPoint Presentation</vt:lpstr>
      <vt:lpstr>PowerPoint Presentation</vt:lpstr>
      <vt:lpstr>PowerPoint Presentation</vt:lpstr>
      <vt:lpstr>1985-2005: Age of Specialization</vt:lpstr>
      <vt:lpstr>1985-2005: Age of Specialization</vt:lpstr>
      <vt:lpstr>1985-2005: Age of Specialization</vt:lpstr>
      <vt:lpstr>2005-present</vt:lpstr>
      <vt:lpstr>2005-present</vt:lpstr>
      <vt:lpstr>Back in the 1700’s</vt:lpstr>
      <vt:lpstr>Back in the 1700’s</vt:lpstr>
      <vt:lpstr>Back in the 1700’s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Still not enough</vt:lpstr>
      <vt:lpstr>Still not enough</vt:lpstr>
      <vt:lpstr>Still not enough</vt:lpstr>
      <vt:lpstr>Still not enough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and Machine</dc:title>
  <dc:creator>Don Perlis</dc:creator>
  <cp:lastModifiedBy>perlis</cp:lastModifiedBy>
  <cp:revision>68</cp:revision>
  <cp:lastPrinted>2015-10-28T21:00:57Z</cp:lastPrinted>
  <dcterms:created xsi:type="dcterms:W3CDTF">2015-10-13T19:43:10Z</dcterms:created>
  <dcterms:modified xsi:type="dcterms:W3CDTF">2015-10-31T15:55:19Z</dcterms:modified>
</cp:coreProperties>
</file>