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13" r:id="rId1"/>
  </p:sldMasterIdLst>
  <p:notesMasterIdLst>
    <p:notesMasterId r:id="rId27"/>
  </p:notesMasterIdLst>
  <p:handoutMasterIdLst>
    <p:handoutMasterId r:id="rId28"/>
  </p:handoutMasterIdLst>
  <p:sldIdLst>
    <p:sldId id="1202" r:id="rId2"/>
    <p:sldId id="1358" r:id="rId3"/>
    <p:sldId id="1363" r:id="rId4"/>
    <p:sldId id="1369" r:id="rId5"/>
    <p:sldId id="1372" r:id="rId6"/>
    <p:sldId id="1390" r:id="rId7"/>
    <p:sldId id="1376" r:id="rId8"/>
    <p:sldId id="1420" r:id="rId9"/>
    <p:sldId id="1379" r:id="rId10"/>
    <p:sldId id="1380" r:id="rId11"/>
    <p:sldId id="1382" r:id="rId12"/>
    <p:sldId id="1397" r:id="rId13"/>
    <p:sldId id="1433" r:id="rId14"/>
    <p:sldId id="1421" r:id="rId15"/>
    <p:sldId id="1434" r:id="rId16"/>
    <p:sldId id="1385" r:id="rId17"/>
    <p:sldId id="1422" r:id="rId18"/>
    <p:sldId id="1387" r:id="rId19"/>
    <p:sldId id="1400" r:id="rId20"/>
    <p:sldId id="1401" r:id="rId21"/>
    <p:sldId id="1402" r:id="rId22"/>
    <p:sldId id="1227" r:id="rId23"/>
    <p:sldId id="1416" r:id="rId24"/>
    <p:sldId id="1418" r:id="rId25"/>
    <p:sldId id="1419" r:id="rId26"/>
  </p:sldIdLst>
  <p:sldSz cx="9144000" cy="6858000" type="screen4x3"/>
  <p:notesSz cx="6858000" cy="9144000"/>
  <p:defaultTextStyle>
    <a:defPPr>
      <a:defRPr lang="en-US"/>
    </a:defPPr>
    <a:lvl1pPr algn="l" rtl="0" eaLnBrk="0" fontAlgn="base" hangingPunct="0">
      <a:spcBef>
        <a:spcPct val="0"/>
      </a:spcBef>
      <a:spcAft>
        <a:spcPct val="0"/>
      </a:spcAft>
      <a:defRPr sz="3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352">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CC3399"/>
    <a:srgbClr val="00CC00"/>
    <a:srgbClr val="821BFF"/>
    <a:srgbClr val="FF3300"/>
    <a:srgbClr val="FF7979"/>
    <a:srgbClr val="CC6600"/>
    <a:srgbClr val="FC7C42"/>
    <a:srgbClr val="FF9B9B"/>
    <a:srgbClr val="CADD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3" autoAdjust="0"/>
    <p:restoredTop sz="86438" autoAdjust="0"/>
  </p:normalViewPr>
  <p:slideViewPr>
    <p:cSldViewPr>
      <p:cViewPr varScale="1">
        <p:scale>
          <a:sx n="63" d="100"/>
          <a:sy n="63" d="100"/>
        </p:scale>
        <p:origin x="-960" y="-77"/>
      </p:cViewPr>
      <p:guideLst>
        <p:guide orient="horz" pos="2352"/>
        <p:guide pos="2832"/>
      </p:guideLst>
    </p:cSldViewPr>
  </p:slideViewPr>
  <p:outlineViewPr>
    <p:cViewPr>
      <p:scale>
        <a:sx n="33" d="100"/>
        <a:sy n="33" d="100"/>
      </p:scale>
      <p:origin x="216"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665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665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354DEA5C-6216-4DB1-AF33-5FED612F9615}" type="slidenum">
              <a:rPr lang="en-GB"/>
              <a:pPr>
                <a:defRPr/>
              </a:pPr>
              <a:t>‹#›</a:t>
            </a:fld>
            <a:endParaRPr lang="en-GB"/>
          </a:p>
        </p:txBody>
      </p:sp>
    </p:spTree>
    <p:extLst>
      <p:ext uri="{BB962C8B-B14F-4D97-AF65-F5344CB8AC3E}">
        <p14:creationId xmlns:p14="http://schemas.microsoft.com/office/powerpoint/2010/main" val="2709233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charset="0"/>
              </a:defRPr>
            </a:lvl1pPr>
          </a:lstStyle>
          <a:p>
            <a:pPr>
              <a:defRPr/>
            </a:pPr>
            <a:fld id="{8A194B0E-DC3B-450B-B21E-B41B6D6B504F}" type="datetimeFigureOut">
              <a:rPr lang="en-GB"/>
              <a:pPr>
                <a:defRPr/>
              </a:pPr>
              <a:t>28/05/2019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charset="0"/>
              </a:defRPr>
            </a:lvl1pPr>
          </a:lstStyle>
          <a:p>
            <a:pPr>
              <a:defRPr/>
            </a:pPr>
            <a:fld id="{134048E4-0CD1-4BBF-BA56-EB6E685FAF9E}" type="slidenum">
              <a:rPr lang="en-GB"/>
              <a:pPr>
                <a:defRPr/>
              </a:pPr>
              <a:t>‹#›</a:t>
            </a:fld>
            <a:endParaRPr lang="en-GB"/>
          </a:p>
        </p:txBody>
      </p:sp>
    </p:spTree>
    <p:extLst>
      <p:ext uri="{BB962C8B-B14F-4D97-AF65-F5344CB8AC3E}">
        <p14:creationId xmlns:p14="http://schemas.microsoft.com/office/powerpoint/2010/main" val="901490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44F42F-921F-4156-9F9A-418DF814C2B9}" type="slidenum">
              <a:rPr lang="en-US"/>
              <a:pPr>
                <a:defRPr/>
              </a:pPr>
              <a:t>‹#›</a:t>
            </a:fld>
            <a:endParaRPr lang="en-US"/>
          </a:p>
        </p:txBody>
      </p:sp>
    </p:spTree>
    <p:extLst>
      <p:ext uri="{BB962C8B-B14F-4D97-AF65-F5344CB8AC3E}">
        <p14:creationId xmlns:p14="http://schemas.microsoft.com/office/powerpoint/2010/main" val="381068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DE9AB4-3626-4D8A-B809-0E75331D65D0}" type="slidenum">
              <a:rPr lang="en-US"/>
              <a:pPr>
                <a:defRPr/>
              </a:pPr>
              <a:t>‹#›</a:t>
            </a:fld>
            <a:endParaRPr lang="en-US"/>
          </a:p>
        </p:txBody>
      </p:sp>
    </p:spTree>
    <p:extLst>
      <p:ext uri="{BB962C8B-B14F-4D97-AF65-F5344CB8AC3E}">
        <p14:creationId xmlns:p14="http://schemas.microsoft.com/office/powerpoint/2010/main" val="3597898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746DAA-1D36-42F4-AEBB-9A5E6A57E400}" type="slidenum">
              <a:rPr lang="en-US"/>
              <a:pPr>
                <a:defRPr/>
              </a:pPr>
              <a:t>‹#›</a:t>
            </a:fld>
            <a:endParaRPr lang="en-US"/>
          </a:p>
        </p:txBody>
      </p:sp>
    </p:spTree>
    <p:extLst>
      <p:ext uri="{BB962C8B-B14F-4D97-AF65-F5344CB8AC3E}">
        <p14:creationId xmlns:p14="http://schemas.microsoft.com/office/powerpoint/2010/main" val="138584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8BFAE0-2F21-48EC-B113-4C50244B8013}" type="slidenum">
              <a:rPr lang="en-US"/>
              <a:pPr>
                <a:defRPr/>
              </a:pPr>
              <a:t>‹#›</a:t>
            </a:fld>
            <a:endParaRPr lang="en-US"/>
          </a:p>
        </p:txBody>
      </p:sp>
    </p:spTree>
    <p:extLst>
      <p:ext uri="{BB962C8B-B14F-4D97-AF65-F5344CB8AC3E}">
        <p14:creationId xmlns:p14="http://schemas.microsoft.com/office/powerpoint/2010/main" val="359062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1B7CBC-5FF6-45D7-A2AF-050801E14457}" type="slidenum">
              <a:rPr lang="en-US"/>
              <a:pPr>
                <a:defRPr/>
              </a:pPr>
              <a:t>‹#›</a:t>
            </a:fld>
            <a:endParaRPr lang="en-US"/>
          </a:p>
        </p:txBody>
      </p:sp>
    </p:spTree>
    <p:extLst>
      <p:ext uri="{BB962C8B-B14F-4D97-AF65-F5344CB8AC3E}">
        <p14:creationId xmlns:p14="http://schemas.microsoft.com/office/powerpoint/2010/main" val="82242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9523AF-32DC-4CC8-8E92-4DD436AB5829}" type="slidenum">
              <a:rPr lang="en-US"/>
              <a:pPr>
                <a:defRPr/>
              </a:pPr>
              <a:t>‹#›</a:t>
            </a:fld>
            <a:endParaRPr lang="en-US"/>
          </a:p>
        </p:txBody>
      </p:sp>
    </p:spTree>
    <p:extLst>
      <p:ext uri="{BB962C8B-B14F-4D97-AF65-F5344CB8AC3E}">
        <p14:creationId xmlns:p14="http://schemas.microsoft.com/office/powerpoint/2010/main" val="319082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F87F2E-7A16-4324-B6BB-F6AA57B412E4}" type="slidenum">
              <a:rPr lang="en-US"/>
              <a:pPr>
                <a:defRPr/>
              </a:pPr>
              <a:t>‹#›</a:t>
            </a:fld>
            <a:endParaRPr lang="en-US"/>
          </a:p>
        </p:txBody>
      </p:sp>
    </p:spTree>
    <p:extLst>
      <p:ext uri="{BB962C8B-B14F-4D97-AF65-F5344CB8AC3E}">
        <p14:creationId xmlns:p14="http://schemas.microsoft.com/office/powerpoint/2010/main" val="253783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33390C8-D169-4592-B3FB-F28128544D65}" type="slidenum">
              <a:rPr lang="en-US"/>
              <a:pPr>
                <a:defRPr/>
              </a:pPr>
              <a:t>‹#›</a:t>
            </a:fld>
            <a:endParaRPr lang="en-US"/>
          </a:p>
        </p:txBody>
      </p:sp>
    </p:spTree>
    <p:extLst>
      <p:ext uri="{BB962C8B-B14F-4D97-AF65-F5344CB8AC3E}">
        <p14:creationId xmlns:p14="http://schemas.microsoft.com/office/powerpoint/2010/main" val="390033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9F247E8-7849-46C5-861B-8A042F034C24}" type="slidenum">
              <a:rPr lang="en-US"/>
              <a:pPr>
                <a:defRPr/>
              </a:pPr>
              <a:t>‹#›</a:t>
            </a:fld>
            <a:endParaRPr lang="en-US"/>
          </a:p>
        </p:txBody>
      </p:sp>
    </p:spTree>
    <p:extLst>
      <p:ext uri="{BB962C8B-B14F-4D97-AF65-F5344CB8AC3E}">
        <p14:creationId xmlns:p14="http://schemas.microsoft.com/office/powerpoint/2010/main" val="127080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FE25C5B-500E-4B7D-BB98-E73D534582D3}" type="slidenum">
              <a:rPr lang="en-US"/>
              <a:pPr>
                <a:defRPr/>
              </a:pPr>
              <a:t>‹#›</a:t>
            </a:fld>
            <a:endParaRPr lang="en-US"/>
          </a:p>
        </p:txBody>
      </p:sp>
    </p:spTree>
    <p:extLst>
      <p:ext uri="{BB962C8B-B14F-4D97-AF65-F5344CB8AC3E}">
        <p14:creationId xmlns:p14="http://schemas.microsoft.com/office/powerpoint/2010/main" val="19744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347C44-B0C7-4334-BFFF-776760C4A945}" type="slidenum">
              <a:rPr lang="en-US"/>
              <a:pPr>
                <a:defRPr/>
              </a:pPr>
              <a:t>‹#›</a:t>
            </a:fld>
            <a:endParaRPr lang="en-US"/>
          </a:p>
        </p:txBody>
      </p:sp>
    </p:spTree>
    <p:extLst>
      <p:ext uri="{BB962C8B-B14F-4D97-AF65-F5344CB8AC3E}">
        <p14:creationId xmlns:p14="http://schemas.microsoft.com/office/powerpoint/2010/main" val="247647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PE" smtClean="0"/>
              <a:t>Click to edit Master title style</a:t>
            </a:r>
            <a:endParaRPr lang="en-GB" altLang="es-PE"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PE" smtClean="0"/>
              <a:t>Click to edit Master text styles</a:t>
            </a:r>
          </a:p>
          <a:p>
            <a:pPr lvl="1"/>
            <a:r>
              <a:rPr lang="en-US" altLang="es-PE" smtClean="0"/>
              <a:t>Second level</a:t>
            </a:r>
          </a:p>
          <a:p>
            <a:pPr lvl="2"/>
            <a:r>
              <a:rPr lang="en-US" altLang="es-PE" smtClean="0"/>
              <a:t>Third level</a:t>
            </a:r>
          </a:p>
          <a:p>
            <a:pPr lvl="3"/>
            <a:r>
              <a:rPr lang="en-US" altLang="es-PE" smtClean="0"/>
              <a:t>Fourth level</a:t>
            </a:r>
          </a:p>
          <a:p>
            <a:pPr lvl="4"/>
            <a:r>
              <a:rPr lang="en-US" altLang="es-PE" smtClean="0"/>
              <a:t>Fifth level</a:t>
            </a:r>
            <a:endParaRPr lang="en-GB" altLang="es-PE"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defRPr>
            </a:lvl1pPr>
          </a:lstStyle>
          <a:p>
            <a:pPr>
              <a:defRPr/>
            </a:pPr>
            <a:fld id="{5FE28D95-FBA3-40CC-9236-4090756394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ias.uni-frankfurt.de/mindgroup/" TargetMode="External"/><Relationship Id="rId2" Type="http://schemas.openxmlformats.org/officeDocument/2006/relationships/hyperlink" Target="http://plato.stanford.edu/archives/fall2016/entries/causation-metaphys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1520" y="188640"/>
            <a:ext cx="8713788" cy="1872208"/>
          </a:xfrm>
        </p:spPr>
        <p:txBody>
          <a:bodyPr/>
          <a:lstStyle/>
          <a:p>
            <a:pPr algn="l">
              <a:lnSpc>
                <a:spcPct val="130000"/>
              </a:lnSpc>
            </a:pPr>
            <a:r>
              <a:rPr lang="en-US" sz="4000" dirty="0" smtClean="0">
                <a:solidFill>
                  <a:srgbClr val="0070C0"/>
                </a:solidFill>
              </a:rPr>
              <a:t>Consciousness</a:t>
            </a:r>
            <a:r>
              <a:rPr lang="en-US" sz="4000" dirty="0" smtClean="0">
                <a:solidFill>
                  <a:srgbClr val="821BFF"/>
                </a:solidFill>
              </a:rPr>
              <a:t> </a:t>
            </a:r>
            <a:r>
              <a:rPr lang="en-GB" altLang="en-US" sz="4000" dirty="0" smtClean="0">
                <a:solidFill>
                  <a:srgbClr val="898989"/>
                </a:solidFill>
              </a:rPr>
              <a:t>and</a:t>
            </a:r>
            <a:r>
              <a:rPr lang="en-US" sz="4000" dirty="0" smtClean="0">
                <a:solidFill>
                  <a:srgbClr val="821BFF"/>
                </a:solidFill>
              </a:rPr>
              <a:t> </a:t>
            </a:r>
            <a:r>
              <a:rPr lang="en-US" sz="4000" dirty="0" smtClean="0">
                <a:solidFill>
                  <a:srgbClr val="C00000"/>
                </a:solidFill>
              </a:rPr>
              <a:t>Meta-Causation</a:t>
            </a:r>
            <a:r>
              <a:rPr lang="en-US" sz="4000" dirty="0" smtClean="0">
                <a:solidFill>
                  <a:srgbClr val="00CC00"/>
                </a:solidFill>
              </a:rPr>
              <a:t/>
            </a:r>
            <a:br>
              <a:rPr lang="en-US" sz="4000" dirty="0" smtClean="0">
                <a:solidFill>
                  <a:srgbClr val="00CC00"/>
                </a:solidFill>
              </a:rPr>
            </a:br>
            <a:r>
              <a:rPr lang="en-US" sz="3600" i="1" dirty="0" smtClean="0">
                <a:solidFill>
                  <a:srgbClr val="821BFF"/>
                </a:solidFill>
              </a:rPr>
              <a:t>[What Are </a:t>
            </a:r>
            <a:r>
              <a:rPr lang="en-US" sz="3600" i="1" u="sng" dirty="0" smtClean="0">
                <a:solidFill>
                  <a:srgbClr val="821BFF"/>
                </a:solidFill>
              </a:rPr>
              <a:t>You</a:t>
            </a:r>
            <a:r>
              <a:rPr lang="en-US" sz="3600" i="1" dirty="0" smtClean="0">
                <a:solidFill>
                  <a:srgbClr val="821BFF"/>
                </a:solidFill>
              </a:rPr>
              <a:t> </a:t>
            </a:r>
            <a:r>
              <a:rPr lang="en-US" sz="3600" i="1" u="sng" dirty="0" smtClean="0">
                <a:solidFill>
                  <a:srgbClr val="821BFF"/>
                </a:solidFill>
              </a:rPr>
              <a:t>Like</a:t>
            </a:r>
            <a:r>
              <a:rPr lang="en-US" sz="3600" i="1" dirty="0" smtClean="0">
                <a:solidFill>
                  <a:srgbClr val="821BFF"/>
                </a:solidFill>
              </a:rPr>
              <a:t>!] </a:t>
            </a:r>
            <a:endParaRPr lang="en-GB" sz="3600" i="1" dirty="0">
              <a:solidFill>
                <a:srgbClr val="821BFF"/>
              </a:solidFill>
            </a:endParaRPr>
          </a:p>
        </p:txBody>
      </p:sp>
      <p:sp>
        <p:nvSpPr>
          <p:cNvPr id="2051" name="Rectangle 3"/>
          <p:cNvSpPr>
            <a:spLocks noGrp="1" noChangeArrowheads="1"/>
          </p:cNvSpPr>
          <p:nvPr>
            <p:ph type="subTitle" idx="1"/>
          </p:nvPr>
        </p:nvSpPr>
        <p:spPr>
          <a:xfrm>
            <a:off x="1043608" y="2420888"/>
            <a:ext cx="7467600" cy="4248472"/>
          </a:xfrm>
        </p:spPr>
        <p:txBody>
          <a:bodyPr>
            <a:normAutofit/>
          </a:bodyPr>
          <a:lstStyle/>
          <a:p>
            <a:pPr algn="l" eaLnBrk="1" hangingPunct="1">
              <a:lnSpc>
                <a:spcPct val="80000"/>
              </a:lnSpc>
              <a:defRPr/>
            </a:pPr>
            <a:r>
              <a:rPr lang="en-GB" altLang="en-US" sz="2400" i="1" dirty="0" smtClean="0">
                <a:solidFill>
                  <a:srgbClr val="898989"/>
                </a:solidFill>
              </a:rPr>
              <a:t>John </a:t>
            </a:r>
            <a:r>
              <a:rPr lang="en-GB" altLang="en-US" sz="2400" i="1" dirty="0" err="1" smtClean="0">
                <a:solidFill>
                  <a:srgbClr val="898989"/>
                </a:solidFill>
              </a:rPr>
              <a:t>Barnden</a:t>
            </a:r>
            <a:endParaRPr lang="en-GB" altLang="en-US" sz="2400" i="1" dirty="0" smtClean="0">
              <a:solidFill>
                <a:srgbClr val="898989"/>
              </a:solidFill>
            </a:endParaRPr>
          </a:p>
          <a:p>
            <a:pPr algn="l" eaLnBrk="1" hangingPunct="1">
              <a:lnSpc>
                <a:spcPct val="65000"/>
              </a:lnSpc>
              <a:defRPr/>
            </a:pPr>
            <a:endParaRPr lang="en-GB" altLang="en-US" sz="2400" i="1" dirty="0" smtClean="0">
              <a:solidFill>
                <a:srgbClr val="898989"/>
              </a:solidFill>
            </a:endParaRPr>
          </a:p>
          <a:p>
            <a:pPr algn="l" eaLnBrk="1" hangingPunct="1">
              <a:lnSpc>
                <a:spcPct val="65000"/>
              </a:lnSpc>
              <a:defRPr/>
            </a:pPr>
            <a:r>
              <a:rPr lang="en-GB" altLang="en-US" sz="2400" i="1" dirty="0" smtClean="0">
                <a:solidFill>
                  <a:srgbClr val="898989"/>
                </a:solidFill>
              </a:rPr>
              <a:t>Emeritus Professor of AI</a:t>
            </a:r>
          </a:p>
          <a:p>
            <a:pPr algn="l" eaLnBrk="1" hangingPunct="1">
              <a:lnSpc>
                <a:spcPct val="65000"/>
              </a:lnSpc>
              <a:defRPr/>
            </a:pPr>
            <a:r>
              <a:rPr lang="en-GB" altLang="en-US" sz="2400" i="1" dirty="0" smtClean="0">
                <a:solidFill>
                  <a:srgbClr val="898989"/>
                </a:solidFill>
              </a:rPr>
              <a:t>School of Computer Science</a:t>
            </a:r>
          </a:p>
          <a:p>
            <a:pPr algn="l" eaLnBrk="1" hangingPunct="1">
              <a:lnSpc>
                <a:spcPct val="65000"/>
              </a:lnSpc>
              <a:defRPr/>
            </a:pPr>
            <a:r>
              <a:rPr lang="en-GB" altLang="en-US" sz="2400" i="1" dirty="0" smtClean="0">
                <a:solidFill>
                  <a:srgbClr val="898989"/>
                </a:solidFill>
              </a:rPr>
              <a:t>University of Birmingham, UK</a:t>
            </a:r>
          </a:p>
          <a:p>
            <a:pPr algn="l" eaLnBrk="1" hangingPunct="1">
              <a:lnSpc>
                <a:spcPct val="65000"/>
              </a:lnSpc>
              <a:defRPr/>
            </a:pPr>
            <a:endParaRPr lang="en-GB" altLang="en-US" sz="2400" dirty="0" smtClean="0">
              <a:solidFill>
                <a:srgbClr val="898989"/>
              </a:solidFill>
            </a:endParaRPr>
          </a:p>
          <a:p>
            <a:pPr algn="l" eaLnBrk="1" hangingPunct="1">
              <a:lnSpc>
                <a:spcPct val="65000"/>
              </a:lnSpc>
              <a:defRPr/>
            </a:pPr>
            <a:endParaRPr lang="en-GB" altLang="en-US" sz="2400" dirty="0" smtClean="0">
              <a:solidFill>
                <a:srgbClr val="898989"/>
              </a:solidFill>
            </a:endParaRPr>
          </a:p>
          <a:p>
            <a:pPr algn="r">
              <a:lnSpc>
                <a:spcPct val="110000"/>
              </a:lnSpc>
            </a:pPr>
            <a:r>
              <a:rPr lang="en-US" sz="2000" b="1" i="1" dirty="0" smtClean="0">
                <a:solidFill>
                  <a:srgbClr val="821BFF"/>
                </a:solidFill>
              </a:rPr>
              <a:t>Work in Progress </a:t>
            </a:r>
            <a:r>
              <a:rPr lang="en-US" sz="2000" b="1" dirty="0" smtClean="0">
                <a:solidFill>
                  <a:srgbClr val="821BFF"/>
                </a:solidFill>
              </a:rPr>
              <a:t>talk</a:t>
            </a:r>
            <a:endParaRPr lang="en-US" sz="2000" b="1" i="1" dirty="0" smtClean="0">
              <a:solidFill>
                <a:srgbClr val="821BFF"/>
              </a:solidFill>
            </a:endParaRPr>
          </a:p>
          <a:p>
            <a:pPr algn="r">
              <a:lnSpc>
                <a:spcPct val="110000"/>
              </a:lnSpc>
            </a:pPr>
            <a:r>
              <a:rPr lang="en-US" sz="2000" i="1" dirty="0" smtClean="0">
                <a:solidFill>
                  <a:srgbClr val="821BFF"/>
                </a:solidFill>
              </a:rPr>
              <a:t> </a:t>
            </a:r>
            <a:r>
              <a:rPr lang="en-GB" altLang="en-US" sz="2000" b="1" dirty="0" smtClean="0">
                <a:solidFill>
                  <a:srgbClr val="821BFF"/>
                </a:solidFill>
              </a:rPr>
              <a:t>Philosophy </a:t>
            </a:r>
            <a:r>
              <a:rPr lang="en-GB" altLang="en-US" sz="2000" b="1" dirty="0" err="1" smtClean="0">
                <a:solidFill>
                  <a:srgbClr val="821BFF"/>
                </a:solidFill>
              </a:rPr>
              <a:t>dept</a:t>
            </a:r>
            <a:r>
              <a:rPr lang="en-GB" altLang="en-US" sz="2000" b="1" dirty="0" smtClean="0">
                <a:solidFill>
                  <a:srgbClr val="821BFF"/>
                </a:solidFill>
              </a:rPr>
              <a:t>, Univ. of Birmingham</a:t>
            </a:r>
          </a:p>
          <a:p>
            <a:pPr algn="r" eaLnBrk="1" hangingPunct="1">
              <a:lnSpc>
                <a:spcPct val="110000"/>
              </a:lnSpc>
              <a:spcBef>
                <a:spcPts val="0"/>
              </a:spcBef>
              <a:defRPr/>
            </a:pPr>
            <a:r>
              <a:rPr lang="en-GB" altLang="en-US" sz="2000" b="1" dirty="0" smtClean="0">
                <a:solidFill>
                  <a:srgbClr val="821BFF"/>
                </a:solidFill>
              </a:rPr>
              <a:t>May 2019</a:t>
            </a:r>
            <a:endParaRPr lang="en-GB" altLang="en-US" dirty="0" smtClean="0">
              <a:solidFill>
                <a:srgbClr val="821BFF"/>
              </a:solidFill>
            </a:endParaRPr>
          </a:p>
        </p:txBody>
      </p:sp>
    </p:spTree>
    <p:extLst>
      <p:ext uri="{BB962C8B-B14F-4D97-AF65-F5344CB8AC3E}">
        <p14:creationId xmlns:p14="http://schemas.microsoft.com/office/powerpoint/2010/main" val="3332060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dirty="0" smtClean="0"/>
              <a:t>“Weakened” Version of PRSC:</a:t>
            </a:r>
            <a:br>
              <a:rPr lang="en-GB" altLang="en-US" sz="2000" dirty="0" smtClean="0"/>
            </a:br>
            <a:r>
              <a:rPr lang="en-GB" altLang="en-US" sz="2000" i="1" dirty="0" smtClean="0">
                <a:solidFill>
                  <a:srgbClr val="0070C0"/>
                </a:solidFill>
              </a:rPr>
              <a:t>Pre-Reflective  Auto-Sensitivity </a:t>
            </a:r>
            <a:r>
              <a:rPr lang="en-GB" altLang="en-US" sz="2000" dirty="0" smtClean="0">
                <a:solidFill>
                  <a:srgbClr val="0070C0"/>
                </a:solidFill>
              </a:rPr>
              <a:t>(PRAS)</a:t>
            </a:r>
          </a:p>
        </p:txBody>
      </p:sp>
      <p:sp>
        <p:nvSpPr>
          <p:cNvPr id="19459" name="Rectangle 3"/>
          <p:cNvSpPr>
            <a:spLocks noGrp="1" noChangeArrowheads="1"/>
          </p:cNvSpPr>
          <p:nvPr>
            <p:ph idx="1"/>
          </p:nvPr>
        </p:nvSpPr>
        <p:spPr>
          <a:xfrm>
            <a:off x="251520" y="980728"/>
            <a:ext cx="8534400" cy="5760640"/>
          </a:xfrm>
        </p:spPr>
        <p:txBody>
          <a:bodyPr/>
          <a:lstStyle/>
          <a:p>
            <a:pPr eaLnBrk="1" hangingPunct="1">
              <a:lnSpc>
                <a:spcPct val="120000"/>
              </a:lnSpc>
              <a:spcBef>
                <a:spcPts val="1000"/>
              </a:spcBef>
              <a:buFont typeface="Calibri" pitchFamily="34" charset="0"/>
              <a:buChar char="•"/>
              <a:defRPr/>
            </a:pPr>
            <a:r>
              <a:rPr lang="en-GB" altLang="en-US" sz="1600" dirty="0" smtClean="0"/>
              <a:t>My (sort of) “weaker” starting assumption: </a:t>
            </a:r>
          </a:p>
          <a:p>
            <a:pPr eaLnBrk="1" hangingPunct="1">
              <a:lnSpc>
                <a:spcPct val="120000"/>
              </a:lnSpc>
              <a:spcBef>
                <a:spcPts val="2000"/>
              </a:spcBef>
              <a:buFont typeface="Calibri" panose="020F0502020204030204" pitchFamily="34" charset="0"/>
              <a:buChar char=" "/>
              <a:defRPr/>
            </a:pPr>
            <a:r>
              <a:rPr lang="en-GB" altLang="en-US" sz="1600" dirty="0">
                <a:solidFill>
                  <a:srgbClr val="0070C0"/>
                </a:solidFill>
              </a:rPr>
              <a:t>E</a:t>
            </a:r>
            <a:r>
              <a:rPr lang="en-GB" altLang="en-US" sz="1600" dirty="0" smtClean="0">
                <a:solidFill>
                  <a:srgbClr val="0070C0"/>
                </a:solidFill>
              </a:rPr>
              <a:t>very </a:t>
            </a:r>
            <a:r>
              <a:rPr lang="en-GB" altLang="en-US" sz="1600" dirty="0">
                <a:solidFill>
                  <a:srgbClr val="0070C0"/>
                </a:solidFill>
              </a:rPr>
              <a:t>experience </a:t>
            </a:r>
            <a:r>
              <a:rPr lang="en-GB" altLang="en-US" sz="1600" dirty="0" smtClean="0">
                <a:solidFill>
                  <a:srgbClr val="0070C0"/>
                </a:solidFill>
              </a:rPr>
              <a:t>continuously and constitutively involves </a:t>
            </a:r>
            <a:r>
              <a:rPr lang="en-GB" altLang="en-US" sz="1600" b="1" i="1" dirty="0" smtClean="0">
                <a:solidFill>
                  <a:srgbClr val="0070C0"/>
                </a:solidFill>
              </a:rPr>
              <a:t>pre-reflective </a:t>
            </a:r>
            <a:r>
              <a:rPr lang="en-GB" altLang="en-US" sz="1600" b="1" i="1" u="sng" dirty="0" smtClean="0">
                <a:solidFill>
                  <a:srgbClr val="0070C0"/>
                </a:solidFill>
              </a:rPr>
              <a:t>auto-sensitivity (PRAS)</a:t>
            </a:r>
            <a:r>
              <a:rPr lang="en-GB" altLang="en-US" sz="1600" dirty="0" smtClean="0">
                <a:solidFill>
                  <a:srgbClr val="0070C0"/>
                </a:solidFill>
              </a:rPr>
              <a:t>: i.e., the physical processing constituting the experiencing is directly and pre-reflectively </a:t>
            </a:r>
            <a:r>
              <a:rPr lang="en-GB" altLang="en-US" sz="1600" b="1" i="1" dirty="0" smtClean="0">
                <a:solidFill>
                  <a:srgbClr val="0070C0"/>
                </a:solidFill>
              </a:rPr>
              <a:t>sensitive</a:t>
            </a:r>
            <a:r>
              <a:rPr lang="en-GB" altLang="en-US" sz="1600" dirty="0" smtClean="0">
                <a:solidFill>
                  <a:srgbClr val="0070C0"/>
                </a:solidFill>
              </a:rPr>
              <a:t> to that experiencing/processing itself (where this sensitivity is not necessarily conscious).</a:t>
            </a:r>
          </a:p>
          <a:p>
            <a:pPr lvl="1" eaLnBrk="1" hangingPunct="1">
              <a:lnSpc>
                <a:spcPct val="120000"/>
              </a:lnSpc>
              <a:spcBef>
                <a:spcPts val="2000"/>
              </a:spcBef>
              <a:buFont typeface="Calibri" panose="020F0502020204030204" pitchFamily="34" charset="0"/>
              <a:buChar char=" "/>
              <a:defRPr/>
            </a:pPr>
            <a:r>
              <a:rPr lang="en-GB" altLang="en-US" sz="1600" dirty="0" smtClean="0"/>
              <a:t>((NB: I am building into this an </a:t>
            </a:r>
            <a:r>
              <a:rPr lang="en-GB" altLang="en-US" sz="1600" i="1" dirty="0" smtClean="0"/>
              <a:t>assumption </a:t>
            </a:r>
            <a:r>
              <a:rPr lang="en-GB" altLang="en-US" sz="1600" dirty="0" smtClean="0"/>
              <a:t>that experiencing is type identical to some sort of physical processing</a:t>
            </a:r>
            <a:r>
              <a:rPr lang="en-GB" altLang="en-US" sz="1400" dirty="0" smtClean="0"/>
              <a:t>. </a:t>
            </a:r>
            <a:r>
              <a:rPr lang="en-GB" altLang="en-US" sz="1600" dirty="0" smtClean="0"/>
              <a:t>My overall arguments are not aimed at </a:t>
            </a:r>
            <a:r>
              <a:rPr lang="en-GB" altLang="en-US" sz="1600" i="1" dirty="0" smtClean="0"/>
              <a:t>showing </a:t>
            </a:r>
            <a:r>
              <a:rPr lang="en-GB" altLang="en-US" sz="1600" dirty="0" smtClean="0"/>
              <a:t>that there is some such type identity.))</a:t>
            </a:r>
          </a:p>
        </p:txBody>
      </p:sp>
    </p:spTree>
    <p:extLst>
      <p:ext uri="{BB962C8B-B14F-4D97-AF65-F5344CB8AC3E}">
        <p14:creationId xmlns:p14="http://schemas.microsoft.com/office/powerpoint/2010/main" val="33198754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432048"/>
          </a:xfrm>
        </p:spPr>
        <p:txBody>
          <a:bodyPr/>
          <a:lstStyle/>
          <a:p>
            <a:pPr eaLnBrk="1" hangingPunct="1"/>
            <a:r>
              <a:rPr lang="en-GB" altLang="en-US" sz="2000" dirty="0" smtClean="0"/>
              <a:t>Auto-Sensitivity by Auto-Representation?</a:t>
            </a:r>
          </a:p>
        </p:txBody>
      </p:sp>
      <p:sp>
        <p:nvSpPr>
          <p:cNvPr id="19459" name="Rectangle 3"/>
          <p:cNvSpPr>
            <a:spLocks noGrp="1" noChangeArrowheads="1"/>
          </p:cNvSpPr>
          <p:nvPr>
            <p:ph idx="1"/>
          </p:nvPr>
        </p:nvSpPr>
        <p:spPr>
          <a:xfrm>
            <a:off x="251520" y="620688"/>
            <a:ext cx="8534400" cy="5760640"/>
          </a:xfrm>
        </p:spPr>
        <p:txBody>
          <a:bodyPr/>
          <a:lstStyle/>
          <a:p>
            <a:pPr eaLnBrk="1" hangingPunct="1">
              <a:lnSpc>
                <a:spcPct val="120000"/>
              </a:lnSpc>
              <a:spcBef>
                <a:spcPts val="1000"/>
              </a:spcBef>
              <a:buFont typeface="Calibri" pitchFamily="34" charset="0"/>
              <a:buChar char="•"/>
              <a:defRPr/>
            </a:pPr>
            <a:r>
              <a:rPr lang="en-GB" altLang="en-US" sz="1400" dirty="0" smtClean="0"/>
              <a:t>Could the auto-sensitivity be: the states in the process being caused to hold REPRESENTATIONS of prior </a:t>
            </a:r>
            <a:r>
              <a:rPr lang="en-GB" altLang="en-US" sz="1400" dirty="0" err="1" smtClean="0"/>
              <a:t>subtrajectories</a:t>
            </a:r>
            <a:r>
              <a:rPr lang="en-GB" altLang="en-US" sz="1400" dirty="0" smtClean="0"/>
              <a:t> and/or the causal linkage of the states in those trajectories?</a:t>
            </a:r>
          </a:p>
          <a:p>
            <a:pPr eaLnBrk="1" hangingPunct="1">
              <a:lnSpc>
                <a:spcPct val="120000"/>
              </a:lnSpc>
              <a:spcBef>
                <a:spcPts val="1000"/>
              </a:spcBef>
              <a:buFont typeface="Calibri" pitchFamily="34" charset="0"/>
              <a:buChar char="•"/>
              <a:defRPr/>
            </a:pPr>
            <a:r>
              <a:rPr lang="en-GB" altLang="en-US" sz="1400" dirty="0" smtClean="0"/>
              <a:t>SUGGEST NOT:</a:t>
            </a:r>
          </a:p>
          <a:p>
            <a:pPr lvl="1" eaLnBrk="1" hangingPunct="1">
              <a:lnSpc>
                <a:spcPct val="120000"/>
              </a:lnSpc>
              <a:spcBef>
                <a:spcPts val="1000"/>
              </a:spcBef>
              <a:buFont typeface="Wingdings" panose="05000000000000000000" pitchFamily="2" charset="2"/>
              <a:buChar char="Ø"/>
              <a:defRPr/>
            </a:pPr>
            <a:r>
              <a:rPr lang="en-GB" altLang="en-US" sz="1400" dirty="0" smtClean="0"/>
              <a:t>Need the representation relations to be ENTIRELY NATURALIZED (OBJECTIVE). </a:t>
            </a:r>
          </a:p>
          <a:p>
            <a:pPr lvl="1" eaLnBrk="1" hangingPunct="1">
              <a:lnSpc>
                <a:spcPct val="120000"/>
              </a:lnSpc>
              <a:spcBef>
                <a:spcPts val="1000"/>
              </a:spcBef>
              <a:buFont typeface="Calibri" panose="020F0502020204030204" pitchFamily="34" charset="0"/>
              <a:buChar char=" "/>
              <a:defRPr/>
            </a:pPr>
            <a:r>
              <a:rPr lang="en-GB" altLang="en-US" sz="1400" b="1" dirty="0" smtClean="0"/>
              <a:t>But it is doubtful that we yet have </a:t>
            </a:r>
            <a:r>
              <a:rPr lang="en-GB" altLang="en-US" sz="1400" dirty="0" smtClean="0"/>
              <a:t>any fully naturalized theory of representation. E.g. all those in </a:t>
            </a:r>
            <a:r>
              <a:rPr lang="en-GB" altLang="en-US" sz="1400" dirty="0" err="1" smtClean="0"/>
              <a:t>Shea</a:t>
            </a:r>
            <a:r>
              <a:rPr lang="en-GB" altLang="en-US" sz="1400" dirty="0" smtClean="0"/>
              <a:t> (2018) can be attacked on this ground. </a:t>
            </a:r>
          </a:p>
          <a:p>
            <a:pPr lvl="2" eaLnBrk="1" hangingPunct="1">
              <a:lnSpc>
                <a:spcPct val="120000"/>
              </a:lnSpc>
              <a:spcBef>
                <a:spcPts val="1000"/>
              </a:spcBef>
              <a:buFont typeface="Calibri" panose="020F0502020204030204" pitchFamily="34" charset="0"/>
              <a:buChar char=" "/>
              <a:defRPr/>
            </a:pPr>
            <a:r>
              <a:rPr lang="en-GB" altLang="en-US" sz="1200" dirty="0" err="1" smtClean="0"/>
              <a:t>Williford</a:t>
            </a:r>
            <a:r>
              <a:rPr lang="en-GB" altLang="en-US" sz="1200" dirty="0" smtClean="0"/>
              <a:t> (2015): the closest to a naturalized type of theory are the </a:t>
            </a:r>
            <a:r>
              <a:rPr lang="en-GB" altLang="en-US" sz="1200" dirty="0" err="1" smtClean="0"/>
              <a:t>teleosemantic</a:t>
            </a:r>
            <a:r>
              <a:rPr lang="en-GB" altLang="en-US" sz="1200" dirty="0" smtClean="0"/>
              <a:t> ones, </a:t>
            </a:r>
          </a:p>
          <a:p>
            <a:pPr lvl="2" eaLnBrk="1" hangingPunct="1">
              <a:lnSpc>
                <a:spcPct val="120000"/>
              </a:lnSpc>
              <a:spcBef>
                <a:spcPts val="0"/>
              </a:spcBef>
              <a:buFont typeface="Calibri" panose="020F0502020204030204" pitchFamily="34" charset="0"/>
              <a:buChar char=" "/>
              <a:defRPr/>
            </a:pPr>
            <a:r>
              <a:rPr lang="en-GB" altLang="en-US" sz="1200" dirty="0" smtClean="0"/>
              <a:t>BUT these have a fatal flaw for consciousness, in suffering from “</a:t>
            </a:r>
            <a:r>
              <a:rPr lang="en-GB" altLang="en-US" sz="1200" dirty="0" err="1" smtClean="0"/>
              <a:t>Swampman</a:t>
            </a:r>
            <a:r>
              <a:rPr lang="en-GB" altLang="en-US" sz="1200" dirty="0" smtClean="0"/>
              <a:t>” objections because of their (lengthy) historical component. </a:t>
            </a:r>
          </a:p>
          <a:p>
            <a:pPr lvl="1" eaLnBrk="1" hangingPunct="1">
              <a:lnSpc>
                <a:spcPct val="120000"/>
              </a:lnSpc>
              <a:spcBef>
                <a:spcPts val="1000"/>
              </a:spcBef>
              <a:buFont typeface="Wingdings" panose="05000000000000000000" pitchFamily="2" charset="2"/>
              <a:buChar char="Ø"/>
              <a:defRPr/>
            </a:pPr>
            <a:r>
              <a:rPr lang="en-GB" altLang="en-US" sz="1400" dirty="0" smtClean="0"/>
              <a:t>A common objection to consciousness theories relying on internal representation</a:t>
            </a:r>
            <a:r>
              <a:rPr lang="en-GB" altLang="en-US" sz="1400" dirty="0"/>
              <a:t>:</a:t>
            </a:r>
            <a:r>
              <a:rPr lang="en-GB" altLang="en-US" sz="1400" dirty="0" smtClean="0"/>
              <a:t> there could be </a:t>
            </a:r>
            <a:r>
              <a:rPr lang="en-GB" altLang="en-US" sz="1400" b="1" dirty="0" smtClean="0"/>
              <a:t>misrepresentation</a:t>
            </a:r>
            <a:r>
              <a:rPr lang="en-GB" altLang="en-US" sz="1400" dirty="0" smtClean="0"/>
              <a:t> or </a:t>
            </a:r>
            <a:r>
              <a:rPr lang="en-GB" altLang="en-US" sz="1400" b="1" dirty="0" smtClean="0"/>
              <a:t>failures to represent </a:t>
            </a:r>
            <a:r>
              <a:rPr lang="en-GB" altLang="en-US" sz="1400" dirty="0" smtClean="0"/>
              <a:t>at all. A state in the process could record itself as having prior state sequencing or causal linkage that it did not in fact have. This consideration leads to incoherence in the whole proposal. </a:t>
            </a:r>
          </a:p>
          <a:p>
            <a:pPr lvl="1" eaLnBrk="1" hangingPunct="1">
              <a:lnSpc>
                <a:spcPct val="120000"/>
              </a:lnSpc>
              <a:spcBef>
                <a:spcPts val="1000"/>
              </a:spcBef>
              <a:buFont typeface="Wingdings" panose="05000000000000000000" pitchFamily="2" charset="2"/>
              <a:buChar char="Ø"/>
              <a:defRPr/>
            </a:pPr>
            <a:r>
              <a:rPr lang="en-GB" altLang="en-US" sz="1400" dirty="0" smtClean="0"/>
              <a:t>The needed representing threatens to lead us to concepts and propositions, and at least to complex informational structures that might be </a:t>
            </a:r>
            <a:r>
              <a:rPr lang="en-GB" altLang="en-US" sz="1400" b="1" dirty="0" smtClean="0"/>
              <a:t>beyond what we’d want to ascribe to relatively simple creatures </a:t>
            </a:r>
            <a:r>
              <a:rPr lang="en-GB" altLang="en-US" sz="1400" dirty="0" smtClean="0"/>
              <a:t>we’d like to think might be conscious.</a:t>
            </a:r>
          </a:p>
        </p:txBody>
      </p:sp>
    </p:spTree>
    <p:extLst>
      <p:ext uri="{BB962C8B-B14F-4D97-AF65-F5344CB8AC3E}">
        <p14:creationId xmlns:p14="http://schemas.microsoft.com/office/powerpoint/2010/main" val="16786729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536" y="11976"/>
            <a:ext cx="8636496" cy="576064"/>
          </a:xfrm>
        </p:spPr>
        <p:txBody>
          <a:bodyPr/>
          <a:lstStyle/>
          <a:p>
            <a:pPr eaLnBrk="1" hangingPunct="1"/>
            <a:r>
              <a:rPr lang="en-GB" altLang="en-US" sz="2000" dirty="0" smtClean="0"/>
              <a:t>Proto-Acquaintance Instead</a:t>
            </a:r>
          </a:p>
        </p:txBody>
      </p:sp>
      <p:sp>
        <p:nvSpPr>
          <p:cNvPr id="19459" name="Rectangle 3"/>
          <p:cNvSpPr>
            <a:spLocks noGrp="1" noChangeArrowheads="1"/>
          </p:cNvSpPr>
          <p:nvPr>
            <p:ph idx="1"/>
          </p:nvPr>
        </p:nvSpPr>
        <p:spPr>
          <a:xfrm>
            <a:off x="323528" y="692696"/>
            <a:ext cx="8534400" cy="5760640"/>
          </a:xfrm>
        </p:spPr>
        <p:txBody>
          <a:bodyPr/>
          <a:lstStyle/>
          <a:p>
            <a:pPr eaLnBrk="1" hangingPunct="1">
              <a:lnSpc>
                <a:spcPct val="120000"/>
              </a:lnSpc>
              <a:spcBef>
                <a:spcPts val="1000"/>
              </a:spcBef>
              <a:buFont typeface="Calibri" pitchFamily="34" charset="0"/>
              <a:buChar char="•"/>
              <a:defRPr/>
            </a:pPr>
            <a:r>
              <a:rPr lang="en-GB" altLang="en-US" sz="1400" dirty="0" smtClean="0"/>
              <a:t>So what to do? Main alternative to representation discussed/adopted [e.g., by </a:t>
            </a:r>
            <a:r>
              <a:rPr lang="en-GB" altLang="en-US" sz="1400" dirty="0" err="1" smtClean="0"/>
              <a:t>Williford</a:t>
            </a:r>
            <a:r>
              <a:rPr lang="en-GB" altLang="en-US" sz="1400" dirty="0" smtClean="0"/>
              <a:t> 2015] seems to be some form of direct </a:t>
            </a:r>
            <a:r>
              <a:rPr lang="en-GB" altLang="en-US" sz="1400" b="1" dirty="0" smtClean="0">
                <a:solidFill>
                  <a:srgbClr val="CC0099"/>
                </a:solidFill>
              </a:rPr>
              <a:t>“acquaintance”</a:t>
            </a:r>
            <a:r>
              <a:rPr lang="en-GB" altLang="en-US" sz="1400" dirty="0" smtClean="0">
                <a:solidFill>
                  <a:srgbClr val="7030A0"/>
                </a:solidFill>
              </a:rPr>
              <a:t> </a:t>
            </a:r>
            <a:r>
              <a:rPr lang="en-GB" altLang="en-US" sz="1400" dirty="0" smtClean="0"/>
              <a:t>[Russell 2015]. [I don’t currently see how other suggestions, e.g. a constitution relation, could work.]</a:t>
            </a:r>
          </a:p>
          <a:p>
            <a:pPr lvl="1" eaLnBrk="1" hangingPunct="1">
              <a:lnSpc>
                <a:spcPct val="120000"/>
              </a:lnSpc>
              <a:spcBef>
                <a:spcPts val="1000"/>
              </a:spcBef>
              <a:buFont typeface="Calibri" panose="020F0502020204030204" pitchFamily="34" charset="0"/>
              <a:buChar char=" "/>
              <a:defRPr/>
            </a:pPr>
            <a:r>
              <a:rPr lang="en-GB" altLang="en-US" sz="1400" dirty="0" smtClean="0"/>
              <a:t>In our case: </a:t>
            </a:r>
            <a:r>
              <a:rPr lang="en-GB" altLang="en-US" sz="1400" dirty="0" smtClean="0">
                <a:solidFill>
                  <a:srgbClr val="CC0099"/>
                </a:solidFill>
              </a:rPr>
              <a:t>acquaintance with prior states / causal linkages – </a:t>
            </a:r>
          </a:p>
          <a:p>
            <a:pPr lvl="1" eaLnBrk="1" hangingPunct="1">
              <a:lnSpc>
                <a:spcPct val="120000"/>
              </a:lnSpc>
              <a:spcBef>
                <a:spcPts val="1000"/>
              </a:spcBef>
              <a:buFont typeface="Calibri" panose="020F0502020204030204" pitchFamily="34" charset="0"/>
              <a:buChar char=" "/>
              <a:defRPr/>
            </a:pPr>
            <a:r>
              <a:rPr lang="en-GB" altLang="en-US" sz="1400" dirty="0" smtClean="0"/>
              <a:t>or rather we should only propose </a:t>
            </a:r>
            <a:r>
              <a:rPr lang="en-GB" altLang="en-US" sz="1400" b="1" i="1" dirty="0" smtClean="0">
                <a:solidFill>
                  <a:srgbClr val="CC0099"/>
                </a:solidFill>
              </a:rPr>
              <a:t>“proto-acquaintance”:  </a:t>
            </a:r>
          </a:p>
          <a:p>
            <a:pPr lvl="1" eaLnBrk="1" hangingPunct="1">
              <a:lnSpc>
                <a:spcPct val="120000"/>
              </a:lnSpc>
              <a:spcBef>
                <a:spcPts val="0"/>
              </a:spcBef>
              <a:buFont typeface="Calibri" panose="020F0502020204030204" pitchFamily="34" charset="0"/>
              <a:buChar char=" "/>
              <a:defRPr/>
            </a:pPr>
            <a:r>
              <a:rPr lang="en-GB" altLang="en-US" sz="1400" dirty="0" smtClean="0"/>
              <a:t>like acquaintance, but with assumption of consciousness removed.</a:t>
            </a:r>
          </a:p>
          <a:p>
            <a:pPr lvl="2" eaLnBrk="1" hangingPunct="1">
              <a:lnSpc>
                <a:spcPct val="120000"/>
              </a:lnSpc>
              <a:spcBef>
                <a:spcPts val="500"/>
              </a:spcBef>
              <a:buFont typeface="Calibri" panose="020F0502020204030204" pitchFamily="34" charset="0"/>
              <a:buChar char=" "/>
              <a:defRPr/>
            </a:pPr>
            <a:r>
              <a:rPr lang="en-GB" altLang="en-US" sz="1200" dirty="0" smtClean="0"/>
              <a:t>((</a:t>
            </a:r>
            <a:r>
              <a:rPr lang="en-GB" altLang="en-US" sz="1200" i="1" dirty="0" smtClean="0"/>
              <a:t>Aside: </a:t>
            </a:r>
            <a:r>
              <a:rPr lang="en-GB" altLang="en-US" sz="1200" dirty="0" smtClean="0"/>
              <a:t>in much discussion I’ve see </a:t>
            </a:r>
            <a:r>
              <a:rPr lang="en-GB" altLang="en-US" sz="1200" dirty="0" err="1" smtClean="0"/>
              <a:t>nof</a:t>
            </a:r>
            <a:r>
              <a:rPr lang="en-GB" altLang="en-US" sz="1200" dirty="0" smtClean="0"/>
              <a:t> acquaintance (e.g. Raleigh </a:t>
            </a:r>
            <a:r>
              <a:rPr lang="en-GB" altLang="en-US" sz="1200" dirty="0" err="1" smtClean="0"/>
              <a:t>forthc</a:t>
            </a:r>
            <a:r>
              <a:rPr lang="en-GB" altLang="en-US" sz="1200" dirty="0" smtClean="0"/>
              <a:t>.), that it’s conscious seems incidental.))</a:t>
            </a:r>
          </a:p>
          <a:p>
            <a:pPr eaLnBrk="1" hangingPunct="1">
              <a:lnSpc>
                <a:spcPct val="120000"/>
              </a:lnSpc>
              <a:spcBef>
                <a:spcPts val="1000"/>
              </a:spcBef>
              <a:buFont typeface="Calibri" pitchFamily="34" charset="0"/>
              <a:buChar char="•"/>
              <a:defRPr/>
            </a:pPr>
            <a:r>
              <a:rPr lang="en-GB" altLang="en-US" sz="1400" dirty="0" smtClean="0"/>
              <a:t>I ASSUME proto-acquaintance of X with Y (detection of Y by X) is a </a:t>
            </a:r>
            <a:r>
              <a:rPr lang="en-GB" altLang="en-US" sz="1400" b="1" dirty="0" smtClean="0"/>
              <a:t>causal </a:t>
            </a:r>
            <a:r>
              <a:rPr lang="en-GB" altLang="en-US" sz="1400" dirty="0" smtClean="0"/>
              <a:t>affecting of X by Y.</a:t>
            </a:r>
          </a:p>
          <a:p>
            <a:pPr eaLnBrk="1" hangingPunct="1">
              <a:lnSpc>
                <a:spcPct val="120000"/>
              </a:lnSpc>
              <a:spcBef>
                <a:spcPts val="1000"/>
              </a:spcBef>
              <a:buFont typeface="Calibri" pitchFamily="34" charset="0"/>
              <a:buChar char="•"/>
              <a:defRPr/>
            </a:pPr>
            <a:r>
              <a:rPr lang="en-GB" altLang="en-US" sz="1400" dirty="0" smtClean="0"/>
              <a:t>SO: how is the process at any moment meant to causally detect a causally linked stream of prior states (over some prior interval or other)? </a:t>
            </a:r>
          </a:p>
          <a:p>
            <a:pPr eaLnBrk="1" hangingPunct="1">
              <a:lnSpc>
                <a:spcPct val="120000"/>
              </a:lnSpc>
              <a:spcBef>
                <a:spcPts val="1000"/>
              </a:spcBef>
              <a:buFont typeface="Calibri" pitchFamily="34" charset="0"/>
              <a:buChar char="•"/>
              <a:defRPr/>
            </a:pPr>
            <a:r>
              <a:rPr lang="en-GB" altLang="en-US" sz="1400" dirty="0" smtClean="0"/>
              <a:t>Notice that this can’t just be a matter of somehow detecting just past individual</a:t>
            </a:r>
            <a:r>
              <a:rPr lang="en-GB" altLang="en-US" sz="1400" i="1" dirty="0" smtClean="0"/>
              <a:t> states, </a:t>
            </a:r>
            <a:r>
              <a:rPr lang="en-GB" altLang="en-US" sz="1400" dirty="0" smtClean="0"/>
              <a:t>because these </a:t>
            </a:r>
            <a:r>
              <a:rPr lang="en-GB" altLang="en-US" sz="1400" b="1" i="1" dirty="0" smtClean="0"/>
              <a:t>already</a:t>
            </a:r>
            <a:r>
              <a:rPr lang="en-GB" altLang="en-US" sz="1400" dirty="0" smtClean="0"/>
              <a:t> cause the current state, just by the ordinary internal causation that makes the process a genuine process (and because we’ve abandoned the idea of the past states causing a representation of themselves in the current state). We need something different from that existing causation even with expanded effects.</a:t>
            </a:r>
          </a:p>
          <a:p>
            <a:pPr eaLnBrk="1" hangingPunct="1">
              <a:lnSpc>
                <a:spcPct val="120000"/>
              </a:lnSpc>
              <a:spcBef>
                <a:spcPts val="1000"/>
              </a:spcBef>
              <a:buFont typeface="Calibri" pitchFamily="34" charset="0"/>
              <a:buChar char="•"/>
              <a:defRPr/>
            </a:pPr>
            <a:r>
              <a:rPr lang="en-GB" altLang="en-US" sz="1400" dirty="0" smtClean="0"/>
              <a:t>Also, the ordinary constitutive causation just creates a cumulative effect on the current states: there is no way for a </a:t>
            </a:r>
            <a:r>
              <a:rPr lang="en-GB" altLang="en-US" sz="1400" i="1" dirty="0" smtClean="0"/>
              <a:t>grouping</a:t>
            </a:r>
            <a:r>
              <a:rPr lang="en-GB" altLang="en-US" sz="1400" dirty="0" smtClean="0"/>
              <a:t> of past states to have a distinctive effect on the current state.</a:t>
            </a:r>
          </a:p>
        </p:txBody>
      </p:sp>
    </p:spTree>
    <p:extLst>
      <p:ext uri="{BB962C8B-B14F-4D97-AF65-F5344CB8AC3E}">
        <p14:creationId xmlns:p14="http://schemas.microsoft.com/office/powerpoint/2010/main" val="17592641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536" y="11976"/>
            <a:ext cx="8636496" cy="576064"/>
          </a:xfrm>
        </p:spPr>
        <p:txBody>
          <a:bodyPr/>
          <a:lstStyle/>
          <a:p>
            <a:pPr eaLnBrk="1" hangingPunct="1"/>
            <a:r>
              <a:rPr lang="en-GB" altLang="en-US" sz="2000" dirty="0" smtClean="0"/>
              <a:t>Auto-Proto-Acquaintance by Meta-Causation</a:t>
            </a:r>
          </a:p>
        </p:txBody>
      </p:sp>
      <p:sp>
        <p:nvSpPr>
          <p:cNvPr id="19459" name="Rectangle 3"/>
          <p:cNvSpPr>
            <a:spLocks noGrp="1" noChangeArrowheads="1"/>
          </p:cNvSpPr>
          <p:nvPr>
            <p:ph idx="1"/>
          </p:nvPr>
        </p:nvSpPr>
        <p:spPr>
          <a:xfrm>
            <a:off x="323528" y="692696"/>
            <a:ext cx="8534400" cy="4824536"/>
          </a:xfrm>
        </p:spPr>
        <p:txBody>
          <a:bodyPr/>
          <a:lstStyle/>
          <a:p>
            <a:pPr eaLnBrk="1" hangingPunct="1">
              <a:lnSpc>
                <a:spcPct val="120000"/>
              </a:lnSpc>
              <a:spcBef>
                <a:spcPts val="2000"/>
              </a:spcBef>
              <a:buFont typeface="Calibri" pitchFamily="34" charset="0"/>
              <a:buChar char="•"/>
              <a:defRPr/>
            </a:pPr>
            <a:r>
              <a:rPr lang="en-GB" altLang="en-US" sz="1600" dirty="0" smtClean="0"/>
              <a:t>We need some way for the current state to non-representationally identify its recent history as being its recent history ( a sort of auto-</a:t>
            </a:r>
            <a:r>
              <a:rPr lang="en-GB" altLang="en-US" sz="1600" dirty="0" err="1" smtClean="0"/>
              <a:t>indexicality</a:t>
            </a:r>
            <a:r>
              <a:rPr lang="en-GB" altLang="en-US" sz="1600" dirty="0" smtClean="0"/>
              <a:t>).</a:t>
            </a:r>
          </a:p>
          <a:p>
            <a:pPr eaLnBrk="1" hangingPunct="1">
              <a:lnSpc>
                <a:spcPct val="120000"/>
              </a:lnSpc>
              <a:spcBef>
                <a:spcPts val="2000"/>
              </a:spcBef>
              <a:buFont typeface="Calibri" pitchFamily="34" charset="0"/>
              <a:buChar char="•"/>
              <a:defRPr/>
            </a:pPr>
            <a:r>
              <a:rPr lang="en-GB" altLang="en-US" sz="1600" dirty="0" smtClean="0"/>
              <a:t>I assume (for independent general reasons) that the particular token lump of matter the process is running in doesn’t matter—it can be suitably replaced at any moment [numerous thought experiments use something like this]. So the process can’t use the particular identity of its own material substrate to identify parts of itself.</a:t>
            </a:r>
          </a:p>
          <a:p>
            <a:pPr eaLnBrk="1" hangingPunct="1">
              <a:lnSpc>
                <a:spcPct val="120000"/>
              </a:lnSpc>
              <a:spcBef>
                <a:spcPts val="2000"/>
              </a:spcBef>
              <a:buFont typeface="Calibri" pitchFamily="34" charset="0"/>
              <a:buChar char="•"/>
              <a:defRPr/>
            </a:pPr>
            <a:r>
              <a:rPr lang="en-GB" altLang="en-US" sz="1600" dirty="0" smtClean="0">
                <a:solidFill>
                  <a:srgbClr val="C00000"/>
                </a:solidFill>
              </a:rPr>
              <a:t>So: I SUGGEST THAT A GOOD WAY TO GET THE RIGHT AUTO-SENSITIVITY / AUTO-PROTO-ACQUAINTANCE / AUTO-INDEXICALITY is </a:t>
            </a:r>
            <a:r>
              <a:rPr lang="en-GB" altLang="en-US" sz="1600" b="1" dirty="0" smtClean="0">
                <a:solidFill>
                  <a:srgbClr val="C00000"/>
                </a:solidFill>
              </a:rPr>
              <a:t>meta-causation </a:t>
            </a:r>
            <a:r>
              <a:rPr lang="en-GB" altLang="en-US" sz="1600" dirty="0" smtClean="0">
                <a:solidFill>
                  <a:srgbClr val="C00000"/>
                </a:solidFill>
              </a:rPr>
              <a:t>of the following rough form</a:t>
            </a:r>
            <a:r>
              <a:rPr lang="en-GB" altLang="en-US" sz="1600" b="1" dirty="0" smtClean="0">
                <a:solidFill>
                  <a:srgbClr val="C00000"/>
                </a:solidFill>
              </a:rPr>
              <a:t>: </a:t>
            </a:r>
          </a:p>
          <a:p>
            <a:pPr eaLnBrk="1" hangingPunct="1">
              <a:lnSpc>
                <a:spcPct val="120000"/>
              </a:lnSpc>
              <a:spcBef>
                <a:spcPts val="2000"/>
              </a:spcBef>
              <a:buFont typeface="Calibri" pitchFamily="34" charset="0"/>
              <a:buChar char="•"/>
              <a:defRPr/>
            </a:pPr>
            <a:r>
              <a:rPr lang="en-GB" altLang="en-US" sz="1600" dirty="0" smtClean="0">
                <a:solidFill>
                  <a:srgbClr val="C00000"/>
                </a:solidFill>
              </a:rPr>
              <a:t> </a:t>
            </a:r>
            <a:r>
              <a:rPr lang="en-GB" altLang="en-US" sz="1600" i="1" dirty="0" smtClean="0">
                <a:solidFill>
                  <a:srgbClr val="C00000"/>
                </a:solidFill>
              </a:rPr>
              <a:t>At every moment throughout the process, the causing(s) within some sub-interval of the process up to that moment cause some effect </a:t>
            </a:r>
            <a:r>
              <a:rPr lang="en-GB" altLang="en-US" sz="1600" i="1" dirty="0">
                <a:solidFill>
                  <a:srgbClr val="C00000"/>
                </a:solidFill>
              </a:rPr>
              <a:t>[</a:t>
            </a:r>
            <a:r>
              <a:rPr lang="en-GB" altLang="en-US" sz="1600" i="1" dirty="0" smtClean="0">
                <a:solidFill>
                  <a:srgbClr val="C00000"/>
                </a:solidFill>
              </a:rPr>
              <a:t>of a sort to be determined in further research] on the state at that moment / the state-trajectory starting at that moment / the causation subtending it</a:t>
            </a:r>
            <a:r>
              <a:rPr lang="en-GB" altLang="en-US" sz="1600" dirty="0" smtClean="0">
                <a:solidFill>
                  <a:srgbClr val="C00000"/>
                </a:solidFill>
              </a:rPr>
              <a:t>.</a:t>
            </a:r>
          </a:p>
        </p:txBody>
      </p:sp>
    </p:spTree>
    <p:extLst>
      <p:ext uri="{BB962C8B-B14F-4D97-AF65-F5344CB8AC3E}">
        <p14:creationId xmlns:p14="http://schemas.microsoft.com/office/powerpoint/2010/main" val="273154921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536" y="11976"/>
            <a:ext cx="8636496" cy="576064"/>
          </a:xfrm>
        </p:spPr>
        <p:txBody>
          <a:bodyPr/>
          <a:lstStyle/>
          <a:p>
            <a:pPr eaLnBrk="1" hangingPunct="1"/>
            <a:r>
              <a:rPr lang="en-GB" altLang="en-US" sz="2000" dirty="0" smtClean="0"/>
              <a:t>At Meta-Causation, </a:t>
            </a:r>
            <a:r>
              <a:rPr lang="en-GB" altLang="en-US" sz="2000" dirty="0" err="1" smtClean="0"/>
              <a:t>contd</a:t>
            </a:r>
            <a:endParaRPr lang="en-GB" altLang="en-US" sz="2000" dirty="0" smtClean="0"/>
          </a:p>
        </p:txBody>
      </p:sp>
      <p:sp>
        <p:nvSpPr>
          <p:cNvPr id="19459" name="Rectangle 3"/>
          <p:cNvSpPr>
            <a:spLocks noGrp="1" noChangeArrowheads="1"/>
          </p:cNvSpPr>
          <p:nvPr>
            <p:ph idx="1"/>
          </p:nvPr>
        </p:nvSpPr>
        <p:spPr>
          <a:xfrm>
            <a:off x="323528" y="764704"/>
            <a:ext cx="8534400" cy="3960440"/>
          </a:xfrm>
        </p:spPr>
        <p:txBody>
          <a:bodyPr/>
          <a:lstStyle/>
          <a:p>
            <a:pPr eaLnBrk="1" hangingPunct="1">
              <a:lnSpc>
                <a:spcPct val="120000"/>
              </a:lnSpc>
              <a:spcBef>
                <a:spcPts val="1000"/>
              </a:spcBef>
              <a:buFont typeface="Calibri" pitchFamily="34" charset="0"/>
              <a:buChar char="•"/>
              <a:defRPr/>
            </a:pPr>
            <a:r>
              <a:rPr lang="en-GB" altLang="en-US" sz="1600" dirty="0" smtClean="0"/>
              <a:t>SEE HANDOUT for a thought-experiment providing a different sort of support for such meta-causation. </a:t>
            </a:r>
          </a:p>
          <a:p>
            <a:pPr eaLnBrk="1" hangingPunct="1">
              <a:lnSpc>
                <a:spcPct val="120000"/>
              </a:lnSpc>
              <a:spcBef>
                <a:spcPts val="1000"/>
              </a:spcBef>
              <a:buFont typeface="Calibri" pitchFamily="34" charset="0"/>
              <a:buChar char="•"/>
              <a:defRPr/>
            </a:pPr>
            <a:r>
              <a:rPr lang="en-GB" altLang="en-US" sz="1600" dirty="0" smtClean="0"/>
              <a:t>It supports the idea that meta-causation is needed to in order to supply auto-</a:t>
            </a:r>
            <a:r>
              <a:rPr lang="en-GB" altLang="en-US" sz="1600" dirty="0" err="1" smtClean="0"/>
              <a:t>indexicality</a:t>
            </a:r>
            <a:r>
              <a:rPr lang="en-GB" altLang="en-US" sz="1600" dirty="0" smtClean="0"/>
              <a:t>, which is of recognized importance in consciousness theory </a:t>
            </a:r>
            <a:r>
              <a:rPr lang="en-GB" altLang="en-US" sz="1600" smtClean="0"/>
              <a:t>(see, e.g</a:t>
            </a:r>
            <a:r>
              <a:rPr lang="en-GB" altLang="en-US" sz="1600" dirty="0" smtClean="0"/>
              <a:t>., Anderson &amp; Perlis 2005).</a:t>
            </a:r>
            <a:endParaRPr lang="en-GB" altLang="en-US" sz="1600" dirty="0"/>
          </a:p>
          <a:p>
            <a:pPr eaLnBrk="1" hangingPunct="1">
              <a:lnSpc>
                <a:spcPct val="120000"/>
              </a:lnSpc>
              <a:spcBef>
                <a:spcPts val="1000"/>
              </a:spcBef>
              <a:buFont typeface="Calibri" pitchFamily="34" charset="0"/>
              <a:buChar char="•"/>
              <a:defRPr/>
            </a:pPr>
            <a:endParaRPr lang="en-GB" altLang="en-US" sz="1600" dirty="0" smtClean="0"/>
          </a:p>
          <a:p>
            <a:pPr eaLnBrk="1" hangingPunct="1">
              <a:lnSpc>
                <a:spcPct val="120000"/>
              </a:lnSpc>
              <a:spcBef>
                <a:spcPts val="1000"/>
              </a:spcBef>
              <a:buFont typeface="Calibri" pitchFamily="34" charset="0"/>
              <a:buChar char="•"/>
              <a:defRPr/>
            </a:pPr>
            <a:r>
              <a:rPr lang="en-GB" altLang="en-US" sz="1600" dirty="0" smtClean="0"/>
              <a:t>NB: </a:t>
            </a:r>
            <a:r>
              <a:rPr lang="en-GB" altLang="en-US" sz="1600" dirty="0"/>
              <a:t>A lot left as “to be determined</a:t>
            </a:r>
            <a:r>
              <a:rPr lang="en-GB" altLang="en-US" sz="1600" dirty="0" smtClean="0"/>
              <a:t>” about the needed meta-causation. [See Handout]</a:t>
            </a:r>
            <a:endParaRPr lang="en-GB" altLang="en-US" sz="1600" dirty="0"/>
          </a:p>
          <a:p>
            <a:pPr eaLnBrk="1" hangingPunct="1">
              <a:lnSpc>
                <a:spcPct val="120000"/>
              </a:lnSpc>
              <a:spcBef>
                <a:spcPts val="1000"/>
              </a:spcBef>
              <a:buFont typeface="Calibri" panose="020F0502020204030204" pitchFamily="34" charset="0"/>
              <a:buChar char=" "/>
              <a:defRPr/>
            </a:pPr>
            <a:r>
              <a:rPr lang="en-GB" altLang="en-US" sz="1600" dirty="0"/>
              <a:t>So </a:t>
            </a:r>
            <a:r>
              <a:rPr lang="en-GB" altLang="en-US" sz="1600" dirty="0" smtClean="0"/>
              <a:t>for now I just </a:t>
            </a:r>
            <a:r>
              <a:rPr lang="en-GB" altLang="en-US" sz="1600" dirty="0"/>
              <a:t>say that “some suitable form of” meta-causation is required as a </a:t>
            </a:r>
            <a:r>
              <a:rPr lang="en-GB" altLang="en-US" sz="1600" dirty="0" smtClean="0"/>
              <a:t>constituent of consciousness.</a:t>
            </a:r>
            <a:endParaRPr lang="en-GB" altLang="en-US" sz="1600" dirty="0"/>
          </a:p>
        </p:txBody>
      </p:sp>
    </p:spTree>
    <p:extLst>
      <p:ext uri="{BB962C8B-B14F-4D97-AF65-F5344CB8AC3E}">
        <p14:creationId xmlns:p14="http://schemas.microsoft.com/office/powerpoint/2010/main" val="25059043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dirty="0" smtClean="0"/>
              <a:t>The Matter of Mattering, revisited</a:t>
            </a:r>
            <a:endParaRPr lang="en-GB" altLang="en-US" sz="2000" dirty="0" smtClean="0">
              <a:solidFill>
                <a:srgbClr val="0070C0"/>
              </a:solidFill>
            </a:endParaRPr>
          </a:p>
        </p:txBody>
      </p:sp>
      <p:sp>
        <p:nvSpPr>
          <p:cNvPr id="19459" name="Rectangle 3"/>
          <p:cNvSpPr>
            <a:spLocks noGrp="1" noChangeArrowheads="1"/>
          </p:cNvSpPr>
          <p:nvPr>
            <p:ph idx="1"/>
          </p:nvPr>
        </p:nvSpPr>
        <p:spPr>
          <a:xfrm>
            <a:off x="251520" y="1124744"/>
            <a:ext cx="8534400" cy="3600400"/>
          </a:xfrm>
        </p:spPr>
        <p:txBody>
          <a:bodyPr/>
          <a:lstStyle/>
          <a:p>
            <a:pPr eaLnBrk="1" hangingPunct="1">
              <a:lnSpc>
                <a:spcPct val="120000"/>
              </a:lnSpc>
              <a:spcBef>
                <a:spcPts val="1000"/>
              </a:spcBef>
              <a:buFont typeface="Calibri" pitchFamily="34" charset="0"/>
              <a:buChar char="•"/>
              <a:defRPr/>
            </a:pPr>
            <a:r>
              <a:rPr lang="en-GB" altLang="en-US" sz="1600" dirty="0" smtClean="0"/>
              <a:t>The approach answers the question of why the process’s genuine </a:t>
            </a:r>
            <a:r>
              <a:rPr lang="en-GB" altLang="en-US" sz="1600" dirty="0" err="1" smtClean="0"/>
              <a:t>processness</a:t>
            </a:r>
            <a:r>
              <a:rPr lang="en-GB" altLang="en-US" sz="1600" dirty="0" smtClean="0"/>
              <a:t> matters , in order for the process to be conscious:    </a:t>
            </a:r>
            <a:r>
              <a:rPr lang="en-GB" altLang="en-US" sz="1600" b="1" i="1" dirty="0" smtClean="0"/>
              <a:t>it matters to the process itself.</a:t>
            </a:r>
          </a:p>
          <a:p>
            <a:pPr eaLnBrk="1" hangingPunct="1">
              <a:lnSpc>
                <a:spcPct val="120000"/>
              </a:lnSpc>
              <a:spcBef>
                <a:spcPts val="3000"/>
              </a:spcBef>
              <a:buFont typeface="Calibri" pitchFamily="34" charset="0"/>
              <a:buChar char="•"/>
              <a:defRPr/>
            </a:pPr>
            <a:r>
              <a:rPr lang="en-GB" altLang="en-US" sz="1600" dirty="0" smtClean="0"/>
              <a:t>((We can reflect this in a strengthened claim about auto-sensitivity:</a:t>
            </a:r>
          </a:p>
          <a:p>
            <a:pPr eaLnBrk="1" hangingPunct="1">
              <a:lnSpc>
                <a:spcPct val="120000"/>
              </a:lnSpc>
              <a:spcBef>
                <a:spcPts val="1000"/>
              </a:spcBef>
              <a:buFont typeface="Calibri" panose="020F0502020204030204" pitchFamily="34" charset="0"/>
              <a:buChar char=" "/>
              <a:defRPr/>
            </a:pPr>
            <a:r>
              <a:rPr lang="en-GB" altLang="en-US" sz="1600" dirty="0" smtClean="0">
                <a:solidFill>
                  <a:srgbClr val="0070C0"/>
                </a:solidFill>
              </a:rPr>
              <a:t>Every experience continuously and constitutively involves pre-reflective auto-sensitivity, </a:t>
            </a:r>
            <a:r>
              <a:rPr lang="en-GB" altLang="en-US" sz="1600" dirty="0">
                <a:solidFill>
                  <a:srgbClr val="0070C0"/>
                </a:solidFill>
              </a:rPr>
              <a:t>in that the physical processing constituting the </a:t>
            </a:r>
            <a:r>
              <a:rPr lang="en-GB" altLang="en-US" sz="1600" dirty="0" smtClean="0">
                <a:solidFill>
                  <a:srgbClr val="0070C0"/>
                </a:solidFill>
              </a:rPr>
              <a:t>experiencing is </a:t>
            </a:r>
            <a:r>
              <a:rPr lang="en-GB" altLang="en-US" sz="1600" dirty="0">
                <a:solidFill>
                  <a:srgbClr val="0070C0"/>
                </a:solidFill>
              </a:rPr>
              <a:t>directly and pre-reflectively </a:t>
            </a:r>
            <a:r>
              <a:rPr lang="en-GB" altLang="en-US" sz="1600" dirty="0" smtClean="0">
                <a:solidFill>
                  <a:srgbClr val="0070C0"/>
                </a:solidFill>
              </a:rPr>
              <a:t>sensitive to that processing/experiencing itself and </a:t>
            </a:r>
            <a:r>
              <a:rPr lang="en-GB" altLang="en-US" sz="1600" b="1" i="1" dirty="0" smtClean="0">
                <a:solidFill>
                  <a:srgbClr val="0070C0"/>
                </a:solidFill>
              </a:rPr>
              <a:t>in particular to its genuine </a:t>
            </a:r>
            <a:r>
              <a:rPr lang="en-GB" altLang="en-US" sz="1600" b="1" i="1" dirty="0" err="1" smtClean="0">
                <a:solidFill>
                  <a:srgbClr val="0070C0"/>
                </a:solidFill>
              </a:rPr>
              <a:t>processness</a:t>
            </a:r>
            <a:r>
              <a:rPr lang="en-GB" altLang="en-US" sz="1600" b="1" i="1" dirty="0" smtClean="0">
                <a:solidFill>
                  <a:srgbClr val="0070C0"/>
                </a:solidFill>
              </a:rPr>
              <a:t>  (PRAS-GP)</a:t>
            </a:r>
            <a:r>
              <a:rPr lang="en-GB" altLang="en-US" sz="1600" dirty="0" smtClean="0">
                <a:solidFill>
                  <a:srgbClr val="0070C0"/>
                </a:solidFill>
              </a:rPr>
              <a:t> [alternatively: </a:t>
            </a:r>
            <a:r>
              <a:rPr lang="en-GB" altLang="en-US" sz="1600" b="1" i="1" dirty="0" smtClean="0">
                <a:solidFill>
                  <a:srgbClr val="0070C0"/>
                </a:solidFill>
              </a:rPr>
              <a:t>to its own internal causal linkage</a:t>
            </a:r>
            <a:r>
              <a:rPr lang="en-GB" altLang="en-US" sz="1600" dirty="0" smtClean="0">
                <a:solidFill>
                  <a:srgbClr val="0070C0"/>
                </a:solidFill>
              </a:rPr>
              <a:t>].))</a:t>
            </a:r>
          </a:p>
        </p:txBody>
      </p:sp>
    </p:spTree>
    <p:extLst>
      <p:ext uri="{BB962C8B-B14F-4D97-AF65-F5344CB8AC3E}">
        <p14:creationId xmlns:p14="http://schemas.microsoft.com/office/powerpoint/2010/main" val="337851709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04056"/>
          </a:xfrm>
        </p:spPr>
        <p:txBody>
          <a:bodyPr/>
          <a:lstStyle/>
          <a:p>
            <a:pPr eaLnBrk="1" hangingPunct="1"/>
            <a:r>
              <a:rPr lang="en-GB" altLang="en-US" sz="2000" dirty="0" smtClean="0"/>
              <a:t>“CAUSATION” = DYNAMISM</a:t>
            </a:r>
          </a:p>
        </p:txBody>
      </p:sp>
      <p:sp>
        <p:nvSpPr>
          <p:cNvPr id="19459" name="Rectangle 3"/>
          <p:cNvSpPr>
            <a:spLocks noGrp="1" noChangeArrowheads="1"/>
          </p:cNvSpPr>
          <p:nvPr>
            <p:ph idx="1"/>
          </p:nvPr>
        </p:nvSpPr>
        <p:spPr>
          <a:xfrm>
            <a:off x="107504" y="1052736"/>
            <a:ext cx="8534400" cy="4608512"/>
          </a:xfrm>
        </p:spPr>
        <p:txBody>
          <a:bodyPr/>
          <a:lstStyle/>
          <a:p>
            <a:pPr eaLnBrk="1" hangingPunct="1">
              <a:lnSpc>
                <a:spcPct val="120000"/>
              </a:lnSpc>
              <a:spcBef>
                <a:spcPts val="1000"/>
              </a:spcBef>
              <a:buFont typeface="Calibri" pitchFamily="34" charset="0"/>
              <a:buChar char="•"/>
              <a:defRPr/>
            </a:pPr>
            <a:r>
              <a:rPr lang="en-GB" altLang="en-US" sz="1600" dirty="0" smtClean="0"/>
              <a:t>By </a:t>
            </a:r>
            <a:r>
              <a:rPr lang="en-GB" altLang="en-US" sz="1600" i="1" dirty="0" smtClean="0"/>
              <a:t>causation</a:t>
            </a:r>
            <a:r>
              <a:rPr lang="en-GB" altLang="en-US" sz="1600" dirty="0" smtClean="0"/>
              <a:t> I “just” mean an assumed inherent, objectively real </a:t>
            </a:r>
            <a:r>
              <a:rPr lang="en-GB" altLang="en-US" sz="1600" i="1" dirty="0" smtClean="0"/>
              <a:t>dynamism</a:t>
            </a:r>
            <a:r>
              <a:rPr lang="en-GB" altLang="en-US" sz="1600" dirty="0" smtClean="0"/>
              <a:t> (or </a:t>
            </a:r>
            <a:r>
              <a:rPr lang="en-GB" altLang="en-US" sz="1600" i="1" dirty="0" smtClean="0"/>
              <a:t>productivity</a:t>
            </a:r>
            <a:r>
              <a:rPr lang="en-GB" altLang="en-US" sz="1600" i="1" dirty="0"/>
              <a:t> </a:t>
            </a:r>
            <a:r>
              <a:rPr lang="en-GB" altLang="en-US" sz="1600" dirty="0" smtClean="0"/>
              <a:t>[</a:t>
            </a:r>
            <a:r>
              <a:rPr lang="en-GB" altLang="en-US" sz="1600" dirty="0" err="1" smtClean="0"/>
              <a:t>Kutach</a:t>
            </a:r>
            <a:r>
              <a:rPr lang="en-GB" altLang="en-US" sz="1600" dirty="0" smtClean="0"/>
              <a:t> 2014], or </a:t>
            </a:r>
            <a:r>
              <a:rPr lang="en-GB" altLang="en-US" sz="1600" i="1" dirty="0" smtClean="0"/>
              <a:t>oomph</a:t>
            </a:r>
            <a:r>
              <a:rPr lang="en-GB" altLang="en-US" sz="1600" dirty="0" smtClean="0"/>
              <a:t> [Demarest 2017, </a:t>
            </a:r>
            <a:r>
              <a:rPr lang="en-GB" altLang="en-US" sz="1600" dirty="0" err="1" smtClean="0"/>
              <a:t>Kutach</a:t>
            </a:r>
            <a:r>
              <a:rPr lang="en-GB" altLang="en-US" sz="1600" dirty="0" smtClean="0"/>
              <a:t> 2014, Schaffer 2016])</a:t>
            </a:r>
            <a:r>
              <a:rPr lang="en-GB" altLang="en-US" sz="1600" i="1" dirty="0" smtClean="0"/>
              <a:t>  </a:t>
            </a:r>
            <a:r>
              <a:rPr lang="en-GB" altLang="en-US" sz="1600" dirty="0" smtClean="0"/>
              <a:t>in the universe at the level of basic physics, over and above the basic quantities such as mass, charge, momenta, …. or associated fields. </a:t>
            </a:r>
          </a:p>
          <a:p>
            <a:pPr eaLnBrk="1" hangingPunct="1">
              <a:lnSpc>
                <a:spcPct val="120000"/>
              </a:lnSpc>
              <a:spcBef>
                <a:spcPts val="3000"/>
              </a:spcBef>
              <a:buFont typeface="Calibri" panose="020F0502020204030204" pitchFamily="34" charset="0"/>
              <a:buChar char=" "/>
              <a:defRPr/>
            </a:pPr>
            <a:r>
              <a:rPr lang="en-GB" altLang="en-US" sz="1600" dirty="0" smtClean="0"/>
              <a:t>An instance of this dynamism over some region of </a:t>
            </a:r>
            <a:r>
              <a:rPr lang="en-GB" altLang="en-US" sz="1600" dirty="0" err="1" smtClean="0"/>
              <a:t>spacetime</a:t>
            </a:r>
            <a:r>
              <a:rPr lang="en-GB" altLang="en-US" sz="1600" dirty="0" smtClean="0"/>
              <a:t> is e.g. the particular instance of </a:t>
            </a:r>
            <a:r>
              <a:rPr lang="en-GB" altLang="en-US" sz="1600" i="1" dirty="0" smtClean="0"/>
              <a:t>being-physical-law-governed </a:t>
            </a:r>
            <a:r>
              <a:rPr lang="en-GB" altLang="en-US" sz="1600" dirty="0" smtClean="0"/>
              <a:t>that ties together what goes on in that region, or alternatively is some sort of physical necessitation involved in the exercising of neo-Aristotelean “powers” in that region. In the general: an ongoing instance of </a:t>
            </a:r>
            <a:r>
              <a:rPr lang="en-GB" altLang="en-US" sz="1600" i="1" dirty="0" smtClean="0"/>
              <a:t>being-made-to-unfold.</a:t>
            </a:r>
          </a:p>
          <a:p>
            <a:pPr eaLnBrk="1" hangingPunct="1">
              <a:lnSpc>
                <a:spcPct val="120000"/>
              </a:lnSpc>
              <a:spcBef>
                <a:spcPts val="3000"/>
              </a:spcBef>
              <a:buFont typeface="Calibri" pitchFamily="34" charset="0"/>
              <a:buChar char="•"/>
              <a:defRPr/>
            </a:pPr>
            <a:r>
              <a:rPr lang="en-GB" altLang="en-US" sz="1600" dirty="0" smtClean="0"/>
              <a:t>So, </a:t>
            </a:r>
            <a:r>
              <a:rPr lang="en-GB" altLang="en-US" sz="1600" dirty="0"/>
              <a:t> </a:t>
            </a:r>
            <a:r>
              <a:rPr lang="en-GB" altLang="en-US" sz="1600" dirty="0" smtClean="0"/>
              <a:t>I take a stance that is within the reasonably popular “anti-</a:t>
            </a:r>
            <a:r>
              <a:rPr lang="en-GB" altLang="en-US" sz="1600" dirty="0" err="1" smtClean="0"/>
              <a:t>Humean</a:t>
            </a:r>
            <a:r>
              <a:rPr lang="en-GB" altLang="en-US" sz="1600" dirty="0" smtClean="0"/>
              <a:t>” camp: The regularities of the universe are not just there by brute fact: the universe in some sense </a:t>
            </a:r>
            <a:r>
              <a:rPr lang="en-GB" altLang="en-US" sz="1600" i="1" dirty="0" smtClean="0"/>
              <a:t>must</a:t>
            </a:r>
            <a:r>
              <a:rPr lang="en-GB" altLang="en-US" sz="1600" dirty="0" smtClean="0"/>
              <a:t> unfold as it does. The universe is not just its particles, fields, etc. and the regularities of their interactions. The extra is the dynamism. </a:t>
            </a:r>
          </a:p>
        </p:txBody>
      </p:sp>
    </p:spTree>
    <p:extLst>
      <p:ext uri="{BB962C8B-B14F-4D97-AF65-F5344CB8AC3E}">
        <p14:creationId xmlns:p14="http://schemas.microsoft.com/office/powerpoint/2010/main" val="59044089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04056"/>
          </a:xfrm>
        </p:spPr>
        <p:txBody>
          <a:bodyPr/>
          <a:lstStyle/>
          <a:p>
            <a:pPr eaLnBrk="1" hangingPunct="1"/>
            <a:r>
              <a:rPr lang="en-GB" altLang="en-US" sz="2000" dirty="0" smtClean="0"/>
              <a:t>“CAUSATION” = DYNAMISM, </a:t>
            </a:r>
            <a:r>
              <a:rPr lang="en-GB" altLang="en-US" sz="2000" dirty="0" err="1" smtClean="0"/>
              <a:t>contd</a:t>
            </a:r>
            <a:endParaRPr lang="en-GB" altLang="en-US" sz="2000" dirty="0" smtClean="0"/>
          </a:p>
        </p:txBody>
      </p:sp>
      <p:sp>
        <p:nvSpPr>
          <p:cNvPr id="19459" name="Rectangle 3"/>
          <p:cNvSpPr>
            <a:spLocks noGrp="1" noChangeArrowheads="1"/>
          </p:cNvSpPr>
          <p:nvPr>
            <p:ph idx="1"/>
          </p:nvPr>
        </p:nvSpPr>
        <p:spPr>
          <a:xfrm>
            <a:off x="179512" y="1196752"/>
            <a:ext cx="8534400" cy="4392488"/>
          </a:xfrm>
        </p:spPr>
        <p:txBody>
          <a:bodyPr/>
          <a:lstStyle/>
          <a:p>
            <a:pPr eaLnBrk="1" hangingPunct="1">
              <a:lnSpc>
                <a:spcPct val="120000"/>
              </a:lnSpc>
              <a:spcBef>
                <a:spcPts val="1000"/>
              </a:spcBef>
              <a:buFont typeface="Calibri" pitchFamily="34" charset="0"/>
              <a:buChar char="•"/>
              <a:defRPr/>
            </a:pPr>
            <a:r>
              <a:rPr lang="en-GB" altLang="en-US" sz="1600" dirty="0" smtClean="0"/>
              <a:t>I </a:t>
            </a:r>
            <a:r>
              <a:rPr lang="en-GB" altLang="en-US" sz="1600" dirty="0"/>
              <a:t>take a particularly strong stance: this dynamism is a </a:t>
            </a:r>
            <a:r>
              <a:rPr lang="en-GB" altLang="en-US" sz="1600" i="1" dirty="0"/>
              <a:t>physical constituent of </a:t>
            </a:r>
            <a:r>
              <a:rPr lang="en-GB" altLang="en-US" sz="1600" dirty="0"/>
              <a:t>the universe.  If you’re going to be anti-</a:t>
            </a:r>
            <a:r>
              <a:rPr lang="en-GB" altLang="en-US" sz="1600" dirty="0" err="1"/>
              <a:t>Humean</a:t>
            </a:r>
            <a:r>
              <a:rPr lang="en-GB" altLang="en-US" sz="1600" dirty="0"/>
              <a:t> you may as well go the whole hairy hog</a:t>
            </a:r>
            <a:r>
              <a:rPr lang="en-GB" altLang="en-US" sz="1600" dirty="0" smtClean="0"/>
              <a:t>! (WHAHH!)</a:t>
            </a:r>
            <a:endParaRPr lang="en-GB" altLang="en-US" sz="1600" dirty="0"/>
          </a:p>
          <a:p>
            <a:pPr eaLnBrk="1" hangingPunct="1">
              <a:lnSpc>
                <a:spcPct val="120000"/>
              </a:lnSpc>
              <a:spcBef>
                <a:spcPts val="3000"/>
              </a:spcBef>
              <a:buFont typeface="Calibri" pitchFamily="34" charset="0"/>
              <a:buChar char="•"/>
              <a:defRPr/>
            </a:pPr>
            <a:r>
              <a:rPr lang="en-GB" altLang="en-US" sz="1600" dirty="0"/>
              <a:t>Technically and famously, physics doesn’t need an explicit notion of “causation”. </a:t>
            </a:r>
            <a:r>
              <a:rPr lang="en-GB" altLang="en-US" sz="1600" dirty="0" smtClean="0"/>
              <a:t>Dynamism </a:t>
            </a:r>
            <a:r>
              <a:rPr lang="en-GB" altLang="en-US" sz="1600" dirty="0"/>
              <a:t>is merely reflected in its equations, rather than mentioned there. The equations merely </a:t>
            </a:r>
            <a:r>
              <a:rPr lang="en-GB" altLang="en-US" sz="1600" i="1" dirty="0"/>
              <a:t>express</a:t>
            </a:r>
            <a:r>
              <a:rPr lang="en-GB" altLang="en-US" sz="1600" dirty="0"/>
              <a:t> dynamic constraints. But that doesn’t mean </a:t>
            </a:r>
            <a:r>
              <a:rPr lang="en-GB" altLang="en-US" sz="1600" dirty="0" smtClean="0"/>
              <a:t>they (or </a:t>
            </a:r>
            <a:r>
              <a:rPr lang="en-GB" altLang="en-US" sz="1600" dirty="0"/>
              <a:t>rather, </a:t>
            </a:r>
            <a:r>
              <a:rPr lang="en-GB" altLang="en-US" sz="1600" dirty="0" smtClean="0"/>
              <a:t>spatiotemporally specific </a:t>
            </a:r>
            <a:r>
              <a:rPr lang="en-GB" altLang="en-US" sz="1600" dirty="0" err="1" smtClean="0"/>
              <a:t>instancings</a:t>
            </a:r>
            <a:r>
              <a:rPr lang="en-GB" altLang="en-US" sz="1600" dirty="0" smtClean="0"/>
              <a:t> </a:t>
            </a:r>
            <a:r>
              <a:rPr lang="en-GB" altLang="en-US" sz="1600" dirty="0"/>
              <a:t>of them) </a:t>
            </a:r>
            <a:r>
              <a:rPr lang="en-GB" altLang="en-US" sz="1600" dirty="0" smtClean="0"/>
              <a:t>aren’t physically real</a:t>
            </a:r>
            <a:r>
              <a:rPr lang="en-GB" altLang="en-US" sz="1600" dirty="0"/>
              <a:t>.</a:t>
            </a:r>
          </a:p>
          <a:p>
            <a:pPr eaLnBrk="1" hangingPunct="1">
              <a:lnSpc>
                <a:spcPct val="120000"/>
              </a:lnSpc>
              <a:spcBef>
                <a:spcPts val="2000"/>
              </a:spcBef>
              <a:buFont typeface="Calibri" pitchFamily="34" charset="0"/>
              <a:buChar char="•"/>
              <a:defRPr/>
            </a:pPr>
            <a:endParaRPr lang="en-GB" altLang="en-US" sz="1600" dirty="0" smtClean="0"/>
          </a:p>
        </p:txBody>
      </p:sp>
    </p:spTree>
    <p:extLst>
      <p:ext uri="{BB962C8B-B14F-4D97-AF65-F5344CB8AC3E}">
        <p14:creationId xmlns:p14="http://schemas.microsoft.com/office/powerpoint/2010/main" val="35146728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dirty="0" smtClean="0"/>
              <a:t>“META-CAUSATION” = META-DYNAMISM</a:t>
            </a:r>
          </a:p>
        </p:txBody>
      </p:sp>
      <p:sp>
        <p:nvSpPr>
          <p:cNvPr id="19459" name="Rectangle 3"/>
          <p:cNvSpPr>
            <a:spLocks noGrp="1" noChangeArrowheads="1"/>
          </p:cNvSpPr>
          <p:nvPr>
            <p:ph idx="1"/>
          </p:nvPr>
        </p:nvSpPr>
        <p:spPr>
          <a:xfrm>
            <a:off x="323528" y="764704"/>
            <a:ext cx="8534400" cy="5211960"/>
          </a:xfrm>
        </p:spPr>
        <p:txBody>
          <a:bodyPr/>
          <a:lstStyle/>
          <a:p>
            <a:pPr eaLnBrk="1" hangingPunct="1">
              <a:lnSpc>
                <a:spcPct val="120000"/>
              </a:lnSpc>
              <a:spcBef>
                <a:spcPts val="1000"/>
              </a:spcBef>
              <a:buFont typeface="Calibri" pitchFamily="34" charset="0"/>
              <a:buChar char="•"/>
              <a:defRPr/>
            </a:pPr>
            <a:r>
              <a:rPr lang="en-GB" altLang="en-US" sz="1600" dirty="0" smtClean="0"/>
              <a:t>So,  meta-causation = meta-dynamism.  What’s this?</a:t>
            </a:r>
          </a:p>
          <a:p>
            <a:pPr eaLnBrk="1" hangingPunct="1">
              <a:lnSpc>
                <a:spcPct val="120000"/>
              </a:lnSpc>
              <a:spcBef>
                <a:spcPts val="1000"/>
              </a:spcBef>
              <a:buFont typeface="Calibri" panose="020F0502020204030204" pitchFamily="34" charset="0"/>
              <a:buChar char=" "/>
              <a:defRPr/>
            </a:pPr>
            <a:r>
              <a:rPr lang="en-GB" altLang="en-US" sz="1600" dirty="0" smtClean="0"/>
              <a:t>I will merely assume that, given a time point t, the sheer existence of the token dynamism over </a:t>
            </a:r>
            <a:r>
              <a:rPr lang="en-GB" altLang="en-US" sz="1600" dirty="0"/>
              <a:t>interval [</a:t>
            </a:r>
            <a:r>
              <a:rPr lang="en-GB" altLang="en-US" sz="1600" dirty="0" smtClean="0"/>
              <a:t>t-, t] can (at least partially) </a:t>
            </a:r>
            <a:r>
              <a:rPr lang="en-GB" altLang="en-US" sz="1600" dirty="0" smtClean="0">
                <a:solidFill>
                  <a:srgbClr val="C00000"/>
                </a:solidFill>
              </a:rPr>
              <a:t>“meta-cause” </a:t>
            </a:r>
            <a:r>
              <a:rPr lang="en-GB" altLang="en-US" sz="1600" dirty="0" smtClean="0"/>
              <a:t>effects on the ordinary state trajectory and/or the dynamism in some interval (t, t+]. </a:t>
            </a:r>
            <a:endParaRPr lang="en-GB" altLang="en-US" sz="1600" dirty="0"/>
          </a:p>
          <a:p>
            <a:pPr eaLnBrk="1" hangingPunct="1">
              <a:lnSpc>
                <a:spcPct val="120000"/>
              </a:lnSpc>
              <a:spcBef>
                <a:spcPts val="2000"/>
              </a:spcBef>
              <a:buFont typeface="Calibri" panose="020F0502020204030204" pitchFamily="34" charset="0"/>
              <a:buChar char=" "/>
              <a:defRPr/>
            </a:pPr>
            <a:r>
              <a:rPr lang="en-GB" altLang="en-US" sz="1600" dirty="0"/>
              <a:t>The use of </a:t>
            </a:r>
            <a:r>
              <a:rPr lang="en-GB" altLang="en-US" sz="1600" dirty="0" smtClean="0">
                <a:solidFill>
                  <a:srgbClr val="C00000"/>
                </a:solidFill>
              </a:rPr>
              <a:t>“meta-cause” </a:t>
            </a:r>
            <a:r>
              <a:rPr lang="en-GB" altLang="en-US" sz="1600" dirty="0" smtClean="0"/>
              <a:t>above: it’s </a:t>
            </a:r>
            <a:r>
              <a:rPr lang="en-GB" altLang="en-US" sz="1600" dirty="0" smtClean="0">
                <a:solidFill>
                  <a:srgbClr val="C00000"/>
                </a:solidFill>
              </a:rPr>
              <a:t>meta-dynamism</a:t>
            </a:r>
            <a:r>
              <a:rPr lang="en-GB" altLang="en-US" sz="1600" dirty="0" smtClean="0"/>
              <a:t>: </a:t>
            </a:r>
            <a:r>
              <a:rPr lang="en-GB" altLang="en-US" sz="1600" dirty="0"/>
              <a:t>cashed out as interaction governed </a:t>
            </a:r>
            <a:r>
              <a:rPr lang="en-GB" altLang="en-US" sz="1600" i="1" dirty="0"/>
              <a:t>e.g. </a:t>
            </a:r>
            <a:r>
              <a:rPr lang="en-GB" altLang="en-US" sz="1600" dirty="0"/>
              <a:t>by a new sort of physical law. This </a:t>
            </a:r>
            <a:r>
              <a:rPr lang="en-GB" altLang="en-US" sz="1600" dirty="0" smtClean="0"/>
              <a:t>law “mentions</a:t>
            </a:r>
            <a:r>
              <a:rPr lang="en-GB" altLang="en-US" sz="1600" dirty="0"/>
              <a:t>” dynamism at the lower level but only </a:t>
            </a:r>
            <a:r>
              <a:rPr lang="en-GB" altLang="en-US" sz="1600" i="1" dirty="0"/>
              <a:t>expresses </a:t>
            </a:r>
            <a:r>
              <a:rPr lang="en-GB" altLang="en-US" sz="1600" dirty="0"/>
              <a:t>the meta-dynamism. </a:t>
            </a:r>
          </a:p>
          <a:p>
            <a:pPr eaLnBrk="1" hangingPunct="1">
              <a:lnSpc>
                <a:spcPct val="120000"/>
              </a:lnSpc>
              <a:spcBef>
                <a:spcPts val="2000"/>
              </a:spcBef>
              <a:buFont typeface="Calibri" pitchFamily="34" charset="0"/>
              <a:buChar char="•"/>
              <a:defRPr/>
            </a:pPr>
            <a:r>
              <a:rPr lang="en-GB" altLang="en-US" sz="1600" dirty="0" smtClean="0"/>
              <a:t>So I’m always considering </a:t>
            </a:r>
            <a:r>
              <a:rPr lang="en-GB" altLang="en-US" sz="1600" dirty="0" smtClean="0">
                <a:solidFill>
                  <a:srgbClr val="C00000"/>
                </a:solidFill>
              </a:rPr>
              <a:t>at least “left-handed” meta-dynamism,</a:t>
            </a:r>
            <a:r>
              <a:rPr lang="en-GB" altLang="en-US" sz="1600" dirty="0" smtClean="0"/>
              <a:t> and this is the main sort for this talk.</a:t>
            </a:r>
          </a:p>
          <a:p>
            <a:pPr eaLnBrk="1" hangingPunct="1">
              <a:lnSpc>
                <a:spcPct val="120000"/>
              </a:lnSpc>
              <a:spcBef>
                <a:spcPts val="1000"/>
              </a:spcBef>
              <a:buFont typeface="Calibri" panose="020F0502020204030204" pitchFamily="34" charset="0"/>
              <a:buChar char=" "/>
              <a:defRPr/>
            </a:pPr>
            <a:r>
              <a:rPr lang="en-GB" altLang="en-US" sz="1600" dirty="0" smtClean="0">
                <a:solidFill>
                  <a:srgbClr val="C00000"/>
                </a:solidFill>
              </a:rPr>
              <a:t>Right-handed</a:t>
            </a:r>
            <a:r>
              <a:rPr lang="en-GB" altLang="en-US" sz="1600" dirty="0" smtClean="0"/>
              <a:t> is probably important and I suspect crucial, but am unclear what it would involve. ((Possibilities include: outright facilitation/inhibition of some dynamism; local change in some parameter in a law; adjustment of relative probabilities of wave-function collapse options; … ?))</a:t>
            </a:r>
          </a:p>
          <a:p>
            <a:pPr eaLnBrk="1" hangingPunct="1">
              <a:lnSpc>
                <a:spcPct val="120000"/>
              </a:lnSpc>
              <a:spcBef>
                <a:spcPts val="3000"/>
              </a:spcBef>
              <a:buFont typeface="Calibri" pitchFamily="34" charset="0"/>
              <a:buChar char="•"/>
              <a:defRPr/>
            </a:pPr>
            <a:r>
              <a:rPr lang="en-GB" altLang="en-US" sz="1600" dirty="0" smtClean="0"/>
              <a:t>((In the case of meta-…meta-dynamism: the “left” and/or “right” sides include dynamism at the next level down, and possibly also at lower levels.))</a:t>
            </a:r>
            <a:endParaRPr lang="en-GB" altLang="en-US" sz="1800" dirty="0" smtClean="0"/>
          </a:p>
          <a:p>
            <a:pPr eaLnBrk="1" hangingPunct="1">
              <a:lnSpc>
                <a:spcPct val="120000"/>
              </a:lnSpc>
              <a:spcBef>
                <a:spcPts val="2000"/>
              </a:spcBef>
              <a:buFont typeface="Calibri" pitchFamily="34" charset="0"/>
              <a:buChar char="•"/>
              <a:defRPr/>
            </a:pPr>
            <a:endParaRPr lang="en-GB" altLang="en-US" sz="1600" dirty="0"/>
          </a:p>
        </p:txBody>
      </p:sp>
    </p:spTree>
    <p:extLst>
      <p:ext uri="{BB962C8B-B14F-4D97-AF65-F5344CB8AC3E}">
        <p14:creationId xmlns:p14="http://schemas.microsoft.com/office/powerpoint/2010/main" val="26482273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0"/>
            <a:ext cx="8636496" cy="576064"/>
          </a:xfrm>
        </p:spPr>
        <p:txBody>
          <a:bodyPr/>
          <a:lstStyle/>
          <a:p>
            <a:pPr eaLnBrk="1" hangingPunct="1"/>
            <a:r>
              <a:rPr lang="en-GB" altLang="en-US" sz="2000" dirty="0" smtClean="0">
                <a:solidFill>
                  <a:srgbClr val="00B050"/>
                </a:solidFill>
              </a:rPr>
              <a:t>(Quasi-)Sufficiency/Constitution Conjectures</a:t>
            </a:r>
          </a:p>
        </p:txBody>
      </p:sp>
      <p:sp>
        <p:nvSpPr>
          <p:cNvPr id="19459" name="Rectangle 3"/>
          <p:cNvSpPr>
            <a:spLocks noGrp="1" noChangeArrowheads="1"/>
          </p:cNvSpPr>
          <p:nvPr>
            <p:ph idx="1"/>
          </p:nvPr>
        </p:nvSpPr>
        <p:spPr>
          <a:xfrm>
            <a:off x="251520" y="476672"/>
            <a:ext cx="8534400" cy="5616624"/>
          </a:xfrm>
        </p:spPr>
        <p:txBody>
          <a:bodyPr/>
          <a:lstStyle/>
          <a:p>
            <a:pPr eaLnBrk="1" hangingPunct="1">
              <a:lnSpc>
                <a:spcPct val="120000"/>
              </a:lnSpc>
              <a:spcBef>
                <a:spcPts val="2000"/>
              </a:spcBef>
              <a:buFont typeface="Calibri" pitchFamily="34" charset="0"/>
              <a:buChar char="•"/>
              <a:defRPr/>
            </a:pPr>
            <a:r>
              <a:rPr lang="en-GB" altLang="en-US" sz="1600" dirty="0" smtClean="0"/>
              <a:t>A relatively weak one: </a:t>
            </a:r>
          </a:p>
          <a:p>
            <a:pPr lvl="1" eaLnBrk="1" hangingPunct="1">
              <a:lnSpc>
                <a:spcPct val="120000"/>
              </a:lnSpc>
              <a:spcBef>
                <a:spcPts val="500"/>
              </a:spcBef>
              <a:buFont typeface="Calibri" panose="020F0502020204030204" pitchFamily="34" charset="0"/>
              <a:buChar char=" "/>
              <a:defRPr/>
            </a:pPr>
            <a:r>
              <a:rPr lang="en-GB" altLang="en-US" sz="1600" b="1" dirty="0">
                <a:solidFill>
                  <a:srgbClr val="C00000"/>
                </a:solidFill>
              </a:rPr>
              <a:t>S</a:t>
            </a:r>
            <a:r>
              <a:rPr lang="en-GB" altLang="en-US" sz="1600" b="1" dirty="0" smtClean="0">
                <a:solidFill>
                  <a:srgbClr val="C00000"/>
                </a:solidFill>
              </a:rPr>
              <a:t>ome suitable type and arrangement (TBD) of meta-causation  (possibly involving some depth of nesting) in a process, and in particular giving that process PRAS-GP, </a:t>
            </a:r>
          </a:p>
          <a:p>
            <a:pPr lvl="1" eaLnBrk="1" hangingPunct="1">
              <a:lnSpc>
                <a:spcPct val="120000"/>
              </a:lnSpc>
              <a:spcBef>
                <a:spcPts val="200"/>
              </a:spcBef>
              <a:buFont typeface="Calibri" panose="020F0502020204030204" pitchFamily="34" charset="0"/>
              <a:buChar char=" "/>
              <a:defRPr/>
            </a:pPr>
            <a:r>
              <a:rPr lang="en-GB" altLang="en-US" sz="1600" b="1" dirty="0" smtClean="0">
                <a:solidFill>
                  <a:srgbClr val="00B050"/>
                </a:solidFill>
              </a:rPr>
              <a:t>is sufficient for </a:t>
            </a:r>
          </a:p>
          <a:p>
            <a:pPr lvl="1" eaLnBrk="1" hangingPunct="1">
              <a:lnSpc>
                <a:spcPct val="120000"/>
              </a:lnSpc>
              <a:spcBef>
                <a:spcPts val="200"/>
              </a:spcBef>
              <a:buFont typeface="Calibri" panose="020F0502020204030204" pitchFamily="34" charset="0"/>
              <a:buChar char=" "/>
              <a:defRPr/>
            </a:pPr>
            <a:r>
              <a:rPr lang="en-GB" altLang="en-US" sz="1600" b="1" dirty="0" smtClean="0">
                <a:solidFill>
                  <a:srgbClr val="0070C0"/>
                </a:solidFill>
              </a:rPr>
              <a:t>that process to be conscious,</a:t>
            </a:r>
            <a:r>
              <a:rPr lang="en-GB" altLang="en-US" sz="1600" b="1" dirty="0" smtClean="0">
                <a:solidFill>
                  <a:srgbClr val="00B050"/>
                </a:solidFill>
              </a:rPr>
              <a:t> </a:t>
            </a:r>
            <a:r>
              <a:rPr lang="en-GB" altLang="en-US" sz="1600" dirty="0" smtClean="0"/>
              <a:t>at least if the meta-causation is suitably integrated into some system with other facilitating features (such as causal influences from some environment, or a complex base-causal network that helps sustain activity). But </a:t>
            </a:r>
            <a:r>
              <a:rPr lang="en-GB" altLang="en-US" sz="1600" dirty="0" smtClean="0">
                <a:solidFill>
                  <a:srgbClr val="C00000"/>
                </a:solidFill>
              </a:rPr>
              <a:t>the meta-causation still then remains as the key ingredient</a:t>
            </a:r>
            <a:r>
              <a:rPr lang="en-GB" altLang="en-US" sz="1600" dirty="0" smtClean="0"/>
              <a:t>.</a:t>
            </a:r>
            <a:endParaRPr lang="en-GB" altLang="en-US" sz="1200" dirty="0" smtClean="0"/>
          </a:p>
          <a:p>
            <a:pPr eaLnBrk="1" hangingPunct="1">
              <a:lnSpc>
                <a:spcPct val="120000"/>
              </a:lnSpc>
              <a:spcBef>
                <a:spcPts val="2000"/>
              </a:spcBef>
              <a:buFont typeface="Calibri" pitchFamily="34" charset="0"/>
              <a:buChar char="•"/>
              <a:defRPr/>
            </a:pPr>
            <a:r>
              <a:rPr lang="en-GB" altLang="en-US" sz="1600" dirty="0" smtClean="0"/>
              <a:t>A strong one:  </a:t>
            </a:r>
          </a:p>
          <a:p>
            <a:pPr lvl="1" eaLnBrk="1" hangingPunct="1">
              <a:lnSpc>
                <a:spcPct val="120000"/>
              </a:lnSpc>
              <a:spcBef>
                <a:spcPts val="500"/>
              </a:spcBef>
              <a:buFont typeface="Calibri" panose="020F0502020204030204" pitchFamily="34" charset="0"/>
              <a:buChar char=" "/>
              <a:defRPr/>
            </a:pPr>
            <a:r>
              <a:rPr lang="en-GB" altLang="en-US" sz="1600" b="1" dirty="0" smtClean="0">
                <a:solidFill>
                  <a:srgbClr val="C00000"/>
                </a:solidFill>
              </a:rPr>
              <a:t>Some </a:t>
            </a:r>
            <a:r>
              <a:rPr lang="en-GB" altLang="en-US" sz="1600" b="1" dirty="0">
                <a:solidFill>
                  <a:srgbClr val="C00000"/>
                </a:solidFill>
              </a:rPr>
              <a:t>suitable type and arrangement (TBD) of meta-causation </a:t>
            </a:r>
            <a:r>
              <a:rPr lang="en-GB" altLang="en-US" sz="1600" b="1" dirty="0" smtClean="0">
                <a:solidFill>
                  <a:srgbClr val="C00000"/>
                </a:solidFill>
              </a:rPr>
              <a:t> (possibly with </a:t>
            </a:r>
            <a:r>
              <a:rPr lang="en-GB" altLang="en-US" sz="1600" b="1" dirty="0">
                <a:solidFill>
                  <a:srgbClr val="C00000"/>
                </a:solidFill>
              </a:rPr>
              <a:t>nesting), and in particular giving that process </a:t>
            </a:r>
            <a:r>
              <a:rPr lang="en-GB" altLang="en-US" sz="1600" b="1" dirty="0" smtClean="0">
                <a:solidFill>
                  <a:srgbClr val="C00000"/>
                </a:solidFill>
              </a:rPr>
              <a:t>PRAS-GP, </a:t>
            </a:r>
          </a:p>
          <a:p>
            <a:pPr lvl="1" eaLnBrk="1" hangingPunct="1">
              <a:lnSpc>
                <a:spcPct val="120000"/>
              </a:lnSpc>
              <a:spcBef>
                <a:spcPts val="200"/>
              </a:spcBef>
              <a:buFont typeface="Calibri" panose="020F0502020204030204" pitchFamily="34" charset="0"/>
              <a:buChar char=" "/>
              <a:defRPr/>
            </a:pPr>
            <a:r>
              <a:rPr lang="en-GB" altLang="en-US" sz="1600" b="1" dirty="0" smtClean="0">
                <a:solidFill>
                  <a:srgbClr val="00B050"/>
                </a:solidFill>
              </a:rPr>
              <a:t>is by itself constitutive of </a:t>
            </a:r>
          </a:p>
          <a:p>
            <a:pPr lvl="1" eaLnBrk="1" hangingPunct="1">
              <a:lnSpc>
                <a:spcPct val="120000"/>
              </a:lnSpc>
              <a:spcBef>
                <a:spcPts val="200"/>
              </a:spcBef>
              <a:buFont typeface="Calibri" panose="020F0502020204030204" pitchFamily="34" charset="0"/>
              <a:buChar char=" "/>
              <a:defRPr/>
            </a:pPr>
            <a:r>
              <a:rPr lang="en-GB" altLang="en-US" sz="1600" b="1" dirty="0" smtClean="0">
                <a:solidFill>
                  <a:srgbClr val="0070C0"/>
                </a:solidFill>
              </a:rPr>
              <a:t>a process’s being-conscious in a minimal, core sense.</a:t>
            </a:r>
          </a:p>
          <a:p>
            <a:pPr eaLnBrk="1" hangingPunct="1">
              <a:lnSpc>
                <a:spcPct val="120000"/>
              </a:lnSpc>
              <a:spcBef>
                <a:spcPts val="3000"/>
              </a:spcBef>
              <a:buFont typeface="Calibri" pitchFamily="34" charset="0"/>
              <a:buChar char="•"/>
              <a:defRPr/>
            </a:pPr>
            <a:r>
              <a:rPr lang="en-GB" altLang="en-US" sz="1600" dirty="0" smtClean="0"/>
              <a:t>((NB</a:t>
            </a:r>
            <a:r>
              <a:rPr lang="en-GB" altLang="en-US" sz="1600" dirty="0"/>
              <a:t>: </a:t>
            </a:r>
            <a:r>
              <a:rPr lang="en-GB" altLang="en-US" sz="1600" dirty="0" smtClean="0"/>
              <a:t>Could have “softer”, perhaps non-physicalist versions of my proposal, involving meta-causation as more loosely a ground for consciousness.))</a:t>
            </a:r>
          </a:p>
        </p:txBody>
      </p:sp>
    </p:spTree>
    <p:extLst>
      <p:ext uri="{BB962C8B-B14F-4D97-AF65-F5344CB8AC3E}">
        <p14:creationId xmlns:p14="http://schemas.microsoft.com/office/powerpoint/2010/main" val="309692430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04056"/>
          </a:xfrm>
        </p:spPr>
        <p:txBody>
          <a:bodyPr/>
          <a:lstStyle/>
          <a:p>
            <a:pPr eaLnBrk="1" hangingPunct="1"/>
            <a:r>
              <a:rPr lang="en-GB" altLang="en-US" sz="2400" dirty="0" smtClean="0"/>
              <a:t>Main Novel Claim, and a Conjecture:  nutshell versions</a:t>
            </a:r>
          </a:p>
        </p:txBody>
      </p:sp>
      <p:sp>
        <p:nvSpPr>
          <p:cNvPr id="19459" name="Rectangle 3"/>
          <p:cNvSpPr>
            <a:spLocks noGrp="1" noChangeArrowheads="1"/>
          </p:cNvSpPr>
          <p:nvPr>
            <p:ph idx="1"/>
          </p:nvPr>
        </p:nvSpPr>
        <p:spPr>
          <a:xfrm>
            <a:off x="251520" y="764704"/>
            <a:ext cx="8534400" cy="5688632"/>
          </a:xfrm>
        </p:spPr>
        <p:txBody>
          <a:bodyPr/>
          <a:lstStyle/>
          <a:p>
            <a:pPr eaLnBrk="1" hangingPunct="1">
              <a:lnSpc>
                <a:spcPct val="120000"/>
              </a:lnSpc>
              <a:spcBef>
                <a:spcPts val="2000"/>
              </a:spcBef>
              <a:buFont typeface="Calibri" pitchFamily="34" charset="0"/>
              <a:buChar char="•"/>
              <a:defRPr/>
            </a:pPr>
            <a:r>
              <a:rPr lang="en-GB" altLang="en-US" sz="1600" dirty="0" smtClean="0"/>
              <a:t>THE ARGUED (but not proven!) CLAIM [stating a </a:t>
            </a:r>
            <a:r>
              <a:rPr lang="en-GB" altLang="en-US" sz="1600" b="1" i="1" dirty="0" smtClean="0">
                <a:solidFill>
                  <a:srgbClr val="FF0000"/>
                </a:solidFill>
              </a:rPr>
              <a:t>necessary</a:t>
            </a:r>
            <a:r>
              <a:rPr lang="en-GB" altLang="en-US" sz="1600" dirty="0" smtClean="0"/>
              <a:t> condition]: </a:t>
            </a:r>
          </a:p>
          <a:p>
            <a:pPr lvl="1" eaLnBrk="1" hangingPunct="1">
              <a:lnSpc>
                <a:spcPct val="120000"/>
              </a:lnSpc>
              <a:spcBef>
                <a:spcPts val="1000"/>
              </a:spcBef>
              <a:buFont typeface="Calibri" panose="020F0502020204030204" pitchFamily="34" charset="0"/>
              <a:buChar char=" "/>
              <a:defRPr/>
            </a:pPr>
            <a:r>
              <a:rPr lang="en-GB" altLang="en-US" sz="1800" dirty="0" smtClean="0">
                <a:solidFill>
                  <a:srgbClr val="0070C0"/>
                </a:solidFill>
              </a:rPr>
              <a:t>[Phenomenal] consciousness  </a:t>
            </a:r>
            <a:r>
              <a:rPr lang="en-GB" altLang="en-US" sz="1800" dirty="0" smtClean="0"/>
              <a:t>involves physical </a:t>
            </a:r>
            <a:r>
              <a:rPr lang="en-GB" altLang="en-US" sz="1800" b="1" i="1" dirty="0">
                <a:solidFill>
                  <a:srgbClr val="C00000"/>
                </a:solidFill>
              </a:rPr>
              <a:t>meta-causation</a:t>
            </a:r>
            <a:r>
              <a:rPr lang="en-GB" altLang="en-US" sz="1800" dirty="0"/>
              <a:t>. </a:t>
            </a:r>
            <a:endParaRPr lang="en-GB" altLang="en-US" sz="1800" dirty="0" smtClean="0"/>
          </a:p>
          <a:p>
            <a:pPr eaLnBrk="1" hangingPunct="1">
              <a:lnSpc>
                <a:spcPct val="120000"/>
              </a:lnSpc>
              <a:spcBef>
                <a:spcPts val="3000"/>
              </a:spcBef>
              <a:buFont typeface="Calibri" panose="020F0502020204030204" pitchFamily="34" charset="0"/>
              <a:buChar char=" "/>
              <a:defRPr/>
            </a:pPr>
            <a:r>
              <a:rPr lang="en-GB" altLang="en-US" sz="1600" dirty="0" smtClean="0"/>
              <a:t>THE CONJECTURE [stating a (quasi-)</a:t>
            </a:r>
            <a:r>
              <a:rPr lang="en-GB" altLang="en-US" sz="1600" b="1" i="1" dirty="0" smtClean="0">
                <a:solidFill>
                  <a:srgbClr val="00CC00"/>
                </a:solidFill>
              </a:rPr>
              <a:t>sufficient</a:t>
            </a:r>
            <a:r>
              <a:rPr lang="en-GB" altLang="en-US" sz="1600" b="1" dirty="0" smtClean="0">
                <a:solidFill>
                  <a:srgbClr val="00CC00"/>
                </a:solidFill>
              </a:rPr>
              <a:t> </a:t>
            </a:r>
            <a:r>
              <a:rPr lang="en-GB" altLang="en-US" sz="1600" dirty="0" smtClean="0"/>
              <a:t>condition and indeed </a:t>
            </a:r>
            <a:r>
              <a:rPr lang="en-GB" altLang="en-US" sz="1600" b="1" i="1" dirty="0" smtClean="0">
                <a:solidFill>
                  <a:srgbClr val="00CC00"/>
                </a:solidFill>
              </a:rPr>
              <a:t>identity</a:t>
            </a:r>
            <a:r>
              <a:rPr lang="en-GB" altLang="en-US" sz="1600" dirty="0"/>
              <a:t>]</a:t>
            </a:r>
            <a:r>
              <a:rPr lang="en-GB" altLang="en-US" sz="1600" dirty="0" smtClean="0"/>
              <a:t>:  </a:t>
            </a:r>
          </a:p>
          <a:p>
            <a:pPr lvl="1" eaLnBrk="1" hangingPunct="1">
              <a:lnSpc>
                <a:spcPct val="120000"/>
              </a:lnSpc>
              <a:spcBef>
                <a:spcPts val="1000"/>
              </a:spcBef>
              <a:buFont typeface="Calibri" panose="020F0502020204030204" pitchFamily="34" charset="0"/>
              <a:buChar char=" "/>
              <a:defRPr/>
            </a:pPr>
            <a:r>
              <a:rPr lang="en-GB" altLang="en-US" sz="1800" dirty="0"/>
              <a:t>S</a:t>
            </a:r>
            <a:r>
              <a:rPr lang="en-GB" altLang="en-US" sz="1800" dirty="0" smtClean="0"/>
              <a:t>uitable physical </a:t>
            </a:r>
            <a:r>
              <a:rPr lang="en-GB" altLang="en-US" sz="1800" dirty="0" smtClean="0">
                <a:solidFill>
                  <a:srgbClr val="C00000"/>
                </a:solidFill>
              </a:rPr>
              <a:t>meta-causation</a:t>
            </a:r>
            <a:r>
              <a:rPr lang="en-GB" altLang="en-US" sz="1800" dirty="0" smtClean="0"/>
              <a:t> is at least largely, and perhaps wholly, constitutive of, indeed type-identical to, </a:t>
            </a:r>
            <a:r>
              <a:rPr lang="en-GB" altLang="en-US" sz="1800" dirty="0" smtClean="0">
                <a:solidFill>
                  <a:srgbClr val="0070C0"/>
                </a:solidFill>
              </a:rPr>
              <a:t>a minimal form of [</a:t>
            </a:r>
            <a:r>
              <a:rPr lang="en-GB" altLang="en-US" sz="1800" dirty="0" err="1" smtClean="0">
                <a:solidFill>
                  <a:srgbClr val="0070C0"/>
                </a:solidFill>
              </a:rPr>
              <a:t>phen</a:t>
            </a:r>
            <a:r>
              <a:rPr lang="en-GB" altLang="en-US" sz="1800" dirty="0" smtClean="0">
                <a:solidFill>
                  <a:srgbClr val="0070C0"/>
                </a:solidFill>
              </a:rPr>
              <a:t>.] consciousness</a:t>
            </a:r>
            <a:r>
              <a:rPr lang="en-GB" altLang="en-US" sz="1200" dirty="0" smtClean="0"/>
              <a:t>.</a:t>
            </a:r>
            <a:endParaRPr lang="en-GB" altLang="en-US" sz="1600" dirty="0" smtClean="0"/>
          </a:p>
          <a:p>
            <a:pPr eaLnBrk="1" hangingPunct="1">
              <a:lnSpc>
                <a:spcPct val="120000"/>
              </a:lnSpc>
              <a:spcBef>
                <a:spcPts val="3000"/>
              </a:spcBef>
              <a:buFont typeface="Calibri" panose="020F0502020204030204" pitchFamily="34" charset="0"/>
              <a:buChar char=" "/>
              <a:defRPr/>
            </a:pPr>
            <a:r>
              <a:rPr lang="en-GB" altLang="en-US" sz="1600" dirty="0" smtClean="0"/>
              <a:t>((Novel, but see Perlis 1997 and discussion in </a:t>
            </a:r>
            <a:r>
              <a:rPr lang="en-GB" altLang="en-US" sz="1600" dirty="0" err="1" smtClean="0"/>
              <a:t>Barnden</a:t>
            </a:r>
            <a:r>
              <a:rPr lang="en-GB" altLang="en-US" sz="1600" dirty="0" smtClean="0"/>
              <a:t> (2014) for some closely related work.))</a:t>
            </a:r>
          </a:p>
          <a:p>
            <a:pPr eaLnBrk="1" hangingPunct="1">
              <a:lnSpc>
                <a:spcPct val="120000"/>
              </a:lnSpc>
              <a:spcBef>
                <a:spcPts val="3000"/>
              </a:spcBef>
              <a:buFont typeface="Calibri" pitchFamily="34" charset="0"/>
              <a:buChar char="•"/>
              <a:defRPr/>
            </a:pPr>
            <a:r>
              <a:rPr lang="en-GB" altLang="en-US" sz="1600" dirty="0" smtClean="0">
                <a:solidFill>
                  <a:srgbClr val="C00000"/>
                </a:solidFill>
              </a:rPr>
              <a:t>Meta-causation</a:t>
            </a:r>
            <a:r>
              <a:rPr lang="en-GB" altLang="en-US" sz="1600" dirty="0" smtClean="0"/>
              <a:t> is discussed relatively little in the literature, but see refs in Handout, including to David Kovacs talk at a </a:t>
            </a:r>
            <a:r>
              <a:rPr lang="en-GB" altLang="en-US" sz="1600" dirty="0" err="1" smtClean="0"/>
              <a:t>FraMEPhys</a:t>
            </a:r>
            <a:r>
              <a:rPr lang="en-GB" altLang="en-US" sz="1600" dirty="0" smtClean="0"/>
              <a:t> workshop here in Jan 2019 [Kovacs 2019].</a:t>
            </a:r>
          </a:p>
          <a:p>
            <a:pPr eaLnBrk="1" hangingPunct="1">
              <a:lnSpc>
                <a:spcPct val="120000"/>
              </a:lnSpc>
              <a:spcBef>
                <a:spcPts val="1500"/>
              </a:spcBef>
              <a:buFont typeface="Calibri" panose="020F0502020204030204" pitchFamily="34" charset="0"/>
              <a:buChar char=" "/>
              <a:defRPr/>
            </a:pPr>
            <a:r>
              <a:rPr lang="en-GB" altLang="en-US" sz="1600" dirty="0" smtClean="0"/>
              <a:t>The </a:t>
            </a:r>
            <a:r>
              <a:rPr lang="en-GB" altLang="en-US" sz="1600" dirty="0"/>
              <a:t>meta-causation idea as an addition to physics is a huge promissory </a:t>
            </a:r>
            <a:r>
              <a:rPr lang="en-GB" altLang="en-US" sz="1600" dirty="0" smtClean="0"/>
              <a:t>note. But </a:t>
            </a:r>
            <a:r>
              <a:rPr lang="en-GB" altLang="en-US" sz="1600" dirty="0"/>
              <a:t>we shouldn’t be embarrassed to </a:t>
            </a:r>
            <a:r>
              <a:rPr lang="en-GB" altLang="en-US" sz="1600" dirty="0" smtClean="0"/>
              <a:t>point </a:t>
            </a:r>
            <a:r>
              <a:rPr lang="en-GB" altLang="en-US" sz="1600" dirty="0"/>
              <a:t>the way (responsibly) towards new physics, </a:t>
            </a:r>
            <a:r>
              <a:rPr lang="en-GB" altLang="en-US" sz="1600" i="1" dirty="0"/>
              <a:t>especially </a:t>
            </a:r>
            <a:r>
              <a:rPr lang="en-GB" altLang="en-US" sz="1600" dirty="0"/>
              <a:t>in the consciousness </a:t>
            </a:r>
            <a:r>
              <a:rPr lang="en-GB" altLang="en-US" sz="1600" dirty="0" smtClean="0"/>
              <a:t>area. [See Handout]</a:t>
            </a:r>
          </a:p>
        </p:txBody>
      </p:sp>
    </p:spTree>
    <p:extLst>
      <p:ext uri="{BB962C8B-B14F-4D97-AF65-F5344CB8AC3E}">
        <p14:creationId xmlns:p14="http://schemas.microsoft.com/office/powerpoint/2010/main" val="334062374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5032"/>
            <a:ext cx="8636496" cy="576064"/>
          </a:xfrm>
        </p:spPr>
        <p:txBody>
          <a:bodyPr/>
          <a:lstStyle/>
          <a:p>
            <a:pPr eaLnBrk="1" hangingPunct="1"/>
            <a:r>
              <a:rPr lang="en-GB" altLang="en-US" sz="2000" dirty="0" smtClean="0"/>
              <a:t>Initial Motivations for the Conjectures</a:t>
            </a:r>
          </a:p>
        </p:txBody>
      </p:sp>
      <p:sp>
        <p:nvSpPr>
          <p:cNvPr id="19459" name="Rectangle 3"/>
          <p:cNvSpPr>
            <a:spLocks noGrp="1" noChangeArrowheads="1"/>
          </p:cNvSpPr>
          <p:nvPr>
            <p:ph idx="1"/>
          </p:nvPr>
        </p:nvSpPr>
        <p:spPr>
          <a:xfrm>
            <a:off x="323528" y="692696"/>
            <a:ext cx="8534400" cy="5256584"/>
          </a:xfrm>
        </p:spPr>
        <p:txBody>
          <a:bodyPr/>
          <a:lstStyle/>
          <a:p>
            <a:pPr eaLnBrk="1" hangingPunct="1">
              <a:lnSpc>
                <a:spcPct val="120000"/>
              </a:lnSpc>
              <a:spcBef>
                <a:spcPts val="1000"/>
              </a:spcBef>
              <a:buFont typeface="Calibri" pitchFamily="34" charset="0"/>
              <a:buChar char="•"/>
              <a:defRPr/>
            </a:pPr>
            <a:r>
              <a:rPr lang="en-GB" altLang="en-US" sz="1600" dirty="0" smtClean="0"/>
              <a:t>The very strangeness of meta-causation, especially in nested and reflexive forms, can help to lessen the feeling of a gap between (what we think of as) the physical world and consciousness!</a:t>
            </a:r>
          </a:p>
          <a:p>
            <a:pPr eaLnBrk="1" hangingPunct="1">
              <a:lnSpc>
                <a:spcPct val="120000"/>
              </a:lnSpc>
              <a:spcBef>
                <a:spcPts val="1000"/>
              </a:spcBef>
              <a:buFont typeface="Calibri" panose="020F0502020204030204" pitchFamily="34" charset="0"/>
              <a:buChar char=" "/>
              <a:defRPr/>
            </a:pPr>
            <a:r>
              <a:rPr lang="en-GB" altLang="en-US" sz="1600" dirty="0" smtClean="0"/>
              <a:t>Enhanced by possibility of intrinsic reflexivity: instances of meta-causation meta-meta-causally affecting themselves contemporaneously.</a:t>
            </a:r>
          </a:p>
          <a:p>
            <a:pPr eaLnBrk="1" hangingPunct="1">
              <a:lnSpc>
                <a:spcPct val="120000"/>
              </a:lnSpc>
              <a:spcBef>
                <a:spcPts val="1000"/>
              </a:spcBef>
              <a:buFont typeface="Calibri" pitchFamily="34" charset="0"/>
              <a:buChar char="•"/>
              <a:defRPr/>
            </a:pPr>
            <a:r>
              <a:rPr lang="en-GB" altLang="en-US" sz="1600" dirty="0" smtClean="0"/>
              <a:t>Can cast the proposal very roughly as providing a specific, investigable replacement for proposed </a:t>
            </a:r>
            <a:r>
              <a:rPr lang="en-GB" altLang="en-US" sz="1600" dirty="0" err="1" smtClean="0"/>
              <a:t>protophenomenal</a:t>
            </a:r>
            <a:r>
              <a:rPr lang="en-GB" altLang="en-US" sz="1600" dirty="0" smtClean="0"/>
              <a:t> bases for phenomenality, as postulated in </a:t>
            </a:r>
            <a:r>
              <a:rPr lang="en-GB" altLang="en-US" sz="1600" dirty="0" err="1"/>
              <a:t>panprotopsychism</a:t>
            </a:r>
            <a:r>
              <a:rPr lang="en-GB" altLang="en-US" sz="1600" dirty="0"/>
              <a:t> </a:t>
            </a:r>
            <a:r>
              <a:rPr lang="en-GB" altLang="en-US" sz="1600" dirty="0" smtClean="0"/>
              <a:t> (</a:t>
            </a:r>
            <a:r>
              <a:rPr lang="en-GB" altLang="en-US" sz="1600" dirty="0"/>
              <a:t>a form of quasi-</a:t>
            </a:r>
            <a:r>
              <a:rPr lang="en-GB" altLang="en-US" sz="1600" dirty="0" err="1"/>
              <a:t>Russellian</a:t>
            </a:r>
            <a:r>
              <a:rPr lang="en-GB" altLang="en-US" sz="1600" dirty="0"/>
              <a:t> </a:t>
            </a:r>
            <a:r>
              <a:rPr lang="en-GB" altLang="en-US" sz="1600" dirty="0" smtClean="0"/>
              <a:t>monism) [</a:t>
            </a:r>
            <a:r>
              <a:rPr lang="en-GB" sz="1600" dirty="0" err="1" smtClean="0"/>
              <a:t>Brüntrup</a:t>
            </a:r>
            <a:r>
              <a:rPr lang="en-GB" sz="1600" dirty="0"/>
              <a:t> </a:t>
            </a:r>
            <a:r>
              <a:rPr lang="en-GB" sz="1600" dirty="0" smtClean="0"/>
              <a:t>&amp; </a:t>
            </a:r>
            <a:r>
              <a:rPr lang="en-GB" sz="1600" dirty="0" err="1" smtClean="0"/>
              <a:t>Jaskolla</a:t>
            </a:r>
            <a:r>
              <a:rPr lang="en-GB" sz="1600" dirty="0" smtClean="0"/>
              <a:t> 2016]</a:t>
            </a:r>
            <a:r>
              <a:rPr lang="en-GB" altLang="en-US" sz="1600" dirty="0" smtClean="0"/>
              <a:t>. [Not here subscribing to the “pan” bit or the monism!]</a:t>
            </a:r>
          </a:p>
          <a:p>
            <a:pPr eaLnBrk="1" hangingPunct="1">
              <a:lnSpc>
                <a:spcPct val="120000"/>
              </a:lnSpc>
              <a:spcBef>
                <a:spcPts val="1000"/>
              </a:spcBef>
              <a:buFont typeface="Calibri" pitchFamily="34" charset="0"/>
              <a:buChar char="•"/>
              <a:defRPr/>
            </a:pPr>
            <a:r>
              <a:rPr lang="en-GB" altLang="en-US" sz="1600" dirty="0" smtClean="0"/>
              <a:t>Provides a small but significant step towards getting a handle on </a:t>
            </a:r>
            <a:r>
              <a:rPr lang="en-GB" altLang="en-US" sz="1600" dirty="0" smtClean="0">
                <a:solidFill>
                  <a:srgbClr val="0070C0"/>
                </a:solidFill>
              </a:rPr>
              <a:t>specific types of phenomenality:</a:t>
            </a:r>
          </a:p>
          <a:p>
            <a:pPr lvl="1" eaLnBrk="1" hangingPunct="1">
              <a:lnSpc>
                <a:spcPct val="120000"/>
              </a:lnSpc>
              <a:spcBef>
                <a:spcPts val="1000"/>
              </a:spcBef>
              <a:buFont typeface="Calibri" pitchFamily="34" charset="0"/>
              <a:buChar char="•"/>
              <a:defRPr/>
            </a:pPr>
            <a:r>
              <a:rPr lang="en-GB" altLang="en-US" sz="1400" dirty="0" smtClean="0">
                <a:solidFill>
                  <a:srgbClr val="0070C0"/>
                </a:solidFill>
              </a:rPr>
              <a:t>Naturally explains why it should be that a common background type of phenomenality across all(?) consciousness is basic sense of own-ness and temporal phenomenality – combined in a sense of own-enduring.</a:t>
            </a:r>
          </a:p>
          <a:p>
            <a:pPr lvl="1" eaLnBrk="1" hangingPunct="1">
              <a:lnSpc>
                <a:spcPct val="120000"/>
              </a:lnSpc>
              <a:spcBef>
                <a:spcPts val="1000"/>
              </a:spcBef>
              <a:buFont typeface="Calibri" pitchFamily="34" charset="0"/>
              <a:buChar char="•"/>
              <a:defRPr/>
            </a:pPr>
            <a:r>
              <a:rPr lang="en-GB" altLang="en-US" sz="1400" dirty="0" smtClean="0">
                <a:solidFill>
                  <a:srgbClr val="0070C0"/>
                </a:solidFill>
              </a:rPr>
              <a:t>(Meta-)causation resisting/corrupting/inhibiting itself through auto-meta-causation constitutes a basic painful feeling?</a:t>
            </a:r>
          </a:p>
          <a:p>
            <a:pPr lvl="1" eaLnBrk="1" hangingPunct="1">
              <a:lnSpc>
                <a:spcPct val="120000"/>
              </a:lnSpc>
              <a:spcBef>
                <a:spcPts val="1000"/>
              </a:spcBef>
              <a:buFont typeface="Calibri" pitchFamily="34" charset="0"/>
              <a:buChar char="•"/>
              <a:defRPr/>
            </a:pPr>
            <a:r>
              <a:rPr lang="en-GB" altLang="en-US" sz="1400" dirty="0">
                <a:solidFill>
                  <a:srgbClr val="0070C0"/>
                </a:solidFill>
              </a:rPr>
              <a:t>(Meta-)causation </a:t>
            </a:r>
            <a:r>
              <a:rPr lang="en-GB" altLang="en-US" sz="1400" dirty="0" smtClean="0">
                <a:solidFill>
                  <a:srgbClr val="0070C0"/>
                </a:solidFill>
              </a:rPr>
              <a:t>facilitating itself </a:t>
            </a:r>
            <a:r>
              <a:rPr lang="en-GB" altLang="en-US" sz="1400" dirty="0">
                <a:solidFill>
                  <a:srgbClr val="0070C0"/>
                </a:solidFill>
              </a:rPr>
              <a:t>through auto-meta-causation </a:t>
            </a:r>
            <a:r>
              <a:rPr lang="en-GB" altLang="en-US" sz="1400" dirty="0" smtClean="0">
                <a:solidFill>
                  <a:srgbClr val="0070C0"/>
                </a:solidFill>
              </a:rPr>
              <a:t>constitutes a </a:t>
            </a:r>
            <a:r>
              <a:rPr lang="en-GB" altLang="en-US" sz="1400" dirty="0">
                <a:solidFill>
                  <a:srgbClr val="0070C0"/>
                </a:solidFill>
              </a:rPr>
              <a:t>basic </a:t>
            </a:r>
            <a:r>
              <a:rPr lang="en-GB" altLang="en-US" sz="1400" dirty="0" smtClean="0">
                <a:solidFill>
                  <a:srgbClr val="0070C0"/>
                </a:solidFill>
              </a:rPr>
              <a:t>pleasurable feeling?</a:t>
            </a:r>
            <a:endParaRPr lang="en-GB" altLang="en-US" sz="1400" dirty="0">
              <a:solidFill>
                <a:srgbClr val="0070C0"/>
              </a:solidFill>
            </a:endParaRPr>
          </a:p>
          <a:p>
            <a:pPr marL="0" indent="0" eaLnBrk="1" hangingPunct="1">
              <a:lnSpc>
                <a:spcPct val="120000"/>
              </a:lnSpc>
              <a:spcBef>
                <a:spcPts val="1000"/>
              </a:spcBef>
              <a:buNone/>
              <a:defRPr/>
            </a:pPr>
            <a:endParaRPr lang="en-GB" altLang="en-US" sz="1600" dirty="0" smtClean="0"/>
          </a:p>
        </p:txBody>
      </p:sp>
    </p:spTree>
    <p:extLst>
      <p:ext uri="{BB962C8B-B14F-4D97-AF65-F5344CB8AC3E}">
        <p14:creationId xmlns:p14="http://schemas.microsoft.com/office/powerpoint/2010/main" val="54017209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dirty="0" smtClean="0"/>
              <a:t>Ambitions</a:t>
            </a:r>
          </a:p>
        </p:txBody>
      </p:sp>
      <p:sp>
        <p:nvSpPr>
          <p:cNvPr id="19459" name="Rectangle 3"/>
          <p:cNvSpPr>
            <a:spLocks noGrp="1" noChangeArrowheads="1"/>
          </p:cNvSpPr>
          <p:nvPr>
            <p:ph idx="1"/>
          </p:nvPr>
        </p:nvSpPr>
        <p:spPr>
          <a:xfrm>
            <a:off x="251520" y="692696"/>
            <a:ext cx="8534400" cy="5616624"/>
          </a:xfrm>
        </p:spPr>
        <p:txBody>
          <a:bodyPr/>
          <a:lstStyle/>
          <a:p>
            <a:pPr eaLnBrk="1" hangingPunct="1">
              <a:lnSpc>
                <a:spcPct val="120000"/>
              </a:lnSpc>
              <a:spcBef>
                <a:spcPts val="1000"/>
              </a:spcBef>
              <a:buFont typeface="Calibri" pitchFamily="34" charset="0"/>
              <a:buChar char="•"/>
              <a:defRPr/>
            </a:pPr>
            <a:r>
              <a:rPr lang="en-GB" altLang="en-US" sz="1600" dirty="0" smtClean="0"/>
              <a:t>Investigate what form meta-dynamism could take as an epicycle on current physics. [Help!]</a:t>
            </a:r>
          </a:p>
          <a:p>
            <a:pPr eaLnBrk="1" hangingPunct="1">
              <a:lnSpc>
                <a:spcPct val="120000"/>
              </a:lnSpc>
              <a:spcBef>
                <a:spcPts val="1000"/>
              </a:spcBef>
              <a:buFont typeface="Calibri" pitchFamily="34" charset="0"/>
              <a:buChar char="•"/>
              <a:defRPr/>
            </a:pPr>
            <a:r>
              <a:rPr lang="en-GB" altLang="en-US" sz="1600" dirty="0" smtClean="0"/>
              <a:t>Explore what forms of meta-causation may exist outside consciousness.</a:t>
            </a:r>
          </a:p>
          <a:p>
            <a:pPr eaLnBrk="1" hangingPunct="1">
              <a:lnSpc>
                <a:spcPct val="120000"/>
              </a:lnSpc>
              <a:spcBef>
                <a:spcPts val="1000"/>
              </a:spcBef>
              <a:buFont typeface="Calibri" pitchFamily="34" charset="0"/>
              <a:buChar char="•"/>
              <a:defRPr/>
            </a:pPr>
            <a:r>
              <a:rPr lang="en-GB" altLang="en-US" sz="1600" dirty="0" smtClean="0"/>
              <a:t>Address the well-known “combination problems” [surveyed in Chalmers 2016] and/including the “palette” problem, which in its starkest form is: how come we have phenomenally different phenomenal modalities (vision, audition, emotion, etc.) – and even how we have such great </a:t>
            </a:r>
            <a:r>
              <a:rPr lang="en-GB" altLang="en-US" sz="1600" i="1" dirty="0" smtClean="0"/>
              <a:t>phenomenal </a:t>
            </a:r>
            <a:r>
              <a:rPr lang="en-GB" altLang="en-US" sz="1600" dirty="0" smtClean="0"/>
              <a:t>differences </a:t>
            </a:r>
            <a:r>
              <a:rPr lang="en-GB" altLang="en-US" sz="1600" i="1" dirty="0" smtClean="0"/>
              <a:t>within </a:t>
            </a:r>
            <a:r>
              <a:rPr lang="en-GB" altLang="en-US" sz="1600" dirty="0" smtClean="0"/>
              <a:t>modalities.</a:t>
            </a:r>
          </a:p>
          <a:p>
            <a:pPr eaLnBrk="1" hangingPunct="1">
              <a:lnSpc>
                <a:spcPct val="120000"/>
              </a:lnSpc>
              <a:spcBef>
                <a:spcPts val="1000"/>
              </a:spcBef>
              <a:buFont typeface="Calibri" pitchFamily="34" charset="0"/>
              <a:buChar char="•"/>
              <a:defRPr/>
            </a:pPr>
            <a:r>
              <a:rPr lang="en-GB" altLang="en-US" sz="1600" dirty="0" smtClean="0"/>
              <a:t>Develop the natural fit of the meta-causal approach fits with phenomenal and metaphysical considerations about time:</a:t>
            </a:r>
          </a:p>
          <a:p>
            <a:pPr eaLnBrk="1" hangingPunct="1">
              <a:lnSpc>
                <a:spcPct val="120000"/>
              </a:lnSpc>
              <a:spcBef>
                <a:spcPts val="1000"/>
              </a:spcBef>
              <a:buFont typeface="Calibri" panose="020F0502020204030204" pitchFamily="34" charset="0"/>
              <a:buChar char=" "/>
              <a:defRPr/>
            </a:pPr>
            <a:r>
              <a:rPr lang="en-GB" altLang="en-US" sz="1600" dirty="0" smtClean="0"/>
              <a:t>Phenomenal:</a:t>
            </a:r>
            <a:endParaRPr lang="en-GB" altLang="en-US" sz="1600" dirty="0"/>
          </a:p>
          <a:p>
            <a:pPr lvl="1" eaLnBrk="1" hangingPunct="1">
              <a:lnSpc>
                <a:spcPct val="120000"/>
              </a:lnSpc>
              <a:spcBef>
                <a:spcPts val="1000"/>
              </a:spcBef>
              <a:buFont typeface="Calibri" panose="020F0502020204030204" pitchFamily="34" charset="0"/>
              <a:buChar char=" "/>
              <a:defRPr/>
            </a:pPr>
            <a:r>
              <a:rPr lang="en-GB" altLang="en-US" sz="1200" dirty="0"/>
              <a:t>I</a:t>
            </a:r>
            <a:r>
              <a:rPr lang="en-GB" altLang="en-US" sz="1200" dirty="0" smtClean="0"/>
              <a:t>dea that temporal phenomenality (sense of enduring, etc.) is THE core type of phenomenality.</a:t>
            </a:r>
          </a:p>
          <a:p>
            <a:pPr lvl="1" eaLnBrk="1" hangingPunct="1">
              <a:lnSpc>
                <a:spcPct val="120000"/>
              </a:lnSpc>
              <a:spcBef>
                <a:spcPts val="1000"/>
              </a:spcBef>
              <a:buFont typeface="Calibri" panose="020F0502020204030204" pitchFamily="34" charset="0"/>
              <a:buChar char=" "/>
              <a:defRPr/>
            </a:pPr>
            <a:r>
              <a:rPr lang="en-GB" altLang="en-US" sz="1200" dirty="0" smtClean="0"/>
              <a:t>NB: All phenomenality arguably involves at least temporal consciousness, and conceivably temporal phenomenality can exist without any other phenomenality.</a:t>
            </a:r>
          </a:p>
          <a:p>
            <a:pPr eaLnBrk="1" hangingPunct="1">
              <a:lnSpc>
                <a:spcPct val="120000"/>
              </a:lnSpc>
              <a:spcBef>
                <a:spcPts val="1000"/>
              </a:spcBef>
              <a:buFont typeface="Calibri" panose="020F0502020204030204" pitchFamily="34" charset="0"/>
              <a:buChar char=" "/>
              <a:defRPr/>
            </a:pPr>
            <a:r>
              <a:rPr lang="en-GB" altLang="en-US" sz="1600" smtClean="0"/>
              <a:t>Metaphysical:</a:t>
            </a:r>
            <a:endParaRPr lang="en-GB" altLang="en-US" sz="1600" dirty="0" smtClean="0"/>
          </a:p>
          <a:p>
            <a:pPr lvl="1" eaLnBrk="1" hangingPunct="1">
              <a:lnSpc>
                <a:spcPct val="120000"/>
              </a:lnSpc>
              <a:spcBef>
                <a:spcPts val="1000"/>
              </a:spcBef>
              <a:buFont typeface="Calibri" panose="020F0502020204030204" pitchFamily="34" charset="0"/>
              <a:buChar char=" "/>
              <a:defRPr/>
            </a:pPr>
            <a:r>
              <a:rPr lang="en-GB" altLang="en-US" sz="1200" dirty="0"/>
              <a:t>Can provide version of the theory in  a “static block world” framework, with dynamism recast as constraint</a:t>
            </a:r>
            <a:r>
              <a:rPr lang="en-GB" altLang="en-US" sz="1200" dirty="0" smtClean="0"/>
              <a:t>?</a:t>
            </a:r>
            <a:endParaRPr lang="en-GB" altLang="en-US" sz="1200" dirty="0"/>
          </a:p>
          <a:p>
            <a:pPr lvl="1" eaLnBrk="1" hangingPunct="1">
              <a:lnSpc>
                <a:spcPct val="120000"/>
              </a:lnSpc>
              <a:spcBef>
                <a:spcPts val="1000"/>
              </a:spcBef>
              <a:buFont typeface="Calibri" panose="020F0502020204030204" pitchFamily="34" charset="0"/>
              <a:buChar char=" "/>
              <a:defRPr/>
            </a:pPr>
            <a:r>
              <a:rPr lang="en-GB" altLang="en-US" sz="1200" dirty="0"/>
              <a:t>T</a:t>
            </a:r>
            <a:r>
              <a:rPr lang="en-GB" altLang="en-US" sz="1200" dirty="0" smtClean="0"/>
              <a:t>ime </a:t>
            </a:r>
            <a:r>
              <a:rPr lang="en-GB" altLang="en-US" sz="1200" i="1" dirty="0" smtClean="0"/>
              <a:t>is</a:t>
            </a:r>
            <a:r>
              <a:rPr lang="en-GB" altLang="en-US" sz="1200" dirty="0" smtClean="0"/>
              <a:t> dynamism? So there’s auto-meta-time?? (i.e. [time-]flow affecting itself).</a:t>
            </a:r>
            <a:r>
              <a:rPr lang="en-GB" altLang="en-US" sz="1200" dirty="0"/>
              <a:t> </a:t>
            </a:r>
            <a:r>
              <a:rPr lang="en-GB" altLang="en-US" sz="1200" dirty="0" smtClean="0"/>
              <a:t>Consciousness as a special case of that???</a:t>
            </a:r>
          </a:p>
          <a:p>
            <a:pPr eaLnBrk="1" hangingPunct="1">
              <a:lnSpc>
                <a:spcPct val="120000"/>
              </a:lnSpc>
              <a:spcBef>
                <a:spcPts val="1000"/>
              </a:spcBef>
              <a:buFont typeface="Calibri" pitchFamily="34" charset="0"/>
              <a:buChar char="•"/>
              <a:defRPr/>
            </a:pPr>
            <a:endParaRPr lang="en-GB" altLang="en-US" sz="1600" dirty="0" smtClean="0"/>
          </a:p>
        </p:txBody>
      </p:sp>
    </p:spTree>
    <p:extLst>
      <p:ext uri="{BB962C8B-B14F-4D97-AF65-F5344CB8AC3E}">
        <p14:creationId xmlns:p14="http://schemas.microsoft.com/office/powerpoint/2010/main" val="416228264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23850" y="2205038"/>
            <a:ext cx="8229600" cy="2765425"/>
          </a:xfrm>
        </p:spPr>
        <p:txBody>
          <a:bodyPr/>
          <a:lstStyle/>
          <a:p>
            <a:pPr marL="0" indent="0" algn="ctr">
              <a:spcBef>
                <a:spcPts val="2000"/>
              </a:spcBef>
              <a:buFont typeface="Arial" charset="0"/>
              <a:buNone/>
            </a:pPr>
            <a:r>
              <a:rPr lang="en-GB" altLang="en-US" sz="3600" dirty="0" smtClean="0"/>
              <a:t>thanks very much</a:t>
            </a:r>
          </a:p>
        </p:txBody>
      </p:sp>
    </p:spTree>
    <p:extLst>
      <p:ext uri="{BB962C8B-B14F-4D97-AF65-F5344CB8AC3E}">
        <p14:creationId xmlns:p14="http://schemas.microsoft.com/office/powerpoint/2010/main" val="1636123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30520"/>
            <a:ext cx="8636496" cy="432048"/>
          </a:xfrm>
        </p:spPr>
        <p:txBody>
          <a:bodyPr/>
          <a:lstStyle/>
          <a:p>
            <a:pPr eaLnBrk="1" hangingPunct="1"/>
            <a:r>
              <a:rPr lang="en-GB" altLang="en-US" sz="2000" dirty="0" smtClean="0"/>
              <a:t>References</a:t>
            </a:r>
          </a:p>
        </p:txBody>
      </p:sp>
      <p:sp>
        <p:nvSpPr>
          <p:cNvPr id="19459" name="Rectangle 3"/>
          <p:cNvSpPr>
            <a:spLocks noGrp="1" noChangeArrowheads="1"/>
          </p:cNvSpPr>
          <p:nvPr>
            <p:ph idx="1"/>
          </p:nvPr>
        </p:nvSpPr>
        <p:spPr>
          <a:xfrm>
            <a:off x="323528" y="476672"/>
            <a:ext cx="8534400" cy="5616624"/>
          </a:xfrm>
        </p:spPr>
        <p:txBody>
          <a:bodyPr/>
          <a:lstStyle/>
          <a:p>
            <a:pPr marL="0" indent="-226800">
              <a:spcBef>
                <a:spcPts val="800"/>
              </a:spcBef>
              <a:buNone/>
            </a:pPr>
            <a:r>
              <a:rPr lang="en-GB" sz="1200" dirty="0"/>
              <a:t>Anderson, M.L. </a:t>
            </a:r>
            <a:r>
              <a:rPr lang="en-GB" sz="1200" dirty="0" smtClean="0"/>
              <a:t>&amp; </a:t>
            </a:r>
            <a:r>
              <a:rPr lang="en-GB" sz="1200" dirty="0"/>
              <a:t>Perlis, D. (2005). </a:t>
            </a:r>
            <a:r>
              <a:rPr lang="en-GB" sz="1200" dirty="0" smtClean="0"/>
              <a:t>The </a:t>
            </a:r>
            <a:r>
              <a:rPr lang="en-GB" sz="1200" dirty="0"/>
              <a:t>roots of </a:t>
            </a:r>
            <a:r>
              <a:rPr lang="en-GB" sz="1200" dirty="0" smtClean="0"/>
              <a:t>self-awareness. </a:t>
            </a:r>
            <a:r>
              <a:rPr lang="en-GB" sz="1200" i="1" dirty="0" smtClean="0"/>
              <a:t>Phenomenology </a:t>
            </a:r>
            <a:r>
              <a:rPr lang="en-GB" sz="1200" i="1" dirty="0"/>
              <a:t>and the Cognitive Sciences,</a:t>
            </a:r>
            <a:r>
              <a:rPr lang="en-GB" sz="1200" dirty="0"/>
              <a:t> </a:t>
            </a:r>
            <a:r>
              <a:rPr lang="en-GB" sz="1200" dirty="0" smtClean="0"/>
              <a:t>4, </a:t>
            </a:r>
            <a:r>
              <a:rPr lang="en-GB" sz="1200" dirty="0"/>
              <a:t>pp.297--333. </a:t>
            </a:r>
            <a:endParaRPr lang="en-GB" sz="1200" dirty="0" smtClean="0"/>
          </a:p>
          <a:p>
            <a:pPr marL="0" indent="-226800">
              <a:spcBef>
                <a:spcPts val="800"/>
              </a:spcBef>
              <a:buNone/>
            </a:pPr>
            <a:r>
              <a:rPr lang="en-GB" sz="1200" dirty="0" err="1" smtClean="0"/>
              <a:t>Barnden</a:t>
            </a:r>
            <a:r>
              <a:rPr lang="en-GB" sz="1200" dirty="0"/>
              <a:t>, J.A.  (2014).  Running into consciousness.  </a:t>
            </a:r>
            <a:r>
              <a:rPr lang="en-GB" sz="1200" i="1" dirty="0"/>
              <a:t>J. Consciousness Studies</a:t>
            </a:r>
            <a:r>
              <a:rPr lang="en-GB" sz="1200" dirty="0"/>
              <a:t>, </a:t>
            </a:r>
            <a:r>
              <a:rPr lang="en-GB" sz="1200" i="1" dirty="0"/>
              <a:t>21</a:t>
            </a:r>
            <a:r>
              <a:rPr lang="en-GB" sz="1200" dirty="0"/>
              <a:t>(5–6): 33–56. </a:t>
            </a:r>
          </a:p>
          <a:p>
            <a:pPr marL="226800" indent="-226800">
              <a:spcBef>
                <a:spcPts val="800"/>
              </a:spcBef>
              <a:buNone/>
            </a:pPr>
            <a:r>
              <a:rPr lang="en-GB" sz="1200" dirty="0" err="1"/>
              <a:t>Barnden</a:t>
            </a:r>
            <a:r>
              <a:rPr lang="en-GB" sz="1200" dirty="0"/>
              <a:t>, J.A. (2018). Consciousness, causal oomph and meta-oomph. Poster presented at the </a:t>
            </a:r>
            <a:r>
              <a:rPr lang="en-GB" sz="1200" i="1" dirty="0"/>
              <a:t>26th Conference of the European Society for Philosophy and Psychology,</a:t>
            </a:r>
            <a:r>
              <a:rPr lang="en-GB" sz="1200" dirty="0"/>
              <a:t> 10--13 Sep. 2018, Rijeka, Croatia.</a:t>
            </a:r>
          </a:p>
          <a:p>
            <a:pPr marL="226800" indent="-226800">
              <a:spcBef>
                <a:spcPts val="800"/>
              </a:spcBef>
              <a:buNone/>
            </a:pPr>
            <a:r>
              <a:rPr lang="en-GB" sz="1200" dirty="0" err="1"/>
              <a:t>Baars</a:t>
            </a:r>
            <a:r>
              <a:rPr lang="en-GB" sz="1200" dirty="0"/>
              <a:t>, B. (1988). </a:t>
            </a:r>
            <a:r>
              <a:rPr lang="en-GB" sz="1200" i="1" dirty="0"/>
              <a:t>A Cognitive Theory of Consciousness.</a:t>
            </a:r>
            <a:r>
              <a:rPr lang="en-GB" sz="1200" dirty="0"/>
              <a:t> Cambridge: Cambridge University Press.</a:t>
            </a:r>
          </a:p>
          <a:p>
            <a:pPr marL="226800" indent="-226800">
              <a:spcBef>
                <a:spcPts val="800"/>
              </a:spcBef>
              <a:buNone/>
            </a:pPr>
            <a:r>
              <a:rPr lang="en-GB" sz="1200" dirty="0" err="1"/>
              <a:t>Beebee</a:t>
            </a:r>
            <a:r>
              <a:rPr lang="en-GB" sz="1200" dirty="0"/>
              <a:t>, H. (2009).  Causation and observation.  In H. </a:t>
            </a:r>
            <a:r>
              <a:rPr lang="en-GB" sz="1200" dirty="0" err="1"/>
              <a:t>Beebee</a:t>
            </a:r>
            <a:r>
              <a:rPr lang="en-GB" sz="1200" dirty="0"/>
              <a:t>, C. Hitchcock &amp; P. Menzies (</a:t>
            </a:r>
            <a:r>
              <a:rPr lang="en-GB" sz="1200" dirty="0" err="1"/>
              <a:t>Eds</a:t>
            </a:r>
            <a:r>
              <a:rPr lang="en-GB" sz="1200" dirty="0"/>
              <a:t>), </a:t>
            </a:r>
            <a:r>
              <a:rPr lang="en-GB" sz="1200" i="1" dirty="0"/>
              <a:t>The Oxford Handbook of Causation.</a:t>
            </a:r>
            <a:r>
              <a:rPr lang="en-GB" sz="1200" dirty="0"/>
              <a:t> pp.471–497. Oxford Scholarship Online ( Oxford University Press).</a:t>
            </a:r>
          </a:p>
          <a:p>
            <a:pPr marL="226800" indent="-226800">
              <a:spcBef>
                <a:spcPts val="800"/>
              </a:spcBef>
              <a:buNone/>
            </a:pPr>
            <a:r>
              <a:rPr lang="en-GB" sz="1200" dirty="0"/>
              <a:t>Bishop, J.M. (2009). A cognitive computation fallacy? Cognition, computations and </a:t>
            </a:r>
            <a:r>
              <a:rPr lang="en-GB" sz="1200" dirty="0" err="1"/>
              <a:t>panpsychism</a:t>
            </a:r>
            <a:r>
              <a:rPr lang="en-GB" sz="1200" dirty="0"/>
              <a:t>, </a:t>
            </a:r>
            <a:r>
              <a:rPr lang="en-GB" sz="1200" i="1" dirty="0"/>
              <a:t>Cognitive Computation, 1</a:t>
            </a:r>
            <a:r>
              <a:rPr lang="en-GB" sz="1200" dirty="0"/>
              <a:t>, pp.221--233.</a:t>
            </a:r>
          </a:p>
          <a:p>
            <a:pPr marL="226800" indent="-226800">
              <a:spcBef>
                <a:spcPts val="800"/>
              </a:spcBef>
              <a:buNone/>
            </a:pPr>
            <a:r>
              <a:rPr lang="en-GB" sz="1200" dirty="0" err="1"/>
              <a:t>Brüntrup</a:t>
            </a:r>
            <a:r>
              <a:rPr lang="en-GB" sz="1200" dirty="0"/>
              <a:t>, G. &amp; </a:t>
            </a:r>
            <a:r>
              <a:rPr lang="en-GB" sz="1200" dirty="0" err="1"/>
              <a:t>Jaskolla</a:t>
            </a:r>
            <a:r>
              <a:rPr lang="en-GB" sz="1200" dirty="0"/>
              <a:t>, L. (</a:t>
            </a:r>
            <a:r>
              <a:rPr lang="en-GB" sz="1200" dirty="0" err="1"/>
              <a:t>Eds</a:t>
            </a:r>
            <a:r>
              <a:rPr lang="en-GB" sz="1200" dirty="0"/>
              <a:t>) (2016).  </a:t>
            </a:r>
            <a:r>
              <a:rPr lang="en-GB" sz="1200" dirty="0" err="1"/>
              <a:t>Panpsychism</a:t>
            </a:r>
            <a:r>
              <a:rPr lang="en-GB" sz="1200" dirty="0"/>
              <a:t>: contemporary Perspectives. Oxford Scholarship Online, October 2016.</a:t>
            </a:r>
          </a:p>
          <a:p>
            <a:pPr marL="226800" indent="-226800">
              <a:spcBef>
                <a:spcPts val="800"/>
              </a:spcBef>
              <a:buNone/>
            </a:pPr>
            <a:r>
              <a:rPr lang="en-GB" sz="1200" dirty="0"/>
              <a:t>Carruthers, P. (2011) Higher-order theories of consciousness, in </a:t>
            </a:r>
            <a:r>
              <a:rPr lang="en-GB" sz="1200" dirty="0" err="1"/>
              <a:t>Zalta</a:t>
            </a:r>
            <a:r>
              <a:rPr lang="en-GB" sz="1200" dirty="0"/>
              <a:t>, E.N. (ed.) </a:t>
            </a:r>
            <a:r>
              <a:rPr lang="en-GB" sz="1200" i="1" dirty="0"/>
              <a:t>The Stanford </a:t>
            </a:r>
            <a:r>
              <a:rPr lang="en-GB" sz="1200" i="1" dirty="0" err="1"/>
              <a:t>Encyclopedia</a:t>
            </a:r>
            <a:r>
              <a:rPr lang="en-GB" sz="1200" dirty="0"/>
              <a:t> </a:t>
            </a:r>
            <a:r>
              <a:rPr lang="en-GB" sz="1200" i="1" dirty="0"/>
              <a:t>of Philosophy </a:t>
            </a:r>
            <a:r>
              <a:rPr lang="en-GB" sz="1200" dirty="0"/>
              <a:t>(Fall 2011 ed.), online at ttp://plato.stanford.edu/archives/fall2011/entries/consciousnesshigher/.</a:t>
            </a:r>
          </a:p>
          <a:p>
            <a:pPr marL="226800" indent="-226800">
              <a:spcBef>
                <a:spcPts val="800"/>
              </a:spcBef>
              <a:buNone/>
            </a:pPr>
            <a:r>
              <a:rPr lang="en-GB" sz="1200" dirty="0"/>
              <a:t>Chalmers, D.J. (2010). </a:t>
            </a:r>
            <a:r>
              <a:rPr lang="en-GB" sz="1200" i="1" dirty="0"/>
              <a:t>The character of consciousness.</a:t>
            </a:r>
            <a:r>
              <a:rPr lang="en-GB" sz="1200" dirty="0"/>
              <a:t> New York: Oxford University Press..</a:t>
            </a:r>
          </a:p>
          <a:p>
            <a:pPr marL="226800" indent="-226800">
              <a:spcBef>
                <a:spcPts val="800"/>
              </a:spcBef>
              <a:buNone/>
            </a:pPr>
            <a:r>
              <a:rPr lang="en-GB" sz="1200" dirty="0"/>
              <a:t>Chalmers, D.J</a:t>
            </a:r>
            <a:r>
              <a:rPr lang="en-GB" sz="1200" dirty="0" smtClean="0"/>
              <a:t>. (</a:t>
            </a:r>
            <a:r>
              <a:rPr lang="en-GB" sz="1200" dirty="0"/>
              <a:t>2016). </a:t>
            </a:r>
            <a:r>
              <a:rPr lang="en-GB" sz="1200" dirty="0" smtClean="0"/>
              <a:t>The </a:t>
            </a:r>
            <a:r>
              <a:rPr lang="en-GB" sz="1200" dirty="0"/>
              <a:t>combination problem for </a:t>
            </a:r>
            <a:r>
              <a:rPr lang="en-GB" sz="1200" dirty="0" err="1"/>
              <a:t>panpsychism</a:t>
            </a:r>
            <a:r>
              <a:rPr lang="en-GB" sz="1200" dirty="0" smtClean="0"/>
              <a:t>. </a:t>
            </a:r>
            <a:r>
              <a:rPr lang="en-GB" sz="1200" dirty="0"/>
              <a:t>In </a:t>
            </a:r>
            <a:r>
              <a:rPr lang="en-GB" sz="1200" dirty="0" err="1"/>
              <a:t>Brüntrup</a:t>
            </a:r>
            <a:r>
              <a:rPr lang="en-GB" sz="1200" dirty="0"/>
              <a:t> &amp; </a:t>
            </a:r>
            <a:r>
              <a:rPr lang="en-GB" sz="1200" dirty="0" err="1"/>
              <a:t>Jaskolla</a:t>
            </a:r>
            <a:r>
              <a:rPr lang="en-GB" sz="1200" dirty="0"/>
              <a:t> (2016).</a:t>
            </a:r>
          </a:p>
          <a:p>
            <a:pPr marL="226800" indent="-226800">
              <a:spcBef>
                <a:spcPts val="800"/>
              </a:spcBef>
              <a:buNone/>
            </a:pPr>
            <a:r>
              <a:rPr lang="en-GB" sz="1200" dirty="0" err="1" smtClean="0"/>
              <a:t>Ciaunica</a:t>
            </a:r>
            <a:r>
              <a:rPr lang="en-GB" sz="1200" dirty="0" smtClean="0"/>
              <a:t>, A. &amp; </a:t>
            </a:r>
            <a:r>
              <a:rPr lang="en-GB" sz="1200" dirty="0" err="1" smtClean="0"/>
              <a:t>Crucianelli</a:t>
            </a:r>
            <a:r>
              <a:rPr lang="en-GB" sz="1200" dirty="0" smtClean="0"/>
              <a:t>, L. (2019).  Minimal </a:t>
            </a:r>
            <a:r>
              <a:rPr lang="en-GB" sz="1200" dirty="0"/>
              <a:t>self-awareness from within: a developmental perspective</a:t>
            </a:r>
            <a:r>
              <a:rPr lang="en-GB" sz="1200" i="1" dirty="0" smtClean="0"/>
              <a:t>.  J. Consciousness </a:t>
            </a:r>
            <a:r>
              <a:rPr lang="en-GB" sz="1200" i="1" dirty="0"/>
              <a:t>Studies, </a:t>
            </a:r>
            <a:r>
              <a:rPr lang="en-GB" sz="1200" i="1" dirty="0" smtClean="0"/>
              <a:t>26</a:t>
            </a:r>
            <a:r>
              <a:rPr lang="en-GB" sz="1200" dirty="0" smtClean="0"/>
              <a:t>(3-</a:t>
            </a:r>
            <a:r>
              <a:rPr lang="en-GB" sz="1200" dirty="0"/>
              <a:t>-4), </a:t>
            </a:r>
            <a:r>
              <a:rPr lang="en-GB" sz="1200" dirty="0" smtClean="0"/>
              <a:t>pp.207–226.</a:t>
            </a:r>
          </a:p>
          <a:p>
            <a:pPr marL="226800" indent="-226800">
              <a:spcBef>
                <a:spcPts val="800"/>
              </a:spcBef>
              <a:buNone/>
            </a:pPr>
            <a:r>
              <a:rPr lang="en-GB" sz="1200" dirty="0" smtClean="0"/>
              <a:t>Demarest</a:t>
            </a:r>
            <a:r>
              <a:rPr lang="en-GB" sz="1200" dirty="0"/>
              <a:t>, H. (2017).  Powerful properties, powerless laws.  In Jacobs (2017), Ch.4</a:t>
            </a:r>
            <a:r>
              <a:rPr lang="en-GB" sz="1200" dirty="0" smtClean="0"/>
              <a:t>.</a:t>
            </a:r>
          </a:p>
          <a:p>
            <a:pPr marL="226800" indent="-226800">
              <a:spcBef>
                <a:spcPts val="800"/>
              </a:spcBef>
              <a:buNone/>
            </a:pPr>
            <a:r>
              <a:rPr lang="en-GB" sz="1200" dirty="0" err="1"/>
              <a:t>Dowe</a:t>
            </a:r>
            <a:r>
              <a:rPr lang="en-GB" sz="1200" dirty="0"/>
              <a:t>, P. (2009). Causal processes. In </a:t>
            </a:r>
            <a:r>
              <a:rPr lang="en-GB" sz="1200" i="1" dirty="0"/>
              <a:t>Stanford </a:t>
            </a:r>
            <a:r>
              <a:rPr lang="en-GB" sz="1200" i="1" dirty="0" err="1"/>
              <a:t>Encyclopedia</a:t>
            </a:r>
            <a:r>
              <a:rPr lang="en-GB" sz="1200" i="1" dirty="0"/>
              <a:t> of Philo</a:t>
            </a:r>
            <a:r>
              <a:rPr lang="en-GB" sz="1200" dirty="0"/>
              <a:t>sophy (Spring 2009 ed.), online at http://plato.stanford.edu/archives/spr2009/entries/causation-process/.</a:t>
            </a:r>
          </a:p>
          <a:p>
            <a:pPr marL="226800" indent="-226800">
              <a:spcBef>
                <a:spcPts val="800"/>
              </a:spcBef>
              <a:buNone/>
            </a:pPr>
            <a:r>
              <a:rPr lang="en-GB" sz="1200" dirty="0"/>
              <a:t>Edelman, G.M. &amp; </a:t>
            </a:r>
            <a:r>
              <a:rPr lang="en-GB" sz="1200" dirty="0" err="1"/>
              <a:t>Tononi</a:t>
            </a:r>
            <a:r>
              <a:rPr lang="en-GB" sz="1200" dirty="0"/>
              <a:t>, G. (2000). </a:t>
            </a:r>
            <a:r>
              <a:rPr lang="en-GB" sz="1200" i="1" dirty="0"/>
              <a:t>A Universe of consciousness: How matter becomes imagination. </a:t>
            </a:r>
            <a:r>
              <a:rPr lang="en-GB" sz="1200" dirty="0"/>
              <a:t>Basic Books.</a:t>
            </a:r>
          </a:p>
          <a:p>
            <a:pPr marL="226800" indent="-226800">
              <a:spcBef>
                <a:spcPts val="800"/>
              </a:spcBef>
              <a:buNone/>
            </a:pPr>
            <a:r>
              <a:rPr lang="en-GB" sz="1200" dirty="0" err="1"/>
              <a:t>Ehring</a:t>
            </a:r>
            <a:r>
              <a:rPr lang="en-GB" sz="1200" dirty="0"/>
              <a:t>, D. (2009).  Causal </a:t>
            </a:r>
            <a:r>
              <a:rPr lang="en-GB" sz="1200" dirty="0" err="1"/>
              <a:t>relata</a:t>
            </a:r>
            <a:r>
              <a:rPr lang="en-GB" sz="1200" dirty="0"/>
              <a:t>.  In H. </a:t>
            </a:r>
            <a:r>
              <a:rPr lang="en-GB" sz="1200" dirty="0" err="1"/>
              <a:t>Beebee</a:t>
            </a:r>
            <a:r>
              <a:rPr lang="en-GB" sz="1200" dirty="0"/>
              <a:t>, C. Hitchcock &amp; P. Menzies (</a:t>
            </a:r>
            <a:r>
              <a:rPr lang="en-GB" sz="1200" dirty="0" err="1"/>
              <a:t>Eds</a:t>
            </a:r>
            <a:r>
              <a:rPr lang="en-GB" sz="1200" dirty="0"/>
              <a:t>), </a:t>
            </a:r>
            <a:r>
              <a:rPr lang="en-GB" sz="1200" i="1" dirty="0"/>
              <a:t>The Oxford Handbook of Causation.</a:t>
            </a:r>
            <a:r>
              <a:rPr lang="en-GB" sz="1200" dirty="0"/>
              <a:t> pp.387–413. Oxford:  Oxford University Press.</a:t>
            </a:r>
          </a:p>
          <a:p>
            <a:pPr marL="226800" indent="0">
              <a:spcBef>
                <a:spcPts val="1000"/>
              </a:spcBef>
              <a:buNone/>
            </a:pPr>
            <a:endParaRPr lang="en-GB" sz="1200" dirty="0"/>
          </a:p>
        </p:txBody>
      </p:sp>
    </p:spTree>
    <p:extLst>
      <p:ext uri="{BB962C8B-B14F-4D97-AF65-F5344CB8AC3E}">
        <p14:creationId xmlns:p14="http://schemas.microsoft.com/office/powerpoint/2010/main" val="196588761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dirty="0" smtClean="0"/>
              <a:t>References, </a:t>
            </a:r>
            <a:r>
              <a:rPr lang="en-GB" altLang="en-US" sz="2000" dirty="0" err="1" smtClean="0"/>
              <a:t>contd</a:t>
            </a:r>
            <a:endParaRPr lang="en-GB" altLang="en-US" sz="2000" dirty="0" smtClean="0"/>
          </a:p>
        </p:txBody>
      </p:sp>
      <p:sp>
        <p:nvSpPr>
          <p:cNvPr id="19459" name="Rectangle 3"/>
          <p:cNvSpPr>
            <a:spLocks noGrp="1" noChangeArrowheads="1"/>
          </p:cNvSpPr>
          <p:nvPr>
            <p:ph idx="1"/>
          </p:nvPr>
        </p:nvSpPr>
        <p:spPr>
          <a:xfrm>
            <a:off x="251520" y="692696"/>
            <a:ext cx="8534400" cy="5616624"/>
          </a:xfrm>
        </p:spPr>
        <p:txBody>
          <a:bodyPr/>
          <a:lstStyle/>
          <a:p>
            <a:pPr marL="226800" indent="-226800">
              <a:spcBef>
                <a:spcPts val="800"/>
              </a:spcBef>
              <a:buNone/>
            </a:pPr>
            <a:r>
              <a:rPr lang="en-GB" sz="1200" dirty="0"/>
              <a:t>Ellis, B. (2013). The power of agency.  In Groff &amp; Greco (2013), pp.186–206. </a:t>
            </a:r>
          </a:p>
          <a:p>
            <a:pPr marL="226800" indent="-226800">
              <a:spcBef>
                <a:spcPts val="800"/>
              </a:spcBef>
              <a:buNone/>
            </a:pPr>
            <a:r>
              <a:rPr lang="en-GB" sz="1200" dirty="0"/>
              <a:t>Ellis, G. (2016). </a:t>
            </a:r>
            <a:r>
              <a:rPr lang="en-GB" sz="1200" i="1" dirty="0"/>
              <a:t>How can physics underlie the mind?  Top-down causation in the human context. </a:t>
            </a:r>
            <a:r>
              <a:rPr lang="en-GB" sz="1200" dirty="0"/>
              <a:t>Dordrecht:  Springer.  </a:t>
            </a:r>
          </a:p>
          <a:p>
            <a:pPr marL="226800" indent="-226800">
              <a:spcBef>
                <a:spcPts val="800"/>
              </a:spcBef>
              <a:buNone/>
            </a:pPr>
            <a:r>
              <a:rPr lang="en-GB" sz="1200" dirty="0" err="1" smtClean="0"/>
              <a:t>Fernández</a:t>
            </a:r>
            <a:r>
              <a:rPr lang="en-GB" sz="1200" dirty="0"/>
              <a:t>, E. (2010). Living is surviving:  causation, reproduction and semiosis. Manuscript presented at </a:t>
            </a:r>
            <a:r>
              <a:rPr lang="en-GB" sz="1200" i="1" dirty="0"/>
              <a:t>Tenth Annual Conference on Biosemiotics</a:t>
            </a:r>
            <a:r>
              <a:rPr lang="en-GB" sz="1200" dirty="0"/>
              <a:t>, Gatherings in Biosemiotics, Braga, Portugal.</a:t>
            </a:r>
          </a:p>
          <a:p>
            <a:pPr marL="226800" indent="-226800">
              <a:spcBef>
                <a:spcPts val="800"/>
              </a:spcBef>
              <a:buNone/>
            </a:pPr>
            <a:r>
              <a:rPr lang="en-GB" sz="1200" dirty="0"/>
              <a:t>Gallagher, S. &amp; </a:t>
            </a:r>
            <a:r>
              <a:rPr lang="en-GB" sz="1200" dirty="0" err="1"/>
              <a:t>Zahavi</a:t>
            </a:r>
            <a:r>
              <a:rPr lang="en-GB" sz="1200" dirty="0"/>
              <a:t>, D. (2015). Phenomenological approaches to self-consciousness. In Edward N. </a:t>
            </a:r>
            <a:r>
              <a:rPr lang="en-GB" sz="1200" dirty="0" err="1"/>
              <a:t>Zalta</a:t>
            </a:r>
            <a:r>
              <a:rPr lang="en-GB" sz="1200" dirty="0"/>
              <a:t> (Ed.), </a:t>
            </a:r>
            <a:r>
              <a:rPr lang="en-GB" sz="1200" i="1" dirty="0"/>
              <a:t>The Stanford </a:t>
            </a:r>
            <a:r>
              <a:rPr lang="en-GB" sz="1200" i="1" dirty="0" err="1"/>
              <a:t>Encyclopedia</a:t>
            </a:r>
            <a:r>
              <a:rPr lang="en-GB" sz="1200" i="1" dirty="0"/>
              <a:t> of Philosophy</a:t>
            </a:r>
            <a:r>
              <a:rPr lang="en-GB" sz="1200" dirty="0"/>
              <a:t> (Spring 2015 Edition), URL = http://plato.stanford.edu/archives/spr2015/entries/self-consciousness-phenomenological/.</a:t>
            </a:r>
          </a:p>
          <a:p>
            <a:pPr marL="226800" indent="-226800">
              <a:spcBef>
                <a:spcPts val="800"/>
              </a:spcBef>
              <a:buNone/>
            </a:pPr>
            <a:r>
              <a:rPr lang="en-GB" sz="1200" dirty="0" err="1"/>
              <a:t>Graziano</a:t>
            </a:r>
            <a:r>
              <a:rPr lang="en-GB" sz="1200" dirty="0"/>
              <a:t>, M.S.A. (2013). </a:t>
            </a:r>
            <a:r>
              <a:rPr lang="en-GB" sz="1200" i="1" dirty="0"/>
              <a:t>Consciousness and the Social Brain</a:t>
            </a:r>
            <a:r>
              <a:rPr lang="en-GB" sz="1200" dirty="0"/>
              <a:t>. Oxford: Oxford University Press. </a:t>
            </a:r>
          </a:p>
          <a:p>
            <a:pPr marL="226800" indent="-226800">
              <a:spcBef>
                <a:spcPts val="800"/>
              </a:spcBef>
              <a:buNone/>
            </a:pPr>
            <a:r>
              <a:rPr lang="en-GB" sz="1200" dirty="0"/>
              <a:t>Groff, R. (2013). Whose powers?  Which agency?  In Groff &amp; Greco  (2013),  pp.207–227.</a:t>
            </a:r>
          </a:p>
          <a:p>
            <a:pPr marL="226800" indent="-226800">
              <a:spcBef>
                <a:spcPts val="800"/>
              </a:spcBef>
              <a:buNone/>
            </a:pPr>
            <a:r>
              <a:rPr lang="en-GB" sz="1200" dirty="0"/>
              <a:t>Groff, R. &amp; Greco, J. (</a:t>
            </a:r>
            <a:r>
              <a:rPr lang="en-GB" sz="1200" dirty="0" err="1"/>
              <a:t>Eds</a:t>
            </a:r>
            <a:r>
              <a:rPr lang="en-GB" sz="1200" dirty="0"/>
              <a:t>)  (2013).  </a:t>
            </a:r>
            <a:r>
              <a:rPr lang="en-GB" sz="1200" i="1" dirty="0"/>
              <a:t>Powers and capacities in philosophy:  the New Aristotelianism.</a:t>
            </a:r>
            <a:r>
              <a:rPr lang="en-GB" sz="1200" dirty="0"/>
              <a:t>  New York and London:  Routledge.</a:t>
            </a:r>
          </a:p>
          <a:p>
            <a:pPr marL="226800" indent="-226800">
              <a:spcBef>
                <a:spcPts val="800"/>
              </a:spcBef>
              <a:buNone/>
            </a:pPr>
            <a:r>
              <a:rPr lang="en-GB" sz="1200" dirty="0" err="1"/>
              <a:t>Guillot</a:t>
            </a:r>
            <a:r>
              <a:rPr lang="en-GB" sz="1200" dirty="0"/>
              <a:t>, Marie (2017). </a:t>
            </a:r>
            <a:r>
              <a:rPr lang="en-GB" sz="1200" i="1" dirty="0"/>
              <a:t>I me mine:</a:t>
            </a:r>
            <a:r>
              <a:rPr lang="en-GB" sz="1200" dirty="0"/>
              <a:t> on a confusion concerning the subjective character of experience. </a:t>
            </a:r>
            <a:r>
              <a:rPr lang="en-GB" sz="1200" i="1" dirty="0"/>
              <a:t>Review of Philosophy and Psychology, 8</a:t>
            </a:r>
            <a:r>
              <a:rPr lang="en-GB" sz="1200" dirty="0"/>
              <a:t>, pp.23--</a:t>
            </a:r>
            <a:r>
              <a:rPr lang="en-GB" sz="1200" dirty="0" smtClean="0"/>
              <a:t>53.</a:t>
            </a:r>
          </a:p>
          <a:p>
            <a:pPr marL="226800" indent="-226800">
              <a:spcBef>
                <a:spcPts val="800"/>
              </a:spcBef>
              <a:buNone/>
            </a:pPr>
            <a:r>
              <a:rPr lang="en-GB" sz="1200" dirty="0" smtClean="0"/>
              <a:t>Harman</a:t>
            </a:r>
            <a:r>
              <a:rPr lang="en-GB" sz="1200" dirty="0"/>
              <a:t>, G. (1990). The intrinsic quality of </a:t>
            </a:r>
            <a:r>
              <a:rPr lang="en-GB" sz="1200" dirty="0" smtClean="0"/>
              <a:t>experience. </a:t>
            </a:r>
            <a:r>
              <a:rPr lang="en-GB" sz="1200" i="1" dirty="0" smtClean="0"/>
              <a:t>Philosophical </a:t>
            </a:r>
            <a:r>
              <a:rPr lang="en-GB" sz="1200" i="1" dirty="0"/>
              <a:t>Perspectives</a:t>
            </a:r>
            <a:r>
              <a:rPr lang="en-GB" sz="1200" dirty="0"/>
              <a:t>, </a:t>
            </a:r>
            <a:r>
              <a:rPr lang="en-GB" sz="1200" i="1" dirty="0"/>
              <a:t>4</a:t>
            </a:r>
            <a:r>
              <a:rPr lang="en-GB" sz="1200" dirty="0"/>
              <a:t>, </a:t>
            </a:r>
            <a:r>
              <a:rPr lang="en-GB" sz="1200" dirty="0" smtClean="0"/>
              <a:t>pp.31-52.</a:t>
            </a:r>
          </a:p>
          <a:p>
            <a:pPr marL="226800" indent="-226800">
              <a:spcBef>
                <a:spcPts val="800"/>
              </a:spcBef>
              <a:buNone/>
            </a:pPr>
            <a:r>
              <a:rPr lang="en-GB" sz="1200" dirty="0" smtClean="0"/>
              <a:t>Jacobs</a:t>
            </a:r>
            <a:r>
              <a:rPr lang="en-GB" sz="1200" dirty="0"/>
              <a:t>, J.D. (Ed.) (2017). </a:t>
            </a:r>
            <a:r>
              <a:rPr lang="en-GB" sz="1200" i="1" dirty="0"/>
              <a:t>Causal powers. </a:t>
            </a:r>
            <a:r>
              <a:rPr lang="en-GB" sz="1200" dirty="0"/>
              <a:t>Oxford: Oxford University Press.</a:t>
            </a:r>
          </a:p>
          <a:p>
            <a:pPr marL="226800" indent="-226800">
              <a:spcBef>
                <a:spcPts val="800"/>
              </a:spcBef>
              <a:buNone/>
            </a:pPr>
            <a:r>
              <a:rPr lang="en-GB" sz="1200" dirty="0"/>
              <a:t>Kirk, R. (2005). </a:t>
            </a:r>
            <a:r>
              <a:rPr lang="en-GB" sz="1200" i="1" dirty="0"/>
              <a:t>Zombies and consciousness.</a:t>
            </a:r>
            <a:r>
              <a:rPr lang="en-GB" sz="1200" dirty="0"/>
              <a:t> Oxford:  Clarendon Press (Oxford University Press).</a:t>
            </a:r>
          </a:p>
          <a:p>
            <a:pPr marL="226800" indent="-226800">
              <a:spcBef>
                <a:spcPts val="800"/>
              </a:spcBef>
              <a:buNone/>
            </a:pPr>
            <a:r>
              <a:rPr lang="en-GB" sz="1200" dirty="0" err="1"/>
              <a:t>Koons</a:t>
            </a:r>
            <a:r>
              <a:rPr lang="en-GB" sz="1200" dirty="0"/>
              <a:t>, R.C. (1998).  Teleology as higher-order causation: A situation-theoretic account. </a:t>
            </a:r>
            <a:r>
              <a:rPr lang="en-GB" sz="1200" i="1" dirty="0"/>
              <a:t>Minds and Machines, 8</a:t>
            </a:r>
            <a:r>
              <a:rPr lang="en-GB" sz="1200" b="1" dirty="0"/>
              <a:t>: </a:t>
            </a:r>
            <a:r>
              <a:rPr lang="en-GB" sz="1200" dirty="0"/>
              <a:t>559–585.</a:t>
            </a:r>
          </a:p>
          <a:p>
            <a:pPr marL="226800" indent="-226800">
              <a:spcBef>
                <a:spcPts val="800"/>
              </a:spcBef>
              <a:buNone/>
            </a:pPr>
            <a:r>
              <a:rPr lang="en-GB" sz="1200" dirty="0"/>
              <a:t>Kovacs, D.M. (2019). The question of meta-causation. Talk at </a:t>
            </a:r>
            <a:r>
              <a:rPr lang="en-GB" sz="1200" i="1" dirty="0" err="1"/>
              <a:t>FraMEPhys</a:t>
            </a:r>
            <a:r>
              <a:rPr lang="en-GB" sz="1200" i="1" dirty="0"/>
              <a:t>/Gothenburg Conference on Metaphysical Explanation in Science</a:t>
            </a:r>
            <a:r>
              <a:rPr lang="en-GB" sz="1200" dirty="0"/>
              <a:t>, co-organized by Philosophy department, University of Birmingham, at Ikon Gallery, Birmingham, 10–11 Jan 2019.</a:t>
            </a:r>
          </a:p>
          <a:p>
            <a:pPr marL="226800" indent="-226800">
              <a:spcBef>
                <a:spcPts val="800"/>
              </a:spcBef>
              <a:buNone/>
            </a:pPr>
            <a:r>
              <a:rPr lang="en-GB" sz="1200" dirty="0" err="1"/>
              <a:t>Kriegel</a:t>
            </a:r>
            <a:r>
              <a:rPr lang="en-GB" sz="1200" dirty="0"/>
              <a:t>, U. (2009). </a:t>
            </a:r>
            <a:r>
              <a:rPr lang="en-GB" sz="1200" i="1" dirty="0"/>
              <a:t>Subjective consciousness:  A self-representational theory.</a:t>
            </a:r>
            <a:r>
              <a:rPr lang="en-GB" sz="1200" dirty="0"/>
              <a:t> Oxford: Oxford University Press.</a:t>
            </a:r>
          </a:p>
          <a:p>
            <a:pPr marL="226800" indent="-226800">
              <a:spcBef>
                <a:spcPts val="800"/>
              </a:spcBef>
              <a:buNone/>
            </a:pPr>
            <a:r>
              <a:rPr lang="en-GB" sz="1200" dirty="0" err="1"/>
              <a:t>Kutach</a:t>
            </a:r>
            <a:r>
              <a:rPr lang="en-GB" sz="1200" dirty="0"/>
              <a:t>, D.  (2014).  </a:t>
            </a:r>
            <a:r>
              <a:rPr lang="en-GB" sz="1200" i="1" dirty="0"/>
              <a:t>Causation.</a:t>
            </a:r>
            <a:r>
              <a:rPr lang="en-GB" sz="1200" dirty="0"/>
              <a:t>  Cambridge, UK:  Polity Press</a:t>
            </a:r>
            <a:r>
              <a:rPr lang="en-GB" sz="1200" dirty="0" smtClean="0"/>
              <a:t>.</a:t>
            </a:r>
          </a:p>
          <a:p>
            <a:pPr marL="226800" indent="-226800">
              <a:spcBef>
                <a:spcPts val="800"/>
              </a:spcBef>
              <a:buNone/>
            </a:pPr>
            <a:r>
              <a:rPr lang="en-GB" sz="1200" dirty="0"/>
              <a:t>Levine, J. (2018).  </a:t>
            </a:r>
            <a:r>
              <a:rPr lang="en-GB" sz="1200" i="1" dirty="0"/>
              <a:t>Quality and Content: Essays on Consciousness, Representation, and Modality</a:t>
            </a:r>
            <a:r>
              <a:rPr lang="en-GB" sz="1200" dirty="0"/>
              <a:t>. Scholarship Online: April 2018.</a:t>
            </a:r>
          </a:p>
          <a:p>
            <a:pPr marL="226800" indent="-226800">
              <a:spcBef>
                <a:spcPts val="1000"/>
              </a:spcBef>
              <a:buNone/>
            </a:pPr>
            <a:endParaRPr lang="en-GB" sz="1200" dirty="0"/>
          </a:p>
        </p:txBody>
      </p:sp>
    </p:spTree>
    <p:extLst>
      <p:ext uri="{BB962C8B-B14F-4D97-AF65-F5344CB8AC3E}">
        <p14:creationId xmlns:p14="http://schemas.microsoft.com/office/powerpoint/2010/main" val="194680269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88640"/>
            <a:ext cx="8636496" cy="432048"/>
          </a:xfrm>
        </p:spPr>
        <p:txBody>
          <a:bodyPr/>
          <a:lstStyle/>
          <a:p>
            <a:pPr eaLnBrk="1" hangingPunct="1"/>
            <a:r>
              <a:rPr lang="en-GB" altLang="en-US" sz="2000" dirty="0" smtClean="0"/>
              <a:t>References, </a:t>
            </a:r>
            <a:r>
              <a:rPr lang="en-GB" altLang="en-US" sz="2000" dirty="0" err="1" smtClean="0"/>
              <a:t>contd</a:t>
            </a:r>
            <a:endParaRPr lang="en-GB" altLang="en-US" sz="2000" dirty="0" smtClean="0"/>
          </a:p>
        </p:txBody>
      </p:sp>
      <p:sp>
        <p:nvSpPr>
          <p:cNvPr id="19459" name="Rectangle 3"/>
          <p:cNvSpPr>
            <a:spLocks noGrp="1" noChangeArrowheads="1"/>
          </p:cNvSpPr>
          <p:nvPr>
            <p:ph idx="1"/>
          </p:nvPr>
        </p:nvSpPr>
        <p:spPr>
          <a:xfrm>
            <a:off x="251520" y="620688"/>
            <a:ext cx="8534400" cy="5616624"/>
          </a:xfrm>
        </p:spPr>
        <p:txBody>
          <a:bodyPr/>
          <a:lstStyle/>
          <a:p>
            <a:pPr marL="226800" indent="-226800">
              <a:spcBef>
                <a:spcPts val="800"/>
              </a:spcBef>
              <a:buNone/>
            </a:pPr>
            <a:r>
              <a:rPr lang="en-GB" sz="1200" dirty="0" smtClean="0"/>
              <a:t>Maudlin, T.  (2007).  </a:t>
            </a:r>
            <a:r>
              <a:rPr lang="en-GB" sz="1200" i="1" dirty="0" smtClean="0"/>
              <a:t>The metaphysics within physics.</a:t>
            </a:r>
            <a:r>
              <a:rPr lang="en-GB" sz="1200" dirty="0" smtClean="0"/>
              <a:t>  Oxford:  Oxford University Press.</a:t>
            </a:r>
          </a:p>
          <a:p>
            <a:pPr marL="226800" indent="-226800">
              <a:spcBef>
                <a:spcPts val="800"/>
              </a:spcBef>
              <a:buNone/>
            </a:pPr>
            <a:r>
              <a:rPr lang="en-GB" sz="1200" dirty="0" smtClean="0"/>
              <a:t>Mumford, S. &amp; </a:t>
            </a:r>
            <a:r>
              <a:rPr lang="en-GB" sz="1200" dirty="0" err="1" smtClean="0"/>
              <a:t>Anjum</a:t>
            </a:r>
            <a:r>
              <a:rPr lang="en-GB" sz="1200" dirty="0" smtClean="0"/>
              <a:t>, R.L. (2011).  </a:t>
            </a:r>
            <a:r>
              <a:rPr lang="en-GB" sz="1200" i="1" dirty="0" smtClean="0"/>
              <a:t>Getting causes from powers.</a:t>
            </a:r>
            <a:r>
              <a:rPr lang="en-GB" sz="1200" dirty="0" smtClean="0"/>
              <a:t> Oxford: Oxford University Press.</a:t>
            </a:r>
          </a:p>
          <a:p>
            <a:pPr marL="226800" indent="-226800">
              <a:spcBef>
                <a:spcPts val="800"/>
              </a:spcBef>
              <a:buNone/>
            </a:pPr>
            <a:r>
              <a:rPr lang="en-GB" sz="1200" dirty="0" err="1" smtClean="0"/>
              <a:t>Oizumi</a:t>
            </a:r>
            <a:r>
              <a:rPr lang="en-GB" sz="1200" dirty="0" smtClean="0"/>
              <a:t>, M., </a:t>
            </a:r>
            <a:r>
              <a:rPr lang="en-GB" sz="1200" dirty="0" err="1" smtClean="0"/>
              <a:t>Albantakis</a:t>
            </a:r>
            <a:r>
              <a:rPr lang="en-GB" sz="1200" dirty="0" smtClean="0"/>
              <a:t>, L. &amp; </a:t>
            </a:r>
            <a:r>
              <a:rPr lang="en-GB" sz="1200" dirty="0" err="1" smtClean="0"/>
              <a:t>Tononi</a:t>
            </a:r>
            <a:r>
              <a:rPr lang="en-GB" sz="1200" dirty="0" smtClean="0"/>
              <a:t>, G. (2014). From the phenomenology to the mechanisms of consciousness: Integrated Information Theory 3.0. </a:t>
            </a:r>
            <a:r>
              <a:rPr lang="en-GB" sz="1200" i="1" dirty="0" err="1" smtClean="0"/>
              <a:t>PLoS</a:t>
            </a:r>
            <a:r>
              <a:rPr lang="en-GB" sz="1200" i="1" dirty="0" smtClean="0"/>
              <a:t> Computational Biology, 10</a:t>
            </a:r>
            <a:r>
              <a:rPr lang="en-GB" sz="1200" dirty="0" smtClean="0"/>
              <a:t> (5): e1003588.</a:t>
            </a:r>
          </a:p>
          <a:p>
            <a:pPr marL="226800" indent="-226800">
              <a:spcBef>
                <a:spcPts val="800"/>
              </a:spcBef>
              <a:buNone/>
            </a:pPr>
            <a:r>
              <a:rPr lang="en-GB" sz="1200" dirty="0"/>
              <a:t>Perlis, D</a:t>
            </a:r>
            <a:r>
              <a:rPr lang="en-GB" sz="1200" dirty="0" smtClean="0"/>
              <a:t>. (</a:t>
            </a:r>
            <a:r>
              <a:rPr lang="en-GB" sz="1200" dirty="0"/>
              <a:t>1997</a:t>
            </a:r>
            <a:r>
              <a:rPr lang="en-GB" sz="1200" dirty="0" smtClean="0"/>
              <a:t>). Consciousness </a:t>
            </a:r>
            <a:r>
              <a:rPr lang="en-GB" sz="1200" dirty="0"/>
              <a:t>as </a:t>
            </a:r>
            <a:r>
              <a:rPr lang="en-GB" sz="1200" dirty="0" smtClean="0"/>
              <a:t>self-function.  </a:t>
            </a:r>
            <a:r>
              <a:rPr lang="en-GB" sz="1200" i="1" dirty="0" smtClean="0"/>
              <a:t>J. Consciousness </a:t>
            </a:r>
            <a:r>
              <a:rPr lang="en-GB" sz="1200" i="1" dirty="0"/>
              <a:t>Studies, </a:t>
            </a:r>
            <a:r>
              <a:rPr lang="en-GB" sz="1200" i="1" dirty="0" smtClean="0"/>
              <a:t>4 </a:t>
            </a:r>
            <a:r>
              <a:rPr lang="en-GB" sz="1200" dirty="0"/>
              <a:t>(5--6), pp.509--525. </a:t>
            </a:r>
            <a:endParaRPr lang="en-GB" sz="1200" dirty="0" smtClean="0"/>
          </a:p>
          <a:p>
            <a:pPr marL="226800" indent="-226800">
              <a:spcBef>
                <a:spcPts val="800"/>
              </a:spcBef>
              <a:buNone/>
            </a:pPr>
            <a:r>
              <a:rPr lang="en-GB" sz="1200" dirty="0" smtClean="0"/>
              <a:t>Raleigh, T. (forthcoming). Introduction: The recent renaissance of acquaintance.  Introduction chapter in J. Knowles &amp; T. Raleigh, </a:t>
            </a:r>
            <a:r>
              <a:rPr lang="en-GB" sz="1200" i="1" dirty="0" smtClean="0"/>
              <a:t>Acquaintance: New Essays. </a:t>
            </a:r>
            <a:r>
              <a:rPr lang="en-GB" sz="1200" dirty="0" smtClean="0"/>
              <a:t>Oxford University Press. </a:t>
            </a:r>
          </a:p>
          <a:p>
            <a:pPr marL="226800" indent="-226800">
              <a:spcBef>
                <a:spcPts val="800"/>
              </a:spcBef>
              <a:buNone/>
            </a:pPr>
            <a:r>
              <a:rPr lang="en-GB" sz="1200" dirty="0" smtClean="0"/>
              <a:t>Rosenthal, D.M. (1993). State consciousness and transitive consciousness. </a:t>
            </a:r>
            <a:r>
              <a:rPr lang="en-GB" sz="1200" i="1" dirty="0" smtClean="0"/>
              <a:t>Consciousness and Cognition, 2</a:t>
            </a:r>
            <a:r>
              <a:rPr lang="en-GB" sz="1200" dirty="0" smtClean="0"/>
              <a:t> (4), pp.355–363.</a:t>
            </a:r>
          </a:p>
          <a:p>
            <a:pPr marL="226800" indent="-226800">
              <a:spcBef>
                <a:spcPts val="800"/>
              </a:spcBef>
              <a:buNone/>
            </a:pPr>
            <a:r>
              <a:rPr lang="en-GB" sz="1200" dirty="0" smtClean="0"/>
              <a:t>Russell, B. (1910) Knowledge be acquaintance and knowledge by description.  </a:t>
            </a:r>
            <a:r>
              <a:rPr lang="en-GB" sz="1200" i="1" dirty="0" smtClean="0"/>
              <a:t>Proceedings of the Aristotelian Society, 11,</a:t>
            </a:r>
            <a:r>
              <a:rPr lang="en-GB" sz="1200" dirty="0" smtClean="0"/>
              <a:t> pp.108–128.</a:t>
            </a:r>
          </a:p>
          <a:p>
            <a:pPr marL="226800" indent="-226800">
              <a:spcBef>
                <a:spcPts val="800"/>
              </a:spcBef>
              <a:buNone/>
            </a:pPr>
            <a:r>
              <a:rPr lang="en-GB" sz="1200" dirty="0" smtClean="0"/>
              <a:t>Schaffer, J. (2016). The metaphysics of causation. In E.N. </a:t>
            </a:r>
            <a:r>
              <a:rPr lang="en-GB" sz="1200" dirty="0" err="1" smtClean="0"/>
              <a:t>Zalta</a:t>
            </a:r>
            <a:r>
              <a:rPr lang="en-GB" sz="1200" dirty="0" smtClean="0"/>
              <a:t> (Ed.), </a:t>
            </a:r>
            <a:r>
              <a:rPr lang="en-GB" sz="1200" i="1" dirty="0" smtClean="0"/>
              <a:t>The Stanford </a:t>
            </a:r>
            <a:r>
              <a:rPr lang="en-GB" sz="1200" i="1" dirty="0" err="1" smtClean="0"/>
              <a:t>Encyclopedia</a:t>
            </a:r>
            <a:r>
              <a:rPr lang="en-GB" sz="1200" i="1" dirty="0" smtClean="0"/>
              <a:t> of Philosophy</a:t>
            </a:r>
            <a:r>
              <a:rPr lang="en-GB" sz="1200" dirty="0" smtClean="0"/>
              <a:t> (Fall 2016 Edition), online at  </a:t>
            </a:r>
            <a:r>
              <a:rPr lang="en-GB" sz="1200" u="sng" dirty="0" smtClean="0">
                <a:hlinkClick r:id="rId2"/>
              </a:rPr>
              <a:t>http://plato.stanford.edu/archives/fall2016/entries/causation-metaphysics/</a:t>
            </a:r>
            <a:endParaRPr lang="en-GB" sz="1200" dirty="0" smtClean="0"/>
          </a:p>
          <a:p>
            <a:pPr marL="226800" indent="-226800">
              <a:spcBef>
                <a:spcPts val="800"/>
              </a:spcBef>
              <a:buNone/>
            </a:pPr>
            <a:r>
              <a:rPr lang="en-GB" sz="1200" dirty="0" err="1" smtClean="0"/>
              <a:t>Sebastián</a:t>
            </a:r>
            <a:r>
              <a:rPr lang="en-GB" sz="1200" dirty="0" smtClean="0"/>
              <a:t>, M.A. (2012). Experiential awareness: Do you </a:t>
            </a:r>
            <a:r>
              <a:rPr lang="en-GB" sz="1200" i="1" dirty="0" smtClean="0"/>
              <a:t>it</a:t>
            </a:r>
            <a:r>
              <a:rPr lang="en-GB" sz="1200" dirty="0" smtClean="0"/>
              <a:t> to </a:t>
            </a:r>
            <a:r>
              <a:rPr lang="en-GB" sz="1200" i="1" dirty="0" smtClean="0"/>
              <a:t>me</a:t>
            </a:r>
            <a:r>
              <a:rPr lang="en-GB" sz="1200" dirty="0" smtClean="0"/>
              <a:t>? </a:t>
            </a:r>
            <a:r>
              <a:rPr lang="en-GB" sz="1200" i="1" dirty="0" smtClean="0"/>
              <a:t>Philosophical Topics, 40</a:t>
            </a:r>
            <a:r>
              <a:rPr lang="en-GB" sz="1200" dirty="0" smtClean="0"/>
              <a:t>(2): pp.155–177.</a:t>
            </a:r>
          </a:p>
          <a:p>
            <a:pPr marL="226800" indent="-226800">
              <a:spcBef>
                <a:spcPts val="800"/>
              </a:spcBef>
              <a:buNone/>
            </a:pPr>
            <a:r>
              <a:rPr lang="en-GB" sz="1200" dirty="0" err="1" smtClean="0"/>
              <a:t>Shea</a:t>
            </a:r>
            <a:r>
              <a:rPr lang="en-GB" sz="1200" dirty="0" smtClean="0"/>
              <a:t>, N. (2018). </a:t>
            </a:r>
            <a:r>
              <a:rPr lang="en-GB" sz="1200" i="1" dirty="0" smtClean="0"/>
              <a:t>Representation in cognitive science.</a:t>
            </a:r>
            <a:r>
              <a:rPr lang="en-GB" sz="1200" dirty="0" smtClean="0"/>
              <a:t> Oxford: Oxford University Press.</a:t>
            </a:r>
          </a:p>
          <a:p>
            <a:pPr marL="226800" indent="-226800">
              <a:spcBef>
                <a:spcPts val="800"/>
              </a:spcBef>
              <a:buNone/>
            </a:pPr>
            <a:r>
              <a:rPr lang="en-GB" sz="1200" dirty="0" err="1" smtClean="0"/>
              <a:t>Strawson</a:t>
            </a:r>
            <a:r>
              <a:rPr lang="en-GB" sz="1200" dirty="0" smtClean="0"/>
              <a:t>, G. (2016). Mind and being: The primacy of </a:t>
            </a:r>
            <a:r>
              <a:rPr lang="en-GB" sz="1200" dirty="0" err="1" smtClean="0"/>
              <a:t>panpsychism</a:t>
            </a:r>
            <a:r>
              <a:rPr lang="en-GB" sz="1200" dirty="0" smtClean="0"/>
              <a:t>. In </a:t>
            </a:r>
            <a:r>
              <a:rPr lang="en-GB" sz="1200" dirty="0" err="1" smtClean="0"/>
              <a:t>Brüntrup</a:t>
            </a:r>
            <a:r>
              <a:rPr lang="en-GB" sz="1200" dirty="0" smtClean="0"/>
              <a:t> &amp; </a:t>
            </a:r>
            <a:r>
              <a:rPr lang="en-GB" sz="1200" dirty="0" err="1" smtClean="0"/>
              <a:t>Jaskolla</a:t>
            </a:r>
            <a:r>
              <a:rPr lang="en-GB" sz="1200" dirty="0" smtClean="0"/>
              <a:t> (2016).</a:t>
            </a:r>
          </a:p>
          <a:p>
            <a:pPr marL="226800" indent="-226800">
              <a:spcBef>
                <a:spcPts val="800"/>
              </a:spcBef>
              <a:buNone/>
            </a:pPr>
            <a:r>
              <a:rPr lang="en-GB" sz="1200" dirty="0" err="1" smtClean="0"/>
              <a:t>Tye</a:t>
            </a:r>
            <a:r>
              <a:rPr lang="en-GB" sz="1200" dirty="0" smtClean="0"/>
              <a:t>,</a:t>
            </a:r>
            <a:r>
              <a:rPr lang="en-GB" sz="1200" i="1" dirty="0" smtClean="0"/>
              <a:t> </a:t>
            </a:r>
            <a:r>
              <a:rPr lang="en-GB" sz="1200" dirty="0" smtClean="0"/>
              <a:t>M. (2000).</a:t>
            </a:r>
            <a:r>
              <a:rPr lang="en-GB" sz="1200" i="1" dirty="0" smtClean="0"/>
              <a:t> Consciousness, </a:t>
            </a:r>
            <a:r>
              <a:rPr lang="en-GB" sz="1200" i="1" dirty="0" err="1" smtClean="0"/>
              <a:t>color</a:t>
            </a:r>
            <a:r>
              <a:rPr lang="en-GB" sz="1200" i="1" dirty="0" smtClean="0"/>
              <a:t>, and content. </a:t>
            </a:r>
            <a:r>
              <a:rPr lang="en-GB" sz="1200" dirty="0" smtClean="0"/>
              <a:t>Cambridge, MA: MIT Press.</a:t>
            </a:r>
          </a:p>
          <a:p>
            <a:pPr marL="226800" indent="-226800">
              <a:spcBef>
                <a:spcPts val="800"/>
              </a:spcBef>
              <a:buNone/>
            </a:pPr>
            <a:r>
              <a:rPr lang="en-GB" sz="1200" dirty="0" smtClean="0"/>
              <a:t>Vetter, B.(2015).  </a:t>
            </a:r>
            <a:r>
              <a:rPr lang="en-GB" sz="1200" i="1" dirty="0" smtClean="0"/>
              <a:t>Potentiality:  From dispositions to modality.</a:t>
            </a:r>
            <a:r>
              <a:rPr lang="en-GB" sz="1200" dirty="0" smtClean="0"/>
              <a:t> Oxford: Oxford University Press.</a:t>
            </a:r>
          </a:p>
          <a:p>
            <a:pPr marL="226800" indent="-226800">
              <a:spcBef>
                <a:spcPts val="800"/>
              </a:spcBef>
              <a:buNone/>
            </a:pPr>
            <a:r>
              <a:rPr lang="en-GB" sz="1200" dirty="0" err="1" smtClean="0"/>
              <a:t>Williford</a:t>
            </a:r>
            <a:r>
              <a:rPr lang="en-GB" sz="1200" dirty="0" smtClean="0"/>
              <a:t>, K. (2015). </a:t>
            </a:r>
            <a:r>
              <a:rPr lang="en-GB" sz="1200" dirty="0" err="1" smtClean="0"/>
              <a:t>Representationalisms</a:t>
            </a:r>
            <a:r>
              <a:rPr lang="en-GB" sz="1200" dirty="0" smtClean="0"/>
              <a:t>, subjective character, and self-acquaintance. In T. </a:t>
            </a:r>
            <a:r>
              <a:rPr lang="en-GB" sz="1200" dirty="0" err="1" smtClean="0"/>
              <a:t>Metzinger</a:t>
            </a:r>
            <a:r>
              <a:rPr lang="en-GB" sz="1200" dirty="0" smtClean="0"/>
              <a:t> &amp; J.M. </a:t>
            </a:r>
            <a:r>
              <a:rPr lang="en-GB" sz="1200" dirty="0" err="1" smtClean="0"/>
              <a:t>Windt</a:t>
            </a:r>
            <a:r>
              <a:rPr lang="en-GB" sz="1200" dirty="0" smtClean="0"/>
              <a:t> (</a:t>
            </a:r>
            <a:r>
              <a:rPr lang="en-GB" sz="1200" dirty="0" err="1" smtClean="0"/>
              <a:t>Eds</a:t>
            </a:r>
            <a:r>
              <a:rPr lang="en-GB" sz="1200" dirty="0" smtClean="0"/>
              <a:t>), </a:t>
            </a:r>
            <a:r>
              <a:rPr lang="en-GB" sz="1200" i="1" dirty="0" smtClean="0"/>
              <a:t>Open MIND</a:t>
            </a:r>
            <a:r>
              <a:rPr lang="en-GB" sz="1200" dirty="0" smtClean="0"/>
              <a:t>: 39(T). Frankfurt am Mein: MIND Group. </a:t>
            </a:r>
            <a:r>
              <a:rPr lang="en-GB" sz="1200" u="sng" dirty="0" smtClean="0">
                <a:hlinkClick r:id="rId3"/>
              </a:rPr>
              <a:t>https://fias.uni-frankfurt.de/mindgroup/</a:t>
            </a:r>
            <a:endParaRPr lang="en-GB" sz="1200" dirty="0" smtClean="0"/>
          </a:p>
          <a:p>
            <a:pPr marL="226800" indent="-226800">
              <a:spcBef>
                <a:spcPts val="800"/>
              </a:spcBef>
              <a:buNone/>
            </a:pPr>
            <a:r>
              <a:rPr lang="en-GB" sz="1200" dirty="0" smtClean="0"/>
              <a:t>Yates, D. (2018). Neural synchrony and the causal efficacy of consciousness. </a:t>
            </a:r>
            <a:r>
              <a:rPr lang="en-GB" sz="1200" i="1" dirty="0" err="1" smtClean="0"/>
              <a:t>Topoi</a:t>
            </a:r>
            <a:r>
              <a:rPr lang="en-GB" sz="1200" i="1" dirty="0" smtClean="0"/>
              <a:t>,</a:t>
            </a:r>
            <a:r>
              <a:rPr lang="en-GB" sz="1200" dirty="0" smtClean="0"/>
              <a:t> published online 22 Sep 2018. https://doi.org/10.1007/s11245-018-9596-7</a:t>
            </a:r>
          </a:p>
          <a:p>
            <a:pPr marL="226800" indent="-226800">
              <a:spcBef>
                <a:spcPts val="800"/>
              </a:spcBef>
              <a:buNone/>
            </a:pPr>
            <a:r>
              <a:rPr lang="en-GB" sz="1200" dirty="0" err="1" smtClean="0"/>
              <a:t>Zahavi</a:t>
            </a:r>
            <a:r>
              <a:rPr lang="en-GB" sz="1200" dirty="0" smtClean="0"/>
              <a:t>, D. (2005).  </a:t>
            </a:r>
            <a:r>
              <a:rPr lang="en-GB" sz="1200" i="1" dirty="0" smtClean="0"/>
              <a:t>Subjectivity and selfhood:  Investigating the first-person perspective.</a:t>
            </a:r>
            <a:r>
              <a:rPr lang="en-GB" sz="1200" dirty="0" smtClean="0"/>
              <a:t> Cambridge, Mass. and London, UK:  MIT Press (a Bradford Book).</a:t>
            </a:r>
            <a:endParaRPr lang="en-GB" altLang="en-US" sz="1200" dirty="0" smtClean="0"/>
          </a:p>
        </p:txBody>
      </p:sp>
    </p:spTree>
    <p:extLst>
      <p:ext uri="{BB962C8B-B14F-4D97-AF65-F5344CB8AC3E}">
        <p14:creationId xmlns:p14="http://schemas.microsoft.com/office/powerpoint/2010/main" val="391925157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04056"/>
          </a:xfrm>
        </p:spPr>
        <p:txBody>
          <a:bodyPr/>
          <a:lstStyle/>
          <a:p>
            <a:pPr eaLnBrk="1" hangingPunct="1"/>
            <a:r>
              <a:rPr lang="en-GB" altLang="en-US" sz="2800" dirty="0" smtClean="0"/>
              <a:t>Some Background Assumptions &amp; Motivations</a:t>
            </a:r>
          </a:p>
        </p:txBody>
      </p:sp>
      <p:sp>
        <p:nvSpPr>
          <p:cNvPr id="19459" name="Rectangle 3"/>
          <p:cNvSpPr>
            <a:spLocks noGrp="1" noChangeArrowheads="1"/>
          </p:cNvSpPr>
          <p:nvPr>
            <p:ph idx="1"/>
          </p:nvPr>
        </p:nvSpPr>
        <p:spPr>
          <a:xfrm>
            <a:off x="179512" y="836712"/>
            <a:ext cx="8534400" cy="5760640"/>
          </a:xfrm>
        </p:spPr>
        <p:txBody>
          <a:bodyPr/>
          <a:lstStyle/>
          <a:p>
            <a:pPr eaLnBrk="1" hangingPunct="1">
              <a:lnSpc>
                <a:spcPct val="120000"/>
              </a:lnSpc>
              <a:spcBef>
                <a:spcPts val="1000"/>
              </a:spcBef>
              <a:buFont typeface="Calibri" pitchFamily="34" charset="0"/>
              <a:buChar char="•"/>
              <a:defRPr/>
            </a:pPr>
            <a:r>
              <a:rPr lang="en-GB" altLang="en-US" sz="1600" dirty="0"/>
              <a:t>FOCUS: </a:t>
            </a:r>
            <a:r>
              <a:rPr lang="en-GB" altLang="en-US" sz="1600" dirty="0">
                <a:solidFill>
                  <a:srgbClr val="0070C0"/>
                </a:solidFill>
              </a:rPr>
              <a:t>the “what-it’s-like” </a:t>
            </a:r>
            <a:r>
              <a:rPr lang="en-GB" altLang="en-US" sz="1600" dirty="0" smtClean="0">
                <a:solidFill>
                  <a:srgbClr val="0070C0"/>
                </a:solidFill>
              </a:rPr>
              <a:t>to have a particular [conscious</a:t>
            </a:r>
            <a:r>
              <a:rPr lang="en-GB" altLang="en-US" sz="1600" dirty="0">
                <a:solidFill>
                  <a:srgbClr val="0070C0"/>
                </a:solidFill>
              </a:rPr>
              <a:t>] </a:t>
            </a:r>
            <a:r>
              <a:rPr lang="en-GB" altLang="en-US" sz="1600" dirty="0" smtClean="0">
                <a:solidFill>
                  <a:srgbClr val="0070C0"/>
                </a:solidFill>
              </a:rPr>
              <a:t>experience, or experience at all.</a:t>
            </a:r>
            <a:endParaRPr lang="en-GB" altLang="en-US" sz="1600" dirty="0">
              <a:solidFill>
                <a:srgbClr val="0070C0"/>
              </a:solidFill>
            </a:endParaRPr>
          </a:p>
          <a:p>
            <a:pPr lvl="1" eaLnBrk="1" hangingPunct="1">
              <a:lnSpc>
                <a:spcPct val="120000"/>
              </a:lnSpc>
              <a:spcBef>
                <a:spcPts val="1000"/>
              </a:spcBef>
              <a:buFont typeface="Calibri" panose="020F0502020204030204" pitchFamily="34" charset="0"/>
              <a:buChar char=" "/>
              <a:defRPr/>
            </a:pPr>
            <a:r>
              <a:rPr lang="en-GB" altLang="en-US" sz="1600" dirty="0">
                <a:solidFill>
                  <a:srgbClr val="0070C0"/>
                </a:solidFill>
              </a:rPr>
              <a:t>WILs</a:t>
            </a:r>
            <a:r>
              <a:rPr lang="en-GB" altLang="en-US" sz="1600" dirty="0"/>
              <a:t> are still a huge puzzle in connecting consciousness to the physical world.</a:t>
            </a:r>
          </a:p>
          <a:p>
            <a:pPr eaLnBrk="1" hangingPunct="1">
              <a:lnSpc>
                <a:spcPct val="120000"/>
              </a:lnSpc>
              <a:spcBef>
                <a:spcPts val="3000"/>
              </a:spcBef>
              <a:buFont typeface="Calibri" pitchFamily="34" charset="0"/>
              <a:buChar char="•"/>
              <a:defRPr/>
            </a:pPr>
            <a:r>
              <a:rPr lang="en-GB" altLang="en-US" sz="1600" dirty="0" smtClean="0"/>
              <a:t>I ASSUME: consciousness exists </a:t>
            </a:r>
            <a:r>
              <a:rPr lang="en-GB" altLang="en-US" sz="1600" b="1" i="1" dirty="0" smtClean="0"/>
              <a:t>objectively </a:t>
            </a:r>
            <a:r>
              <a:rPr lang="en-GB" altLang="en-US" sz="1600" dirty="0" smtClean="0"/>
              <a:t> as a </a:t>
            </a:r>
            <a:r>
              <a:rPr lang="en-GB" altLang="en-US" sz="1600" b="1" i="1" dirty="0" smtClean="0"/>
              <a:t>real </a:t>
            </a:r>
            <a:r>
              <a:rPr lang="en-GB" altLang="en-US" sz="1600" dirty="0" smtClean="0"/>
              <a:t>aspect of the </a:t>
            </a:r>
            <a:r>
              <a:rPr lang="en-GB" altLang="en-US" sz="1600" b="1" i="1" dirty="0" smtClean="0"/>
              <a:t>physical </a:t>
            </a:r>
            <a:r>
              <a:rPr lang="en-GB" altLang="en-US" sz="1600" dirty="0" smtClean="0"/>
              <a:t>universe, with causal power &amp; sensitivity therein (</a:t>
            </a:r>
            <a:r>
              <a:rPr lang="en-GB" altLang="en-US" sz="1600" b="1" i="1" dirty="0" smtClean="0"/>
              <a:t>not epiphenomenal</a:t>
            </a:r>
            <a:r>
              <a:rPr lang="en-GB" altLang="en-US" sz="1600" dirty="0" smtClean="0"/>
              <a:t>).</a:t>
            </a:r>
          </a:p>
          <a:p>
            <a:pPr eaLnBrk="1" hangingPunct="1">
              <a:lnSpc>
                <a:spcPct val="120000"/>
              </a:lnSpc>
              <a:spcBef>
                <a:spcPts val="1500"/>
              </a:spcBef>
              <a:buFont typeface="Calibri" panose="020F0502020204030204" pitchFamily="34" charset="0"/>
              <a:buChar char=" "/>
              <a:defRPr/>
            </a:pPr>
            <a:r>
              <a:rPr lang="en-GB" altLang="en-US" sz="1600" dirty="0" smtClean="0"/>
              <a:t>I WANT and ASSUME physicalism (materialism) – preferably a consciousness/physics type-identity of some sort.</a:t>
            </a:r>
          </a:p>
          <a:p>
            <a:pPr eaLnBrk="1" hangingPunct="1">
              <a:lnSpc>
                <a:spcPct val="120000"/>
              </a:lnSpc>
              <a:spcBef>
                <a:spcPts val="3000"/>
              </a:spcBef>
              <a:buFont typeface="Calibri" pitchFamily="34" charset="0"/>
              <a:buChar char="•"/>
              <a:defRPr/>
            </a:pPr>
            <a:r>
              <a:rPr lang="en-GB" altLang="en-US" sz="1600" dirty="0" smtClean="0"/>
              <a:t>I WANT broad </a:t>
            </a:r>
            <a:r>
              <a:rPr lang="en-GB" altLang="en-US" sz="1600" b="1" i="1" dirty="0" smtClean="0"/>
              <a:t>multiple </a:t>
            </a:r>
            <a:r>
              <a:rPr lang="en-GB" altLang="en-US" sz="1600" b="1" i="1" dirty="0" err="1" smtClean="0"/>
              <a:t>realizability</a:t>
            </a:r>
            <a:r>
              <a:rPr lang="en-GB" altLang="en-US" sz="1600" dirty="0" smtClean="0"/>
              <a:t>: Especially: want a theory that doesn’t require biological matter, let alone human brains, and that could apply to artefacts.</a:t>
            </a:r>
          </a:p>
        </p:txBody>
      </p:sp>
    </p:spTree>
    <p:extLst>
      <p:ext uri="{BB962C8B-B14F-4D97-AF65-F5344CB8AC3E}">
        <p14:creationId xmlns:p14="http://schemas.microsoft.com/office/powerpoint/2010/main" val="202711057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432048"/>
          </a:xfrm>
        </p:spPr>
        <p:txBody>
          <a:bodyPr/>
          <a:lstStyle/>
          <a:p>
            <a:pPr eaLnBrk="1" hangingPunct="1"/>
            <a:r>
              <a:rPr lang="en-GB" altLang="en-US" sz="2000" dirty="0" smtClean="0">
                <a:solidFill>
                  <a:srgbClr val="C00000"/>
                </a:solidFill>
              </a:rPr>
              <a:t>“META-CAUSATION” in this talk: Prelims</a:t>
            </a:r>
          </a:p>
        </p:txBody>
      </p:sp>
      <p:sp>
        <p:nvSpPr>
          <p:cNvPr id="19459" name="Rectangle 3"/>
          <p:cNvSpPr>
            <a:spLocks noGrp="1" noChangeArrowheads="1"/>
          </p:cNvSpPr>
          <p:nvPr>
            <p:ph idx="1"/>
          </p:nvPr>
        </p:nvSpPr>
        <p:spPr>
          <a:xfrm>
            <a:off x="251520" y="620688"/>
            <a:ext cx="8534400" cy="5616624"/>
          </a:xfrm>
        </p:spPr>
        <p:txBody>
          <a:bodyPr/>
          <a:lstStyle/>
          <a:p>
            <a:pPr eaLnBrk="1" hangingPunct="1">
              <a:lnSpc>
                <a:spcPct val="120000"/>
              </a:lnSpc>
              <a:spcBef>
                <a:spcPts val="1000"/>
              </a:spcBef>
              <a:buFont typeface="Calibri" pitchFamily="34" charset="0"/>
              <a:buChar char="•"/>
              <a:defRPr/>
            </a:pPr>
            <a:r>
              <a:rPr lang="en-GB" altLang="en-US" sz="1600" dirty="0" smtClean="0"/>
              <a:t>Intuitively, meta-causation is when </a:t>
            </a:r>
            <a:r>
              <a:rPr lang="en-GB" altLang="en-US" sz="1600" b="1" i="1" dirty="0" smtClean="0">
                <a:solidFill>
                  <a:srgbClr val="C00000"/>
                </a:solidFill>
              </a:rPr>
              <a:t>a causing itself is, directly, a cause </a:t>
            </a:r>
            <a:r>
              <a:rPr lang="en-GB" altLang="en-US" sz="1600" b="1" i="1" dirty="0">
                <a:solidFill>
                  <a:srgbClr val="C00000"/>
                </a:solidFill>
              </a:rPr>
              <a:t>or </a:t>
            </a:r>
            <a:r>
              <a:rPr lang="en-GB" altLang="en-US" sz="1600" b="1" i="1" dirty="0" smtClean="0">
                <a:solidFill>
                  <a:srgbClr val="C00000"/>
                </a:solidFill>
              </a:rPr>
              <a:t>effect. </a:t>
            </a:r>
          </a:p>
          <a:p>
            <a:pPr eaLnBrk="1" hangingPunct="1">
              <a:lnSpc>
                <a:spcPct val="120000"/>
              </a:lnSpc>
              <a:spcBef>
                <a:spcPts val="0"/>
              </a:spcBef>
              <a:buFont typeface="Calibri" panose="020F0502020204030204" pitchFamily="34" charset="0"/>
              <a:buChar char=" "/>
              <a:defRPr/>
            </a:pPr>
            <a:r>
              <a:rPr lang="en-GB" altLang="en-US" sz="1600" dirty="0" smtClean="0"/>
              <a:t>Potential ,intuitive examples are given in the literature like: </a:t>
            </a:r>
          </a:p>
          <a:p>
            <a:pPr lvl="1" eaLnBrk="1" hangingPunct="1">
              <a:lnSpc>
                <a:spcPct val="120000"/>
              </a:lnSpc>
              <a:spcBef>
                <a:spcPts val="300"/>
              </a:spcBef>
              <a:buFont typeface="Calibri" panose="020F0502020204030204" pitchFamily="34" charset="0"/>
              <a:buChar char=" "/>
              <a:defRPr/>
            </a:pPr>
            <a:r>
              <a:rPr lang="en-GB" altLang="en-US" sz="1400" i="1" dirty="0" smtClean="0"/>
              <a:t>The ball’s causing the window to break caused Johnny to run away. </a:t>
            </a:r>
            <a:endParaRPr lang="en-GB" altLang="en-US" sz="1400" i="1" dirty="0"/>
          </a:p>
          <a:p>
            <a:pPr lvl="1" eaLnBrk="1" hangingPunct="1">
              <a:lnSpc>
                <a:spcPct val="120000"/>
              </a:lnSpc>
              <a:spcBef>
                <a:spcPts val="300"/>
              </a:spcBef>
              <a:buFont typeface="Calibri" panose="020F0502020204030204" pitchFamily="34" charset="0"/>
              <a:buChar char=" "/>
              <a:defRPr/>
            </a:pPr>
            <a:r>
              <a:rPr lang="en-GB" altLang="en-US" sz="1400" i="1" dirty="0" smtClean="0"/>
              <a:t>Donald’s causing democracy to collapse caused him to be popular. </a:t>
            </a:r>
          </a:p>
          <a:p>
            <a:pPr lvl="1" eaLnBrk="1" hangingPunct="1">
              <a:lnSpc>
                <a:spcPct val="120000"/>
              </a:lnSpc>
              <a:spcBef>
                <a:spcPts val="300"/>
              </a:spcBef>
              <a:buFont typeface="Calibri" panose="020F0502020204030204" pitchFamily="34" charset="0"/>
              <a:buChar char=" "/>
              <a:defRPr/>
            </a:pPr>
            <a:r>
              <a:rPr lang="en-GB" altLang="en-US" sz="1400" i="1" dirty="0" smtClean="0"/>
              <a:t>The bird’s causing the branch to bend caused Mary’s belief that the bird did so.</a:t>
            </a:r>
            <a:r>
              <a:rPr lang="en-GB" altLang="en-US" sz="1400" i="1" dirty="0"/>
              <a:t>  </a:t>
            </a:r>
            <a:endParaRPr lang="en-GB" altLang="en-US" sz="1400" i="1" dirty="0" smtClean="0"/>
          </a:p>
          <a:p>
            <a:pPr lvl="1" eaLnBrk="1" hangingPunct="1">
              <a:lnSpc>
                <a:spcPct val="120000"/>
              </a:lnSpc>
              <a:spcBef>
                <a:spcPts val="300"/>
              </a:spcBef>
              <a:buFont typeface="Calibri" panose="020F0502020204030204" pitchFamily="34" charset="0"/>
              <a:buChar char=" "/>
              <a:defRPr/>
            </a:pPr>
            <a:r>
              <a:rPr lang="en-GB" altLang="en-US" sz="1400" i="1" dirty="0" smtClean="0"/>
              <a:t>John </a:t>
            </a:r>
            <a:r>
              <a:rPr lang="en-GB" altLang="en-US" sz="1400" i="1" dirty="0"/>
              <a:t>made Mary make Tom go away</a:t>
            </a:r>
            <a:r>
              <a:rPr lang="en-GB" altLang="en-US" sz="1400" i="1" dirty="0" smtClean="0"/>
              <a:t>.</a:t>
            </a:r>
            <a:endParaRPr lang="en-GB" altLang="en-US" sz="1400" i="1" dirty="0"/>
          </a:p>
          <a:p>
            <a:pPr eaLnBrk="1" hangingPunct="1">
              <a:lnSpc>
                <a:spcPct val="120000"/>
              </a:lnSpc>
              <a:spcBef>
                <a:spcPts val="1000"/>
              </a:spcBef>
              <a:buFont typeface="Calibri" pitchFamily="34" charset="0"/>
              <a:buChar char="•"/>
              <a:defRPr/>
            </a:pPr>
            <a:r>
              <a:rPr lang="en-GB" altLang="en-US" sz="1600" b="1" dirty="0" smtClean="0">
                <a:solidFill>
                  <a:srgbClr val="C00000"/>
                </a:solidFill>
              </a:rPr>
              <a:t>“</a:t>
            </a:r>
            <a:r>
              <a:rPr lang="en-GB" altLang="en-US" sz="1600" b="1" dirty="0">
                <a:solidFill>
                  <a:srgbClr val="C00000"/>
                </a:solidFill>
              </a:rPr>
              <a:t>L</a:t>
            </a:r>
            <a:r>
              <a:rPr lang="en-GB" altLang="en-US" sz="1600" b="1" dirty="0" smtClean="0">
                <a:solidFill>
                  <a:srgbClr val="C00000"/>
                </a:solidFill>
              </a:rPr>
              <a:t>eft-handed”</a:t>
            </a:r>
            <a:r>
              <a:rPr lang="en-GB" altLang="en-US" sz="1600" b="1" dirty="0" smtClean="0"/>
              <a:t>:         </a:t>
            </a:r>
            <a:r>
              <a:rPr lang="en-GB" altLang="en-US" sz="1600" i="1" u="sng" dirty="0" smtClean="0"/>
              <a:t>a causing</a:t>
            </a:r>
            <a:r>
              <a:rPr lang="en-GB" altLang="en-US" sz="1600" dirty="0" smtClean="0"/>
              <a:t>[of effect E]</a:t>
            </a:r>
            <a:r>
              <a:rPr lang="en-GB" altLang="en-US" sz="1600" i="1" dirty="0" smtClean="0"/>
              <a:t>    </a:t>
            </a:r>
            <a:r>
              <a:rPr lang="en-GB" altLang="en-US" sz="1600" i="1" dirty="0" smtClean="0">
                <a:solidFill>
                  <a:srgbClr val="C00000"/>
                </a:solidFill>
              </a:rPr>
              <a:t>causes</a:t>
            </a:r>
            <a:r>
              <a:rPr lang="en-GB" altLang="en-US" sz="1600" i="1" dirty="0" smtClean="0"/>
              <a:t>  X               </a:t>
            </a:r>
            <a:r>
              <a:rPr lang="en-GB" altLang="en-US" sz="1600" dirty="0" smtClean="0"/>
              <a:t>[other than just via E]</a:t>
            </a:r>
          </a:p>
          <a:p>
            <a:pPr eaLnBrk="1" hangingPunct="1">
              <a:lnSpc>
                <a:spcPct val="120000"/>
              </a:lnSpc>
              <a:spcBef>
                <a:spcPts val="1000"/>
              </a:spcBef>
              <a:buFont typeface="Calibri" panose="020F0502020204030204" pitchFamily="34" charset="0"/>
              <a:buChar char=" "/>
              <a:defRPr/>
            </a:pPr>
            <a:r>
              <a:rPr lang="en-GB" altLang="en-US" sz="1600" b="1" dirty="0" smtClean="0">
                <a:solidFill>
                  <a:srgbClr val="C00000"/>
                </a:solidFill>
              </a:rPr>
              <a:t>“Right-handed”:</a:t>
            </a:r>
            <a:r>
              <a:rPr lang="en-GB" altLang="en-US" sz="1600" dirty="0" smtClean="0">
                <a:solidFill>
                  <a:srgbClr val="C00000"/>
                </a:solidFill>
              </a:rPr>
              <a:t>       </a:t>
            </a:r>
            <a:r>
              <a:rPr lang="en-GB" altLang="en-US" sz="1600" i="1" dirty="0" smtClean="0"/>
              <a:t>X  </a:t>
            </a:r>
            <a:r>
              <a:rPr lang="en-GB" altLang="en-US" sz="1600" i="1" dirty="0" smtClean="0">
                <a:solidFill>
                  <a:srgbClr val="C00000"/>
                </a:solidFill>
              </a:rPr>
              <a:t>causes</a:t>
            </a:r>
            <a:r>
              <a:rPr lang="en-GB" altLang="en-US" sz="1600" i="1" dirty="0" smtClean="0"/>
              <a:t>   </a:t>
            </a:r>
            <a:r>
              <a:rPr lang="en-GB" altLang="en-US" sz="1600" i="1" u="sng" dirty="0" smtClean="0"/>
              <a:t>a causing</a:t>
            </a:r>
            <a:r>
              <a:rPr lang="en-GB" altLang="en-US" sz="1600" dirty="0" smtClean="0"/>
              <a:t> [by something C]     [other than just via C]</a:t>
            </a:r>
          </a:p>
          <a:p>
            <a:pPr eaLnBrk="1" hangingPunct="1">
              <a:lnSpc>
                <a:spcPct val="120000"/>
              </a:lnSpc>
              <a:spcBef>
                <a:spcPts val="1000"/>
              </a:spcBef>
              <a:buFont typeface="Calibri" panose="020F0502020204030204" pitchFamily="34" charset="0"/>
              <a:buChar char=" "/>
              <a:defRPr/>
            </a:pPr>
            <a:r>
              <a:rPr lang="en-GB" altLang="en-US" sz="1600" dirty="0" smtClean="0"/>
              <a:t>But also want to include:             </a:t>
            </a:r>
            <a:r>
              <a:rPr lang="en-GB" altLang="en-US" sz="1600" i="1" dirty="0" smtClean="0"/>
              <a:t>X </a:t>
            </a:r>
            <a:r>
              <a:rPr lang="en-GB" altLang="en-US" sz="1600" i="1" dirty="0" smtClean="0">
                <a:solidFill>
                  <a:srgbClr val="C00000"/>
                </a:solidFill>
              </a:rPr>
              <a:t>modifies/inhibits</a:t>
            </a:r>
            <a:r>
              <a:rPr lang="en-GB" altLang="en-US" sz="1600" i="1" dirty="0" smtClean="0"/>
              <a:t> a causing.</a:t>
            </a:r>
          </a:p>
          <a:p>
            <a:pPr eaLnBrk="1" hangingPunct="1">
              <a:lnSpc>
                <a:spcPct val="120000"/>
              </a:lnSpc>
              <a:spcBef>
                <a:spcPts val="1000"/>
              </a:spcBef>
              <a:buFont typeface="Calibri" panose="020F0502020204030204" pitchFamily="34" charset="0"/>
              <a:buChar char=" "/>
              <a:defRPr/>
            </a:pPr>
            <a:r>
              <a:rPr lang="en-GB" altLang="en-US" sz="1600" b="1" dirty="0" smtClean="0">
                <a:solidFill>
                  <a:srgbClr val="C00000"/>
                </a:solidFill>
              </a:rPr>
              <a:t>“Ambidextrous”:         </a:t>
            </a:r>
            <a:r>
              <a:rPr lang="en-GB" altLang="en-US" sz="1600" i="1" u="sng" dirty="0" smtClean="0"/>
              <a:t>a causing</a:t>
            </a:r>
            <a:r>
              <a:rPr lang="en-GB" altLang="en-US" sz="1600" i="1" dirty="0" smtClean="0"/>
              <a:t>    </a:t>
            </a:r>
            <a:r>
              <a:rPr lang="en-GB" altLang="en-US" sz="1600" i="1" dirty="0" smtClean="0">
                <a:solidFill>
                  <a:srgbClr val="C00000"/>
                </a:solidFill>
              </a:rPr>
              <a:t>causes/modifies/inhibits </a:t>
            </a:r>
            <a:r>
              <a:rPr lang="en-GB" altLang="en-US" sz="1600" i="1" dirty="0" smtClean="0"/>
              <a:t>  </a:t>
            </a:r>
            <a:r>
              <a:rPr lang="en-GB" altLang="en-US" sz="1600" i="1" u="sng" dirty="0" smtClean="0"/>
              <a:t>a causing</a:t>
            </a:r>
            <a:r>
              <a:rPr lang="en-GB" altLang="en-US" sz="1600" i="1" dirty="0" smtClean="0"/>
              <a:t>.</a:t>
            </a:r>
          </a:p>
          <a:p>
            <a:pPr eaLnBrk="1" hangingPunct="1">
              <a:lnSpc>
                <a:spcPct val="120000"/>
              </a:lnSpc>
              <a:spcBef>
                <a:spcPts val="2000"/>
              </a:spcBef>
              <a:buFont typeface="Calibri" pitchFamily="34" charset="0"/>
              <a:buChar char="•"/>
              <a:defRPr/>
            </a:pPr>
            <a:r>
              <a:rPr lang="en-GB" altLang="en-US" sz="1600" dirty="0"/>
              <a:t>M</a:t>
            </a:r>
            <a:r>
              <a:rPr lang="en-GB" altLang="en-US" sz="1600" dirty="0" smtClean="0"/>
              <a:t>eta-meta-causing and deeper </a:t>
            </a:r>
            <a:r>
              <a:rPr lang="en-GB" altLang="en-US" sz="1600" b="1" dirty="0" smtClean="0">
                <a:solidFill>
                  <a:srgbClr val="C00000"/>
                </a:solidFill>
              </a:rPr>
              <a:t>“nests”</a:t>
            </a:r>
            <a:r>
              <a:rPr lang="en-GB" altLang="en-US" sz="1600" dirty="0" smtClean="0"/>
              <a:t> of meta are probably important for me.</a:t>
            </a:r>
          </a:p>
          <a:p>
            <a:pPr eaLnBrk="1" hangingPunct="1">
              <a:lnSpc>
                <a:spcPct val="120000"/>
              </a:lnSpc>
              <a:spcBef>
                <a:spcPts val="1000"/>
              </a:spcBef>
              <a:buFont typeface="Calibri" pitchFamily="34" charset="0"/>
              <a:buChar char="•"/>
              <a:defRPr/>
            </a:pPr>
            <a:r>
              <a:rPr lang="en-GB" altLang="en-US" sz="1600" dirty="0"/>
              <a:t>CAUTION: Much/most theory of causation is in terms of states/events/facts/… at everyday-life </a:t>
            </a:r>
            <a:r>
              <a:rPr lang="en-GB" altLang="en-US" sz="1600" dirty="0" smtClean="0"/>
              <a:t>level, or </a:t>
            </a:r>
            <a:r>
              <a:rPr lang="en-GB" altLang="en-US" sz="1600" dirty="0"/>
              <a:t>at a scientific level that’s relatively high compared to basic physics. </a:t>
            </a:r>
          </a:p>
          <a:p>
            <a:pPr eaLnBrk="1" hangingPunct="1">
              <a:lnSpc>
                <a:spcPct val="120000"/>
              </a:lnSpc>
              <a:spcBef>
                <a:spcPts val="1000"/>
              </a:spcBef>
              <a:buFont typeface="Calibri" panose="020F0502020204030204" pitchFamily="34" charset="0"/>
              <a:buChar char=" "/>
              <a:defRPr/>
            </a:pPr>
            <a:r>
              <a:rPr lang="en-GB" altLang="en-US" sz="1600" dirty="0" smtClean="0"/>
              <a:t>But by </a:t>
            </a:r>
            <a:r>
              <a:rPr lang="en-GB" altLang="en-US" sz="1600" dirty="0"/>
              <a:t>causation </a:t>
            </a:r>
            <a:r>
              <a:rPr lang="en-GB" altLang="en-US" sz="1600" dirty="0" smtClean="0"/>
              <a:t>I actually mean </a:t>
            </a:r>
            <a:r>
              <a:rPr lang="en-GB" altLang="en-US" sz="1600" b="1" dirty="0" smtClean="0"/>
              <a:t>general</a:t>
            </a:r>
            <a:r>
              <a:rPr lang="en-GB" altLang="en-US" sz="1600" dirty="0" smtClean="0"/>
              <a:t> </a:t>
            </a:r>
            <a:r>
              <a:rPr lang="en-GB" altLang="en-US" sz="1600" b="1" i="1" dirty="0" smtClean="0"/>
              <a:t>dynamism</a:t>
            </a:r>
            <a:r>
              <a:rPr lang="en-GB" altLang="en-US" sz="1600" b="1" dirty="0" smtClean="0"/>
              <a:t> at </a:t>
            </a:r>
            <a:r>
              <a:rPr lang="en-GB" altLang="en-US" sz="1600" b="1" dirty="0"/>
              <a:t>a basic physical level</a:t>
            </a:r>
            <a:r>
              <a:rPr lang="en-GB" altLang="en-US" sz="1600" dirty="0"/>
              <a:t>, and physically real and </a:t>
            </a:r>
            <a:r>
              <a:rPr lang="en-GB" altLang="en-US" sz="1600" dirty="0" smtClean="0"/>
              <a:t>objective, even though “causation</a:t>
            </a:r>
            <a:r>
              <a:rPr lang="en-GB" altLang="en-US" sz="1600" dirty="0"/>
              <a:t>” itself is not explicit in physics </a:t>
            </a:r>
            <a:r>
              <a:rPr lang="en-GB" altLang="en-US" sz="1600" dirty="0" smtClean="0"/>
              <a:t>equations.   More </a:t>
            </a:r>
            <a:r>
              <a:rPr lang="en-GB" altLang="en-US" sz="1600" dirty="0"/>
              <a:t>later.</a:t>
            </a:r>
          </a:p>
          <a:p>
            <a:pPr eaLnBrk="1" hangingPunct="1">
              <a:lnSpc>
                <a:spcPct val="120000"/>
              </a:lnSpc>
              <a:spcBef>
                <a:spcPts val="1000"/>
              </a:spcBef>
              <a:buFont typeface="Calibri" pitchFamily="34" charset="0"/>
              <a:buChar char="•"/>
              <a:defRPr/>
            </a:pPr>
            <a:endParaRPr lang="en-GB" altLang="en-US" sz="1600" dirty="0" smtClean="0"/>
          </a:p>
        </p:txBody>
      </p:sp>
    </p:spTree>
    <p:extLst>
      <p:ext uri="{BB962C8B-B14F-4D97-AF65-F5344CB8AC3E}">
        <p14:creationId xmlns:p14="http://schemas.microsoft.com/office/powerpoint/2010/main" val="4650497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dirty="0" smtClean="0"/>
              <a:t>CAUSATION, GENUINE PROCESSES and CONSCIOUSNESS</a:t>
            </a:r>
          </a:p>
        </p:txBody>
      </p:sp>
      <p:sp>
        <p:nvSpPr>
          <p:cNvPr id="19459" name="Rectangle 3"/>
          <p:cNvSpPr>
            <a:spLocks noGrp="1" noChangeArrowheads="1"/>
          </p:cNvSpPr>
          <p:nvPr>
            <p:ph idx="1"/>
          </p:nvPr>
        </p:nvSpPr>
        <p:spPr>
          <a:xfrm>
            <a:off x="251520" y="1169368"/>
            <a:ext cx="8534400" cy="5211960"/>
          </a:xfrm>
        </p:spPr>
        <p:txBody>
          <a:bodyPr/>
          <a:lstStyle/>
          <a:p>
            <a:pPr eaLnBrk="1" hangingPunct="1">
              <a:lnSpc>
                <a:spcPct val="120000"/>
              </a:lnSpc>
              <a:spcBef>
                <a:spcPts val="2000"/>
              </a:spcBef>
              <a:buFont typeface="Calibri" pitchFamily="34" charset="0"/>
              <a:buChar char="•"/>
              <a:defRPr/>
            </a:pPr>
            <a:r>
              <a:rPr lang="en-GB" altLang="en-US" sz="1600" dirty="0"/>
              <a:t>Notion of </a:t>
            </a:r>
            <a:r>
              <a:rPr lang="en-GB" altLang="en-US" sz="1600" i="1" dirty="0"/>
              <a:t>genuine processes </a:t>
            </a:r>
            <a:r>
              <a:rPr lang="en-GB" altLang="en-US" sz="1600" dirty="0" smtClean="0"/>
              <a:t>versus </a:t>
            </a:r>
            <a:r>
              <a:rPr lang="en-GB" altLang="en-US" sz="1600" i="1" dirty="0" smtClean="0"/>
              <a:t>pseudo-processes </a:t>
            </a:r>
            <a:r>
              <a:rPr lang="en-GB" altLang="en-US" sz="1600" dirty="0" smtClean="0"/>
              <a:t>[</a:t>
            </a:r>
            <a:r>
              <a:rPr lang="en-GB" altLang="en-US" sz="1600" dirty="0" err="1" smtClean="0"/>
              <a:t>Dowe</a:t>
            </a:r>
            <a:r>
              <a:rPr lang="en-GB" altLang="en-US" sz="1600" dirty="0" smtClean="0"/>
              <a:t> 2009]: </a:t>
            </a:r>
          </a:p>
          <a:p>
            <a:pPr eaLnBrk="1" hangingPunct="1">
              <a:lnSpc>
                <a:spcPct val="120000"/>
              </a:lnSpc>
              <a:spcBef>
                <a:spcPts val="2000"/>
              </a:spcBef>
              <a:buFont typeface="Calibri" panose="020F0502020204030204" pitchFamily="34" charset="0"/>
              <a:buChar char=" "/>
              <a:defRPr/>
            </a:pPr>
            <a:r>
              <a:rPr lang="en-GB" altLang="en-US" sz="1600" dirty="0" smtClean="0"/>
              <a:t>A </a:t>
            </a:r>
            <a:r>
              <a:rPr lang="en-GB" altLang="en-US" sz="1600" b="1" i="1" dirty="0" smtClean="0"/>
              <a:t>genuine process </a:t>
            </a:r>
            <a:r>
              <a:rPr lang="en-GB" altLang="en-US" sz="1600" dirty="0" smtClean="0"/>
              <a:t>is a sequence/trajectory of states, events, property values, … that are bound together by an adequate level of causation amongst themselves </a:t>
            </a:r>
          </a:p>
          <a:p>
            <a:pPr algn="ctr" eaLnBrk="1" hangingPunct="1">
              <a:lnSpc>
                <a:spcPct val="120000"/>
              </a:lnSpc>
              <a:spcBef>
                <a:spcPts val="500"/>
              </a:spcBef>
              <a:buFont typeface="Calibri" panose="020F0502020204030204" pitchFamily="34" charset="0"/>
              <a:buChar char=" "/>
              <a:defRPr/>
            </a:pPr>
            <a:r>
              <a:rPr lang="en-GB" altLang="en-US" sz="1600" dirty="0" smtClean="0"/>
              <a:t>(though there can also be </a:t>
            </a:r>
            <a:r>
              <a:rPr lang="en-GB" altLang="en-US" sz="1600" dirty="0" err="1" smtClean="0"/>
              <a:t>facilitatory</a:t>
            </a:r>
            <a:r>
              <a:rPr lang="en-GB" altLang="en-US" sz="1600" dirty="0" smtClean="0"/>
              <a:t> causation from outside). </a:t>
            </a:r>
          </a:p>
          <a:p>
            <a:pPr eaLnBrk="1" hangingPunct="1">
              <a:lnSpc>
                <a:spcPct val="120000"/>
              </a:lnSpc>
              <a:spcBef>
                <a:spcPts val="2000"/>
              </a:spcBef>
              <a:buFont typeface="Calibri" panose="020F0502020204030204" pitchFamily="34" charset="0"/>
              <a:buChar char=" "/>
              <a:defRPr/>
            </a:pPr>
            <a:r>
              <a:rPr lang="en-GB" altLang="en-US" sz="1600" dirty="0" smtClean="0"/>
              <a:t>A </a:t>
            </a:r>
            <a:r>
              <a:rPr lang="en-GB" altLang="en-US" sz="1600" b="1" i="1" dirty="0" smtClean="0"/>
              <a:t>pseudo-process</a:t>
            </a:r>
            <a:r>
              <a:rPr lang="en-GB" altLang="en-US" sz="1600" i="1" dirty="0" smtClean="0"/>
              <a:t> </a:t>
            </a:r>
            <a:r>
              <a:rPr lang="en-GB" altLang="en-US" sz="1600" dirty="0" smtClean="0"/>
              <a:t>is one not having adequate internal causation: </a:t>
            </a:r>
          </a:p>
          <a:p>
            <a:pPr lvl="1" eaLnBrk="1" hangingPunct="1">
              <a:lnSpc>
                <a:spcPct val="120000"/>
              </a:lnSpc>
              <a:spcBef>
                <a:spcPts val="500"/>
              </a:spcBef>
              <a:buFont typeface="Calibri" panose="020F0502020204030204" pitchFamily="34" charset="0"/>
              <a:buChar char=" "/>
              <a:defRPr/>
            </a:pPr>
            <a:r>
              <a:rPr lang="en-GB" altLang="en-US" sz="1600" dirty="0" smtClean="0"/>
              <a:t>e.g. a shadow of  a person walking:  the trajectory of the shadow is caused by the walking – states of the shadow don’t cause later states.</a:t>
            </a:r>
          </a:p>
          <a:p>
            <a:pPr eaLnBrk="1" hangingPunct="1">
              <a:lnSpc>
                <a:spcPct val="120000"/>
              </a:lnSpc>
              <a:spcBef>
                <a:spcPts val="3000"/>
              </a:spcBef>
              <a:buFont typeface="Calibri" pitchFamily="34" charset="0"/>
              <a:buChar char="•"/>
              <a:defRPr/>
            </a:pPr>
            <a:r>
              <a:rPr lang="en-GB" altLang="en-US" sz="1600" dirty="0"/>
              <a:t>I </a:t>
            </a:r>
            <a:r>
              <a:rPr lang="en-GB" altLang="en-US" sz="1600" dirty="0" smtClean="0"/>
              <a:t>CLAIM (I hope </a:t>
            </a:r>
            <a:r>
              <a:rPr lang="en-GB" altLang="en-US" sz="1600" dirty="0" err="1" smtClean="0"/>
              <a:t>uncontentiously</a:t>
            </a:r>
            <a:r>
              <a:rPr lang="en-GB" altLang="en-US" sz="1600" dirty="0" smtClean="0"/>
              <a:t>) that </a:t>
            </a:r>
            <a:r>
              <a:rPr lang="en-GB" altLang="en-US" sz="1600" b="1" dirty="0" smtClean="0">
                <a:solidFill>
                  <a:srgbClr val="0070C0"/>
                </a:solidFill>
              </a:rPr>
              <a:t>only </a:t>
            </a:r>
            <a:r>
              <a:rPr lang="en-GB" altLang="en-US" sz="1600" b="1" dirty="0">
                <a:solidFill>
                  <a:srgbClr val="0070C0"/>
                </a:solidFill>
              </a:rPr>
              <a:t>a </a:t>
            </a:r>
            <a:r>
              <a:rPr lang="en-GB" altLang="en-US" sz="1600" b="1" i="1" dirty="0">
                <a:solidFill>
                  <a:srgbClr val="0070C0"/>
                </a:solidFill>
              </a:rPr>
              <a:t>genuine</a:t>
            </a:r>
            <a:r>
              <a:rPr lang="en-GB" altLang="en-US" sz="1600" b="1" dirty="0">
                <a:solidFill>
                  <a:srgbClr val="0070C0"/>
                </a:solidFill>
              </a:rPr>
              <a:t> process can be </a:t>
            </a:r>
            <a:r>
              <a:rPr lang="en-GB" altLang="en-US" sz="1600" b="1" dirty="0" smtClean="0">
                <a:solidFill>
                  <a:srgbClr val="0070C0"/>
                </a:solidFill>
              </a:rPr>
              <a:t>conscious.</a:t>
            </a:r>
          </a:p>
          <a:p>
            <a:pPr eaLnBrk="1" hangingPunct="1">
              <a:lnSpc>
                <a:spcPct val="120000"/>
              </a:lnSpc>
              <a:spcBef>
                <a:spcPts val="1000"/>
              </a:spcBef>
              <a:buFont typeface="Calibri" panose="020F0502020204030204" pitchFamily="34" charset="0"/>
              <a:buChar char=" "/>
              <a:defRPr/>
            </a:pPr>
            <a:r>
              <a:rPr lang="en-GB" altLang="en-US" sz="1600" dirty="0" smtClean="0"/>
              <a:t>[SEE HANDOUT for thought experiments supporting this.]</a:t>
            </a:r>
            <a:endParaRPr lang="en-GB" altLang="en-US" sz="1600" dirty="0"/>
          </a:p>
        </p:txBody>
      </p:sp>
    </p:spTree>
    <p:extLst>
      <p:ext uri="{BB962C8B-B14F-4D97-AF65-F5344CB8AC3E}">
        <p14:creationId xmlns:p14="http://schemas.microsoft.com/office/powerpoint/2010/main" val="412881975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dirty="0" smtClean="0"/>
              <a:t>GENUINE </a:t>
            </a:r>
            <a:r>
              <a:rPr lang="en-GB" altLang="en-US" sz="2000" dirty="0" err="1" smtClean="0"/>
              <a:t>processness</a:t>
            </a:r>
            <a:r>
              <a:rPr lang="en-GB" altLang="en-US" sz="2000" dirty="0" smtClean="0"/>
              <a:t> </a:t>
            </a:r>
            <a:r>
              <a:rPr lang="en-GB" altLang="en-US" sz="2000" i="1" dirty="0" smtClean="0"/>
              <a:t>MATTERS, BUT WHY?</a:t>
            </a:r>
            <a:endParaRPr lang="en-GB" altLang="en-US" sz="2000" dirty="0" smtClean="0"/>
          </a:p>
        </p:txBody>
      </p:sp>
      <p:sp>
        <p:nvSpPr>
          <p:cNvPr id="19459" name="Rectangle 3"/>
          <p:cNvSpPr>
            <a:spLocks noGrp="1" noChangeArrowheads="1"/>
          </p:cNvSpPr>
          <p:nvPr>
            <p:ph idx="1"/>
          </p:nvPr>
        </p:nvSpPr>
        <p:spPr>
          <a:xfrm>
            <a:off x="179512" y="836712"/>
            <a:ext cx="8534400" cy="5112568"/>
          </a:xfrm>
        </p:spPr>
        <p:txBody>
          <a:bodyPr/>
          <a:lstStyle/>
          <a:p>
            <a:pPr eaLnBrk="1" hangingPunct="1">
              <a:lnSpc>
                <a:spcPct val="120000"/>
              </a:lnSpc>
              <a:spcBef>
                <a:spcPts val="1000"/>
              </a:spcBef>
              <a:buFont typeface="Calibri" pitchFamily="34" charset="0"/>
              <a:buChar char="•"/>
              <a:defRPr/>
            </a:pPr>
            <a:r>
              <a:rPr lang="en-GB" altLang="en-US" sz="1800" dirty="0" smtClean="0"/>
              <a:t>So, for a process to be conscious it </a:t>
            </a:r>
            <a:r>
              <a:rPr lang="en-GB" altLang="en-US" sz="1800" b="1" i="1" dirty="0" smtClean="0">
                <a:solidFill>
                  <a:srgbClr val="FF0000"/>
                </a:solidFill>
              </a:rPr>
              <a:t>matters</a:t>
            </a:r>
            <a:r>
              <a:rPr lang="en-GB" altLang="en-US" sz="1800" i="1" dirty="0" smtClean="0"/>
              <a:t> </a:t>
            </a:r>
            <a:r>
              <a:rPr lang="en-GB" altLang="en-US" sz="1800" dirty="0" smtClean="0"/>
              <a:t>that the process be genuine.</a:t>
            </a:r>
          </a:p>
          <a:p>
            <a:pPr eaLnBrk="1" hangingPunct="1">
              <a:lnSpc>
                <a:spcPct val="120000"/>
              </a:lnSpc>
              <a:spcBef>
                <a:spcPts val="2000"/>
              </a:spcBef>
              <a:buFont typeface="Calibri" pitchFamily="34" charset="0"/>
              <a:buChar char="•"/>
              <a:defRPr/>
            </a:pPr>
            <a:r>
              <a:rPr lang="en-GB" altLang="en-US" sz="1800" dirty="0" smtClean="0"/>
              <a:t>But, </a:t>
            </a:r>
            <a:r>
              <a:rPr lang="en-GB" altLang="en-US" sz="1800" b="1" i="1" dirty="0">
                <a:solidFill>
                  <a:srgbClr val="FF0000"/>
                </a:solidFill>
              </a:rPr>
              <a:t>why/how</a:t>
            </a:r>
            <a:r>
              <a:rPr lang="en-GB" altLang="en-US" sz="1800" dirty="0">
                <a:solidFill>
                  <a:srgbClr val="FF0000"/>
                </a:solidFill>
              </a:rPr>
              <a:t> </a:t>
            </a:r>
            <a:r>
              <a:rPr lang="en-GB" altLang="en-US" sz="1800" dirty="0"/>
              <a:t>does </a:t>
            </a:r>
            <a:r>
              <a:rPr lang="en-GB" altLang="en-US" sz="1800" dirty="0" smtClean="0"/>
              <a:t>it matter, especially given that the presence of consciousness is objective?</a:t>
            </a:r>
          </a:p>
          <a:p>
            <a:pPr lvl="1" eaLnBrk="1" hangingPunct="1">
              <a:lnSpc>
                <a:spcPct val="120000"/>
              </a:lnSpc>
              <a:spcBef>
                <a:spcPts val="1000"/>
              </a:spcBef>
              <a:buFont typeface="Calibri" panose="020F0502020204030204" pitchFamily="34" charset="0"/>
              <a:buChar char=" "/>
              <a:defRPr/>
            </a:pPr>
            <a:r>
              <a:rPr lang="en-GB" altLang="en-US" sz="1600" dirty="0" smtClean="0"/>
              <a:t>Above-mentioned thought-experiments don’t explain why/how: don’t answer the question </a:t>
            </a:r>
            <a:r>
              <a:rPr lang="en-GB" altLang="en-US" sz="1600" b="1" i="1" dirty="0" smtClean="0">
                <a:solidFill>
                  <a:srgbClr val="FF0000"/>
                </a:solidFill>
              </a:rPr>
              <a:t>“what good does the internal causation do?” </a:t>
            </a:r>
            <a:r>
              <a:rPr lang="en-GB" altLang="en-US" sz="1600" dirty="0" smtClean="0"/>
              <a:t>[other than subtending the state trajectory].</a:t>
            </a:r>
          </a:p>
          <a:p>
            <a:pPr lvl="1" eaLnBrk="1" hangingPunct="1">
              <a:lnSpc>
                <a:spcPct val="120000"/>
              </a:lnSpc>
              <a:spcBef>
                <a:spcPts val="1000"/>
              </a:spcBef>
              <a:buFont typeface="Calibri" panose="020F0502020204030204" pitchFamily="34" charset="0"/>
              <a:buChar char=" "/>
              <a:defRPr/>
            </a:pPr>
            <a:r>
              <a:rPr lang="en-GB" altLang="en-US" sz="1600" dirty="0" smtClean="0"/>
              <a:t>Intuitively, it’s not clear why it matters. After all, it may be reasonable to think that whether one is conscious at any given moment or over a small interval  is just a matter of the state then (e.g., a snapshot of neural activity), even if one accepts that for some reason consciousness over a more extended period reasonably requires proper causal linking.</a:t>
            </a:r>
            <a:endParaRPr lang="en-GB" altLang="en-US" sz="2000" dirty="0"/>
          </a:p>
          <a:p>
            <a:pPr eaLnBrk="1" hangingPunct="1">
              <a:lnSpc>
                <a:spcPct val="120000"/>
              </a:lnSpc>
              <a:spcBef>
                <a:spcPts val="3000"/>
              </a:spcBef>
              <a:buFont typeface="Calibri" pitchFamily="34" charset="0"/>
              <a:buChar char="•"/>
              <a:defRPr/>
            </a:pPr>
            <a:r>
              <a:rPr lang="en-GB" altLang="en-US" sz="1800" dirty="0" smtClean="0"/>
              <a:t>I will shortly suggest an answer to the question, as a development of a common thought about consciousness …</a:t>
            </a:r>
            <a:endParaRPr lang="en-GB" altLang="en-US" sz="1800" dirty="0"/>
          </a:p>
        </p:txBody>
      </p:sp>
    </p:spTree>
    <p:extLst>
      <p:ext uri="{BB962C8B-B14F-4D97-AF65-F5344CB8AC3E}">
        <p14:creationId xmlns:p14="http://schemas.microsoft.com/office/powerpoint/2010/main" val="40337870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i="1" dirty="0" smtClean="0">
                <a:solidFill>
                  <a:srgbClr val="0070C0"/>
                </a:solidFill>
              </a:rPr>
              <a:t>Pre-Reflective Self-Consciousness</a:t>
            </a:r>
          </a:p>
        </p:txBody>
      </p:sp>
      <p:sp>
        <p:nvSpPr>
          <p:cNvPr id="19459" name="Rectangle 3"/>
          <p:cNvSpPr>
            <a:spLocks noGrp="1" noChangeArrowheads="1"/>
          </p:cNvSpPr>
          <p:nvPr>
            <p:ph idx="1"/>
          </p:nvPr>
        </p:nvSpPr>
        <p:spPr>
          <a:xfrm>
            <a:off x="323528" y="764704"/>
            <a:ext cx="8534400" cy="5400600"/>
          </a:xfrm>
        </p:spPr>
        <p:txBody>
          <a:bodyPr/>
          <a:lstStyle/>
          <a:p>
            <a:pPr eaLnBrk="1" hangingPunct="1">
              <a:lnSpc>
                <a:spcPct val="120000"/>
              </a:lnSpc>
              <a:spcBef>
                <a:spcPts val="1000"/>
              </a:spcBef>
              <a:buFont typeface="Calibri" pitchFamily="34" charset="0"/>
              <a:buChar char="•"/>
              <a:defRPr/>
            </a:pPr>
            <a:r>
              <a:rPr lang="en-GB" altLang="en-US" sz="1600" dirty="0" smtClean="0"/>
              <a:t>Long-standing common idea, though in many variants </a:t>
            </a:r>
          </a:p>
          <a:p>
            <a:pPr lvl="1" eaLnBrk="1" hangingPunct="1">
              <a:lnSpc>
                <a:spcPct val="120000"/>
              </a:lnSpc>
              <a:spcBef>
                <a:spcPts val="1000"/>
              </a:spcBef>
              <a:buFont typeface="Calibri" panose="020F0502020204030204" pitchFamily="34" charset="0"/>
              <a:buChar char=" "/>
              <a:defRPr/>
            </a:pPr>
            <a:r>
              <a:rPr lang="en-GB" altLang="en-US" sz="1400" dirty="0" smtClean="0"/>
              <a:t>[e.g., </a:t>
            </a:r>
            <a:r>
              <a:rPr lang="en-GB" sz="1400" dirty="0" err="1" smtClean="0"/>
              <a:t>Ciaunica</a:t>
            </a:r>
            <a:r>
              <a:rPr lang="en-GB" sz="1400" dirty="0"/>
              <a:t> </a:t>
            </a:r>
            <a:r>
              <a:rPr lang="en-GB" sz="1400" dirty="0" smtClean="0"/>
              <a:t>&amp; </a:t>
            </a:r>
            <a:r>
              <a:rPr lang="en-GB" sz="1400" dirty="0" err="1" smtClean="0"/>
              <a:t>Crucianelli</a:t>
            </a:r>
            <a:r>
              <a:rPr lang="en-GB" sz="1400" dirty="0" smtClean="0"/>
              <a:t> 2019, </a:t>
            </a:r>
            <a:r>
              <a:rPr lang="en-GB" altLang="en-US" sz="1400" dirty="0" smtClean="0"/>
              <a:t>Gallagher &amp; </a:t>
            </a:r>
            <a:r>
              <a:rPr lang="en-GB" altLang="en-US" sz="1400" dirty="0" err="1" smtClean="0"/>
              <a:t>Zahavi</a:t>
            </a:r>
            <a:r>
              <a:rPr lang="en-GB" altLang="en-US" sz="1400" dirty="0" smtClean="0"/>
              <a:t> 2015, </a:t>
            </a:r>
            <a:r>
              <a:rPr lang="en-GB" altLang="en-US" sz="1400" dirty="0" err="1" smtClean="0"/>
              <a:t>Guillot</a:t>
            </a:r>
            <a:r>
              <a:rPr lang="en-GB" altLang="en-US" sz="1400" dirty="0" smtClean="0"/>
              <a:t> 2017, </a:t>
            </a:r>
            <a:r>
              <a:rPr lang="en-GB" altLang="en-US" sz="1400" dirty="0" err="1" smtClean="0"/>
              <a:t>Kriegel</a:t>
            </a:r>
            <a:r>
              <a:rPr lang="en-GB" altLang="en-US" sz="1400" dirty="0" smtClean="0"/>
              <a:t> 2009, </a:t>
            </a:r>
            <a:r>
              <a:rPr lang="en-GB" sz="1400" dirty="0" err="1"/>
              <a:t>Sebastián</a:t>
            </a:r>
            <a:r>
              <a:rPr lang="en-GB" sz="1400" dirty="0"/>
              <a:t> </a:t>
            </a:r>
            <a:r>
              <a:rPr lang="en-GB" sz="1400" dirty="0" smtClean="0"/>
              <a:t>2012, </a:t>
            </a:r>
            <a:r>
              <a:rPr lang="en-GB" altLang="en-US" sz="1400" dirty="0" err="1" smtClean="0"/>
              <a:t>Zahavi</a:t>
            </a:r>
            <a:r>
              <a:rPr lang="en-GB" altLang="en-US" sz="1400" dirty="0" smtClean="0"/>
              <a:t> 2005; going back at least to phenomenologists such as Sartre]:</a:t>
            </a:r>
          </a:p>
          <a:p>
            <a:pPr eaLnBrk="1" hangingPunct="1">
              <a:lnSpc>
                <a:spcPct val="120000"/>
              </a:lnSpc>
              <a:spcBef>
                <a:spcPts val="1000"/>
              </a:spcBef>
              <a:buFont typeface="Calibri" panose="020F0502020204030204" pitchFamily="34" charset="0"/>
              <a:buChar char=" "/>
              <a:defRPr/>
            </a:pPr>
            <a:r>
              <a:rPr lang="en-GB" altLang="en-US" sz="1600" dirty="0">
                <a:solidFill>
                  <a:srgbClr val="0070C0"/>
                </a:solidFill>
              </a:rPr>
              <a:t>E</a:t>
            </a:r>
            <a:r>
              <a:rPr lang="en-GB" altLang="en-US" sz="1600" dirty="0" smtClean="0">
                <a:solidFill>
                  <a:srgbClr val="0070C0"/>
                </a:solidFill>
              </a:rPr>
              <a:t>very experience (episode of consciousness) continuously involves, constitutively, some sort of </a:t>
            </a:r>
            <a:r>
              <a:rPr lang="en-GB" altLang="en-US" sz="1600" b="1" i="1" dirty="0" smtClean="0">
                <a:solidFill>
                  <a:srgbClr val="0070C0"/>
                </a:solidFill>
              </a:rPr>
              <a:t>pre-reflective self-consciousness (PRSC) , </a:t>
            </a:r>
            <a:r>
              <a:rPr lang="en-GB" altLang="en-US" sz="1600" dirty="0" smtClean="0">
                <a:solidFill>
                  <a:srgbClr val="0070C0"/>
                </a:solidFill>
              </a:rPr>
              <a:t>as a minimal core of consciousness.</a:t>
            </a:r>
            <a:endParaRPr lang="en-GB" altLang="en-US" sz="1600" b="1" i="1" dirty="0" smtClean="0">
              <a:solidFill>
                <a:srgbClr val="0070C0"/>
              </a:solidFill>
            </a:endParaRPr>
          </a:p>
          <a:p>
            <a:pPr eaLnBrk="1" hangingPunct="1">
              <a:lnSpc>
                <a:spcPct val="120000"/>
              </a:lnSpc>
              <a:spcBef>
                <a:spcPts val="3000"/>
              </a:spcBef>
              <a:buFont typeface="Calibri" panose="020F0502020204030204" pitchFamily="34" charset="0"/>
              <a:buChar char=" "/>
              <a:defRPr/>
            </a:pPr>
            <a:r>
              <a:rPr lang="en-GB" altLang="en-US" sz="1600" dirty="0" smtClean="0"/>
              <a:t>E.g., when we [consciously] perceive a red patch, there is also as (perhaps peripheral) part of this </a:t>
            </a:r>
            <a:r>
              <a:rPr lang="en-GB" altLang="en-US" sz="1600" b="1" dirty="0" smtClean="0">
                <a:solidFill>
                  <a:srgbClr val="0070C0"/>
                </a:solidFill>
              </a:rPr>
              <a:t>a consciousness of the experience (the episode of consciousness) itself, </a:t>
            </a:r>
            <a:r>
              <a:rPr lang="en-GB" altLang="en-US" sz="1600" dirty="0" smtClean="0"/>
              <a:t>and (variously) of our own selves as conducting it, of “for-me-ness” or “mine-ness”, of …</a:t>
            </a:r>
          </a:p>
          <a:p>
            <a:pPr eaLnBrk="1" hangingPunct="1">
              <a:lnSpc>
                <a:spcPct val="120000"/>
              </a:lnSpc>
              <a:spcBef>
                <a:spcPts val="3000"/>
              </a:spcBef>
              <a:buFont typeface="Calibri" pitchFamily="34" charset="0"/>
              <a:buChar char="•"/>
              <a:defRPr/>
            </a:pPr>
            <a:r>
              <a:rPr lang="en-GB" altLang="en-US" sz="1600" dirty="0" smtClean="0">
                <a:solidFill>
                  <a:srgbClr val="0070C0"/>
                </a:solidFill>
              </a:rPr>
              <a:t>PRE-REFLECTIVE/NON-REFLECTIVE/PRE-PREDICATIVE/NON-CONCEPTUAL:</a:t>
            </a:r>
            <a:r>
              <a:rPr lang="en-GB" altLang="en-US" sz="1600" dirty="0" smtClean="0"/>
              <a:t> </a:t>
            </a:r>
          </a:p>
          <a:p>
            <a:pPr eaLnBrk="1" hangingPunct="1">
              <a:lnSpc>
                <a:spcPct val="120000"/>
              </a:lnSpc>
              <a:spcBef>
                <a:spcPts val="1000"/>
              </a:spcBef>
              <a:buFont typeface="Calibri" panose="020F0502020204030204" pitchFamily="34" charset="0"/>
              <a:buChar char=" "/>
              <a:defRPr/>
            </a:pPr>
            <a:r>
              <a:rPr lang="en-GB" altLang="en-US" sz="1600" dirty="0" smtClean="0"/>
              <a:t>doesn’t involve concepts, propositions, etc.: </a:t>
            </a:r>
          </a:p>
          <a:p>
            <a:pPr eaLnBrk="1" hangingPunct="1">
              <a:lnSpc>
                <a:spcPct val="120000"/>
              </a:lnSpc>
              <a:spcBef>
                <a:spcPts val="1000"/>
              </a:spcBef>
              <a:buFont typeface="Calibri" panose="020F0502020204030204" pitchFamily="34" charset="0"/>
              <a:buChar char=" "/>
              <a:defRPr/>
            </a:pPr>
            <a:r>
              <a:rPr lang="en-GB" altLang="en-US" sz="1600" dirty="0" smtClean="0"/>
              <a:t>e.g. doesn’t involve thinking of the experience </a:t>
            </a:r>
            <a:r>
              <a:rPr lang="en-GB" altLang="en-US" sz="1600" i="1" dirty="0" smtClean="0"/>
              <a:t>as </a:t>
            </a:r>
            <a:r>
              <a:rPr lang="en-GB" altLang="en-US" sz="1600" dirty="0" smtClean="0"/>
              <a:t>an experience, or thinking of oneself </a:t>
            </a:r>
            <a:r>
              <a:rPr lang="en-GB" altLang="en-US" sz="1600" i="1" dirty="0" smtClean="0"/>
              <a:t>as</a:t>
            </a:r>
            <a:r>
              <a:rPr lang="en-GB" altLang="en-US" sz="1600" dirty="0" smtClean="0"/>
              <a:t> an experiencing subject, or thinking </a:t>
            </a:r>
            <a:r>
              <a:rPr lang="en-GB" altLang="en-US" sz="1600" i="1" dirty="0" smtClean="0"/>
              <a:t>that</a:t>
            </a:r>
            <a:r>
              <a:rPr lang="en-GB" altLang="en-US" sz="1600" dirty="0" smtClean="0"/>
              <a:t> one is experiencing, or </a:t>
            </a:r>
            <a:r>
              <a:rPr lang="en-GB" altLang="en-US" sz="1600" i="1" dirty="0" smtClean="0"/>
              <a:t>that</a:t>
            </a:r>
            <a:r>
              <a:rPr lang="en-GB" altLang="en-US" sz="1600" dirty="0" smtClean="0"/>
              <a:t> one is a subject.</a:t>
            </a:r>
          </a:p>
        </p:txBody>
      </p:sp>
    </p:spTree>
    <p:extLst>
      <p:ext uri="{BB962C8B-B14F-4D97-AF65-F5344CB8AC3E}">
        <p14:creationId xmlns:p14="http://schemas.microsoft.com/office/powerpoint/2010/main" val="8488551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i="1" dirty="0" smtClean="0">
                <a:solidFill>
                  <a:srgbClr val="0070C0"/>
                </a:solidFill>
              </a:rPr>
              <a:t>Pre-Reflective Self-Consciousness, </a:t>
            </a:r>
            <a:r>
              <a:rPr lang="en-GB" altLang="en-US" sz="2000" i="1" dirty="0" err="1" smtClean="0">
                <a:solidFill>
                  <a:srgbClr val="0070C0"/>
                </a:solidFill>
              </a:rPr>
              <a:t>contd</a:t>
            </a:r>
            <a:endParaRPr lang="en-GB" altLang="en-US" sz="2000" i="1" dirty="0" smtClean="0">
              <a:solidFill>
                <a:srgbClr val="0070C0"/>
              </a:solidFill>
            </a:endParaRPr>
          </a:p>
        </p:txBody>
      </p:sp>
      <p:sp>
        <p:nvSpPr>
          <p:cNvPr id="19459" name="Rectangle 3"/>
          <p:cNvSpPr>
            <a:spLocks noGrp="1" noChangeArrowheads="1"/>
          </p:cNvSpPr>
          <p:nvPr>
            <p:ph idx="1"/>
          </p:nvPr>
        </p:nvSpPr>
        <p:spPr>
          <a:xfrm>
            <a:off x="395536" y="836712"/>
            <a:ext cx="8534400" cy="3888432"/>
          </a:xfrm>
        </p:spPr>
        <p:txBody>
          <a:bodyPr/>
          <a:lstStyle/>
          <a:p>
            <a:pPr eaLnBrk="1" hangingPunct="1">
              <a:lnSpc>
                <a:spcPct val="120000"/>
              </a:lnSpc>
              <a:spcBef>
                <a:spcPts val="1000"/>
              </a:spcBef>
              <a:buFont typeface="Calibri" pitchFamily="34" charset="0"/>
              <a:buChar char="•"/>
              <a:defRPr/>
            </a:pPr>
            <a:r>
              <a:rPr lang="en-GB" altLang="en-US" sz="1600" dirty="0" smtClean="0"/>
              <a:t>I particularly like versions where: </a:t>
            </a:r>
          </a:p>
          <a:p>
            <a:pPr lvl="1" eaLnBrk="1" hangingPunct="1">
              <a:lnSpc>
                <a:spcPct val="120000"/>
              </a:lnSpc>
              <a:spcBef>
                <a:spcPts val="1000"/>
              </a:spcBef>
              <a:buFont typeface="Calibri" panose="020F0502020204030204" pitchFamily="34" charset="0"/>
              <a:buChar char=" "/>
              <a:defRPr/>
            </a:pPr>
            <a:r>
              <a:rPr lang="en-GB" altLang="en-US" sz="1600" dirty="0" smtClean="0"/>
              <a:t>the self-consciousness in PRSC does not necessarily involve consciousness of oneself or of an “I” in any rich personal sense, </a:t>
            </a:r>
          </a:p>
          <a:p>
            <a:pPr lvl="1" eaLnBrk="1" hangingPunct="1">
              <a:lnSpc>
                <a:spcPct val="120000"/>
              </a:lnSpc>
              <a:spcBef>
                <a:spcPts val="1000"/>
              </a:spcBef>
              <a:buFont typeface="Calibri" panose="020F0502020204030204" pitchFamily="34" charset="0"/>
              <a:buChar char=" "/>
              <a:defRPr/>
            </a:pPr>
            <a:r>
              <a:rPr lang="en-GB" altLang="en-US" sz="1600" dirty="0" smtClean="0"/>
              <a:t>and that the subject or “self” is just the experience itself</a:t>
            </a:r>
            <a:r>
              <a:rPr lang="en-GB" altLang="en-US" sz="1600" dirty="0"/>
              <a:t>:</a:t>
            </a:r>
            <a:endParaRPr lang="en-GB" altLang="en-US" sz="1600" dirty="0" smtClean="0"/>
          </a:p>
          <a:p>
            <a:pPr eaLnBrk="1" hangingPunct="1">
              <a:lnSpc>
                <a:spcPct val="120000"/>
              </a:lnSpc>
              <a:spcBef>
                <a:spcPts val="2000"/>
              </a:spcBef>
              <a:buFont typeface="Calibri" panose="020F0502020204030204" pitchFamily="34" charset="0"/>
              <a:buChar char=" "/>
              <a:defRPr/>
            </a:pPr>
            <a:r>
              <a:rPr lang="en-GB" altLang="en-US" sz="1600" dirty="0" smtClean="0"/>
              <a:t>so, it is merely that </a:t>
            </a:r>
            <a:r>
              <a:rPr lang="en-GB" altLang="en-US" sz="1600" b="1" i="1" dirty="0" smtClean="0">
                <a:solidFill>
                  <a:srgbClr val="0070C0"/>
                </a:solidFill>
              </a:rPr>
              <a:t>the experience is conscious of itself</a:t>
            </a:r>
            <a:r>
              <a:rPr lang="en-GB" altLang="en-US" sz="1600" b="1" dirty="0" smtClean="0">
                <a:solidFill>
                  <a:srgbClr val="0070C0"/>
                </a:solidFill>
              </a:rPr>
              <a:t> </a:t>
            </a:r>
            <a:r>
              <a:rPr lang="en-GB" altLang="en-US" sz="1600" dirty="0" smtClean="0"/>
              <a:t>[cf. </a:t>
            </a:r>
            <a:r>
              <a:rPr lang="en-GB" altLang="en-US" sz="1600" dirty="0" err="1" smtClean="0"/>
              <a:t>Strawson</a:t>
            </a:r>
            <a:r>
              <a:rPr lang="en-GB" altLang="en-US" sz="1600" dirty="0" smtClean="0"/>
              <a:t> 2016, </a:t>
            </a:r>
            <a:r>
              <a:rPr lang="en-GB" altLang="en-US" sz="1600" dirty="0" err="1" smtClean="0"/>
              <a:t>Williford’s</a:t>
            </a:r>
            <a:r>
              <a:rPr lang="en-GB" altLang="en-US" sz="1600" dirty="0" smtClean="0"/>
              <a:t> 2015]: </a:t>
            </a:r>
          </a:p>
          <a:p>
            <a:pPr eaLnBrk="1" hangingPunct="1">
              <a:lnSpc>
                <a:spcPct val="120000"/>
              </a:lnSpc>
              <a:spcBef>
                <a:spcPts val="0"/>
              </a:spcBef>
              <a:buFont typeface="Calibri" panose="020F0502020204030204" pitchFamily="34" charset="0"/>
              <a:buChar char=" "/>
              <a:defRPr/>
            </a:pPr>
            <a:r>
              <a:rPr lang="en-GB" altLang="en-US" sz="1600" dirty="0" smtClean="0"/>
              <a:t>the experience is </a:t>
            </a:r>
            <a:r>
              <a:rPr lang="en-GB" altLang="en-US" sz="1600" b="1" i="1" dirty="0" smtClean="0">
                <a:solidFill>
                  <a:srgbClr val="0070C0"/>
                </a:solidFill>
              </a:rPr>
              <a:t>“auto-conscious.”</a:t>
            </a:r>
            <a:endParaRPr lang="en-GB" altLang="en-US" sz="1600" b="1" dirty="0" smtClean="0">
              <a:solidFill>
                <a:srgbClr val="0070C0"/>
              </a:solidFill>
            </a:endParaRPr>
          </a:p>
          <a:p>
            <a:pPr eaLnBrk="1" hangingPunct="1">
              <a:lnSpc>
                <a:spcPct val="120000"/>
              </a:lnSpc>
              <a:spcBef>
                <a:spcPts val="3000"/>
              </a:spcBef>
              <a:buFont typeface="Calibri" pitchFamily="34" charset="0"/>
              <a:buChar char="•"/>
              <a:defRPr/>
            </a:pPr>
            <a:r>
              <a:rPr lang="en-GB" altLang="en-US" sz="1600" dirty="0" smtClean="0"/>
              <a:t>((Especially: </a:t>
            </a:r>
            <a:r>
              <a:rPr lang="en-GB" altLang="en-US" sz="1600" dirty="0" err="1" smtClean="0"/>
              <a:t>Williford’s</a:t>
            </a:r>
            <a:r>
              <a:rPr lang="en-GB" altLang="en-US" sz="1600" dirty="0" smtClean="0"/>
              <a:t> (2015) version, where the auto-consciousness is auto-</a:t>
            </a:r>
            <a:r>
              <a:rPr lang="en-GB" altLang="en-US" sz="1600" b="1" i="1" dirty="0" smtClean="0">
                <a:solidFill>
                  <a:srgbClr val="7030A0"/>
                </a:solidFill>
              </a:rPr>
              <a:t>acquaintance</a:t>
            </a:r>
            <a:r>
              <a:rPr lang="en-GB" altLang="en-US" sz="1600" i="1" dirty="0" smtClean="0"/>
              <a:t>: </a:t>
            </a:r>
          </a:p>
          <a:p>
            <a:pPr eaLnBrk="1" hangingPunct="1">
              <a:lnSpc>
                <a:spcPct val="120000"/>
              </a:lnSpc>
              <a:spcBef>
                <a:spcPts val="1000"/>
              </a:spcBef>
              <a:buFont typeface="Calibri" panose="020F0502020204030204" pitchFamily="34" charset="0"/>
              <a:buChar char=" "/>
              <a:defRPr/>
            </a:pPr>
            <a:r>
              <a:rPr lang="en-GB" altLang="en-US" sz="1600" b="1" dirty="0" smtClean="0">
                <a:solidFill>
                  <a:srgbClr val="7030A0"/>
                </a:solidFill>
              </a:rPr>
              <a:t>direct conscious auto-awareness, not mediated by auto-representation</a:t>
            </a:r>
            <a:r>
              <a:rPr lang="en-GB" altLang="en-US" sz="1600" dirty="0" smtClean="0">
                <a:solidFill>
                  <a:srgbClr val="7030A0"/>
                </a:solidFill>
              </a:rPr>
              <a:t>.))</a:t>
            </a:r>
            <a:endParaRPr lang="en-GB" altLang="en-US" sz="1400" dirty="0" smtClean="0">
              <a:solidFill>
                <a:srgbClr val="7030A0"/>
              </a:solidFill>
            </a:endParaRPr>
          </a:p>
        </p:txBody>
      </p:sp>
    </p:spTree>
    <p:extLst>
      <p:ext uri="{BB962C8B-B14F-4D97-AF65-F5344CB8AC3E}">
        <p14:creationId xmlns:p14="http://schemas.microsoft.com/office/powerpoint/2010/main" val="35777671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16632"/>
            <a:ext cx="8636496" cy="576064"/>
          </a:xfrm>
        </p:spPr>
        <p:txBody>
          <a:bodyPr/>
          <a:lstStyle/>
          <a:p>
            <a:pPr eaLnBrk="1" hangingPunct="1"/>
            <a:r>
              <a:rPr lang="en-GB" altLang="en-US" sz="2000" dirty="0" smtClean="0"/>
              <a:t>But WAIT A MINUTE! </a:t>
            </a:r>
          </a:p>
        </p:txBody>
      </p:sp>
      <p:sp>
        <p:nvSpPr>
          <p:cNvPr id="19459" name="Rectangle 3"/>
          <p:cNvSpPr>
            <a:spLocks noGrp="1" noChangeArrowheads="1"/>
          </p:cNvSpPr>
          <p:nvPr>
            <p:ph idx="1"/>
          </p:nvPr>
        </p:nvSpPr>
        <p:spPr>
          <a:xfrm>
            <a:off x="251520" y="980728"/>
            <a:ext cx="8534400" cy="5400600"/>
          </a:xfrm>
        </p:spPr>
        <p:txBody>
          <a:bodyPr/>
          <a:lstStyle/>
          <a:p>
            <a:pPr eaLnBrk="1" hangingPunct="1">
              <a:lnSpc>
                <a:spcPct val="120000"/>
              </a:lnSpc>
              <a:spcBef>
                <a:spcPts val="1000"/>
              </a:spcBef>
              <a:buFont typeface="Calibri" pitchFamily="34" charset="0"/>
              <a:buChar char="•"/>
              <a:defRPr/>
            </a:pPr>
            <a:r>
              <a:rPr lang="en-GB" altLang="en-US" sz="1600" dirty="0" smtClean="0"/>
              <a:t>Intuitions of </a:t>
            </a:r>
            <a:r>
              <a:rPr lang="en-GB" altLang="en-US" sz="1600" b="1" dirty="0" smtClean="0">
                <a:solidFill>
                  <a:srgbClr val="FF0000"/>
                </a:solidFill>
              </a:rPr>
              <a:t>“transparency”</a:t>
            </a:r>
            <a:r>
              <a:rPr lang="en-GB" altLang="en-US" sz="1600" dirty="0" smtClean="0">
                <a:solidFill>
                  <a:srgbClr val="FF0000"/>
                </a:solidFill>
              </a:rPr>
              <a:t> </a:t>
            </a:r>
            <a:r>
              <a:rPr lang="en-GB" altLang="en-US" sz="1600" dirty="0" smtClean="0"/>
              <a:t>muddy the phenomenal waters.</a:t>
            </a:r>
          </a:p>
          <a:p>
            <a:pPr eaLnBrk="1" hangingPunct="1">
              <a:lnSpc>
                <a:spcPct val="120000"/>
              </a:lnSpc>
              <a:spcBef>
                <a:spcPts val="1000"/>
              </a:spcBef>
              <a:buFont typeface="Calibri" panose="020F0502020204030204" pitchFamily="34" charset="0"/>
              <a:buChar char=" "/>
              <a:defRPr/>
            </a:pPr>
            <a:r>
              <a:rPr lang="en-GB" altLang="en-US" sz="1400" dirty="0" smtClean="0"/>
              <a:t>[See, e.g., Harman 1990, </a:t>
            </a:r>
            <a:r>
              <a:rPr lang="en-GB" altLang="en-US" sz="1400" dirty="0" err="1" smtClean="0"/>
              <a:t>Tye</a:t>
            </a:r>
            <a:r>
              <a:rPr lang="en-GB" altLang="en-US" sz="1400" dirty="0" smtClean="0"/>
              <a:t> 2000; and e.g. Chalmers 2010, Levine 2018, </a:t>
            </a:r>
            <a:r>
              <a:rPr lang="en-GB" altLang="en-US" sz="1400" dirty="0" err="1" smtClean="0"/>
              <a:t>Williford</a:t>
            </a:r>
            <a:r>
              <a:rPr lang="en-GB" altLang="en-US" sz="1400" dirty="0" smtClean="0"/>
              <a:t> 2015 for discussion.]</a:t>
            </a:r>
          </a:p>
          <a:p>
            <a:pPr lvl="1" eaLnBrk="1" hangingPunct="1">
              <a:lnSpc>
                <a:spcPct val="120000"/>
              </a:lnSpc>
              <a:spcBef>
                <a:spcPts val="2000"/>
              </a:spcBef>
              <a:buFont typeface="Calibri" panose="020F0502020204030204" pitchFamily="34" charset="0"/>
              <a:buChar char=" "/>
              <a:defRPr/>
            </a:pPr>
            <a:r>
              <a:rPr lang="en-GB" altLang="en-US" sz="1600" dirty="0" smtClean="0"/>
              <a:t>Many people deny that in their normal episodes of (e.g.) perceiving a red patch, they’re at all conscious of anything but the red patch. They claim their normal, non-reflective consciousness is “transparent” to them.</a:t>
            </a:r>
          </a:p>
          <a:p>
            <a:pPr eaLnBrk="1" hangingPunct="1">
              <a:lnSpc>
                <a:spcPct val="120000"/>
              </a:lnSpc>
              <a:spcBef>
                <a:spcPts val="3000"/>
              </a:spcBef>
              <a:buFont typeface="Calibri" pitchFamily="34" charset="0"/>
              <a:buChar char="•"/>
              <a:defRPr/>
            </a:pPr>
            <a:r>
              <a:rPr lang="en-GB" altLang="en-US" sz="1600" dirty="0" smtClean="0"/>
              <a:t>I do want to respect this in some way, for safety. </a:t>
            </a:r>
          </a:p>
          <a:p>
            <a:pPr eaLnBrk="1" hangingPunct="1">
              <a:lnSpc>
                <a:spcPct val="120000"/>
              </a:lnSpc>
              <a:spcBef>
                <a:spcPts val="500"/>
              </a:spcBef>
              <a:buFont typeface="Calibri" panose="020F0502020204030204" pitchFamily="34" charset="0"/>
              <a:buChar char=" "/>
              <a:defRPr/>
            </a:pPr>
            <a:r>
              <a:rPr lang="en-GB" altLang="en-US" sz="1600" dirty="0" smtClean="0"/>
              <a:t>((But I hold that, still, the subject’s own experiencing, </a:t>
            </a:r>
            <a:r>
              <a:rPr lang="en-GB" altLang="en-US" sz="1600" b="1" i="1" dirty="0" smtClean="0">
                <a:solidFill>
                  <a:srgbClr val="CC3399"/>
                </a:solidFill>
              </a:rPr>
              <a:t>though detected by him/her/it</a:t>
            </a:r>
            <a:r>
              <a:rPr lang="en-GB" altLang="en-US" sz="1600" b="1" dirty="0" smtClean="0">
                <a:solidFill>
                  <a:srgbClr val="7030A0"/>
                </a:solidFill>
              </a:rPr>
              <a:t>,</a:t>
            </a:r>
            <a:r>
              <a:rPr lang="en-GB" altLang="en-US" sz="1600" dirty="0" smtClean="0"/>
              <a:t>  has not necessarily been </a:t>
            </a:r>
            <a:r>
              <a:rPr lang="en-GB" altLang="en-US" sz="1600" b="1" i="1" dirty="0" smtClean="0">
                <a:solidFill>
                  <a:srgbClr val="0070C0"/>
                </a:solidFill>
              </a:rPr>
              <a:t>phenomenally</a:t>
            </a:r>
            <a:r>
              <a:rPr lang="en-GB" altLang="en-US" sz="1600" dirty="0" smtClean="0"/>
              <a:t> detected, and instead the phenomenality has been </a:t>
            </a:r>
            <a:r>
              <a:rPr lang="en-GB" altLang="en-US" sz="1600" b="1" dirty="0" smtClean="0">
                <a:solidFill>
                  <a:srgbClr val="0070C0"/>
                </a:solidFill>
              </a:rPr>
              <a:t>“sucked into” </a:t>
            </a:r>
            <a:r>
              <a:rPr lang="en-GB" altLang="en-US" sz="1600" dirty="0" smtClean="0"/>
              <a:t>or </a:t>
            </a:r>
            <a:r>
              <a:rPr lang="en-GB" altLang="en-US" sz="1600" b="1" dirty="0" smtClean="0">
                <a:solidFill>
                  <a:srgbClr val="0070C0"/>
                </a:solidFill>
              </a:rPr>
              <a:t>“transferred into”</a:t>
            </a:r>
            <a:r>
              <a:rPr lang="en-GB" altLang="en-US" sz="1600" dirty="0" smtClean="0"/>
              <a:t>     </a:t>
            </a:r>
            <a:r>
              <a:rPr lang="en-GB" altLang="en-US" sz="1600" b="1" i="1" dirty="0" smtClean="0">
                <a:solidFill>
                  <a:srgbClr val="0070C0"/>
                </a:solidFill>
              </a:rPr>
              <a:t>th</a:t>
            </a:r>
            <a:r>
              <a:rPr lang="en-GB" altLang="en-US" sz="1600" b="1" i="1" dirty="0" smtClean="0">
                <a:solidFill>
                  <a:srgbClr val="FF0000"/>
                </a:solidFill>
              </a:rPr>
              <a:t>e  red  p</a:t>
            </a:r>
            <a:r>
              <a:rPr lang="en-GB" altLang="en-US" sz="1600" b="1" i="1" dirty="0" smtClean="0">
                <a:solidFill>
                  <a:srgbClr val="0070C0"/>
                </a:solidFill>
              </a:rPr>
              <a:t>atch  a</a:t>
            </a:r>
            <a:r>
              <a:rPr lang="en-GB" altLang="en-US" sz="1600" b="1" i="1" dirty="0" smtClean="0">
                <a:solidFill>
                  <a:srgbClr val="FF0000"/>
                </a:solidFill>
              </a:rPr>
              <a:t>s  a  b</a:t>
            </a:r>
            <a:r>
              <a:rPr lang="en-GB" altLang="en-US" sz="1600" b="1" i="1" dirty="0" smtClean="0">
                <a:solidFill>
                  <a:srgbClr val="0070C0"/>
                </a:solidFill>
              </a:rPr>
              <a:t>eing-experi</a:t>
            </a:r>
            <a:r>
              <a:rPr lang="en-GB" altLang="en-US" sz="1600" b="1" i="1" dirty="0" smtClean="0">
                <a:solidFill>
                  <a:srgbClr val="FF0000"/>
                </a:solidFill>
              </a:rPr>
              <a:t>enced  p</a:t>
            </a:r>
            <a:r>
              <a:rPr lang="en-GB" altLang="en-US" sz="1600" b="1" i="1" dirty="0" smtClean="0">
                <a:solidFill>
                  <a:srgbClr val="0070C0"/>
                </a:solidFill>
              </a:rPr>
              <a:t>art</a:t>
            </a:r>
            <a:r>
              <a:rPr lang="en-GB" altLang="en-US" sz="1600" b="1" dirty="0" smtClean="0">
                <a:solidFill>
                  <a:srgbClr val="0070C0"/>
                </a:solidFill>
              </a:rPr>
              <a:t>   </a:t>
            </a:r>
            <a:r>
              <a:rPr lang="en-GB" altLang="en-US" sz="1600" dirty="0" smtClean="0"/>
              <a:t>of the experience [cf. Levine 2018].))</a:t>
            </a:r>
          </a:p>
          <a:p>
            <a:pPr eaLnBrk="1" hangingPunct="1">
              <a:lnSpc>
                <a:spcPct val="120000"/>
              </a:lnSpc>
              <a:spcBef>
                <a:spcPts val="2000"/>
              </a:spcBef>
              <a:buFont typeface="Calibri" panose="020F0502020204030204" pitchFamily="34" charset="0"/>
              <a:buChar char=" "/>
              <a:defRPr/>
            </a:pPr>
            <a:r>
              <a:rPr lang="en-GB" altLang="en-US" sz="1600" dirty="0" smtClean="0"/>
              <a:t>After all, the </a:t>
            </a:r>
            <a:r>
              <a:rPr lang="en-GB" altLang="en-US" sz="1600" b="1" dirty="0" smtClean="0">
                <a:solidFill>
                  <a:srgbClr val="0070C0"/>
                </a:solidFill>
              </a:rPr>
              <a:t>“It” </a:t>
            </a:r>
            <a:r>
              <a:rPr lang="en-GB" altLang="en-US" sz="1600" dirty="0" smtClean="0"/>
              <a:t>in     </a:t>
            </a:r>
            <a:r>
              <a:rPr lang="en-GB" altLang="en-US" sz="1600" dirty="0" smtClean="0">
                <a:solidFill>
                  <a:srgbClr val="0070C0"/>
                </a:solidFill>
              </a:rPr>
              <a:t>“What’s It Like to </a:t>
            </a:r>
            <a:r>
              <a:rPr lang="en-GB" altLang="en-US" sz="1600" dirty="0" smtClean="0"/>
              <a:t>[e.g., </a:t>
            </a:r>
            <a:r>
              <a:rPr lang="en-GB" altLang="en-US" sz="1600" b="1" dirty="0" smtClean="0">
                <a:solidFill>
                  <a:srgbClr val="0070C0"/>
                </a:solidFill>
              </a:rPr>
              <a:t>see</a:t>
            </a:r>
            <a:r>
              <a:rPr lang="en-GB" altLang="en-US" sz="1600" dirty="0" smtClean="0"/>
              <a:t> a </a:t>
            </a:r>
            <a:r>
              <a:rPr lang="en-GB" altLang="en-US" sz="1600" dirty="0" smtClean="0">
                <a:solidFill>
                  <a:srgbClr val="FF0000"/>
                </a:solidFill>
              </a:rPr>
              <a:t>red patch</a:t>
            </a:r>
            <a:r>
              <a:rPr lang="en-GB" altLang="en-US" sz="1600" dirty="0" smtClean="0"/>
              <a:t>]”     alludes to </a:t>
            </a:r>
            <a:r>
              <a:rPr lang="en-GB" altLang="en-US" sz="1600" b="1" dirty="0" smtClean="0">
                <a:solidFill>
                  <a:srgbClr val="0070C0"/>
                </a:solidFill>
              </a:rPr>
              <a:t>the </a:t>
            </a:r>
            <a:r>
              <a:rPr lang="en-GB" altLang="en-US" sz="1600" b="1" i="1" dirty="0" smtClean="0">
                <a:solidFill>
                  <a:srgbClr val="0070C0"/>
                </a:solidFill>
              </a:rPr>
              <a:t>experience</a:t>
            </a:r>
            <a:r>
              <a:rPr lang="en-GB" altLang="en-US" sz="1600" i="1" dirty="0" smtClean="0"/>
              <a:t>.</a:t>
            </a:r>
            <a:endParaRPr lang="en-GB" altLang="en-US" sz="1600" dirty="0" smtClean="0"/>
          </a:p>
          <a:p>
            <a:pPr eaLnBrk="1" hangingPunct="1">
              <a:lnSpc>
                <a:spcPct val="120000"/>
              </a:lnSpc>
              <a:spcBef>
                <a:spcPts val="3000"/>
              </a:spcBef>
              <a:buFont typeface="Calibri" pitchFamily="34" charset="0"/>
              <a:buChar char="•"/>
              <a:defRPr/>
            </a:pPr>
            <a:r>
              <a:rPr lang="en-GB" altLang="en-US" sz="1600" dirty="0" smtClean="0"/>
              <a:t>SO:</a:t>
            </a:r>
          </a:p>
          <a:p>
            <a:pPr eaLnBrk="1" hangingPunct="1">
              <a:lnSpc>
                <a:spcPct val="120000"/>
              </a:lnSpc>
              <a:spcBef>
                <a:spcPts val="1000"/>
              </a:spcBef>
              <a:buFont typeface="Calibri" pitchFamily="34" charset="0"/>
              <a:buChar char="•"/>
              <a:defRPr/>
            </a:pPr>
            <a:endParaRPr lang="en-GB" altLang="en-US" sz="1600" dirty="0"/>
          </a:p>
        </p:txBody>
      </p:sp>
    </p:spTree>
    <p:extLst>
      <p:ext uri="{BB962C8B-B14F-4D97-AF65-F5344CB8AC3E}">
        <p14:creationId xmlns:p14="http://schemas.microsoft.com/office/powerpoint/2010/main" val="135527544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23020</TotalTime>
  <Words>3363</Words>
  <Application>Microsoft Office PowerPoint</Application>
  <PresentationFormat>On-screen Show (4:3)</PresentationFormat>
  <Paragraphs>209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Consciousness and Meta-Causation [What Are You Like!] </vt:lpstr>
      <vt:lpstr>Main Novel Claim, and a Conjecture:  nutshell versions</vt:lpstr>
      <vt:lpstr>Some Background Assumptions &amp; Motivations</vt:lpstr>
      <vt:lpstr>“META-CAUSATION” in this talk: Prelims</vt:lpstr>
      <vt:lpstr>CAUSATION, GENUINE PROCESSES and CONSCIOUSNESS</vt:lpstr>
      <vt:lpstr>GENUINE processness MATTERS, BUT WHY?</vt:lpstr>
      <vt:lpstr>Pre-Reflective Self-Consciousness</vt:lpstr>
      <vt:lpstr>Pre-Reflective Self-Consciousness, contd</vt:lpstr>
      <vt:lpstr>But WAIT A MINUTE! </vt:lpstr>
      <vt:lpstr>“Weakened” Version of PRSC: Pre-Reflective  Auto-Sensitivity (PRAS)</vt:lpstr>
      <vt:lpstr>Auto-Sensitivity by Auto-Representation?</vt:lpstr>
      <vt:lpstr>Proto-Acquaintance Instead</vt:lpstr>
      <vt:lpstr>Auto-Proto-Acquaintance by Meta-Causation</vt:lpstr>
      <vt:lpstr>At Meta-Causation, contd</vt:lpstr>
      <vt:lpstr>The Matter of Mattering, revisited</vt:lpstr>
      <vt:lpstr>“CAUSATION” = DYNAMISM</vt:lpstr>
      <vt:lpstr>“CAUSATION” = DYNAMISM, contd</vt:lpstr>
      <vt:lpstr>“META-CAUSATION” = META-DYNAMISM</vt:lpstr>
      <vt:lpstr>(Quasi-)Sufficiency/Constitution Conjectures</vt:lpstr>
      <vt:lpstr>Initial Motivations for the Conjectures</vt:lpstr>
      <vt:lpstr>Ambitions</vt:lpstr>
      <vt:lpstr>PowerPoint Presentation</vt:lpstr>
      <vt:lpstr>References</vt:lpstr>
      <vt:lpstr>References, contd</vt:lpstr>
      <vt:lpstr>References, contd</vt:lpstr>
    </vt:vector>
  </TitlesOfParts>
  <Company>The University of Birmingham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Natural Language Processing:</dc:title>
  <dc:creator>School of Computer Science</dc:creator>
  <cp:lastModifiedBy>Saskia</cp:lastModifiedBy>
  <cp:revision>5387</cp:revision>
  <dcterms:created xsi:type="dcterms:W3CDTF">2004-04-07T10:56:43Z</dcterms:created>
  <dcterms:modified xsi:type="dcterms:W3CDTF">2019-05-28T15:48:14Z</dcterms:modified>
</cp:coreProperties>
</file>