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58585"/>
              </a:solidFill>
              <a:prstDash val="solid"/>
              <a:miter lim="400000"/>
            </a:ln>
          </a:top>
          <a:bottom>
            <a:ln w="12700" cap="flat">
              <a:solidFill>
                <a:srgbClr val="858585"/>
              </a:solidFill>
              <a:prstDash val="solid"/>
              <a:miter lim="400000"/>
            </a:ln>
          </a:bottom>
          <a:insideH>
            <a:ln w="12700" cap="flat">
              <a:solidFill>
                <a:srgbClr val="8585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58585"/>
              </a:solidFill>
              <a:prstDash val="solid"/>
              <a:miter lim="400000"/>
            </a:ln>
          </a:top>
          <a:bottom>
            <a:ln w="12700" cap="flat">
              <a:solidFill>
                <a:srgbClr val="858585"/>
              </a:solidFill>
              <a:prstDash val="solid"/>
              <a:miter lim="400000"/>
            </a:ln>
          </a:bottom>
          <a:insideH>
            <a:ln w="12700" cap="flat">
              <a:solidFill>
                <a:srgbClr val="8585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0" y="-190500"/>
            <a:ext cx="24384000" cy="140939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butterfly-and-leaf_3000x1734.jpeg"/>
          <p:cNvSpPr/>
          <p:nvPr>
            <p:ph type="pic" idx="21"/>
          </p:nvPr>
        </p:nvSpPr>
        <p:spPr>
          <a:xfrm>
            <a:off x="10530071" y="554566"/>
            <a:ext cx="20258478" cy="11709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butterfly-and-leaf_3000x1734.jpeg"/>
          <p:cNvSpPr/>
          <p:nvPr>
            <p:ph type="pic" idx="21"/>
          </p:nvPr>
        </p:nvSpPr>
        <p:spPr>
          <a:xfrm>
            <a:off x="9919689" y="3141992"/>
            <a:ext cx="16395701" cy="947671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9" indent="-673099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 rot="21600000">
            <a:off x="11168731" y="-2006599"/>
            <a:ext cx="14294116" cy="142940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half" idx="22"/>
          </p:nvPr>
        </p:nvSpPr>
        <p:spPr>
          <a:xfrm rot="21600000">
            <a:off x="13285117" y="6292593"/>
            <a:ext cx="13249309" cy="765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5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ortussolutions.com/products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hyperlink" Target="http://www.ortussolutions.com/products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anaging All your ColdFusion Servers with CommandBox"/>
          <p:cNvSpPr txBox="1"/>
          <p:nvPr>
            <p:ph type="ctrTitle"/>
          </p:nvPr>
        </p:nvSpPr>
        <p:spPr>
          <a:xfrm>
            <a:off x="1780100" y="2692400"/>
            <a:ext cx="20229000" cy="3924300"/>
          </a:xfrm>
          <a:prstGeom prst="rect">
            <a:avLst/>
          </a:prstGeom>
        </p:spPr>
        <p:txBody>
          <a:bodyPr/>
          <a:lstStyle/>
          <a:p>
            <a:pPr/>
            <a:r>
              <a:t>Managing All your ColdFusion Servers with CommandBox</a:t>
            </a:r>
          </a:p>
        </p:txBody>
      </p:sp>
      <p:sp>
        <p:nvSpPr>
          <p:cNvPr id="120" name="With Brad Wood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With Brad Wood</a:t>
            </a:r>
            <a:r>
              <a: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About John Barret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John Barrett</a:t>
            </a:r>
          </a:p>
        </p:txBody>
      </p:sp>
      <p:sp>
        <p:nvSpPr>
          <p:cNvPr id="123" name="John has been using ColdFusion since 2005 (ColdFusion MX 7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John has been using ColdFusion since 2005 (ColdFusion MX 7)</a:t>
            </a:r>
          </a:p>
          <a:p>
            <a:pPr>
              <a:buBlip>
                <a:blip r:embed="rId2"/>
              </a:buBlip>
            </a:pPr>
            <a:r>
              <a:t> Manager of the Hawaii ColdFusion User Group</a:t>
            </a:r>
          </a:p>
          <a:p>
            <a:pPr>
              <a:buBlip>
                <a:blip r:embed="rId2"/>
              </a:buBlip>
            </a:pPr>
            <a:r>
              <a:t>ColdFusion Developer for S.W. Business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bout Brad W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Brad Wood</a:t>
            </a:r>
          </a:p>
        </p:txBody>
      </p:sp>
      <p:sp>
        <p:nvSpPr>
          <p:cNvPr id="126" name="Brad has been programming ColdFusion since 1999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53439" indent="-853439" defTabSz="792479">
              <a:spcBef>
                <a:spcPts val="5600"/>
              </a:spcBef>
              <a:buBlip>
                <a:blip r:embed="rId2"/>
              </a:buBlip>
              <a:defRPr sz="6144"/>
            </a:pPr>
            <a:r>
              <a:t>Brad has been programming ColdFusion since 1999.</a:t>
            </a:r>
          </a:p>
          <a:p>
            <a:pPr marL="853439" indent="-853439" defTabSz="792479">
              <a:spcBef>
                <a:spcPts val="5600"/>
              </a:spcBef>
              <a:buBlip>
                <a:blip r:embed="rId2"/>
              </a:buBlip>
              <a:defRPr sz="6144"/>
            </a:pPr>
            <a:r>
              <a:t>Has used every version of ColdFusion since version 4.5.</a:t>
            </a:r>
          </a:p>
          <a:p>
            <a:pPr marL="853439" indent="-853439" defTabSz="792479">
              <a:spcBef>
                <a:spcPts val="5600"/>
              </a:spcBef>
              <a:buBlip>
                <a:blip r:embed="rId2"/>
              </a:buBlip>
              <a:defRPr sz="6144"/>
            </a:pPr>
            <a:r>
              <a:t>First fell in love with ColdFusion as a way to easily connect a database to his website for dynamic pages.</a:t>
            </a:r>
          </a:p>
          <a:p>
            <a:pPr marL="853439" indent="-853439" defTabSz="792479">
              <a:spcBef>
                <a:spcPts val="5600"/>
              </a:spcBef>
              <a:buBlip>
                <a:blip r:embed="rId2"/>
              </a:buBlip>
              <a:defRPr sz="6144"/>
            </a:pPr>
            <a:r>
              <a:t>Actively participates in the CF community. </a:t>
            </a:r>
          </a:p>
          <a:p>
            <a:pPr marL="853439" indent="-853439" defTabSz="792479">
              <a:spcBef>
                <a:spcPts val="5600"/>
              </a:spcBef>
              <a:buBlip>
                <a:blip r:embed="rId2"/>
              </a:buBlip>
              <a:defRPr sz="6144"/>
            </a:pPr>
            <a:r>
              <a:t>Currently works for </a:t>
            </a:r>
            <a:r>
              <a:rPr>
                <a:solidFill>
                  <a:srgbClr val="0098AB"/>
                </a:solidFill>
                <a:hlinkClick r:id="rId3" invalidUrl="" action="" tgtFrame="" tooltip="" history="1" highlightClick="0" endSnd="0"/>
              </a:rPr>
              <a:t>Ortus Solutions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oday’s 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Today’s Agenda</a:t>
            </a:r>
          </a:p>
        </p:txBody>
      </p:sp>
      <p:sp>
        <p:nvSpPr>
          <p:cNvPr id="129" name="Introduction to CommandBox CLI…"/>
          <p:cNvSpPr txBox="1"/>
          <p:nvPr>
            <p:ph type="body" idx="1"/>
          </p:nvPr>
        </p:nvSpPr>
        <p:spPr>
          <a:xfrm>
            <a:off x="2387600" y="3898900"/>
            <a:ext cx="19621500" cy="8591553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Introduction to CommandBox CLI</a:t>
            </a:r>
          </a:p>
          <a:p>
            <a:pPr>
              <a:buBlip>
                <a:blip r:embed="rId2"/>
              </a:buBlip>
            </a:pPr>
            <a:r>
              <a:t>Package management</a:t>
            </a:r>
          </a:p>
          <a:p>
            <a:pPr>
              <a:buBlip>
                <a:blip r:embed="rId2"/>
              </a:buBlip>
            </a:pPr>
            <a:r>
              <a:t>Embedded CFML server application </a:t>
            </a:r>
          </a:p>
          <a:p>
            <a:pPr>
              <a:buBlip>
                <a:blip r:embed="rId2"/>
              </a:buBlip>
            </a:pPr>
            <a:r>
              <a:t>It seamlessly integrates to work with any of </a:t>
            </a:r>
            <a:r>
              <a:rPr>
                <a:solidFill>
                  <a:srgbClr val="0098AB"/>
                </a:solidFill>
                <a:hlinkClick r:id="rId3" invalidUrl="" action="" tgtFrame="" tooltip="" history="1" highlightClick="0" endSnd="0"/>
              </a:rPr>
              <a:t>Ortus Solutions</a:t>
            </a:r>
            <a:r>
              <a:t> *Box products, </a:t>
            </a:r>
          </a:p>
          <a:p>
            <a:pPr>
              <a:buBlip>
                <a:blip r:embed="rId2"/>
              </a:buBlip>
            </a:pPr>
            <a:r>
              <a:t>CF Config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hanks for coming Ou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 for coming Out</a:t>
            </a:r>
          </a:p>
        </p:txBody>
      </p:sp>
      <p:sp>
        <p:nvSpPr>
          <p:cNvPr id="132" name="After the meeting there will be a swag giveawa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After the meeting there will be a swag giveaway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