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7" autoAdjust="0"/>
    <p:restoredTop sz="89323" autoAdjust="0"/>
  </p:normalViewPr>
  <p:slideViewPr>
    <p:cSldViewPr snapToGrid="0">
      <p:cViewPr varScale="1">
        <p:scale>
          <a:sx n="146" d="100"/>
          <a:sy n="146" d="100"/>
        </p:scale>
        <p:origin x="15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F95CD-9179-4036-B553-92D9BED24416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de-DE"/>
        </a:p>
      </dgm:t>
    </dgm:pt>
    <dgm:pt modelId="{DEA09083-A35F-44E8-8508-2016443936F9}">
      <dgm:prSet/>
      <dgm:spPr/>
      <dgm:t>
        <a:bodyPr/>
        <a:lstStyle/>
        <a:p>
          <a:r>
            <a:rPr lang="en-US" b="1" i="0" dirty="0"/>
            <a:t>Time spent in </a:t>
          </a:r>
          <a:r>
            <a:rPr lang="en-US" dirty="0"/>
            <a:t>meetings</a:t>
          </a:r>
          <a:r>
            <a:rPr lang="en-US" b="1" i="0" dirty="0"/>
            <a:t> has been rising by 8% to 10% annually since </a:t>
          </a:r>
          <a:r>
            <a:rPr lang="en-US" b="1" i="0"/>
            <a:t>2000..</a:t>
          </a:r>
          <a:endParaRPr lang="de-DE" dirty="0"/>
        </a:p>
      </dgm:t>
    </dgm:pt>
    <dgm:pt modelId="{68B0E381-316E-4475-AC11-73B2C8C531AE}" type="parTrans" cxnId="{C787851C-48C5-4CEE-8F32-A5D5EE3D5939}">
      <dgm:prSet/>
      <dgm:spPr/>
      <dgm:t>
        <a:bodyPr/>
        <a:lstStyle/>
        <a:p>
          <a:endParaRPr lang="de-DE"/>
        </a:p>
      </dgm:t>
    </dgm:pt>
    <dgm:pt modelId="{E53F5755-58C4-4061-9165-4F773AE9A137}" type="sibTrans" cxnId="{C787851C-48C5-4CEE-8F32-A5D5EE3D5939}">
      <dgm:prSet/>
      <dgm:spPr/>
      <dgm:t>
        <a:bodyPr/>
        <a:lstStyle/>
        <a:p>
          <a:endParaRPr lang="de-DE"/>
        </a:p>
      </dgm:t>
    </dgm:pt>
    <dgm:pt modelId="{FBAABB3D-ADDC-45D8-8A9A-CAA916AF396D}">
      <dgm:prSet/>
      <dgm:spPr/>
      <dgm:t>
        <a:bodyPr/>
        <a:lstStyle/>
        <a:p>
          <a:r>
            <a:rPr lang="en-US" b="1" i="0" dirty="0"/>
            <a:t>Dates shows the majority (about 83%) spend up to a third of the workweek in meetings!</a:t>
          </a:r>
          <a:endParaRPr lang="de-DE" dirty="0"/>
        </a:p>
      </dgm:t>
    </dgm:pt>
    <dgm:pt modelId="{18351116-C5BD-4EAC-9C21-1BF2B6F6276E}" type="parTrans" cxnId="{38358C6E-B44B-43F4-8643-EB0D1769D081}">
      <dgm:prSet/>
      <dgm:spPr/>
      <dgm:t>
        <a:bodyPr/>
        <a:lstStyle/>
        <a:p>
          <a:endParaRPr lang="de-DE"/>
        </a:p>
      </dgm:t>
    </dgm:pt>
    <dgm:pt modelId="{FFC8332F-D52A-4F91-BA14-C83A5978F429}" type="sibTrans" cxnId="{38358C6E-B44B-43F4-8643-EB0D1769D081}">
      <dgm:prSet/>
      <dgm:spPr/>
      <dgm:t>
        <a:bodyPr/>
        <a:lstStyle/>
        <a:p>
          <a:endParaRPr lang="de-DE"/>
        </a:p>
      </dgm:t>
    </dgm:pt>
    <dgm:pt modelId="{D6C74ECC-E0E6-431F-869A-4684C27D7429}" type="pres">
      <dgm:prSet presAssocID="{0D7F95CD-9179-4036-B553-92D9BED24416}" presName="linear" presStyleCnt="0">
        <dgm:presLayoutVars>
          <dgm:animLvl val="lvl"/>
          <dgm:resizeHandles val="exact"/>
        </dgm:presLayoutVars>
      </dgm:prSet>
      <dgm:spPr/>
    </dgm:pt>
    <dgm:pt modelId="{DABD0554-D959-497E-A0B0-9195C55A86CC}" type="pres">
      <dgm:prSet presAssocID="{DEA09083-A35F-44E8-8508-2016443936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1487E1-8165-4400-A2C9-E19DD21F8931}" type="pres">
      <dgm:prSet presAssocID="{E53F5755-58C4-4061-9165-4F773AE9A137}" presName="spacer" presStyleCnt="0"/>
      <dgm:spPr/>
    </dgm:pt>
    <dgm:pt modelId="{6A3B3D16-F5D6-4F6B-9958-02473BEE4319}" type="pres">
      <dgm:prSet presAssocID="{FBAABB3D-ADDC-45D8-8A9A-CAA916AF396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787851C-48C5-4CEE-8F32-A5D5EE3D5939}" srcId="{0D7F95CD-9179-4036-B553-92D9BED24416}" destId="{DEA09083-A35F-44E8-8508-2016443936F9}" srcOrd="0" destOrd="0" parTransId="{68B0E381-316E-4475-AC11-73B2C8C531AE}" sibTransId="{E53F5755-58C4-4061-9165-4F773AE9A137}"/>
    <dgm:cxn modelId="{42077D45-95AC-4898-B5DE-3AAFCAE79B84}" type="presOf" srcId="{DEA09083-A35F-44E8-8508-2016443936F9}" destId="{DABD0554-D959-497E-A0B0-9195C55A86CC}" srcOrd="0" destOrd="0" presId="urn:microsoft.com/office/officeart/2005/8/layout/vList2"/>
    <dgm:cxn modelId="{5FFFC368-42D6-4220-9E2A-3858E685314B}" type="presOf" srcId="{0D7F95CD-9179-4036-B553-92D9BED24416}" destId="{D6C74ECC-E0E6-431F-869A-4684C27D7429}" srcOrd="0" destOrd="0" presId="urn:microsoft.com/office/officeart/2005/8/layout/vList2"/>
    <dgm:cxn modelId="{B2E72949-B7FE-4075-8C20-EE86CFC3B3F4}" type="presOf" srcId="{FBAABB3D-ADDC-45D8-8A9A-CAA916AF396D}" destId="{6A3B3D16-F5D6-4F6B-9958-02473BEE4319}" srcOrd="0" destOrd="0" presId="urn:microsoft.com/office/officeart/2005/8/layout/vList2"/>
    <dgm:cxn modelId="{38358C6E-B44B-43F4-8643-EB0D1769D081}" srcId="{0D7F95CD-9179-4036-B553-92D9BED24416}" destId="{FBAABB3D-ADDC-45D8-8A9A-CAA916AF396D}" srcOrd="1" destOrd="0" parTransId="{18351116-C5BD-4EAC-9C21-1BF2B6F6276E}" sibTransId="{FFC8332F-D52A-4F91-BA14-C83A5978F429}"/>
    <dgm:cxn modelId="{3BF8CFA0-9FFE-4AD5-A88E-8D3EDB0E0705}" type="presParOf" srcId="{D6C74ECC-E0E6-431F-869A-4684C27D7429}" destId="{DABD0554-D959-497E-A0B0-9195C55A86CC}" srcOrd="0" destOrd="0" presId="urn:microsoft.com/office/officeart/2005/8/layout/vList2"/>
    <dgm:cxn modelId="{C223FD25-2410-42CB-943E-C6CF32A35A50}" type="presParOf" srcId="{D6C74ECC-E0E6-431F-869A-4684C27D7429}" destId="{EE1487E1-8165-4400-A2C9-E19DD21F8931}" srcOrd="1" destOrd="0" presId="urn:microsoft.com/office/officeart/2005/8/layout/vList2"/>
    <dgm:cxn modelId="{77353051-1A14-41EF-8AEC-29C05A638EE4}" type="presParOf" srcId="{D6C74ECC-E0E6-431F-869A-4684C27D7429}" destId="{6A3B3D16-F5D6-4F6B-9958-02473BEE431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D0554-D959-497E-A0B0-9195C55A86CC}">
      <dsp:nvSpPr>
        <dsp:cNvPr id="0" name=""/>
        <dsp:cNvSpPr/>
      </dsp:nvSpPr>
      <dsp:spPr>
        <a:xfrm>
          <a:off x="0" y="10936"/>
          <a:ext cx="7146943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Time spent in </a:t>
          </a:r>
          <a:r>
            <a:rPr lang="en-US" sz="2400" kern="1200" dirty="0"/>
            <a:t>meetings</a:t>
          </a:r>
          <a:r>
            <a:rPr lang="en-US" sz="2400" b="1" i="0" kern="1200" dirty="0"/>
            <a:t> has been rising by 8% to 10% annually since </a:t>
          </a:r>
          <a:r>
            <a:rPr lang="en-US" sz="2400" b="1" i="0" kern="1200"/>
            <a:t>2000..</a:t>
          </a:r>
          <a:endParaRPr lang="de-DE" sz="2400" kern="1200" dirty="0"/>
        </a:p>
      </dsp:txBody>
      <dsp:txXfrm>
        <a:off x="46606" y="57542"/>
        <a:ext cx="7053731" cy="861507"/>
      </dsp:txXfrm>
    </dsp:sp>
    <dsp:sp modelId="{6A3B3D16-F5D6-4F6B-9958-02473BEE4319}">
      <dsp:nvSpPr>
        <dsp:cNvPr id="0" name=""/>
        <dsp:cNvSpPr/>
      </dsp:nvSpPr>
      <dsp:spPr>
        <a:xfrm>
          <a:off x="0" y="1034776"/>
          <a:ext cx="7146943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Dates shows the majority (about 83%) spend up to a third of the workweek in meetings!</a:t>
          </a:r>
          <a:endParaRPr lang="de-DE" sz="2400" kern="1200" dirty="0"/>
        </a:p>
      </dsp:txBody>
      <dsp:txXfrm>
        <a:off x="46606" y="1081382"/>
        <a:ext cx="7053731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A320-D1A0-4A74-AF3B-BF64B83ABC97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9BC-078D-4349-8EA0-DA80C050B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04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E79BC-078D-4349-8EA0-DA80C050B76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66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4C5C-F296-489F-B9CF-E7FD8D4EB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43D8B-E326-4FE0-B1B8-E5684A09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7D21-8D1F-4559-A854-26F51605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4E66-5397-4093-9608-B9328BB5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259E-7EC4-461C-89FE-3ECDA0A2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4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E5BE-5D9E-4635-A289-A079F4A8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135BF-E50D-4410-8273-80E42085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4C00-F7F0-4B0A-88AB-3E6B3D91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D64F-3569-4C33-8A9D-BF7B853E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62C6-9BEE-4CAC-A0A9-455CE44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8F7AD-850F-4D5C-B462-944B20C3A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A4C4F-D9A8-4C17-B2D3-B3AE571F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3CCC-BA04-469E-9045-9A2C6FA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CDBB-E407-4AB1-9070-AFF72935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67A7-989A-4A6F-8E53-F4506A45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C316-CF7A-43AF-BDC4-2C6A87D6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323E-8FEC-4D2A-9E02-09AC6061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D0F6-0C96-4D1A-B37A-220B5952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BDB7-C639-4CDA-AA6D-72460F81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F74E-9CEC-4D44-B6AF-AE91017D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74A8-F29D-4BB4-9C46-94899228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EA33-708B-468B-A8D4-CCC7F391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494C-E3A9-4146-B41C-70423F4A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10BC-E2A3-4354-AD4C-2560D6B3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921D-A2AD-4932-98A8-3F318405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6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C947-833B-4FA9-8429-308C8773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B827-5F29-4D0A-91E8-45D2C86FB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A376-965D-4022-9DEC-F85FB011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FC05-80D1-40B2-A31D-499E593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8953-6F2C-480A-BD66-2AAE3CDE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9CDFF-9F74-4F77-A35A-32F53CA6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57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DBD-48D9-45A6-B897-DB2F1FC5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37C0-0219-4D2B-8494-F963DF03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46F30-6EF7-417A-873A-8D556D17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5ECA0-ACCE-4005-95A3-5255656F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BBF6B-6A5D-4EAD-9FC9-9FAE6120A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E626C-EB9D-4EA2-9E64-4BBCABB0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F7485-1509-4C62-BEA8-36EB9789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31564-D363-4198-88AE-47AD5E04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4EB3-7999-4AF7-A9F8-40426173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03E2A-5B78-4BBE-B28D-7CDAD96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EE505-BDD3-431C-BBAF-2B027E2C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C5CBE-E15F-43C8-A709-15EA83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36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D895F-CA4B-4A9C-BA9B-A7FBF697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6E52A-7568-4C41-B6C7-A8CF2E6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398A4-07EE-4A3A-B138-FF2DABCD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5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CDD2-BE05-4C0D-A9A1-A5B73351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5AFE-5880-4ADD-A38F-C1F42BC7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56AE-38DE-43C8-8851-8701DBA5C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898B-38BA-4C54-BA33-0AE2BDF4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F3DA-599E-4A20-9062-F49897BE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9FB56-5CC0-4EB6-9B49-8650E9D7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5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75D4-482B-4877-81B0-48E129B0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F210D-A975-4470-8F6F-0BC14717F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6E385-16CA-4167-83A4-2E364D3FA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E99A-A3FB-404E-82D5-762D9580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29AF5-4A22-48EE-8BC8-6047EF76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B8C4A-69BC-4D88-9CD8-147654B5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4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57ED0-68C0-449A-9797-2542DA62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BCDD-E60D-4A85-8BF1-B5A8F484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933D-5BA7-47A1-89E4-DDC361607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4F93-6C2D-454E-A02E-2A5EB227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9614-4FEE-4142-A9B2-35FB6C1DE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SIPCMContentMarking" descr="{&quot;HashCode&quot;:1186694174,&quot;Placement&quot;:&quot;Footer&quot;,&quot;Top&quot;:519.343,&quot;Left&quot;:425.6611,&quot;SlideWidth&quot;:960,&quot;SlideHeight&quot;:540}">
            <a:extLst>
              <a:ext uri="{FF2B5EF4-FFF2-40B4-BE49-F238E27FC236}">
                <a16:creationId xmlns:a16="http://schemas.microsoft.com/office/drawing/2014/main" id="{14734907-BBC9-4B3F-BDB3-6F5E17BFDEF0}"/>
              </a:ext>
            </a:extLst>
          </p:cNvPr>
          <p:cNvSpPr txBox="1"/>
          <p:nvPr userDrawn="1"/>
        </p:nvSpPr>
        <p:spPr>
          <a:xfrm>
            <a:off x="5405896" y="6595656"/>
            <a:ext cx="13802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 For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397111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jpeg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17A7-8244-47FA-B315-7E068E35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599"/>
            <a:ext cx="10515600" cy="1348509"/>
          </a:xfrm>
        </p:spPr>
        <p:txBody>
          <a:bodyPr>
            <a:normAutofit fontScale="90000"/>
          </a:bodyPr>
          <a:lstStyle/>
          <a:p>
            <a:br>
              <a:rPr lang="en-AU" sz="5300" dirty="0"/>
            </a:br>
            <a:r>
              <a:rPr lang="en-AU" sz="5300" b="1" dirty="0"/>
              <a:t>Meeting Effectiveness Tracker</a:t>
            </a:r>
            <a:br>
              <a:rPr lang="en-AU" dirty="0"/>
            </a:br>
            <a:r>
              <a:rPr lang="en-AU" sz="3100" dirty="0"/>
              <a:t>Planning and structuring effective meetings</a:t>
            </a:r>
            <a:br>
              <a:rPr lang="en-AU" dirty="0"/>
            </a:br>
            <a:endParaRPr lang="en-AU" dirty="0"/>
          </a:p>
        </p:txBody>
      </p:sp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63993018-474D-47BA-A836-624A79B09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67" y="1585886"/>
            <a:ext cx="9541164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BCC65-49E1-4BCD-833E-2E344A17622F}"/>
              </a:ext>
            </a:extLst>
          </p:cNvPr>
          <p:cNvSpPr txBox="1"/>
          <p:nvPr/>
        </p:nvSpPr>
        <p:spPr>
          <a:xfrm>
            <a:off x="9222828" y="1667558"/>
            <a:ext cx="15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Leaderboard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6AABA-47C4-46D9-8454-35BBEEF1254F}"/>
              </a:ext>
            </a:extLst>
          </p:cNvPr>
          <p:cNvSpPr txBox="1"/>
          <p:nvPr/>
        </p:nvSpPr>
        <p:spPr>
          <a:xfrm>
            <a:off x="103909" y="1869354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Voting Booth</a:t>
            </a:r>
          </a:p>
        </p:txBody>
      </p:sp>
      <p:pic>
        <p:nvPicPr>
          <p:cNvPr id="1030" name="Picture 6" descr="Free voting booth - Vector Art">
            <a:extLst>
              <a:ext uri="{FF2B5EF4-FFF2-40B4-BE49-F238E27FC236}">
                <a16:creationId xmlns:a16="http://schemas.microsoft.com/office/drawing/2014/main" id="{916DD0BE-1B96-49AF-A3AE-A86DDA063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205561"/>
            <a:ext cx="1164359" cy="11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🏅Level up the competition with our new dedicated leaderboard page |  inSpired">
            <a:extLst>
              <a:ext uri="{FF2B5EF4-FFF2-40B4-BE49-F238E27FC236}">
                <a16:creationId xmlns:a16="http://schemas.microsoft.com/office/drawing/2014/main" id="{84EF2DB9-8D99-44BB-BB75-BC2CAC831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099" y="1991729"/>
            <a:ext cx="2355031" cy="122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E0F993-39BA-424F-A093-44C69A711F72}"/>
              </a:ext>
            </a:extLst>
          </p:cNvPr>
          <p:cNvSpPr txBox="1"/>
          <p:nvPr/>
        </p:nvSpPr>
        <p:spPr>
          <a:xfrm>
            <a:off x="165025" y="4138586"/>
            <a:ext cx="20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dirty="0"/>
              <a:t>Effectiveness Trend</a:t>
            </a:r>
          </a:p>
        </p:txBody>
      </p:sp>
      <p:pic>
        <p:nvPicPr>
          <p:cNvPr id="1034" name="Picture 10" descr="How to Evaluate the Effectiveness of a Website - 1st Click Consulting1st  Click Consulting">
            <a:extLst>
              <a:ext uri="{FF2B5EF4-FFF2-40B4-BE49-F238E27FC236}">
                <a16:creationId xmlns:a16="http://schemas.microsoft.com/office/drawing/2014/main" id="{E01C14D2-2CB2-456A-8039-D34FB719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4502019"/>
            <a:ext cx="1759975" cy="9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04AE01-321F-443E-9D5B-8D98DAB8CF51}"/>
              </a:ext>
            </a:extLst>
          </p:cNvPr>
          <p:cNvSpPr txBox="1"/>
          <p:nvPr/>
        </p:nvSpPr>
        <p:spPr>
          <a:xfrm>
            <a:off x="9666922" y="4323252"/>
            <a:ext cx="201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Personal Scorecard</a:t>
            </a:r>
          </a:p>
        </p:txBody>
      </p:sp>
      <p:pic>
        <p:nvPicPr>
          <p:cNvPr id="1036" name="Picture 12" descr="Problems Implementing a Balanced Scorecard | BPMInstitute.org">
            <a:extLst>
              <a:ext uri="{FF2B5EF4-FFF2-40B4-BE49-F238E27FC236}">
                <a16:creationId xmlns:a16="http://schemas.microsoft.com/office/drawing/2014/main" id="{363FCD88-7A3D-4313-A6B1-88D1BE75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66" y="4774661"/>
            <a:ext cx="1363866" cy="102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5D7947-05AA-43FA-AB34-D24790BE6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752671"/>
              </p:ext>
            </p:extLst>
          </p:nvPr>
        </p:nvGraphicFramePr>
        <p:xfrm>
          <a:off x="2020325" y="1667558"/>
          <a:ext cx="7146943" cy="2000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1123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3BAF-EB61-4DF3-B176-2C58178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15"/>
          </a:xfrm>
        </p:spPr>
        <p:txBody>
          <a:bodyPr/>
          <a:lstStyle/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b="1" dirty="0"/>
              <a:t>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41DAB-FEF8-4CDA-9378-DA01555B5A84}"/>
              </a:ext>
            </a:extLst>
          </p:cNvPr>
          <p:cNvSpPr txBox="1"/>
          <p:nvPr/>
        </p:nvSpPr>
        <p:spPr>
          <a:xfrm>
            <a:off x="294969" y="1492444"/>
            <a:ext cx="446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Socialize</a:t>
            </a:r>
            <a:r>
              <a:rPr lang="de-DE" b="1" dirty="0"/>
              <a:t> </a:t>
            </a:r>
            <a:r>
              <a:rPr lang="de-DE" b="1" dirty="0" err="1"/>
              <a:t>within</a:t>
            </a:r>
            <a:r>
              <a:rPr lang="de-DE" b="1" dirty="0"/>
              <a:t> DB. Promote not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penalty</a:t>
            </a:r>
            <a:r>
              <a:rPr lang="de-DE" b="1" dirty="0"/>
              <a:t>, </a:t>
            </a:r>
          </a:p>
          <a:p>
            <a:r>
              <a:rPr lang="de-DE" b="1" dirty="0"/>
              <a:t>but </a:t>
            </a:r>
            <a:r>
              <a:rPr lang="de-DE" b="1" dirty="0" err="1"/>
              <a:t>as</a:t>
            </a:r>
            <a:r>
              <a:rPr lang="de-DE" b="1" dirty="0"/>
              <a:t> a </a:t>
            </a:r>
            <a:r>
              <a:rPr lang="de-DE" b="1" dirty="0" err="1"/>
              <a:t>badge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honour</a:t>
            </a:r>
            <a:r>
              <a:rPr lang="de-DE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9CFD-F108-4FED-938E-13D7504E647E}"/>
              </a:ext>
            </a:extLst>
          </p:cNvPr>
          <p:cNvSpPr txBox="1"/>
          <p:nvPr/>
        </p:nvSpPr>
        <p:spPr>
          <a:xfrm>
            <a:off x="5882217" y="1232236"/>
            <a:ext cx="554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Outlook and Microsoft Teams Integration</a:t>
            </a:r>
          </a:p>
        </p:txBody>
      </p:sp>
      <p:pic>
        <p:nvPicPr>
          <p:cNvPr id="1032" name="Picture 8" descr="Personalised 'Good Karma Only' Large Tote Bag By A Piece Of |  notonthehighstreet.com">
            <a:extLst>
              <a:ext uri="{FF2B5EF4-FFF2-40B4-BE49-F238E27FC236}">
                <a16:creationId xmlns:a16="http://schemas.microsoft.com/office/drawing/2014/main" id="{48846964-369D-447C-BE72-50668F82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9" y="2706170"/>
            <a:ext cx="4171154" cy="281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0080B2DC-19AE-4B98-8A61-A662DED9F57E}"/>
              </a:ext>
            </a:extLst>
          </p:cNvPr>
          <p:cNvSpPr/>
          <p:nvPr/>
        </p:nvSpPr>
        <p:spPr>
          <a:xfrm>
            <a:off x="2595761" y="4114583"/>
            <a:ext cx="1870362" cy="1388812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DB Meeting Karma Index: 8 </a:t>
            </a:r>
          </a:p>
          <a:p>
            <a:pPr algn="ctr"/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12" name="Graphic 11" descr="Sunglasses face outline outline">
            <a:extLst>
              <a:ext uri="{FF2B5EF4-FFF2-40B4-BE49-F238E27FC236}">
                <a16:creationId xmlns:a16="http://schemas.microsoft.com/office/drawing/2014/main" id="{72A764DE-3E96-4DDA-BD63-E5F368F9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663" y="4897279"/>
            <a:ext cx="467033" cy="467033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03343DB-BCBD-47F0-9FB5-BD76E4F76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161120" y="1773200"/>
            <a:ext cx="5981497" cy="176030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F4B82A-959D-493C-AFAD-65C448340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1838" y="3111707"/>
            <a:ext cx="2381795" cy="26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85</Words>
  <Application>Microsoft Office PowerPoint</Application>
  <PresentationFormat>Breitbild</PresentationFormat>
  <Paragraphs>13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Meeting Effectiveness Tracker Planning and structuring effective meetings </vt:lpstr>
      <vt:lpstr>Next Steps….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Syed-Iqbal Simnani</dc:creator>
  <cp:lastModifiedBy>Daniel Beckmann</cp:lastModifiedBy>
  <cp:revision>49</cp:revision>
  <dcterms:created xsi:type="dcterms:W3CDTF">2022-06-09T15:14:12Z</dcterms:created>
  <dcterms:modified xsi:type="dcterms:W3CDTF">2022-06-10T08:58:40Z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f1741f6-9e47-426e-a683-937c37d4ebc5_Enabled">
    <vt:lpwstr>true</vt:lpwstr>
  </property>
  <property fmtid="{D5CDD505-2E9C-101B-9397-08002B2CF9AE}" pid="3" name="MSIP_Label_af1741f6-9e47-426e-a683-937c37d4ebc5_SetDate">
    <vt:lpwstr>2022-06-09T20:22:51Z</vt:lpwstr>
  </property>
  <property fmtid="{D5CDD505-2E9C-101B-9397-08002B2CF9AE}" pid="4" name="MSIP_Label_af1741f6-9e47-426e-a683-937c37d4ebc5_Method">
    <vt:lpwstr>Privileged</vt:lpwstr>
  </property>
  <property fmtid="{D5CDD505-2E9C-101B-9397-08002B2CF9AE}" pid="5" name="MSIP_Label_af1741f6-9e47-426e-a683-937c37d4ebc5_Name">
    <vt:lpwstr>af1741f6-9e47-426e-a683-937c37d4ebc5</vt:lpwstr>
  </property>
  <property fmtid="{D5CDD505-2E9C-101B-9397-08002B2CF9AE}" pid="6" name="MSIP_Label_af1741f6-9e47-426e-a683-937c37d4ebc5_SiteId">
    <vt:lpwstr>1e9b61e8-e590-4abc-b1af-24125e330d2a</vt:lpwstr>
  </property>
  <property fmtid="{D5CDD505-2E9C-101B-9397-08002B2CF9AE}" pid="7" name="MSIP_Label_af1741f6-9e47-426e-a683-937c37d4ebc5_ActionId">
    <vt:lpwstr>a891a048-aaa2-49a1-a09e-bce00dde53f4</vt:lpwstr>
  </property>
  <property fmtid="{D5CDD505-2E9C-101B-9397-08002B2CF9AE}" pid="8" name="MSIP_Label_af1741f6-9e47-426e-a683-937c37d4ebc5_ContentBits">
    <vt:lpwstr>3</vt:lpwstr>
  </property>
  <property fmtid="{D5CDD505-2E9C-101B-9397-08002B2CF9AE}" pid="9" name="db.comClassification">
    <vt:lpwstr>For internal use only</vt:lpwstr>
  </property>
</Properties>
</file>