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4937" r:id="rId2"/>
    <p:sldId id="5265" r:id="rId3"/>
    <p:sldId id="405" r:id="rId4"/>
    <p:sldId id="5264" r:id="rId5"/>
    <p:sldId id="5278" r:id="rId6"/>
    <p:sldId id="3958" r:id="rId7"/>
    <p:sldId id="4138" r:id="rId8"/>
    <p:sldId id="4081" r:id="rId9"/>
    <p:sldId id="5285" r:id="rId10"/>
    <p:sldId id="5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D9E76-BCF7-2047-845E-27DA2C14E2AB}" type="datetimeFigureOut"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DC0A6-DC07-1043-B6B7-E010A33CAA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49E3AF-F1B0-1149-877D-3C8C53984DE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82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B3A-29A6-DFEE-BD98-EF39BFFC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CF12-38FC-E9AF-C7A1-340018315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0FCD-458D-4E43-4383-761668C0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C482-3E9F-C58A-8385-3FD0923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B55F-4685-78A8-3C5E-C85E35D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267E-81CC-F7F8-9DBA-AB2394D3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FE4B-D240-94D3-5140-66C4985B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0411-E2C1-AC06-E40A-B13FA9AC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386E-7A89-2DFF-6177-D4FD5A8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3D28-63D2-BB70-16DF-1DD1DE5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3DC68-7388-25FF-0F7C-C72D7F34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38907-869C-1080-2002-FB051E8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57DF-7A85-348C-5F94-CD8677C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683E-816F-6E1A-A80F-81574D63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BC1B-47DC-B7D3-7968-C87D6C7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1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1"/>
            <a:ext cx="10972800" cy="46021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http://ontologist.com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CC99-896E-46B2-9B2B-ED07EA2F8C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3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10590136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4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9643915" cy="401524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4A849551-B4BE-0938-BA96-2D02961C5B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1916" t="31701" r="2191" b="15615"/>
          <a:stretch/>
        </p:blipFill>
        <p:spPr>
          <a:xfrm>
            <a:off x="0" y="6396335"/>
            <a:ext cx="5370654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3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E112-A927-1C8B-4937-ED78DFF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91FF-0BA0-BCAC-2C51-C55A2A29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C3C4-2370-B734-AFA3-F1F96925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588F-BFE8-14DC-7927-C607850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D1F8-C396-DE68-E171-06B5B9E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B7A3349B-E5B9-C327-8AB3-6032BF4EBB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l="4188" t="25435" r="17237" b="24875"/>
          <a:stretch/>
        </p:blipFill>
        <p:spPr>
          <a:xfrm>
            <a:off x="0" y="6315280"/>
            <a:ext cx="5428527" cy="5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ED80-6B29-BF97-5E24-9012000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C69B-2519-C00A-7ED6-4B3D850C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F03B-6149-6334-C0CD-343AB4C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516-BB31-DA4D-AB6F-BFB01C12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5CDE-B307-21F2-867C-DC4DF8C4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6A-17B8-778C-FF75-E619928E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D5B-44EE-EA69-D35D-B626A46A3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8F79-219E-C8B9-56F1-2A85BCDD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47F3-7FED-DB77-E9F1-E296248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1799-6EFC-203F-E1CB-253CAC90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442B-11ED-F7AA-01B8-2C3F0A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C431-DE4B-789D-E456-86E843FE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8DA6-172B-3E50-92E9-D56DE9F2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F6EC-1FD3-07D2-3AD8-FA4B913B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3ABFD-6F34-181F-BECB-84D0612FA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D10FC-BD05-41C3-DE2E-969CC433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0D49-9A1B-0478-BDC8-4764F50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F06-A0FC-EA87-1CE2-78BCB70A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7FF98-CB54-9036-8EDA-027CE6A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020-6054-97A7-8621-F2F73D5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E7FC6-2721-FF5D-3412-027453A5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4897-9117-CB63-FB09-E27C92E1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934C-583B-7272-2491-DC5C1220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F60B-7360-BF46-C12F-8CE68A3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1875E-A79C-81C5-3749-C5811561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141A-05A2-C746-C8A1-60A7D25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85E-2EB8-7700-F135-DE0C224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F6BE-5394-C1FF-B7DF-1C5BC169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8E153-E882-7D01-90F1-2257067BF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155E-1AA0-B9FA-DEB7-16EF287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C570-79B3-D611-073E-63E112C6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60DF-032C-BDFB-61B8-E8DCB6C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2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E054-39B5-8E60-05E0-5D51DD34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3B5C4-9277-7D93-1F3F-7CD55984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05DD-F49D-E262-2EB1-63C90657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09B9-45C5-A0F0-43C5-44F18ED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5333-E740-591E-B01A-4D03B6A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F06A-7E9A-CA09-69B4-8E1E99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2A8B3-8D2F-D70B-E6B7-CBB4FE8D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30CC-EDFC-54F0-0044-07664F71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6445-277D-3BA2-7EE7-E38C71E92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503AD-24D2-F04B-A5C1-AA31754D0B29}" type="datetimeFigureOut"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E237-4CE6-4C50-3DAB-27E3859C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BBC7-97EE-5DB4-8DC8-23B77B64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7215-9282-F567-A9FB-E7C988B3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14" y="1600200"/>
            <a:ext cx="10920248" cy="2387600"/>
          </a:xfrm>
        </p:spPr>
        <p:txBody>
          <a:bodyPr>
            <a:normAutofit/>
          </a:bodyPr>
          <a:lstStyle/>
          <a:p>
            <a:r>
              <a:rPr lang="en-US"/>
              <a:t>Convergence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0C18C-1A34-49F2-2BFF-9440AB321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117"/>
            <a:ext cx="9144000" cy="2307135"/>
          </a:xfrm>
        </p:spPr>
        <p:txBody>
          <a:bodyPr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John Beverley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Assistant Professor</a:t>
            </a:r>
            <a:r>
              <a:rPr lang="en-US"/>
              <a:t>, </a:t>
            </a:r>
            <a:r>
              <a:rPr lang="en-US" i="1"/>
              <a:t>University at Buffalo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Co-Director, </a:t>
            </a:r>
            <a:r>
              <a:rPr lang="en-US"/>
              <a:t>National Center for Ontological Research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i="0"/>
              <a:t>Affiliate Faculty</a:t>
            </a:r>
            <a:r>
              <a:rPr lang="en-US"/>
              <a:t>, </a:t>
            </a:r>
            <a:r>
              <a:rPr lang="en-US" i="1"/>
              <a:t>Institute of Artificial Intelligence and Data Science</a:t>
            </a:r>
          </a:p>
          <a:p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26AE0EC-43D8-E0B0-B868-F77B95F0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304194"/>
            <a:ext cx="1638301" cy="1419861"/>
          </a:xfrm>
          <a:prstGeom prst="rect">
            <a:avLst/>
          </a:prstGeom>
        </p:spPr>
      </p:pic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A3588D7A-F6A1-D812-6978-15278CDC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059" y="185635"/>
            <a:ext cx="1436842" cy="14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3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23F9-18F0-0932-2A3E-E6F85AF8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3A01-128D-2E55-E99C-5DDB0ED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am an optimist about the future, but while </a:t>
            </a:r>
            <a:r>
              <a:rPr lang="en-US" b="1">
                <a:solidFill>
                  <a:srgbClr val="FF0000"/>
                </a:solidFill>
              </a:rPr>
              <a:t>history doesn’t repeat</a:t>
            </a:r>
            <a:r>
              <a:rPr lang="en-US"/>
              <a:t>,</a:t>
            </a:r>
            <a:r>
              <a:rPr lang="en-US" b="1">
                <a:solidFill>
                  <a:srgbClr val="FF0000"/>
                </a:solidFill>
              </a:rPr>
              <a:t> it often rhymes</a:t>
            </a:r>
          </a:p>
          <a:p>
            <a:endParaRPr lang="en-US"/>
          </a:p>
          <a:p>
            <a:r>
              <a:rPr lang="en-US"/>
              <a:t>Our fields are on fire, but if we’re to </a:t>
            </a:r>
            <a:r>
              <a:rPr lang="en-US" b="1">
                <a:solidFill>
                  <a:srgbClr val="FF0000"/>
                </a:solidFill>
              </a:rPr>
              <a:t>avoid burning out </a:t>
            </a:r>
            <a:r>
              <a:rPr lang="en-US"/>
              <a:t>we need to seriously re-evaluate who, what, why, and how we train </a:t>
            </a:r>
          </a:p>
          <a:p>
            <a:endParaRPr lang="en-US"/>
          </a:p>
          <a:p>
            <a:r>
              <a:rPr lang="en-US"/>
              <a:t>This is as much a matter of </a:t>
            </a:r>
            <a:r>
              <a:rPr lang="en-US" b="1">
                <a:solidFill>
                  <a:schemeClr val="accent6"/>
                </a:solidFill>
              </a:rPr>
              <a:t>advancing and integrating research </a:t>
            </a:r>
            <a:r>
              <a:rPr lang="en-US"/>
              <a:t>as it is a matter of </a:t>
            </a:r>
            <a:r>
              <a:rPr lang="en-US" b="1">
                <a:solidFill>
                  <a:schemeClr val="accent6"/>
                </a:solidFill>
              </a:rPr>
              <a:t>administration</a:t>
            </a:r>
          </a:p>
          <a:p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B536-E42E-E03C-E07F-FE0C26E1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“</a:t>
            </a:r>
            <a:r>
              <a:rPr lang="en-US">
                <a:solidFill>
                  <a:schemeClr val="accent6"/>
                </a:solidFill>
              </a:rPr>
              <a:t>Never throw caution to the wind. </a:t>
            </a:r>
            <a:br>
              <a:rPr lang="en-US">
                <a:solidFill>
                  <a:schemeClr val="accent6"/>
                </a:solidFill>
              </a:rPr>
            </a:br>
            <a:r>
              <a:rPr lang="en-US">
                <a:solidFill>
                  <a:schemeClr val="accent6"/>
                </a:solidFill>
              </a:rPr>
              <a:t>It could whip back into your eyes and blind you.</a:t>
            </a:r>
            <a:r>
              <a:rPr lang="en-US"/>
              <a:t>”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-Stephen Colbert</a:t>
            </a:r>
          </a:p>
        </p:txBody>
      </p:sp>
    </p:spTree>
    <p:extLst>
      <p:ext uri="{BB962C8B-B14F-4D97-AF65-F5344CB8AC3E}">
        <p14:creationId xmlns:p14="http://schemas.microsoft.com/office/powerpoint/2010/main" val="337153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3BA9-0175-C857-3C54-6339DE169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Present Summer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AC5D-48FB-92AD-302A-5D2C53B522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11140574" cy="4583704"/>
          </a:xfrm>
        </p:spPr>
        <p:txBody>
          <a:bodyPr>
            <a:normAutofit/>
          </a:bodyPr>
          <a:lstStyle/>
          <a:p>
            <a:r>
              <a:rPr lang="en-US" sz="2800"/>
              <a:t>The current summer is one </a:t>
            </a:r>
            <a:br>
              <a:rPr lang="en-US" sz="2800"/>
            </a:br>
            <a:r>
              <a:rPr lang="en-US" sz="2800"/>
              <a:t>of big data, cheaper &amp; faster </a:t>
            </a:r>
            <a:br>
              <a:rPr lang="en-US" sz="2800"/>
            </a:br>
            <a:r>
              <a:rPr lang="en-US" sz="2800"/>
              <a:t>computing, </a:t>
            </a:r>
            <a:r>
              <a:rPr lang="en-US" sz="2800" b="1">
                <a:solidFill>
                  <a:srgbClr val="FF0000"/>
                </a:solidFill>
              </a:rPr>
              <a:t>generative </a:t>
            </a:r>
            <a:br>
              <a:rPr lang="en-US" sz="2800" b="1">
                <a:solidFill>
                  <a:srgbClr val="FF0000"/>
                </a:solidFill>
              </a:rPr>
            </a:br>
            <a:r>
              <a:rPr lang="en-US" sz="2800" b="1">
                <a:solidFill>
                  <a:srgbClr val="FF0000"/>
                </a:solidFill>
              </a:rPr>
              <a:t>techniques</a:t>
            </a:r>
            <a:r>
              <a:rPr lang="en-US" sz="2800"/>
              <a:t>, </a:t>
            </a:r>
            <a:r>
              <a:rPr lang="en-US" sz="2800" b="1">
                <a:solidFill>
                  <a:srgbClr val="FF0000"/>
                </a:solidFill>
              </a:rPr>
              <a:t>knowledge </a:t>
            </a:r>
            <a:br>
              <a:rPr lang="en-US" sz="2800" b="1">
                <a:solidFill>
                  <a:srgbClr val="FF0000"/>
                </a:solidFill>
              </a:rPr>
            </a:br>
            <a:r>
              <a:rPr lang="en-US" sz="2800" b="1">
                <a:solidFill>
                  <a:srgbClr val="FF0000"/>
                </a:solidFill>
              </a:rPr>
              <a:t>graph integration</a:t>
            </a:r>
            <a:r>
              <a:rPr lang="en-US" sz="2800"/>
              <a:t>, and </a:t>
            </a:r>
            <a:br>
              <a:rPr lang="en-US" sz="2800"/>
            </a:br>
            <a:r>
              <a:rPr lang="en-US" sz="2800" b="1">
                <a:solidFill>
                  <a:srgbClr val="FF0000"/>
                </a:solidFill>
              </a:rPr>
              <a:t>neuro-symbolic systems </a:t>
            </a:r>
          </a:p>
          <a:p>
            <a:endParaRPr lang="en-US" sz="2800"/>
          </a:p>
          <a:p>
            <a:r>
              <a:rPr lang="en-US" sz="2800"/>
              <a:t>But also </a:t>
            </a:r>
            <a:r>
              <a:rPr lang="en-US" sz="2800" b="1">
                <a:solidFill>
                  <a:srgbClr val="FF0000"/>
                </a:solidFill>
              </a:rPr>
              <a:t>hype</a:t>
            </a:r>
            <a:r>
              <a:rPr lang="en-US" sz="2800"/>
              <a:t> and </a:t>
            </a:r>
            <a:br>
              <a:rPr lang="en-US" sz="2800"/>
            </a:br>
            <a:r>
              <a:rPr lang="en-US" sz="2800" b="1">
                <a:solidFill>
                  <a:srgbClr val="FF0000"/>
                </a:solidFill>
              </a:rPr>
              <a:t>overpromising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2F5F-791D-09A7-898B-28F167804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EB6B4C-DCD9-649D-7FCE-4EA423C025C8}"/>
              </a:ext>
            </a:extLst>
          </p:cNvPr>
          <p:cNvGrpSpPr/>
          <p:nvPr/>
        </p:nvGrpSpPr>
        <p:grpSpPr>
          <a:xfrm>
            <a:off x="5312319" y="1358287"/>
            <a:ext cx="6624577" cy="5321683"/>
            <a:chOff x="5312319" y="1358287"/>
            <a:chExt cx="6624577" cy="5321683"/>
          </a:xfrm>
        </p:grpSpPr>
        <p:pic>
          <p:nvPicPr>
            <p:cNvPr id="6" name="Picture 5" descr="A diagram of a graph&#10;&#10;Description automatically generated">
              <a:extLst>
                <a:ext uri="{FF2B5EF4-FFF2-40B4-BE49-F238E27FC236}">
                  <a16:creationId xmlns:a16="http://schemas.microsoft.com/office/drawing/2014/main" id="{24DC3D8C-36DD-7182-089F-0F7416B61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2319" y="1358287"/>
              <a:ext cx="6624577" cy="532168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B52723-CE78-192B-7F64-42565BB59587}"/>
                </a:ext>
              </a:extLst>
            </p:cNvPr>
            <p:cNvSpPr/>
            <p:nvPr/>
          </p:nvSpPr>
          <p:spPr>
            <a:xfrm>
              <a:off x="5914664" y="4629873"/>
              <a:ext cx="891250" cy="3009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1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F392-5E85-FED6-9CF6-BD233C06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 for Caution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2165-4CD4-23EA-FBED-3D0CD5AF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9548" cy="4852967"/>
          </a:xfrm>
        </p:spPr>
        <p:txBody>
          <a:bodyPr>
            <a:normAutofit/>
          </a:bodyPr>
          <a:lstStyle/>
          <a:p>
            <a:r>
              <a:rPr lang="en-US"/>
              <a:t>Barry used to receive requests for talent about once a month; </a:t>
            </a:r>
            <a:r>
              <a:rPr lang="en-US" b="1">
                <a:solidFill>
                  <a:srgbClr val="FF0000"/>
                </a:solidFill>
              </a:rPr>
              <a:t>we now receive requests for talent almost daily</a:t>
            </a:r>
            <a:r>
              <a:rPr lang="en-US"/>
              <a:t>...</a:t>
            </a:r>
            <a:endParaRPr 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We must </a:t>
            </a:r>
            <a:r>
              <a:rPr lang="en-US" b="1">
                <a:solidFill>
                  <a:srgbClr val="FF0000"/>
                </a:solidFill>
              </a:rPr>
              <a:t>expand the scope of training </a:t>
            </a:r>
            <a:r>
              <a:rPr lang="en-US"/>
              <a:t>and </a:t>
            </a:r>
            <a:r>
              <a:rPr lang="en-US" b="1">
                <a:solidFill>
                  <a:srgbClr val="FF0000"/>
                </a:solidFill>
              </a:rPr>
              <a:t>research </a:t>
            </a:r>
            <a:r>
              <a:rPr lang="en-US"/>
              <a:t>or we run the risks of being </a:t>
            </a:r>
            <a:r>
              <a:rPr lang="en-US" b="1">
                <a:solidFill>
                  <a:srgbClr val="FF0000"/>
                </a:solidFill>
              </a:rPr>
              <a:t>victims of our own successes 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/>
              <a:t>Training in applied ontology circles is not adequate to take advantage of the </a:t>
            </a:r>
            <a:r>
              <a:rPr lang="en-US" b="1">
                <a:solidFill>
                  <a:schemeClr val="accent6"/>
                </a:solidFill>
              </a:rPr>
              <a:t>promises of neuro-symbolic methods</a:t>
            </a:r>
          </a:p>
        </p:txBody>
      </p:sp>
    </p:spTree>
    <p:extLst>
      <p:ext uri="{BB962C8B-B14F-4D97-AF65-F5344CB8AC3E}">
        <p14:creationId xmlns:p14="http://schemas.microsoft.com/office/powerpoint/2010/main" val="31519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68C6-F9FF-F1CE-28E7-292F20A7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</a:rPr>
              <a:t>We need to establish consensus around training, i.e. what is trained and how, who is training and who is trained</a:t>
            </a:r>
          </a:p>
        </p:txBody>
      </p:sp>
    </p:spTree>
    <p:extLst>
      <p:ext uri="{BB962C8B-B14F-4D97-AF65-F5344CB8AC3E}">
        <p14:creationId xmlns:p14="http://schemas.microsoft.com/office/powerpoint/2010/main" val="364781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8C21-09BA-42C2-5E7A-D18C6D40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Caution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887EF-301C-0BA3-B120-A504EB124E23}"/>
              </a:ext>
            </a:extLst>
          </p:cNvPr>
          <p:cNvSpPr txBox="1"/>
          <p:nvPr/>
        </p:nvSpPr>
        <p:spPr>
          <a:xfrm>
            <a:off x="6096000" y="1271243"/>
            <a:ext cx="5554661" cy="537070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Fidelity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(Knowledge Representation Group)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University of Michigan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(Bioinformatics)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Florida State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(Information)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Johns Hopkins Applied Physics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University of Virginia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(Data Science)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Department of Homeland Security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Customs and Border Protection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Knowledge Graph Alliance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Syracuse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(CSE)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Air Force Research Labs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CUBRC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KadSci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99965-4945-09AA-4EC7-3807BC68C682}"/>
              </a:ext>
            </a:extLst>
          </p:cNvPr>
          <p:cNvSpPr txBox="1"/>
          <p:nvPr/>
        </p:nvSpPr>
        <p:spPr>
          <a:xfrm>
            <a:off x="541339" y="1413357"/>
            <a:ext cx="5260927" cy="49244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George Mason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(C4l &amp; Cyber)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Northwestern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(Philosophy)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University of Maryland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(Physics)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Industrial Ontologies Foundry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Colgate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(Philosophy)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UB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(Bioinformatics Department)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Ohio State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(Logic)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UB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(CSE Department)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Bloomberg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(HR)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Aerospace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Scania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85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8C21-09BA-42C2-5E7A-D18C6D40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2E0E-BFCA-EC23-813F-9088855D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1617"/>
          </a:xfrm>
        </p:spPr>
        <p:txBody>
          <a:bodyPr>
            <a:normAutofit/>
          </a:bodyPr>
          <a:lstStyle/>
          <a:p>
            <a:r>
              <a:rPr lang="en-US"/>
              <a:t>Create a </a:t>
            </a:r>
            <a:r>
              <a:rPr lang="en-US" i="1"/>
              <a:t>training consortium</a:t>
            </a:r>
            <a:endParaRPr lang="en-US"/>
          </a:p>
          <a:p>
            <a:endParaRPr lang="en-US"/>
          </a:p>
          <a:p>
            <a:r>
              <a:rPr lang="en-US"/>
              <a:t>Whose members may: </a:t>
            </a:r>
          </a:p>
          <a:p>
            <a:pPr lvl="1"/>
            <a:r>
              <a:rPr lang="en-US"/>
              <a:t>Enter articulation agreements</a:t>
            </a:r>
          </a:p>
          <a:p>
            <a:pPr lvl="1"/>
            <a:r>
              <a:rPr lang="en-US"/>
              <a:t>Supervise new ontologists </a:t>
            </a:r>
          </a:p>
          <a:p>
            <a:pPr lvl="1"/>
            <a:r>
              <a:rPr lang="en-US"/>
              <a:t>Host tutorials, bootcamps, </a:t>
            </a:r>
            <a:br>
              <a:rPr lang="en-US"/>
            </a:br>
            <a:r>
              <a:rPr lang="en-US"/>
              <a:t>certificates, full programs, etc. </a:t>
            </a:r>
          </a:p>
          <a:p>
            <a:pPr lvl="1"/>
            <a:r>
              <a:rPr lang="en-US"/>
              <a:t>Provide internships</a:t>
            </a:r>
          </a:p>
          <a:p>
            <a:pPr lvl="1"/>
            <a:r>
              <a:rPr lang="en-US"/>
              <a:t>Disseminate training material </a:t>
            </a:r>
            <a:br>
              <a:rPr lang="en-US"/>
            </a:br>
            <a:r>
              <a:rPr lang="en-US"/>
              <a:t>and documentation for existing </a:t>
            </a:r>
            <a:br>
              <a:rPr lang="en-US"/>
            </a:br>
            <a:r>
              <a:rPr lang="en-US"/>
              <a:t>and future ontology training</a:t>
            </a:r>
          </a:p>
        </p:txBody>
      </p:sp>
      <p:pic>
        <p:nvPicPr>
          <p:cNvPr id="8" name="Picture 7" descr="A table with text on it&#10;&#10;Description automatically generated">
            <a:extLst>
              <a:ext uri="{FF2B5EF4-FFF2-40B4-BE49-F238E27FC236}">
                <a16:creationId xmlns:a16="http://schemas.microsoft.com/office/drawing/2014/main" id="{DC715B01-5BCB-FDB6-878F-A1A7AC88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02" y="1825624"/>
            <a:ext cx="6300304" cy="43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3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CED-5635-D899-7A10-ECF63A2C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NCOR Trainings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EA27-05B2-DF17-F9F4-C95F26E80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170"/>
            <a:ext cx="10817772" cy="54107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>
              <a:solidFill>
                <a:schemeClr val="accent6"/>
              </a:solidFill>
            </a:endParaRPr>
          </a:p>
          <a:p>
            <a:r>
              <a:rPr lang="en-US" b="1">
                <a:solidFill>
                  <a:schemeClr val="accent6"/>
                </a:solidFill>
              </a:rPr>
              <a:t>Ontology &amp; Intelligence Analysis </a:t>
            </a:r>
            <a:r>
              <a:rPr lang="en-US"/>
              <a:t>– </a:t>
            </a:r>
            <a:r>
              <a:rPr lang="en-US" b="1"/>
              <a:t>Tuesdays 1 – 4pm (</a:t>
            </a:r>
            <a:r>
              <a:rPr lang="en-US" b="1">
                <a:solidFill>
                  <a:srgbClr val="FF0000"/>
                </a:solidFill>
              </a:rPr>
              <a:t>starting Sept</a:t>
            </a:r>
            <a:r>
              <a:rPr lang="en-US" b="1"/>
              <a:t>)</a:t>
            </a:r>
          </a:p>
          <a:p>
            <a:r>
              <a:rPr lang="en-US" b="1">
                <a:solidFill>
                  <a:schemeClr val="accent6"/>
                </a:solidFill>
              </a:rPr>
              <a:t>Introduction to Ontological Philosophy </a:t>
            </a:r>
            <a:r>
              <a:rPr lang="en-US"/>
              <a:t>– </a:t>
            </a:r>
            <a:r>
              <a:rPr lang="en-US" b="1"/>
              <a:t>Online (</a:t>
            </a:r>
            <a:r>
              <a:rPr lang="en-US" b="1">
                <a:solidFill>
                  <a:srgbClr val="FF0000"/>
                </a:solidFill>
              </a:rPr>
              <a:t>starting Sept</a:t>
            </a:r>
            <a:r>
              <a:rPr lang="en-US" b="1"/>
              <a:t>)</a:t>
            </a:r>
            <a:endParaRPr lang="en-US" b="1">
              <a:solidFill>
                <a:schemeClr val="accent6"/>
              </a:solidFill>
            </a:endParaRPr>
          </a:p>
          <a:p>
            <a:r>
              <a:rPr lang="en-US" b="1">
                <a:solidFill>
                  <a:schemeClr val="accent6"/>
                </a:solidFill>
              </a:rPr>
              <a:t>Ontology of Economics </a:t>
            </a:r>
            <a:r>
              <a:rPr lang="en-US"/>
              <a:t>– </a:t>
            </a:r>
            <a:r>
              <a:rPr lang="en-US" b="1"/>
              <a:t>Monday 1 – 4pm (</a:t>
            </a:r>
            <a:r>
              <a:rPr lang="en-US" b="1">
                <a:solidFill>
                  <a:srgbClr val="FF0000"/>
                </a:solidFill>
              </a:rPr>
              <a:t>starting Sept</a:t>
            </a:r>
            <a:r>
              <a:rPr lang="en-US" b="1"/>
              <a:t>)</a:t>
            </a:r>
            <a:endParaRPr lang="en-US" b="1">
              <a:solidFill>
                <a:schemeClr val="accent6"/>
              </a:solidFill>
            </a:endParaRPr>
          </a:p>
          <a:p>
            <a:r>
              <a:rPr lang="en-US" b="1">
                <a:solidFill>
                  <a:schemeClr val="accent6"/>
                </a:solidFill>
              </a:rPr>
              <a:t>Logic for Ontologists </a:t>
            </a:r>
            <a:r>
              <a:rPr lang="en-US" b="1"/>
              <a:t>– Thursdays 1 – 4pm (</a:t>
            </a:r>
            <a:r>
              <a:rPr lang="en-US" b="1">
                <a:solidFill>
                  <a:srgbClr val="FF0000"/>
                </a:solidFill>
              </a:rPr>
              <a:t>starting Sept</a:t>
            </a:r>
            <a:r>
              <a:rPr lang="en-US" b="1"/>
              <a:t>)</a:t>
            </a:r>
            <a:endParaRPr lang="en-US"/>
          </a:p>
          <a:p>
            <a:r>
              <a:rPr lang="en-US" b="1">
                <a:solidFill>
                  <a:schemeClr val="accent6"/>
                </a:solidFill>
              </a:rPr>
              <a:t>BFO/Common Core Office Hours </a:t>
            </a:r>
            <a:r>
              <a:rPr lang="en-US"/>
              <a:t>– </a:t>
            </a:r>
            <a:r>
              <a:rPr lang="en-US" b="1"/>
              <a:t>Fridays 10 – 11am (</a:t>
            </a:r>
            <a:r>
              <a:rPr lang="en-US" b="1">
                <a:solidFill>
                  <a:srgbClr val="FF0000"/>
                </a:solidFill>
              </a:rPr>
              <a:t>ongoing</a:t>
            </a:r>
            <a:r>
              <a:rPr lang="en-US" b="1"/>
              <a:t>)</a:t>
            </a:r>
            <a:endParaRPr lang="en-US" b="1">
              <a:solidFill>
                <a:schemeClr val="accent6"/>
              </a:solidFill>
            </a:endParaRPr>
          </a:p>
          <a:p>
            <a:r>
              <a:rPr lang="en-US" b="1">
                <a:solidFill>
                  <a:schemeClr val="accent6"/>
                </a:solidFill>
              </a:rPr>
              <a:t>Common Core Ontologies </a:t>
            </a:r>
            <a:r>
              <a:rPr lang="en-US"/>
              <a:t>– </a:t>
            </a:r>
            <a:r>
              <a:rPr lang="en-US" b="1"/>
              <a:t>Thursdays 2 – 3pm (</a:t>
            </a:r>
            <a:r>
              <a:rPr lang="en-US" b="1">
                <a:solidFill>
                  <a:srgbClr val="FF0000"/>
                </a:solidFill>
              </a:rPr>
              <a:t>ongoing</a:t>
            </a:r>
            <a:r>
              <a:rPr lang="en-US" b="1"/>
              <a:t>)</a:t>
            </a:r>
            <a:endParaRPr lang="en-US" b="1">
              <a:solidFill>
                <a:schemeClr val="accent6"/>
              </a:solidFill>
            </a:endParaRPr>
          </a:p>
          <a:p>
            <a:r>
              <a:rPr lang="en-US" b="1">
                <a:solidFill>
                  <a:schemeClr val="accent6"/>
                </a:solidFill>
              </a:rPr>
              <a:t>Ontology 101 </a:t>
            </a:r>
            <a:r>
              <a:rPr lang="en-US"/>
              <a:t>– </a:t>
            </a:r>
            <a:r>
              <a:rPr lang="en-US" b="1"/>
              <a:t>Wednesdays 11am – 12pm (</a:t>
            </a:r>
            <a:r>
              <a:rPr lang="en-US" b="1">
                <a:solidFill>
                  <a:srgbClr val="FF0000"/>
                </a:solidFill>
              </a:rPr>
              <a:t>ongoing</a:t>
            </a:r>
            <a:r>
              <a:rPr lang="en-US" b="1"/>
              <a:t>)</a:t>
            </a:r>
            <a:endParaRPr lang="en-US"/>
          </a:p>
          <a:p>
            <a:r>
              <a:rPr lang="en-US" b="1">
                <a:solidFill>
                  <a:schemeClr val="accent6"/>
                </a:solidFill>
              </a:rPr>
              <a:t>Semantic Mapping </a:t>
            </a:r>
            <a:r>
              <a:rPr lang="en-US"/>
              <a:t>– </a:t>
            </a:r>
            <a:r>
              <a:rPr lang="en-US" b="1"/>
              <a:t>Fridays 1 – 2pm (</a:t>
            </a:r>
            <a:r>
              <a:rPr lang="en-US" b="1">
                <a:solidFill>
                  <a:srgbClr val="FF0000"/>
                </a:solidFill>
              </a:rPr>
              <a:t>ongoing</a:t>
            </a:r>
            <a:r>
              <a:rPr lang="en-US" b="1"/>
              <a:t>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13F3E-AEBB-E350-45DA-9BA28E2F6E49}"/>
              </a:ext>
            </a:extLst>
          </p:cNvPr>
          <p:cNvSpPr txBox="1"/>
          <p:nvPr/>
        </p:nvSpPr>
        <p:spPr>
          <a:xfrm>
            <a:off x="7305848" y="5842337"/>
            <a:ext cx="48861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Open to the public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Remote, recorded, minutes online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https://johnbeve.github.io/NCOR-Test</a:t>
            </a:r>
          </a:p>
        </p:txBody>
      </p:sp>
    </p:spTree>
    <p:extLst>
      <p:ext uri="{BB962C8B-B14F-4D97-AF65-F5344CB8AC3E}">
        <p14:creationId xmlns:p14="http://schemas.microsoft.com/office/powerpoint/2010/main" val="80246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68C6-F9FF-F1CE-28E7-292F20A7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</a:rPr>
              <a:t>Knowledge representation researchers must expand their horizons, learn to integrate existing and novel AI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50074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Macintosh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Garamond</vt:lpstr>
      <vt:lpstr>1_Office Theme</vt:lpstr>
      <vt:lpstr>Convergence Panel</vt:lpstr>
      <vt:lpstr>PowerPoint Presentation</vt:lpstr>
      <vt:lpstr>Present Summer</vt:lpstr>
      <vt:lpstr>Cause for Caution </vt:lpstr>
      <vt:lpstr>PowerPoint Presentation</vt:lpstr>
      <vt:lpstr>Optimistic Caution</vt:lpstr>
      <vt:lpstr>Optimistic Caution</vt:lpstr>
      <vt:lpstr>NCOR Trainings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Beverley</dc:creator>
  <cp:lastModifiedBy>John Beverley</cp:lastModifiedBy>
  <cp:revision>1</cp:revision>
  <dcterms:created xsi:type="dcterms:W3CDTF">2024-07-14T21:23:28Z</dcterms:created>
  <dcterms:modified xsi:type="dcterms:W3CDTF">2024-07-14T21:24:26Z</dcterms:modified>
</cp:coreProperties>
</file>