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8" r:id="rId5"/>
    <p:sldMasterId id="2147483680" r:id="rId6"/>
  </p:sldMasterIdLst>
  <p:notesMasterIdLst>
    <p:notesMasterId r:id="rId16"/>
  </p:notesMasterIdLst>
  <p:handoutMasterIdLst>
    <p:handoutMasterId r:id="rId17"/>
  </p:handoutMasterIdLst>
  <p:sldIdLst>
    <p:sldId id="340" r:id="rId7"/>
    <p:sldId id="409" r:id="rId8"/>
    <p:sldId id="392" r:id="rId9"/>
    <p:sldId id="407" r:id="rId10"/>
    <p:sldId id="396" r:id="rId11"/>
    <p:sldId id="406" r:id="rId12"/>
    <p:sldId id="411" r:id="rId13"/>
    <p:sldId id="373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4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54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net Nibiru" initials="PN" lastIdx="1" clrIdx="0">
    <p:extLst>
      <p:ext uri="{19B8F6BF-5375-455C-9EA6-DF929625EA0E}">
        <p15:presenceInfo xmlns:p15="http://schemas.microsoft.com/office/powerpoint/2012/main" userId="7df7149792023c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B2A"/>
    <a:srgbClr val="089C2F"/>
    <a:srgbClr val="0AD43F"/>
    <a:srgbClr val="09BB38"/>
    <a:srgbClr val="09B737"/>
    <a:srgbClr val="9A0000"/>
    <a:srgbClr val="C49500"/>
    <a:srgbClr val="F2B800"/>
    <a:srgbClr val="B81A00"/>
    <a:srgbClr val="86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82" autoAdjust="0"/>
    <p:restoredTop sz="94660" autoAdjust="0"/>
  </p:normalViewPr>
  <p:slideViewPr>
    <p:cSldViewPr>
      <p:cViewPr>
        <p:scale>
          <a:sx n="103" d="100"/>
          <a:sy n="103" d="100"/>
        </p:scale>
        <p:origin x="96" y="276"/>
      </p:cViewPr>
      <p:guideLst>
        <p:guide orient="horz" pos="2160"/>
        <p:guide pos="3024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3210-27A7-42D1-936E-09E2CD2799B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1A4D5-092A-4E73-BFCF-703E3F04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57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5B732-69AA-450A-BEBC-896EC447CC1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F9829-2C35-46B1-B3D2-D08EAF8CF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6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861275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3E7A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0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777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6562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6680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6562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1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9D32E-5100-4676-AE10-E4E01310F045}"/>
              </a:ext>
            </a:extLst>
          </p:cNvPr>
          <p:cNvSpPr txBox="1"/>
          <p:nvPr userDrawn="1"/>
        </p:nvSpPr>
        <p:spPr>
          <a:xfrm>
            <a:off x="2895600" y="6642556"/>
            <a:ext cx="35399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Copyright KaDSci LLC 2024-–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50702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C3D-1DEC-4527-A3D4-D8B94355F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212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C3D-1DEC-4527-A3D4-D8B94355F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1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962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EA97-22D4-7C43-AA55-85EE644A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5708A-F7C4-F345-9279-04A47D098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6D56-2FAB-504D-A979-3B91E1CD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2DA-1621-8749-A0AC-C9E3399AB042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A67B-3A1F-3D41-9DE8-0AC05739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42A3-47FE-4649-9A9A-283935AC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15D-29EF-194A-9D7E-EF7AAE31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 preferRelativeResize="0"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5458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 preferRelativeResize="0"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56449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 preferRelativeResize="0"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1662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 preferRelativeResize="0"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2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0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350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694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861275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3E7A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2885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6562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6680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6562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1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547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C3D-1DEC-4527-A3D4-D8B94355F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725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C3D-1DEC-4527-A3D4-D8B94355F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1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5843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 preferRelativeResize="0"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6528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 preferRelativeResize="0"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02656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 preferRelativeResize="0"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117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 preferRelativeResize="0"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66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6562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6562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58832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861275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1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3E7A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463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C3D-1DEC-4527-A3D4-D8B94355F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861275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3E7A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37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C3D-1DEC-4527-A3D4-D8B94355F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61275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1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3E7A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4CABE-FBC7-4810-B312-8BA9A2D3FED3}"/>
              </a:ext>
            </a:extLst>
          </p:cNvPr>
          <p:cNvSpPr txBox="1"/>
          <p:nvPr userDrawn="1"/>
        </p:nvSpPr>
        <p:spPr>
          <a:xfrm>
            <a:off x="2895600" y="6642556"/>
            <a:ext cx="35255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Copyright KaDSci LLC 2024 –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901653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EA97-22D4-7C43-AA55-85EE644A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5708A-F7C4-F345-9279-04A47D098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6D56-2FAB-504D-A979-3B91E1CD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42DA-1621-8749-A0AC-C9E3399AB042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A67B-3A1F-3D41-9DE8-0AC05739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42A3-47FE-4649-9A9A-283935AC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15D-29EF-194A-9D7E-EF7AAE3189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F72A5-C4C3-45DC-A27C-F372AD63EBEB}"/>
              </a:ext>
            </a:extLst>
          </p:cNvPr>
          <p:cNvSpPr txBox="1"/>
          <p:nvPr userDrawn="1"/>
        </p:nvSpPr>
        <p:spPr>
          <a:xfrm>
            <a:off x="2895600" y="6642556"/>
            <a:ext cx="34854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Copyright KaDSci LLC 2024–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711531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13DC8-FB6D-4541-B4AF-9AB5E438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0D16-71FE-4775-930E-F14AF1FEC48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1E397-CB68-4BEF-909A-56A2D737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476B6-BE6E-4C06-BC4F-6317907F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CE72-2E81-4A50-BDA8-FF3208F3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0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578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1861276" y="-72059"/>
            <a:ext cx="7282725" cy="55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2723950" y="4002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3E7A6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7C096-BF97-426E-8F53-722C740A88C3}"/>
              </a:ext>
            </a:extLst>
          </p:cNvPr>
          <p:cNvSpPr txBox="1"/>
          <p:nvPr userDrawn="1"/>
        </p:nvSpPr>
        <p:spPr>
          <a:xfrm>
            <a:off x="2895600" y="6642556"/>
            <a:ext cx="35255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Copyright KaDSci LLC 2024 –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48847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 preferRelativeResize="0"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276"/>
            <a:ext cx="9157138" cy="427516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1C2C7-B48D-42B7-B899-ECC10FCD358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" y="-76200"/>
            <a:ext cx="1994012" cy="6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7" r:id="rId4"/>
    <p:sldLayoutId id="2147483666" r:id="rId5"/>
    <p:sldLayoutId id="2147483692" r:id="rId6"/>
    <p:sldLayoutId id="2147483693" r:id="rId7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effectLst>
            <a:glow rad="63500">
              <a:schemeClr val="tx1">
                <a:alpha val="1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 preferRelativeResize="0"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276"/>
            <a:ext cx="9157138" cy="427516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ADD0A-FE08-4ABB-8C7E-DCD1C12CC33C}"/>
              </a:ext>
            </a:extLst>
          </p:cNvPr>
          <p:cNvSpPr txBox="1"/>
          <p:nvPr userDrawn="1"/>
        </p:nvSpPr>
        <p:spPr>
          <a:xfrm>
            <a:off x="2895600" y="6642556"/>
            <a:ext cx="35255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Copyright KaDSci LLC 2024 – All Rights Reserved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662CC-FDF8-402D-8B84-682C010C625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" y="-76200"/>
            <a:ext cx="1994012" cy="6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6" r:id="rId7"/>
    <p:sldLayoutId id="2147483677" r:id="rId8"/>
    <p:sldLayoutId id="2147483678" r:id="rId9"/>
    <p:sldLayoutId id="2147483679" r:id="rId10"/>
  </p:sldLayoutIdLst>
  <p:hf hdr="0" ftr="0" dt="0"/>
  <p:txStyles>
    <p:titleStyle>
      <a:lvl1pPr algn="r" defTabSz="685800" rtl="0" eaLnBrk="1" latinLnBrk="0" hangingPunct="1">
        <a:spcBef>
          <a:spcPct val="0"/>
        </a:spcBef>
        <a:buNone/>
        <a:defRPr sz="1350" b="1" kern="1200">
          <a:solidFill>
            <a:schemeClr val="bg1"/>
          </a:solidFill>
          <a:effectLst>
            <a:glow rad="63500">
              <a:schemeClr val="tx1">
                <a:alpha val="1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 preferRelativeResize="0">
            <a:picLocks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276"/>
            <a:ext cx="9157138" cy="427516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6639025"/>
            <a:ext cx="9157138" cy="232216"/>
          </a:xfrm>
          <a:prstGeom prst="rect">
            <a:avLst/>
          </a:prstGeom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8832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1"/>
                </a:solidFill>
                <a:effectLst>
                  <a:glow rad="63500">
                    <a:schemeClr val="tx1">
                      <a:alpha val="6000"/>
                    </a:schemeClr>
                  </a:glow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355A29B-AD86-426A-9DBF-1D43AEC2CAE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44D1E-6EFE-4431-8BE7-6B402021FE3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" y="-76200"/>
            <a:ext cx="1994012" cy="6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6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8" r:id="rId6"/>
    <p:sldLayoutId id="2147483689" r:id="rId7"/>
    <p:sldLayoutId id="2147483690" r:id="rId8"/>
    <p:sldLayoutId id="2147483691" r:id="rId9"/>
  </p:sldLayoutIdLst>
  <p:hf hdr="0" ftr="0" dt="0"/>
  <p:txStyles>
    <p:titleStyle>
      <a:lvl1pPr algn="r" defTabSz="685800" rtl="0" eaLnBrk="1" latinLnBrk="0" hangingPunct="1">
        <a:spcBef>
          <a:spcPct val="0"/>
        </a:spcBef>
        <a:buNone/>
        <a:defRPr sz="1350" b="1" kern="1200">
          <a:solidFill>
            <a:schemeClr val="bg1"/>
          </a:solidFill>
          <a:effectLst>
            <a:glow rad="63500">
              <a:schemeClr val="tx1">
                <a:alpha val="1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pexels.com/photo/aerial-view-atmosphere-clouds-cold-front-76969/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s://no.wikipedia.org/wiki/Liste_over_USAFs_aktive_fl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77221720308869?via%3Dihub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69E5-58E1-44CF-9200-9077C385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15D-29EF-194A-9D7E-EF7AAE318922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57136-D19E-4803-8C4F-F7FACF862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16"/>
          <a:stretch/>
        </p:blipFill>
        <p:spPr>
          <a:xfrm>
            <a:off x="0" y="857450"/>
            <a:ext cx="9144000" cy="53147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ADF9CC8-DD89-4031-A335-ED49E201F53C}"/>
              </a:ext>
            </a:extLst>
          </p:cNvPr>
          <p:cNvGrpSpPr/>
          <p:nvPr/>
        </p:nvGrpSpPr>
        <p:grpSpPr>
          <a:xfrm>
            <a:off x="152400" y="1143000"/>
            <a:ext cx="6037847" cy="3886200"/>
            <a:chOff x="0" y="1400075"/>
            <a:chExt cx="6037847" cy="388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C4EE09-3F91-408C-87B9-04D58EC657F2}"/>
                </a:ext>
              </a:extLst>
            </p:cNvPr>
            <p:cNvSpPr/>
            <p:nvPr/>
          </p:nvSpPr>
          <p:spPr>
            <a:xfrm>
              <a:off x="0" y="1400075"/>
              <a:ext cx="6019800" cy="388620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3C10EF-2051-49A0-8FF8-93FDBC0A87DB}"/>
                </a:ext>
              </a:extLst>
            </p:cNvPr>
            <p:cNvGrpSpPr/>
            <p:nvPr/>
          </p:nvGrpSpPr>
          <p:grpSpPr>
            <a:xfrm>
              <a:off x="360949" y="1987740"/>
              <a:ext cx="5676898" cy="3014847"/>
              <a:chOff x="360949" y="1743217"/>
              <a:chExt cx="5676898" cy="301484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E0234C-ECD4-4E8E-AC08-F8B5A7AAA162}"/>
                  </a:ext>
                </a:extLst>
              </p:cNvPr>
              <p:cNvSpPr txBox="1"/>
              <p:nvPr/>
            </p:nvSpPr>
            <p:spPr>
              <a:xfrm>
                <a:off x="360949" y="1743217"/>
                <a:ext cx="5676898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rgbClr val="067523"/>
                    </a:solidFill>
                  </a:rPr>
                  <a:t>Applied Ontology Development</a:t>
                </a:r>
              </a:p>
              <a:p>
                <a:r>
                  <a:rPr lang="en-US" sz="3200" b="1" dirty="0">
                    <a:solidFill>
                      <a:srgbClr val="067523"/>
                    </a:solidFill>
                  </a:rPr>
                  <a:t>How it relates to AI / ML, &amp; LLM’s</a:t>
                </a:r>
                <a:endParaRPr lang="id-ID" sz="2000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4B9FD4-80D0-4123-B7E5-EF40536EA2DE}"/>
                  </a:ext>
                </a:extLst>
              </p:cNvPr>
              <p:cNvGrpSpPr/>
              <p:nvPr/>
            </p:nvGrpSpPr>
            <p:grpSpPr>
              <a:xfrm>
                <a:off x="381003" y="3740877"/>
                <a:ext cx="2209798" cy="1017187"/>
                <a:chOff x="6477001" y="3377712"/>
                <a:chExt cx="2209798" cy="1017187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6703ED-1A07-456C-86E6-7E2596F803A3}"/>
                    </a:ext>
                  </a:extLst>
                </p:cNvPr>
                <p:cNvSpPr txBox="1"/>
                <p:nvPr/>
              </p:nvSpPr>
              <p:spPr>
                <a:xfrm>
                  <a:off x="6477001" y="3748568"/>
                  <a:ext cx="2209798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/>
                    <a:t>Daniel T. Maxwell, Ph.D.</a:t>
                  </a:r>
                </a:p>
                <a:p>
                  <a:r>
                    <a:rPr lang="en-US" sz="1400" dirty="0"/>
                    <a:t>President, KaDSci LLC</a:t>
                  </a:r>
                </a:p>
                <a:p>
                  <a:r>
                    <a:rPr lang="en-US" sz="1400" dirty="0"/>
                    <a:t>dmaxwell@kadsci.com</a:t>
                  </a: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C8D9EA8-5495-4A69-AF1C-A393EE744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3199" y="3657600"/>
                  <a:ext cx="2133600" cy="0"/>
                </a:xfrm>
                <a:prstGeom prst="line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DDF326E-9F32-49CD-BC0D-7A3ED9B933E1}"/>
                    </a:ext>
                  </a:extLst>
                </p:cNvPr>
                <p:cNvSpPr/>
                <p:nvPr/>
              </p:nvSpPr>
              <p:spPr>
                <a:xfrm>
                  <a:off x="6477001" y="3377712"/>
                  <a:ext cx="457200" cy="45719"/>
                </a:xfrm>
                <a:prstGeom prst="rect">
                  <a:avLst/>
                </a:prstGeom>
                <a:solidFill>
                  <a:srgbClr val="0675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id-ID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487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531F0-DBB5-4D6D-4AED-B2A0A91DB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58315D-29EF-194A-9D7E-EF7AAE318922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8E88A-60E9-4419-8755-56119416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85275"/>
            <a:ext cx="8229600" cy="4525963"/>
          </a:xfrm>
        </p:spPr>
        <p:txBody>
          <a:bodyPr/>
          <a:lstStyle/>
          <a:p>
            <a:r>
              <a:rPr lang="en-US" dirty="0"/>
              <a:t>I am not an ontologist.. I am an operations research analyst / decision &amp; data scientist.</a:t>
            </a:r>
          </a:p>
          <a:p>
            <a:r>
              <a:rPr lang="en-US" dirty="0"/>
              <a:t>My focus is on applied problems -- wrote my first AI programs in 1992</a:t>
            </a:r>
          </a:p>
          <a:p>
            <a:r>
              <a:rPr lang="en-US" dirty="0"/>
              <a:t>The problem with LLM’s (machine learning in general) is found in data and language</a:t>
            </a:r>
          </a:p>
          <a:p>
            <a:pPr lvl="1"/>
            <a:r>
              <a:rPr lang="en-US" dirty="0"/>
              <a:t>“Fact”</a:t>
            </a:r>
          </a:p>
          <a:p>
            <a:pPr lvl="2"/>
            <a:r>
              <a:rPr lang="en-US" dirty="0"/>
              <a:t>Webster says – A true piece of information</a:t>
            </a:r>
          </a:p>
          <a:p>
            <a:pPr lvl="2"/>
            <a:r>
              <a:rPr lang="en-US" dirty="0"/>
              <a:t>Computer Science says – A data element that is fed into a Machine Learning model</a:t>
            </a:r>
          </a:p>
          <a:p>
            <a:pPr lvl="1"/>
            <a:r>
              <a:rPr lang="en-US" dirty="0"/>
              <a:t>“Ambiguity” in language</a:t>
            </a:r>
          </a:p>
          <a:p>
            <a:pPr lvl="2"/>
            <a:r>
              <a:rPr lang="en-US" dirty="0"/>
              <a:t>One million words in the English language (give or take 20%)</a:t>
            </a:r>
          </a:p>
          <a:p>
            <a:pPr lvl="2"/>
            <a:r>
              <a:rPr lang="en-US" dirty="0"/>
              <a:t>Most have more than one definition</a:t>
            </a:r>
          </a:p>
          <a:p>
            <a:pPr lvl="2"/>
            <a:r>
              <a:rPr lang="en-US" dirty="0"/>
              <a:t>Over 8,000 Languages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6A232-E1A8-11D4-E6ED-481A312B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0BB68-F64B-80E4-6103-43C3EAC1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529015"/>
            <a:ext cx="6248400" cy="239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BC874-C308-4EC3-9E7D-87F825394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58315D-29EF-194A-9D7E-EF7AAE318922}" type="slidenum">
              <a:rPr lang="en-US" smtClean="0"/>
              <a:t>3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EDD23D-0639-4D0D-9B8A-59FD943F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Today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814206-F003-4B4B-B87A-DA78A243C4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6025" y="666757"/>
            <a:ext cx="4648200" cy="46596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Things you know:</a:t>
            </a:r>
          </a:p>
          <a:p>
            <a:pPr lvl="1"/>
            <a:r>
              <a:rPr lang="en-US" sz="1600" dirty="0"/>
              <a:t>We are drowning in data</a:t>
            </a:r>
          </a:p>
          <a:p>
            <a:pPr lvl="1"/>
            <a:r>
              <a:rPr lang="en-US" sz="1600" dirty="0"/>
              <a:t>The “N” V’s of data are an overwhelming challenge</a:t>
            </a:r>
          </a:p>
          <a:p>
            <a:r>
              <a:rPr lang="en-US" sz="2000" dirty="0"/>
              <a:t>Things you should know:</a:t>
            </a:r>
          </a:p>
          <a:p>
            <a:pPr lvl="1"/>
            <a:r>
              <a:rPr lang="en-US" sz="1600" dirty="0"/>
              <a:t>Analytics and AI that are not grounded in the information, decision, and statistical sciences are dangerous.   (There are charlatans and naïve practitioners out there.)</a:t>
            </a:r>
          </a:p>
          <a:p>
            <a:pPr lvl="1"/>
            <a:r>
              <a:rPr lang="en-US" sz="1600" dirty="0"/>
              <a:t>Data is not ubiquitous, “Free”, or always relevant. It must be curated to assess its evidential value and managed to keep it relevant / useful for inference and analysis.</a:t>
            </a:r>
          </a:p>
          <a:p>
            <a:r>
              <a:rPr lang="en-US" sz="2000" dirty="0"/>
              <a:t>Things I hope you will take away:</a:t>
            </a:r>
          </a:p>
          <a:p>
            <a:pPr lvl="1"/>
            <a:r>
              <a:rPr lang="en-US" sz="1600" dirty="0"/>
              <a:t>Ontologies only matter if there are:</a:t>
            </a:r>
          </a:p>
          <a:p>
            <a:pPr lvl="2"/>
            <a:r>
              <a:rPr lang="en-US" sz="1200" dirty="0"/>
              <a:t>Multiple stakeholders / organizations</a:t>
            </a:r>
          </a:p>
          <a:p>
            <a:pPr lvl="2"/>
            <a:r>
              <a:rPr lang="en-US" sz="1200" dirty="0"/>
              <a:t>Multiple disparate sources of data</a:t>
            </a:r>
          </a:p>
          <a:p>
            <a:pPr lvl="2"/>
            <a:r>
              <a:rPr lang="en-US" sz="1200" dirty="0"/>
              <a:t>Multiple analysts, software developers,…</a:t>
            </a:r>
          </a:p>
          <a:p>
            <a:pPr lvl="1"/>
            <a:r>
              <a:rPr lang="en-US" sz="1600" dirty="0"/>
              <a:t>There is hope</a:t>
            </a:r>
          </a:p>
          <a:p>
            <a:pPr lvl="2"/>
            <a:r>
              <a:rPr lang="en-US" sz="1200" dirty="0"/>
              <a:t>It will be a marathon, not a sprint</a:t>
            </a:r>
          </a:p>
          <a:p>
            <a:pPr lvl="2"/>
            <a:r>
              <a:rPr lang="en-US" sz="1200" dirty="0"/>
              <a:t>You can help</a:t>
            </a:r>
          </a:p>
          <a:p>
            <a:pPr lvl="2"/>
            <a:r>
              <a:rPr lang="en-US" sz="1200" dirty="0"/>
              <a:t>Your Perspective matters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F59BDA-6D99-4DD2-AB1B-D39622DDD1CE}"/>
              </a:ext>
            </a:extLst>
          </p:cNvPr>
          <p:cNvCxnSpPr>
            <a:cxnSpLocks/>
          </p:cNvCxnSpPr>
          <p:nvPr/>
        </p:nvCxnSpPr>
        <p:spPr>
          <a:xfrm>
            <a:off x="5867400" y="1447800"/>
            <a:ext cx="0" cy="3276600"/>
          </a:xfrm>
          <a:prstGeom prst="line">
            <a:avLst/>
          </a:prstGeom>
          <a:ln w="34925">
            <a:solidFill>
              <a:srgbClr val="067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716D8-C3F0-477B-A0D5-D967D5E362ED}"/>
              </a:ext>
            </a:extLst>
          </p:cNvPr>
          <p:cNvCxnSpPr>
            <a:cxnSpLocks/>
          </p:cNvCxnSpPr>
          <p:nvPr/>
        </p:nvCxnSpPr>
        <p:spPr>
          <a:xfrm flipH="1">
            <a:off x="5867400" y="4724400"/>
            <a:ext cx="2895600" cy="0"/>
          </a:xfrm>
          <a:prstGeom prst="line">
            <a:avLst/>
          </a:prstGeom>
          <a:ln w="34925">
            <a:solidFill>
              <a:srgbClr val="067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65A690-94AD-4932-BDDA-01FF0C74453A}"/>
              </a:ext>
            </a:extLst>
          </p:cNvPr>
          <p:cNvSpPr txBox="1"/>
          <p:nvPr/>
        </p:nvSpPr>
        <p:spPr>
          <a:xfrm>
            <a:off x="7168221" y="4740067"/>
            <a:ext cx="4648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95E75-E28A-40DA-BCC0-D7957D9C9F12}"/>
              </a:ext>
            </a:extLst>
          </p:cNvPr>
          <p:cNvSpPr txBox="1"/>
          <p:nvPr/>
        </p:nvSpPr>
        <p:spPr>
          <a:xfrm rot="16200000">
            <a:off x="4577002" y="2777967"/>
            <a:ext cx="20667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AI / Computing Power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6369D1-9139-4879-9D2C-AD43C29696AD}"/>
              </a:ext>
            </a:extLst>
          </p:cNvPr>
          <p:cNvCxnSpPr/>
          <p:nvPr/>
        </p:nvCxnSpPr>
        <p:spPr>
          <a:xfrm flipV="1">
            <a:off x="5924350" y="4648200"/>
            <a:ext cx="0" cy="76200"/>
          </a:xfrm>
          <a:prstGeom prst="line">
            <a:avLst/>
          </a:prstGeom>
          <a:ln w="6350">
            <a:solidFill>
              <a:srgbClr val="067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8566BF-D279-4BC3-AEE7-EBE0F636949A}"/>
              </a:ext>
            </a:extLst>
          </p:cNvPr>
          <p:cNvCxnSpPr>
            <a:cxnSpLocks/>
          </p:cNvCxnSpPr>
          <p:nvPr/>
        </p:nvCxnSpPr>
        <p:spPr>
          <a:xfrm flipH="1">
            <a:off x="5867400" y="1905000"/>
            <a:ext cx="2819400" cy="2819400"/>
          </a:xfrm>
          <a:prstGeom prst="line">
            <a:avLst/>
          </a:prstGeom>
          <a:ln w="34925">
            <a:solidFill>
              <a:srgbClr val="067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BF933B-B847-41BC-A1E8-AED4E3B2B80A}"/>
              </a:ext>
            </a:extLst>
          </p:cNvPr>
          <p:cNvSpPr/>
          <p:nvPr/>
        </p:nvSpPr>
        <p:spPr>
          <a:xfrm>
            <a:off x="5879507" y="2068082"/>
            <a:ext cx="3042302" cy="2640651"/>
          </a:xfrm>
          <a:custGeom>
            <a:avLst/>
            <a:gdLst>
              <a:gd name="connsiteX0" fmla="*/ 0 w 3042302"/>
              <a:gd name="connsiteY0" fmla="*/ 2640651 h 2640651"/>
              <a:gd name="connsiteX1" fmla="*/ 68366 w 3042302"/>
              <a:gd name="connsiteY1" fmla="*/ 2503918 h 2640651"/>
              <a:gd name="connsiteX2" fmla="*/ 85457 w 3042302"/>
              <a:gd name="connsiteY2" fmla="*/ 2418460 h 2640651"/>
              <a:gd name="connsiteX3" fmla="*/ 76912 w 3042302"/>
              <a:gd name="connsiteY3" fmla="*/ 2136449 h 2640651"/>
              <a:gd name="connsiteX4" fmla="*/ 85457 w 3042302"/>
              <a:gd name="connsiteY4" fmla="*/ 1649339 h 2640651"/>
              <a:gd name="connsiteX5" fmla="*/ 94003 w 3042302"/>
              <a:gd name="connsiteY5" fmla="*/ 1598064 h 2640651"/>
              <a:gd name="connsiteX6" fmla="*/ 102549 w 3042302"/>
              <a:gd name="connsiteY6" fmla="*/ 1572426 h 2640651"/>
              <a:gd name="connsiteX7" fmla="*/ 119641 w 3042302"/>
              <a:gd name="connsiteY7" fmla="*/ 1444239 h 2640651"/>
              <a:gd name="connsiteX8" fmla="*/ 136732 w 3042302"/>
              <a:gd name="connsiteY8" fmla="*/ 1392965 h 2640651"/>
              <a:gd name="connsiteX9" fmla="*/ 145278 w 3042302"/>
              <a:gd name="connsiteY9" fmla="*/ 1367327 h 2640651"/>
              <a:gd name="connsiteX10" fmla="*/ 179461 w 3042302"/>
              <a:gd name="connsiteY10" fmla="*/ 1350236 h 2640651"/>
              <a:gd name="connsiteX11" fmla="*/ 205099 w 3042302"/>
              <a:gd name="connsiteY11" fmla="*/ 1324598 h 2640651"/>
              <a:gd name="connsiteX12" fmla="*/ 230736 w 3042302"/>
              <a:gd name="connsiteY12" fmla="*/ 1316053 h 2640651"/>
              <a:gd name="connsiteX13" fmla="*/ 358923 w 3042302"/>
              <a:gd name="connsiteY13" fmla="*/ 1324598 h 2640651"/>
              <a:gd name="connsiteX14" fmla="*/ 410198 w 3042302"/>
              <a:gd name="connsiteY14" fmla="*/ 1333144 h 2640651"/>
              <a:gd name="connsiteX15" fmla="*/ 435835 w 3042302"/>
              <a:gd name="connsiteY15" fmla="*/ 1341690 h 2640651"/>
              <a:gd name="connsiteX16" fmla="*/ 521293 w 3042302"/>
              <a:gd name="connsiteY16" fmla="*/ 1367327 h 2640651"/>
              <a:gd name="connsiteX17" fmla="*/ 546930 w 3042302"/>
              <a:gd name="connsiteY17" fmla="*/ 1375873 h 2640651"/>
              <a:gd name="connsiteX18" fmla="*/ 572568 w 3042302"/>
              <a:gd name="connsiteY18" fmla="*/ 1392965 h 2640651"/>
              <a:gd name="connsiteX19" fmla="*/ 640934 w 3042302"/>
              <a:gd name="connsiteY19" fmla="*/ 1410056 h 2640651"/>
              <a:gd name="connsiteX20" fmla="*/ 666572 w 3042302"/>
              <a:gd name="connsiteY20" fmla="*/ 1418602 h 2640651"/>
              <a:gd name="connsiteX21" fmla="*/ 743484 w 3042302"/>
              <a:gd name="connsiteY21" fmla="*/ 1452785 h 2640651"/>
              <a:gd name="connsiteX22" fmla="*/ 769121 w 3042302"/>
              <a:gd name="connsiteY22" fmla="*/ 1461331 h 2640651"/>
              <a:gd name="connsiteX23" fmla="*/ 794758 w 3042302"/>
              <a:gd name="connsiteY23" fmla="*/ 1469877 h 2640651"/>
              <a:gd name="connsiteX24" fmla="*/ 820396 w 3042302"/>
              <a:gd name="connsiteY24" fmla="*/ 1486968 h 2640651"/>
              <a:gd name="connsiteX25" fmla="*/ 846033 w 3042302"/>
              <a:gd name="connsiteY25" fmla="*/ 1512606 h 2640651"/>
              <a:gd name="connsiteX26" fmla="*/ 871671 w 3042302"/>
              <a:gd name="connsiteY26" fmla="*/ 1521152 h 2640651"/>
              <a:gd name="connsiteX27" fmla="*/ 888762 w 3042302"/>
              <a:gd name="connsiteY27" fmla="*/ 1546789 h 2640651"/>
              <a:gd name="connsiteX28" fmla="*/ 940037 w 3042302"/>
              <a:gd name="connsiteY28" fmla="*/ 1580972 h 2640651"/>
              <a:gd name="connsiteX29" fmla="*/ 974220 w 3042302"/>
              <a:gd name="connsiteY29" fmla="*/ 1640793 h 2640651"/>
              <a:gd name="connsiteX30" fmla="*/ 991312 w 3042302"/>
              <a:gd name="connsiteY30" fmla="*/ 1666430 h 2640651"/>
              <a:gd name="connsiteX31" fmla="*/ 1016949 w 3042302"/>
              <a:gd name="connsiteY31" fmla="*/ 1692068 h 2640651"/>
              <a:gd name="connsiteX32" fmla="*/ 1042586 w 3042302"/>
              <a:gd name="connsiteY32" fmla="*/ 1751888 h 2640651"/>
              <a:gd name="connsiteX33" fmla="*/ 1059678 w 3042302"/>
              <a:gd name="connsiteY33" fmla="*/ 1777525 h 2640651"/>
              <a:gd name="connsiteX34" fmla="*/ 1085315 w 3042302"/>
              <a:gd name="connsiteY34" fmla="*/ 1828800 h 2640651"/>
              <a:gd name="connsiteX35" fmla="*/ 1093861 w 3042302"/>
              <a:gd name="connsiteY35" fmla="*/ 1854438 h 2640651"/>
              <a:gd name="connsiteX36" fmla="*/ 1136590 w 3042302"/>
              <a:gd name="connsiteY36" fmla="*/ 1914258 h 2640651"/>
              <a:gd name="connsiteX37" fmla="*/ 1145136 w 3042302"/>
              <a:gd name="connsiteY37" fmla="*/ 1939896 h 2640651"/>
              <a:gd name="connsiteX38" fmla="*/ 1204957 w 3042302"/>
              <a:gd name="connsiteY38" fmla="*/ 2025354 h 2640651"/>
              <a:gd name="connsiteX39" fmla="*/ 1239140 w 3042302"/>
              <a:gd name="connsiteY39" fmla="*/ 2076628 h 2640651"/>
              <a:gd name="connsiteX40" fmla="*/ 1256231 w 3042302"/>
              <a:gd name="connsiteY40" fmla="*/ 2102266 h 2640651"/>
              <a:gd name="connsiteX41" fmla="*/ 1307506 w 3042302"/>
              <a:gd name="connsiteY41" fmla="*/ 2153540 h 2640651"/>
              <a:gd name="connsiteX42" fmla="*/ 1350235 w 3042302"/>
              <a:gd name="connsiteY42" fmla="*/ 2204815 h 2640651"/>
              <a:gd name="connsiteX43" fmla="*/ 1478422 w 3042302"/>
              <a:gd name="connsiteY43" fmla="*/ 2170632 h 2640651"/>
              <a:gd name="connsiteX44" fmla="*/ 1538243 w 3042302"/>
              <a:gd name="connsiteY44" fmla="*/ 2085174 h 2640651"/>
              <a:gd name="connsiteX45" fmla="*/ 1555334 w 3042302"/>
              <a:gd name="connsiteY45" fmla="*/ 2050991 h 2640651"/>
              <a:gd name="connsiteX46" fmla="*/ 1589517 w 3042302"/>
              <a:gd name="connsiteY46" fmla="*/ 1999716 h 2640651"/>
              <a:gd name="connsiteX47" fmla="*/ 1632246 w 3042302"/>
              <a:gd name="connsiteY47" fmla="*/ 1922804 h 2640651"/>
              <a:gd name="connsiteX48" fmla="*/ 1683521 w 3042302"/>
              <a:gd name="connsiteY48" fmla="*/ 1854438 h 2640651"/>
              <a:gd name="connsiteX49" fmla="*/ 1700613 w 3042302"/>
              <a:gd name="connsiteY49" fmla="*/ 1828800 h 2640651"/>
              <a:gd name="connsiteX50" fmla="*/ 1726250 w 3042302"/>
              <a:gd name="connsiteY50" fmla="*/ 1803163 h 2640651"/>
              <a:gd name="connsiteX51" fmla="*/ 1743342 w 3042302"/>
              <a:gd name="connsiteY51" fmla="*/ 1777525 h 2640651"/>
              <a:gd name="connsiteX52" fmla="*/ 1768979 w 3042302"/>
              <a:gd name="connsiteY52" fmla="*/ 1751888 h 2640651"/>
              <a:gd name="connsiteX53" fmla="*/ 1794616 w 3042302"/>
              <a:gd name="connsiteY53" fmla="*/ 1717705 h 2640651"/>
              <a:gd name="connsiteX54" fmla="*/ 1820254 w 3042302"/>
              <a:gd name="connsiteY54" fmla="*/ 1692068 h 2640651"/>
              <a:gd name="connsiteX55" fmla="*/ 1854437 w 3042302"/>
              <a:gd name="connsiteY55" fmla="*/ 1632247 h 2640651"/>
              <a:gd name="connsiteX56" fmla="*/ 1897166 w 3042302"/>
              <a:gd name="connsiteY56" fmla="*/ 1563881 h 2640651"/>
              <a:gd name="connsiteX57" fmla="*/ 1905712 w 3042302"/>
              <a:gd name="connsiteY57" fmla="*/ 1529697 h 2640651"/>
              <a:gd name="connsiteX58" fmla="*/ 1914257 w 3042302"/>
              <a:gd name="connsiteY58" fmla="*/ 1504060 h 2640651"/>
              <a:gd name="connsiteX59" fmla="*/ 1931349 w 3042302"/>
              <a:gd name="connsiteY59" fmla="*/ 1034041 h 2640651"/>
              <a:gd name="connsiteX60" fmla="*/ 1939895 w 3042302"/>
              <a:gd name="connsiteY60" fmla="*/ 282011 h 2640651"/>
              <a:gd name="connsiteX61" fmla="*/ 1948441 w 3042302"/>
              <a:gd name="connsiteY61" fmla="*/ 230737 h 2640651"/>
              <a:gd name="connsiteX62" fmla="*/ 1965532 w 3042302"/>
              <a:gd name="connsiteY62" fmla="*/ 196554 h 2640651"/>
              <a:gd name="connsiteX63" fmla="*/ 2008261 w 3042302"/>
              <a:gd name="connsiteY63" fmla="*/ 94004 h 2640651"/>
              <a:gd name="connsiteX64" fmla="*/ 2042444 w 3042302"/>
              <a:gd name="connsiteY64" fmla="*/ 42729 h 2640651"/>
              <a:gd name="connsiteX65" fmla="*/ 2119357 w 3042302"/>
              <a:gd name="connsiteY65" fmla="*/ 8546 h 2640651"/>
              <a:gd name="connsiteX66" fmla="*/ 2144994 w 3042302"/>
              <a:gd name="connsiteY66" fmla="*/ 0 h 2640651"/>
              <a:gd name="connsiteX67" fmla="*/ 2187723 w 3042302"/>
              <a:gd name="connsiteY67" fmla="*/ 17092 h 2640651"/>
              <a:gd name="connsiteX68" fmla="*/ 2213360 w 3042302"/>
              <a:gd name="connsiteY68" fmla="*/ 25638 h 2640651"/>
              <a:gd name="connsiteX69" fmla="*/ 2264635 w 3042302"/>
              <a:gd name="connsiteY69" fmla="*/ 59821 h 2640651"/>
              <a:gd name="connsiteX70" fmla="*/ 2290272 w 3042302"/>
              <a:gd name="connsiteY70" fmla="*/ 85458 h 2640651"/>
              <a:gd name="connsiteX71" fmla="*/ 2315910 w 3042302"/>
              <a:gd name="connsiteY71" fmla="*/ 94004 h 2640651"/>
              <a:gd name="connsiteX72" fmla="*/ 2367185 w 3042302"/>
              <a:gd name="connsiteY72" fmla="*/ 136733 h 2640651"/>
              <a:gd name="connsiteX73" fmla="*/ 2401368 w 3042302"/>
              <a:gd name="connsiteY73" fmla="*/ 162370 h 2640651"/>
              <a:gd name="connsiteX74" fmla="*/ 2461188 w 3042302"/>
              <a:gd name="connsiteY74" fmla="*/ 213645 h 2640651"/>
              <a:gd name="connsiteX75" fmla="*/ 2529555 w 3042302"/>
              <a:gd name="connsiteY75" fmla="*/ 290557 h 2640651"/>
              <a:gd name="connsiteX76" fmla="*/ 2555192 w 3042302"/>
              <a:gd name="connsiteY76" fmla="*/ 316195 h 2640651"/>
              <a:gd name="connsiteX77" fmla="*/ 2597921 w 3042302"/>
              <a:gd name="connsiteY77" fmla="*/ 376015 h 2640651"/>
              <a:gd name="connsiteX78" fmla="*/ 2632104 w 3042302"/>
              <a:gd name="connsiteY78" fmla="*/ 427290 h 2640651"/>
              <a:gd name="connsiteX79" fmla="*/ 2657742 w 3042302"/>
              <a:gd name="connsiteY79" fmla="*/ 452927 h 2640651"/>
              <a:gd name="connsiteX80" fmla="*/ 2674833 w 3042302"/>
              <a:gd name="connsiteY80" fmla="*/ 478565 h 2640651"/>
              <a:gd name="connsiteX81" fmla="*/ 2700471 w 3042302"/>
              <a:gd name="connsiteY81" fmla="*/ 504202 h 2640651"/>
              <a:gd name="connsiteX82" fmla="*/ 2717562 w 3042302"/>
              <a:gd name="connsiteY82" fmla="*/ 529839 h 2640651"/>
              <a:gd name="connsiteX83" fmla="*/ 2768837 w 3042302"/>
              <a:gd name="connsiteY83" fmla="*/ 564023 h 2640651"/>
              <a:gd name="connsiteX84" fmla="*/ 2811566 w 3042302"/>
              <a:gd name="connsiteY84" fmla="*/ 598206 h 2640651"/>
              <a:gd name="connsiteX85" fmla="*/ 2854295 w 3042302"/>
              <a:gd name="connsiteY85" fmla="*/ 632389 h 2640651"/>
              <a:gd name="connsiteX86" fmla="*/ 2888478 w 3042302"/>
              <a:gd name="connsiteY86" fmla="*/ 658026 h 2640651"/>
              <a:gd name="connsiteX87" fmla="*/ 2914115 w 3042302"/>
              <a:gd name="connsiteY87" fmla="*/ 666572 h 2640651"/>
              <a:gd name="connsiteX88" fmla="*/ 2965390 w 3042302"/>
              <a:gd name="connsiteY88" fmla="*/ 700755 h 2640651"/>
              <a:gd name="connsiteX89" fmla="*/ 3016665 w 3042302"/>
              <a:gd name="connsiteY89" fmla="*/ 717847 h 2640651"/>
              <a:gd name="connsiteX90" fmla="*/ 3042302 w 3042302"/>
              <a:gd name="connsiteY90" fmla="*/ 726393 h 264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042302" h="2640651">
                <a:moveTo>
                  <a:pt x="0" y="2640651"/>
                </a:moveTo>
                <a:cubicBezTo>
                  <a:pt x="51929" y="2551628"/>
                  <a:pt x="54320" y="2569468"/>
                  <a:pt x="68366" y="2503918"/>
                </a:cubicBezTo>
                <a:cubicBezTo>
                  <a:pt x="74453" y="2475513"/>
                  <a:pt x="85457" y="2418460"/>
                  <a:pt x="85457" y="2418460"/>
                </a:cubicBezTo>
                <a:cubicBezTo>
                  <a:pt x="82609" y="2324456"/>
                  <a:pt x="76912" y="2230496"/>
                  <a:pt x="76912" y="2136449"/>
                </a:cubicBezTo>
                <a:cubicBezTo>
                  <a:pt x="76912" y="1974054"/>
                  <a:pt x="80304" y="1811652"/>
                  <a:pt x="85457" y="1649339"/>
                </a:cubicBezTo>
                <a:cubicBezTo>
                  <a:pt x="86007" y="1632020"/>
                  <a:pt x="90244" y="1614979"/>
                  <a:pt x="94003" y="1598064"/>
                </a:cubicBezTo>
                <a:cubicBezTo>
                  <a:pt x="95957" y="1589270"/>
                  <a:pt x="99700" y="1580972"/>
                  <a:pt x="102549" y="1572426"/>
                </a:cubicBezTo>
                <a:cubicBezTo>
                  <a:pt x="103814" y="1562309"/>
                  <a:pt x="116425" y="1458177"/>
                  <a:pt x="119641" y="1444239"/>
                </a:cubicBezTo>
                <a:cubicBezTo>
                  <a:pt x="123692" y="1426685"/>
                  <a:pt x="131035" y="1410056"/>
                  <a:pt x="136732" y="1392965"/>
                </a:cubicBezTo>
                <a:cubicBezTo>
                  <a:pt x="139581" y="1384419"/>
                  <a:pt x="137221" y="1371356"/>
                  <a:pt x="145278" y="1367327"/>
                </a:cubicBezTo>
                <a:lnTo>
                  <a:pt x="179461" y="1350236"/>
                </a:lnTo>
                <a:cubicBezTo>
                  <a:pt x="188007" y="1341690"/>
                  <a:pt x="195043" y="1331302"/>
                  <a:pt x="205099" y="1324598"/>
                </a:cubicBezTo>
                <a:cubicBezTo>
                  <a:pt x="212594" y="1319601"/>
                  <a:pt x="221728" y="1316053"/>
                  <a:pt x="230736" y="1316053"/>
                </a:cubicBezTo>
                <a:cubicBezTo>
                  <a:pt x="273560" y="1316053"/>
                  <a:pt x="316194" y="1321750"/>
                  <a:pt x="358923" y="1324598"/>
                </a:cubicBezTo>
                <a:cubicBezTo>
                  <a:pt x="376015" y="1327447"/>
                  <a:pt x="393283" y="1329385"/>
                  <a:pt x="410198" y="1333144"/>
                </a:cubicBezTo>
                <a:cubicBezTo>
                  <a:pt x="418991" y="1335098"/>
                  <a:pt x="427174" y="1339215"/>
                  <a:pt x="435835" y="1341690"/>
                </a:cubicBezTo>
                <a:cubicBezTo>
                  <a:pt x="526248" y="1367523"/>
                  <a:pt x="399432" y="1326707"/>
                  <a:pt x="521293" y="1367327"/>
                </a:cubicBezTo>
                <a:cubicBezTo>
                  <a:pt x="529839" y="1370176"/>
                  <a:pt x="539435" y="1370876"/>
                  <a:pt x="546930" y="1375873"/>
                </a:cubicBezTo>
                <a:cubicBezTo>
                  <a:pt x="555476" y="1381570"/>
                  <a:pt x="562915" y="1389455"/>
                  <a:pt x="572568" y="1392965"/>
                </a:cubicBezTo>
                <a:cubicBezTo>
                  <a:pt x="594644" y="1400992"/>
                  <a:pt x="618649" y="1402628"/>
                  <a:pt x="640934" y="1410056"/>
                </a:cubicBezTo>
                <a:lnTo>
                  <a:pt x="666572" y="1418602"/>
                </a:lnTo>
                <a:cubicBezTo>
                  <a:pt x="707200" y="1445688"/>
                  <a:pt x="682464" y="1432445"/>
                  <a:pt x="743484" y="1452785"/>
                </a:cubicBezTo>
                <a:lnTo>
                  <a:pt x="769121" y="1461331"/>
                </a:lnTo>
                <a:cubicBezTo>
                  <a:pt x="777667" y="1464180"/>
                  <a:pt x="787263" y="1464880"/>
                  <a:pt x="794758" y="1469877"/>
                </a:cubicBezTo>
                <a:cubicBezTo>
                  <a:pt x="803304" y="1475574"/>
                  <a:pt x="812506" y="1480393"/>
                  <a:pt x="820396" y="1486968"/>
                </a:cubicBezTo>
                <a:cubicBezTo>
                  <a:pt x="829680" y="1494705"/>
                  <a:pt x="835977" y="1505902"/>
                  <a:pt x="846033" y="1512606"/>
                </a:cubicBezTo>
                <a:cubicBezTo>
                  <a:pt x="853528" y="1517603"/>
                  <a:pt x="863125" y="1518303"/>
                  <a:pt x="871671" y="1521152"/>
                </a:cubicBezTo>
                <a:cubicBezTo>
                  <a:pt x="877368" y="1529698"/>
                  <a:pt x="881033" y="1540026"/>
                  <a:pt x="888762" y="1546789"/>
                </a:cubicBezTo>
                <a:cubicBezTo>
                  <a:pt x="904221" y="1560316"/>
                  <a:pt x="940037" y="1580972"/>
                  <a:pt x="940037" y="1580972"/>
                </a:cubicBezTo>
                <a:cubicBezTo>
                  <a:pt x="953905" y="1622575"/>
                  <a:pt x="941885" y="1595525"/>
                  <a:pt x="974220" y="1640793"/>
                </a:cubicBezTo>
                <a:cubicBezTo>
                  <a:pt x="980190" y="1649151"/>
                  <a:pt x="984737" y="1658540"/>
                  <a:pt x="991312" y="1666430"/>
                </a:cubicBezTo>
                <a:cubicBezTo>
                  <a:pt x="999049" y="1675714"/>
                  <a:pt x="1009924" y="1682233"/>
                  <a:pt x="1016949" y="1692068"/>
                </a:cubicBezTo>
                <a:cubicBezTo>
                  <a:pt x="1046595" y="1733572"/>
                  <a:pt x="1023985" y="1714686"/>
                  <a:pt x="1042586" y="1751888"/>
                </a:cubicBezTo>
                <a:cubicBezTo>
                  <a:pt x="1047179" y="1761074"/>
                  <a:pt x="1053981" y="1768979"/>
                  <a:pt x="1059678" y="1777525"/>
                </a:cubicBezTo>
                <a:cubicBezTo>
                  <a:pt x="1081159" y="1841968"/>
                  <a:pt x="1052183" y="1762534"/>
                  <a:pt x="1085315" y="1828800"/>
                </a:cubicBezTo>
                <a:cubicBezTo>
                  <a:pt x="1089344" y="1836857"/>
                  <a:pt x="1089832" y="1846381"/>
                  <a:pt x="1093861" y="1854438"/>
                </a:cubicBezTo>
                <a:cubicBezTo>
                  <a:pt x="1100107" y="1866930"/>
                  <a:pt x="1130788" y="1906521"/>
                  <a:pt x="1136590" y="1914258"/>
                </a:cubicBezTo>
                <a:cubicBezTo>
                  <a:pt x="1139439" y="1922804"/>
                  <a:pt x="1140761" y="1932021"/>
                  <a:pt x="1145136" y="1939896"/>
                </a:cubicBezTo>
                <a:cubicBezTo>
                  <a:pt x="1167265" y="1979728"/>
                  <a:pt x="1180831" y="1990888"/>
                  <a:pt x="1204957" y="2025354"/>
                </a:cubicBezTo>
                <a:cubicBezTo>
                  <a:pt x="1216737" y="2042182"/>
                  <a:pt x="1227746" y="2059537"/>
                  <a:pt x="1239140" y="2076628"/>
                </a:cubicBezTo>
                <a:cubicBezTo>
                  <a:pt x="1244837" y="2085174"/>
                  <a:pt x="1248968" y="2095003"/>
                  <a:pt x="1256231" y="2102266"/>
                </a:cubicBezTo>
                <a:cubicBezTo>
                  <a:pt x="1273323" y="2119357"/>
                  <a:pt x="1294098" y="2133428"/>
                  <a:pt x="1307506" y="2153540"/>
                </a:cubicBezTo>
                <a:cubicBezTo>
                  <a:pt x="1331302" y="2189234"/>
                  <a:pt x="1317335" y="2171915"/>
                  <a:pt x="1350235" y="2204815"/>
                </a:cubicBezTo>
                <a:cubicBezTo>
                  <a:pt x="1389403" y="2198287"/>
                  <a:pt x="1445738" y="2203316"/>
                  <a:pt x="1478422" y="2170632"/>
                </a:cubicBezTo>
                <a:cubicBezTo>
                  <a:pt x="1489139" y="2159915"/>
                  <a:pt x="1535453" y="2090755"/>
                  <a:pt x="1538243" y="2085174"/>
                </a:cubicBezTo>
                <a:cubicBezTo>
                  <a:pt x="1543940" y="2073780"/>
                  <a:pt x="1548780" y="2061915"/>
                  <a:pt x="1555334" y="2050991"/>
                </a:cubicBezTo>
                <a:cubicBezTo>
                  <a:pt x="1565902" y="2033377"/>
                  <a:pt x="1583021" y="2019203"/>
                  <a:pt x="1589517" y="1999716"/>
                </a:cubicBezTo>
                <a:cubicBezTo>
                  <a:pt x="1602841" y="1959747"/>
                  <a:pt x="1596985" y="1969818"/>
                  <a:pt x="1632246" y="1922804"/>
                </a:cubicBezTo>
                <a:cubicBezTo>
                  <a:pt x="1649338" y="1900015"/>
                  <a:pt x="1667720" y="1878140"/>
                  <a:pt x="1683521" y="1854438"/>
                </a:cubicBezTo>
                <a:cubicBezTo>
                  <a:pt x="1689218" y="1845892"/>
                  <a:pt x="1694038" y="1836690"/>
                  <a:pt x="1700613" y="1828800"/>
                </a:cubicBezTo>
                <a:cubicBezTo>
                  <a:pt x="1708350" y="1819516"/>
                  <a:pt x="1718513" y="1812447"/>
                  <a:pt x="1726250" y="1803163"/>
                </a:cubicBezTo>
                <a:cubicBezTo>
                  <a:pt x="1732825" y="1795273"/>
                  <a:pt x="1736767" y="1785415"/>
                  <a:pt x="1743342" y="1777525"/>
                </a:cubicBezTo>
                <a:cubicBezTo>
                  <a:pt x="1751079" y="1768241"/>
                  <a:pt x="1761114" y="1761064"/>
                  <a:pt x="1768979" y="1751888"/>
                </a:cubicBezTo>
                <a:cubicBezTo>
                  <a:pt x="1778248" y="1741074"/>
                  <a:pt x="1785347" y="1728519"/>
                  <a:pt x="1794616" y="1717705"/>
                </a:cubicBezTo>
                <a:cubicBezTo>
                  <a:pt x="1802481" y="1708529"/>
                  <a:pt x="1812517" y="1701352"/>
                  <a:pt x="1820254" y="1692068"/>
                </a:cubicBezTo>
                <a:cubicBezTo>
                  <a:pt x="1843770" y="1663849"/>
                  <a:pt x="1833548" y="1665670"/>
                  <a:pt x="1854437" y="1632247"/>
                </a:cubicBezTo>
                <a:cubicBezTo>
                  <a:pt x="1909905" y="1543498"/>
                  <a:pt x="1853859" y="1650493"/>
                  <a:pt x="1897166" y="1563881"/>
                </a:cubicBezTo>
                <a:cubicBezTo>
                  <a:pt x="1900015" y="1552486"/>
                  <a:pt x="1902485" y="1540990"/>
                  <a:pt x="1905712" y="1529697"/>
                </a:cubicBezTo>
                <a:cubicBezTo>
                  <a:pt x="1908187" y="1521036"/>
                  <a:pt x="1913792" y="1513056"/>
                  <a:pt x="1914257" y="1504060"/>
                </a:cubicBezTo>
                <a:cubicBezTo>
                  <a:pt x="1922355" y="1347493"/>
                  <a:pt x="1931349" y="1034041"/>
                  <a:pt x="1931349" y="1034041"/>
                </a:cubicBezTo>
                <a:cubicBezTo>
                  <a:pt x="1934198" y="783364"/>
                  <a:pt x="1934562" y="532647"/>
                  <a:pt x="1939895" y="282011"/>
                </a:cubicBezTo>
                <a:cubicBezTo>
                  <a:pt x="1940264" y="264688"/>
                  <a:pt x="1943462" y="247333"/>
                  <a:pt x="1948441" y="230737"/>
                </a:cubicBezTo>
                <a:cubicBezTo>
                  <a:pt x="1952102" y="218535"/>
                  <a:pt x="1961504" y="208639"/>
                  <a:pt x="1965532" y="196554"/>
                </a:cubicBezTo>
                <a:cubicBezTo>
                  <a:pt x="2003124" y="83778"/>
                  <a:pt x="1958195" y="165528"/>
                  <a:pt x="2008261" y="94004"/>
                </a:cubicBezTo>
                <a:cubicBezTo>
                  <a:pt x="2020041" y="77176"/>
                  <a:pt x="2025352" y="54123"/>
                  <a:pt x="2042444" y="42729"/>
                </a:cubicBezTo>
                <a:cubicBezTo>
                  <a:pt x="2083073" y="15645"/>
                  <a:pt x="2058338" y="28886"/>
                  <a:pt x="2119357" y="8546"/>
                </a:cubicBezTo>
                <a:lnTo>
                  <a:pt x="2144994" y="0"/>
                </a:lnTo>
                <a:cubicBezTo>
                  <a:pt x="2159237" y="5697"/>
                  <a:pt x="2173360" y="11706"/>
                  <a:pt x="2187723" y="17092"/>
                </a:cubicBezTo>
                <a:cubicBezTo>
                  <a:pt x="2196157" y="20255"/>
                  <a:pt x="2205486" y="21263"/>
                  <a:pt x="2213360" y="25638"/>
                </a:cubicBezTo>
                <a:cubicBezTo>
                  <a:pt x="2231317" y="35614"/>
                  <a:pt x="2250110" y="45296"/>
                  <a:pt x="2264635" y="59821"/>
                </a:cubicBezTo>
                <a:cubicBezTo>
                  <a:pt x="2273181" y="68367"/>
                  <a:pt x="2280216" y="78754"/>
                  <a:pt x="2290272" y="85458"/>
                </a:cubicBezTo>
                <a:cubicBezTo>
                  <a:pt x="2297767" y="90455"/>
                  <a:pt x="2307364" y="91155"/>
                  <a:pt x="2315910" y="94004"/>
                </a:cubicBezTo>
                <a:cubicBezTo>
                  <a:pt x="2372575" y="131782"/>
                  <a:pt x="2309606" y="87381"/>
                  <a:pt x="2367185" y="136733"/>
                </a:cubicBezTo>
                <a:cubicBezTo>
                  <a:pt x="2377999" y="146002"/>
                  <a:pt x="2390649" y="152991"/>
                  <a:pt x="2401368" y="162370"/>
                </a:cubicBezTo>
                <a:cubicBezTo>
                  <a:pt x="2467681" y="220395"/>
                  <a:pt x="2406293" y="177049"/>
                  <a:pt x="2461188" y="213645"/>
                </a:cubicBezTo>
                <a:cubicBezTo>
                  <a:pt x="2491689" y="259394"/>
                  <a:pt x="2471016" y="232017"/>
                  <a:pt x="2529555" y="290557"/>
                </a:cubicBezTo>
                <a:cubicBezTo>
                  <a:pt x="2538101" y="299103"/>
                  <a:pt x="2548488" y="306139"/>
                  <a:pt x="2555192" y="316195"/>
                </a:cubicBezTo>
                <a:cubicBezTo>
                  <a:pt x="2610791" y="399590"/>
                  <a:pt x="2523679" y="269953"/>
                  <a:pt x="2597921" y="376015"/>
                </a:cubicBezTo>
                <a:cubicBezTo>
                  <a:pt x="2609701" y="392843"/>
                  <a:pt x="2617579" y="412765"/>
                  <a:pt x="2632104" y="427290"/>
                </a:cubicBezTo>
                <a:cubicBezTo>
                  <a:pt x="2640650" y="435836"/>
                  <a:pt x="2650005" y="443643"/>
                  <a:pt x="2657742" y="452927"/>
                </a:cubicBezTo>
                <a:cubicBezTo>
                  <a:pt x="2664317" y="460817"/>
                  <a:pt x="2668258" y="470675"/>
                  <a:pt x="2674833" y="478565"/>
                </a:cubicBezTo>
                <a:cubicBezTo>
                  <a:pt x="2682570" y="487849"/>
                  <a:pt x="2692734" y="494918"/>
                  <a:pt x="2700471" y="504202"/>
                </a:cubicBezTo>
                <a:cubicBezTo>
                  <a:pt x="2707046" y="512092"/>
                  <a:pt x="2709833" y="523076"/>
                  <a:pt x="2717562" y="529839"/>
                </a:cubicBezTo>
                <a:cubicBezTo>
                  <a:pt x="2733021" y="543366"/>
                  <a:pt x="2768837" y="564023"/>
                  <a:pt x="2768837" y="564023"/>
                </a:cubicBezTo>
                <a:cubicBezTo>
                  <a:pt x="2817822" y="637498"/>
                  <a:pt x="2752596" y="551029"/>
                  <a:pt x="2811566" y="598206"/>
                </a:cubicBezTo>
                <a:cubicBezTo>
                  <a:pt x="2866785" y="642382"/>
                  <a:pt x="2789854" y="610909"/>
                  <a:pt x="2854295" y="632389"/>
                </a:cubicBezTo>
                <a:cubicBezTo>
                  <a:pt x="2865689" y="640935"/>
                  <a:pt x="2876112" y="650960"/>
                  <a:pt x="2888478" y="658026"/>
                </a:cubicBezTo>
                <a:cubicBezTo>
                  <a:pt x="2896299" y="662495"/>
                  <a:pt x="2906241" y="662197"/>
                  <a:pt x="2914115" y="666572"/>
                </a:cubicBezTo>
                <a:cubicBezTo>
                  <a:pt x="2932072" y="676548"/>
                  <a:pt x="2945903" y="694259"/>
                  <a:pt x="2965390" y="700755"/>
                </a:cubicBezTo>
                <a:lnTo>
                  <a:pt x="3016665" y="717847"/>
                </a:lnTo>
                <a:lnTo>
                  <a:pt x="3042302" y="726393"/>
                </a:lnTo>
              </a:path>
            </a:pathLst>
          </a:custGeom>
          <a:noFill/>
          <a:ln w="38100">
            <a:solidFill>
              <a:srgbClr val="067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2D5BF3-3347-4D0F-9B56-95C3EC49B57B}"/>
              </a:ext>
            </a:extLst>
          </p:cNvPr>
          <p:cNvSpPr txBox="1"/>
          <p:nvPr/>
        </p:nvSpPr>
        <p:spPr>
          <a:xfrm rot="18921299">
            <a:off x="6288013" y="3218260"/>
            <a:ext cx="22252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Science and Technology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EB43BC-E790-4BBF-B33A-9B75C948AC2D}"/>
              </a:ext>
            </a:extLst>
          </p:cNvPr>
          <p:cNvCxnSpPr>
            <a:endCxn id="23" idx="64"/>
          </p:cNvCxnSpPr>
          <p:nvPr/>
        </p:nvCxnSpPr>
        <p:spPr>
          <a:xfrm>
            <a:off x="7524606" y="1828800"/>
            <a:ext cx="397345" cy="282011"/>
          </a:xfrm>
          <a:prstGeom prst="straightConnector1">
            <a:avLst/>
          </a:prstGeom>
          <a:ln w="31750">
            <a:solidFill>
              <a:srgbClr val="067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F2F488-5721-4A60-AF87-EF09D281DC1B}"/>
              </a:ext>
            </a:extLst>
          </p:cNvPr>
          <p:cNvSpPr txBox="1"/>
          <p:nvPr/>
        </p:nvSpPr>
        <p:spPr>
          <a:xfrm>
            <a:off x="7034389" y="1300598"/>
            <a:ext cx="96661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600" dirty="0"/>
              <a:t>Hype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D5502-967F-1B70-A9D9-C01AD73F5914}"/>
              </a:ext>
            </a:extLst>
          </p:cNvPr>
          <p:cNvSpPr txBox="1"/>
          <p:nvPr/>
        </p:nvSpPr>
        <p:spPr>
          <a:xfrm rot="18921299">
            <a:off x="6824204" y="2858094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Capability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D0F2521-5497-2CF6-FEFA-C7ADF1D8572A}"/>
              </a:ext>
            </a:extLst>
          </p:cNvPr>
          <p:cNvSpPr/>
          <p:nvPr/>
        </p:nvSpPr>
        <p:spPr>
          <a:xfrm>
            <a:off x="3814657" y="3700250"/>
            <a:ext cx="1829542" cy="862117"/>
          </a:xfrm>
          <a:prstGeom prst="leftArrow">
            <a:avLst/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True</a:t>
            </a:r>
          </a:p>
        </p:txBody>
      </p:sp>
    </p:spTree>
    <p:extLst>
      <p:ext uri="{BB962C8B-B14F-4D97-AF65-F5344CB8AC3E}">
        <p14:creationId xmlns:p14="http://schemas.microsoft.com/office/powerpoint/2010/main" val="42011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 animBg="1"/>
      <p:bldP spid="24" grpId="0"/>
      <p:bldP spid="28" grpId="0"/>
      <p:bldP spid="3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FDB8E-2268-1A24-C24E-CFDCF2E0D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4574-FCAC-11A7-E208-27B1E9CC2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58315D-29EF-194A-9D7E-EF7AAE318922}" type="slidenum">
              <a:rPr lang="en-US" smtClean="0"/>
              <a:t>4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8EE332-E9A5-6CB9-A95D-737EB108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Imperatives if we are to make progress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6B85F2-1BD5-0EFF-4FE3-E1A3FC33C3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2776" y="770056"/>
            <a:ext cx="4648200" cy="46596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Things you know:</a:t>
            </a:r>
          </a:p>
          <a:p>
            <a:pPr lvl="1"/>
            <a:r>
              <a:rPr lang="en-US" sz="1600" dirty="0"/>
              <a:t>We are drowning in data</a:t>
            </a:r>
          </a:p>
          <a:p>
            <a:pPr lvl="1"/>
            <a:r>
              <a:rPr lang="en-US" sz="1600" dirty="0"/>
              <a:t>The “N” V’s of data are an overwhelming challenge</a:t>
            </a:r>
          </a:p>
          <a:p>
            <a:r>
              <a:rPr lang="en-US" sz="2000" dirty="0"/>
              <a:t>Things you should know:</a:t>
            </a:r>
          </a:p>
          <a:p>
            <a:pPr lvl="1"/>
            <a:r>
              <a:rPr lang="en-US" sz="1600" dirty="0"/>
              <a:t>Analytics and AI that are not grounded in the information, decision, and statistical sciences are dangerous. </a:t>
            </a:r>
            <a:r>
              <a:rPr lang="en-US" sz="1600" strike="sngStrike" dirty="0">
                <a:solidFill>
                  <a:srgbClr val="FF0000"/>
                </a:solidFill>
              </a:rPr>
              <a:t>  (There are charlatans and naïve practitioners out there.)</a:t>
            </a:r>
          </a:p>
          <a:p>
            <a:pPr lvl="1"/>
            <a:r>
              <a:rPr lang="en-US" sz="1600" dirty="0"/>
              <a:t>Data is not ubiquitous, “Free”, or always relevant. It must be curated to assess its evidential value and managed to keep it relevant / useful for inference and analysis.</a:t>
            </a:r>
          </a:p>
          <a:p>
            <a:r>
              <a:rPr lang="en-US" sz="2000" dirty="0"/>
              <a:t>Things I hope you will take away:</a:t>
            </a:r>
          </a:p>
          <a:p>
            <a:pPr lvl="1"/>
            <a:r>
              <a:rPr lang="en-US" sz="1600" dirty="0"/>
              <a:t>Ontologies only matter if there are:</a:t>
            </a:r>
          </a:p>
          <a:p>
            <a:pPr lvl="2"/>
            <a:r>
              <a:rPr lang="en-US" sz="1200" dirty="0"/>
              <a:t>Multiple stakeholders / organizations</a:t>
            </a:r>
          </a:p>
          <a:p>
            <a:pPr lvl="2"/>
            <a:r>
              <a:rPr lang="en-US" sz="1200" dirty="0"/>
              <a:t>Multiple disparate sources of data</a:t>
            </a:r>
          </a:p>
          <a:p>
            <a:pPr lvl="2"/>
            <a:r>
              <a:rPr lang="en-US" sz="1200" dirty="0"/>
              <a:t>Multiple analysts, software developers,…</a:t>
            </a:r>
          </a:p>
          <a:p>
            <a:pPr lvl="1"/>
            <a:r>
              <a:rPr lang="en-US" sz="1600" dirty="0"/>
              <a:t>There is hope</a:t>
            </a:r>
          </a:p>
          <a:p>
            <a:pPr lvl="2"/>
            <a:r>
              <a:rPr lang="en-US" sz="1200" dirty="0"/>
              <a:t>It will be a marathon, not a sprint</a:t>
            </a:r>
          </a:p>
          <a:p>
            <a:pPr lvl="2"/>
            <a:r>
              <a:rPr lang="en-US" sz="1200" dirty="0"/>
              <a:t>You can help</a:t>
            </a:r>
          </a:p>
          <a:p>
            <a:pPr lvl="2"/>
            <a:r>
              <a:rPr lang="en-US" sz="1200" dirty="0"/>
              <a:t>Your Perspective matters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7366FD-9C9A-6CFE-CF72-010C42A98D93}"/>
              </a:ext>
            </a:extLst>
          </p:cNvPr>
          <p:cNvCxnSpPr>
            <a:cxnSpLocks/>
          </p:cNvCxnSpPr>
          <p:nvPr/>
        </p:nvCxnSpPr>
        <p:spPr>
          <a:xfrm>
            <a:off x="5867400" y="1447800"/>
            <a:ext cx="0" cy="3276600"/>
          </a:xfrm>
          <a:prstGeom prst="line">
            <a:avLst/>
          </a:prstGeom>
          <a:ln w="34925">
            <a:solidFill>
              <a:srgbClr val="067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0617A4-8EC9-67B2-F845-1BD3379CECE9}"/>
              </a:ext>
            </a:extLst>
          </p:cNvPr>
          <p:cNvCxnSpPr>
            <a:cxnSpLocks/>
          </p:cNvCxnSpPr>
          <p:nvPr/>
        </p:nvCxnSpPr>
        <p:spPr>
          <a:xfrm flipH="1">
            <a:off x="5867400" y="4724400"/>
            <a:ext cx="2895600" cy="0"/>
          </a:xfrm>
          <a:prstGeom prst="line">
            <a:avLst/>
          </a:prstGeom>
          <a:ln w="34925">
            <a:solidFill>
              <a:srgbClr val="067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E3A698-D658-0753-EF4D-A28F0FD72CCD}"/>
              </a:ext>
            </a:extLst>
          </p:cNvPr>
          <p:cNvSpPr txBox="1"/>
          <p:nvPr/>
        </p:nvSpPr>
        <p:spPr>
          <a:xfrm>
            <a:off x="7168221" y="4740067"/>
            <a:ext cx="4648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49D1E-5BA9-6957-EC07-362C53C6D3F4}"/>
              </a:ext>
            </a:extLst>
          </p:cNvPr>
          <p:cNvSpPr txBox="1"/>
          <p:nvPr/>
        </p:nvSpPr>
        <p:spPr>
          <a:xfrm rot="16200000">
            <a:off x="4577002" y="2777967"/>
            <a:ext cx="20667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AI / Computing Power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E96869-5CA3-371C-F78D-5A0DE1B91A5F}"/>
              </a:ext>
            </a:extLst>
          </p:cNvPr>
          <p:cNvCxnSpPr/>
          <p:nvPr/>
        </p:nvCxnSpPr>
        <p:spPr>
          <a:xfrm flipV="1">
            <a:off x="5924350" y="4648200"/>
            <a:ext cx="0" cy="76200"/>
          </a:xfrm>
          <a:prstGeom prst="line">
            <a:avLst/>
          </a:prstGeom>
          <a:ln w="6350">
            <a:solidFill>
              <a:srgbClr val="067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380A23-04D8-7FD6-578B-4C67B0C852B5}"/>
              </a:ext>
            </a:extLst>
          </p:cNvPr>
          <p:cNvCxnSpPr>
            <a:cxnSpLocks/>
          </p:cNvCxnSpPr>
          <p:nvPr/>
        </p:nvCxnSpPr>
        <p:spPr>
          <a:xfrm flipH="1">
            <a:off x="5867400" y="1905000"/>
            <a:ext cx="2819400" cy="2819400"/>
          </a:xfrm>
          <a:prstGeom prst="line">
            <a:avLst/>
          </a:prstGeom>
          <a:ln w="34925">
            <a:solidFill>
              <a:srgbClr val="067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967D0E-CE8F-4904-94BB-EA497161DC76}"/>
              </a:ext>
            </a:extLst>
          </p:cNvPr>
          <p:cNvSpPr/>
          <p:nvPr/>
        </p:nvSpPr>
        <p:spPr>
          <a:xfrm>
            <a:off x="5879507" y="2068082"/>
            <a:ext cx="3042302" cy="2640651"/>
          </a:xfrm>
          <a:custGeom>
            <a:avLst/>
            <a:gdLst>
              <a:gd name="connsiteX0" fmla="*/ 0 w 3042302"/>
              <a:gd name="connsiteY0" fmla="*/ 2640651 h 2640651"/>
              <a:gd name="connsiteX1" fmla="*/ 68366 w 3042302"/>
              <a:gd name="connsiteY1" fmla="*/ 2503918 h 2640651"/>
              <a:gd name="connsiteX2" fmla="*/ 85457 w 3042302"/>
              <a:gd name="connsiteY2" fmla="*/ 2418460 h 2640651"/>
              <a:gd name="connsiteX3" fmla="*/ 76912 w 3042302"/>
              <a:gd name="connsiteY3" fmla="*/ 2136449 h 2640651"/>
              <a:gd name="connsiteX4" fmla="*/ 85457 w 3042302"/>
              <a:gd name="connsiteY4" fmla="*/ 1649339 h 2640651"/>
              <a:gd name="connsiteX5" fmla="*/ 94003 w 3042302"/>
              <a:gd name="connsiteY5" fmla="*/ 1598064 h 2640651"/>
              <a:gd name="connsiteX6" fmla="*/ 102549 w 3042302"/>
              <a:gd name="connsiteY6" fmla="*/ 1572426 h 2640651"/>
              <a:gd name="connsiteX7" fmla="*/ 119641 w 3042302"/>
              <a:gd name="connsiteY7" fmla="*/ 1444239 h 2640651"/>
              <a:gd name="connsiteX8" fmla="*/ 136732 w 3042302"/>
              <a:gd name="connsiteY8" fmla="*/ 1392965 h 2640651"/>
              <a:gd name="connsiteX9" fmla="*/ 145278 w 3042302"/>
              <a:gd name="connsiteY9" fmla="*/ 1367327 h 2640651"/>
              <a:gd name="connsiteX10" fmla="*/ 179461 w 3042302"/>
              <a:gd name="connsiteY10" fmla="*/ 1350236 h 2640651"/>
              <a:gd name="connsiteX11" fmla="*/ 205099 w 3042302"/>
              <a:gd name="connsiteY11" fmla="*/ 1324598 h 2640651"/>
              <a:gd name="connsiteX12" fmla="*/ 230736 w 3042302"/>
              <a:gd name="connsiteY12" fmla="*/ 1316053 h 2640651"/>
              <a:gd name="connsiteX13" fmla="*/ 358923 w 3042302"/>
              <a:gd name="connsiteY13" fmla="*/ 1324598 h 2640651"/>
              <a:gd name="connsiteX14" fmla="*/ 410198 w 3042302"/>
              <a:gd name="connsiteY14" fmla="*/ 1333144 h 2640651"/>
              <a:gd name="connsiteX15" fmla="*/ 435835 w 3042302"/>
              <a:gd name="connsiteY15" fmla="*/ 1341690 h 2640651"/>
              <a:gd name="connsiteX16" fmla="*/ 521293 w 3042302"/>
              <a:gd name="connsiteY16" fmla="*/ 1367327 h 2640651"/>
              <a:gd name="connsiteX17" fmla="*/ 546930 w 3042302"/>
              <a:gd name="connsiteY17" fmla="*/ 1375873 h 2640651"/>
              <a:gd name="connsiteX18" fmla="*/ 572568 w 3042302"/>
              <a:gd name="connsiteY18" fmla="*/ 1392965 h 2640651"/>
              <a:gd name="connsiteX19" fmla="*/ 640934 w 3042302"/>
              <a:gd name="connsiteY19" fmla="*/ 1410056 h 2640651"/>
              <a:gd name="connsiteX20" fmla="*/ 666572 w 3042302"/>
              <a:gd name="connsiteY20" fmla="*/ 1418602 h 2640651"/>
              <a:gd name="connsiteX21" fmla="*/ 743484 w 3042302"/>
              <a:gd name="connsiteY21" fmla="*/ 1452785 h 2640651"/>
              <a:gd name="connsiteX22" fmla="*/ 769121 w 3042302"/>
              <a:gd name="connsiteY22" fmla="*/ 1461331 h 2640651"/>
              <a:gd name="connsiteX23" fmla="*/ 794758 w 3042302"/>
              <a:gd name="connsiteY23" fmla="*/ 1469877 h 2640651"/>
              <a:gd name="connsiteX24" fmla="*/ 820396 w 3042302"/>
              <a:gd name="connsiteY24" fmla="*/ 1486968 h 2640651"/>
              <a:gd name="connsiteX25" fmla="*/ 846033 w 3042302"/>
              <a:gd name="connsiteY25" fmla="*/ 1512606 h 2640651"/>
              <a:gd name="connsiteX26" fmla="*/ 871671 w 3042302"/>
              <a:gd name="connsiteY26" fmla="*/ 1521152 h 2640651"/>
              <a:gd name="connsiteX27" fmla="*/ 888762 w 3042302"/>
              <a:gd name="connsiteY27" fmla="*/ 1546789 h 2640651"/>
              <a:gd name="connsiteX28" fmla="*/ 940037 w 3042302"/>
              <a:gd name="connsiteY28" fmla="*/ 1580972 h 2640651"/>
              <a:gd name="connsiteX29" fmla="*/ 974220 w 3042302"/>
              <a:gd name="connsiteY29" fmla="*/ 1640793 h 2640651"/>
              <a:gd name="connsiteX30" fmla="*/ 991312 w 3042302"/>
              <a:gd name="connsiteY30" fmla="*/ 1666430 h 2640651"/>
              <a:gd name="connsiteX31" fmla="*/ 1016949 w 3042302"/>
              <a:gd name="connsiteY31" fmla="*/ 1692068 h 2640651"/>
              <a:gd name="connsiteX32" fmla="*/ 1042586 w 3042302"/>
              <a:gd name="connsiteY32" fmla="*/ 1751888 h 2640651"/>
              <a:gd name="connsiteX33" fmla="*/ 1059678 w 3042302"/>
              <a:gd name="connsiteY33" fmla="*/ 1777525 h 2640651"/>
              <a:gd name="connsiteX34" fmla="*/ 1085315 w 3042302"/>
              <a:gd name="connsiteY34" fmla="*/ 1828800 h 2640651"/>
              <a:gd name="connsiteX35" fmla="*/ 1093861 w 3042302"/>
              <a:gd name="connsiteY35" fmla="*/ 1854438 h 2640651"/>
              <a:gd name="connsiteX36" fmla="*/ 1136590 w 3042302"/>
              <a:gd name="connsiteY36" fmla="*/ 1914258 h 2640651"/>
              <a:gd name="connsiteX37" fmla="*/ 1145136 w 3042302"/>
              <a:gd name="connsiteY37" fmla="*/ 1939896 h 2640651"/>
              <a:gd name="connsiteX38" fmla="*/ 1204957 w 3042302"/>
              <a:gd name="connsiteY38" fmla="*/ 2025354 h 2640651"/>
              <a:gd name="connsiteX39" fmla="*/ 1239140 w 3042302"/>
              <a:gd name="connsiteY39" fmla="*/ 2076628 h 2640651"/>
              <a:gd name="connsiteX40" fmla="*/ 1256231 w 3042302"/>
              <a:gd name="connsiteY40" fmla="*/ 2102266 h 2640651"/>
              <a:gd name="connsiteX41" fmla="*/ 1307506 w 3042302"/>
              <a:gd name="connsiteY41" fmla="*/ 2153540 h 2640651"/>
              <a:gd name="connsiteX42" fmla="*/ 1350235 w 3042302"/>
              <a:gd name="connsiteY42" fmla="*/ 2204815 h 2640651"/>
              <a:gd name="connsiteX43" fmla="*/ 1478422 w 3042302"/>
              <a:gd name="connsiteY43" fmla="*/ 2170632 h 2640651"/>
              <a:gd name="connsiteX44" fmla="*/ 1538243 w 3042302"/>
              <a:gd name="connsiteY44" fmla="*/ 2085174 h 2640651"/>
              <a:gd name="connsiteX45" fmla="*/ 1555334 w 3042302"/>
              <a:gd name="connsiteY45" fmla="*/ 2050991 h 2640651"/>
              <a:gd name="connsiteX46" fmla="*/ 1589517 w 3042302"/>
              <a:gd name="connsiteY46" fmla="*/ 1999716 h 2640651"/>
              <a:gd name="connsiteX47" fmla="*/ 1632246 w 3042302"/>
              <a:gd name="connsiteY47" fmla="*/ 1922804 h 2640651"/>
              <a:gd name="connsiteX48" fmla="*/ 1683521 w 3042302"/>
              <a:gd name="connsiteY48" fmla="*/ 1854438 h 2640651"/>
              <a:gd name="connsiteX49" fmla="*/ 1700613 w 3042302"/>
              <a:gd name="connsiteY49" fmla="*/ 1828800 h 2640651"/>
              <a:gd name="connsiteX50" fmla="*/ 1726250 w 3042302"/>
              <a:gd name="connsiteY50" fmla="*/ 1803163 h 2640651"/>
              <a:gd name="connsiteX51" fmla="*/ 1743342 w 3042302"/>
              <a:gd name="connsiteY51" fmla="*/ 1777525 h 2640651"/>
              <a:gd name="connsiteX52" fmla="*/ 1768979 w 3042302"/>
              <a:gd name="connsiteY52" fmla="*/ 1751888 h 2640651"/>
              <a:gd name="connsiteX53" fmla="*/ 1794616 w 3042302"/>
              <a:gd name="connsiteY53" fmla="*/ 1717705 h 2640651"/>
              <a:gd name="connsiteX54" fmla="*/ 1820254 w 3042302"/>
              <a:gd name="connsiteY54" fmla="*/ 1692068 h 2640651"/>
              <a:gd name="connsiteX55" fmla="*/ 1854437 w 3042302"/>
              <a:gd name="connsiteY55" fmla="*/ 1632247 h 2640651"/>
              <a:gd name="connsiteX56" fmla="*/ 1897166 w 3042302"/>
              <a:gd name="connsiteY56" fmla="*/ 1563881 h 2640651"/>
              <a:gd name="connsiteX57" fmla="*/ 1905712 w 3042302"/>
              <a:gd name="connsiteY57" fmla="*/ 1529697 h 2640651"/>
              <a:gd name="connsiteX58" fmla="*/ 1914257 w 3042302"/>
              <a:gd name="connsiteY58" fmla="*/ 1504060 h 2640651"/>
              <a:gd name="connsiteX59" fmla="*/ 1931349 w 3042302"/>
              <a:gd name="connsiteY59" fmla="*/ 1034041 h 2640651"/>
              <a:gd name="connsiteX60" fmla="*/ 1939895 w 3042302"/>
              <a:gd name="connsiteY60" fmla="*/ 282011 h 2640651"/>
              <a:gd name="connsiteX61" fmla="*/ 1948441 w 3042302"/>
              <a:gd name="connsiteY61" fmla="*/ 230737 h 2640651"/>
              <a:gd name="connsiteX62" fmla="*/ 1965532 w 3042302"/>
              <a:gd name="connsiteY62" fmla="*/ 196554 h 2640651"/>
              <a:gd name="connsiteX63" fmla="*/ 2008261 w 3042302"/>
              <a:gd name="connsiteY63" fmla="*/ 94004 h 2640651"/>
              <a:gd name="connsiteX64" fmla="*/ 2042444 w 3042302"/>
              <a:gd name="connsiteY64" fmla="*/ 42729 h 2640651"/>
              <a:gd name="connsiteX65" fmla="*/ 2119357 w 3042302"/>
              <a:gd name="connsiteY65" fmla="*/ 8546 h 2640651"/>
              <a:gd name="connsiteX66" fmla="*/ 2144994 w 3042302"/>
              <a:gd name="connsiteY66" fmla="*/ 0 h 2640651"/>
              <a:gd name="connsiteX67" fmla="*/ 2187723 w 3042302"/>
              <a:gd name="connsiteY67" fmla="*/ 17092 h 2640651"/>
              <a:gd name="connsiteX68" fmla="*/ 2213360 w 3042302"/>
              <a:gd name="connsiteY68" fmla="*/ 25638 h 2640651"/>
              <a:gd name="connsiteX69" fmla="*/ 2264635 w 3042302"/>
              <a:gd name="connsiteY69" fmla="*/ 59821 h 2640651"/>
              <a:gd name="connsiteX70" fmla="*/ 2290272 w 3042302"/>
              <a:gd name="connsiteY70" fmla="*/ 85458 h 2640651"/>
              <a:gd name="connsiteX71" fmla="*/ 2315910 w 3042302"/>
              <a:gd name="connsiteY71" fmla="*/ 94004 h 2640651"/>
              <a:gd name="connsiteX72" fmla="*/ 2367185 w 3042302"/>
              <a:gd name="connsiteY72" fmla="*/ 136733 h 2640651"/>
              <a:gd name="connsiteX73" fmla="*/ 2401368 w 3042302"/>
              <a:gd name="connsiteY73" fmla="*/ 162370 h 2640651"/>
              <a:gd name="connsiteX74" fmla="*/ 2461188 w 3042302"/>
              <a:gd name="connsiteY74" fmla="*/ 213645 h 2640651"/>
              <a:gd name="connsiteX75" fmla="*/ 2529555 w 3042302"/>
              <a:gd name="connsiteY75" fmla="*/ 290557 h 2640651"/>
              <a:gd name="connsiteX76" fmla="*/ 2555192 w 3042302"/>
              <a:gd name="connsiteY76" fmla="*/ 316195 h 2640651"/>
              <a:gd name="connsiteX77" fmla="*/ 2597921 w 3042302"/>
              <a:gd name="connsiteY77" fmla="*/ 376015 h 2640651"/>
              <a:gd name="connsiteX78" fmla="*/ 2632104 w 3042302"/>
              <a:gd name="connsiteY78" fmla="*/ 427290 h 2640651"/>
              <a:gd name="connsiteX79" fmla="*/ 2657742 w 3042302"/>
              <a:gd name="connsiteY79" fmla="*/ 452927 h 2640651"/>
              <a:gd name="connsiteX80" fmla="*/ 2674833 w 3042302"/>
              <a:gd name="connsiteY80" fmla="*/ 478565 h 2640651"/>
              <a:gd name="connsiteX81" fmla="*/ 2700471 w 3042302"/>
              <a:gd name="connsiteY81" fmla="*/ 504202 h 2640651"/>
              <a:gd name="connsiteX82" fmla="*/ 2717562 w 3042302"/>
              <a:gd name="connsiteY82" fmla="*/ 529839 h 2640651"/>
              <a:gd name="connsiteX83" fmla="*/ 2768837 w 3042302"/>
              <a:gd name="connsiteY83" fmla="*/ 564023 h 2640651"/>
              <a:gd name="connsiteX84" fmla="*/ 2811566 w 3042302"/>
              <a:gd name="connsiteY84" fmla="*/ 598206 h 2640651"/>
              <a:gd name="connsiteX85" fmla="*/ 2854295 w 3042302"/>
              <a:gd name="connsiteY85" fmla="*/ 632389 h 2640651"/>
              <a:gd name="connsiteX86" fmla="*/ 2888478 w 3042302"/>
              <a:gd name="connsiteY86" fmla="*/ 658026 h 2640651"/>
              <a:gd name="connsiteX87" fmla="*/ 2914115 w 3042302"/>
              <a:gd name="connsiteY87" fmla="*/ 666572 h 2640651"/>
              <a:gd name="connsiteX88" fmla="*/ 2965390 w 3042302"/>
              <a:gd name="connsiteY88" fmla="*/ 700755 h 2640651"/>
              <a:gd name="connsiteX89" fmla="*/ 3016665 w 3042302"/>
              <a:gd name="connsiteY89" fmla="*/ 717847 h 2640651"/>
              <a:gd name="connsiteX90" fmla="*/ 3042302 w 3042302"/>
              <a:gd name="connsiteY90" fmla="*/ 726393 h 264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042302" h="2640651">
                <a:moveTo>
                  <a:pt x="0" y="2640651"/>
                </a:moveTo>
                <a:cubicBezTo>
                  <a:pt x="51929" y="2551628"/>
                  <a:pt x="54320" y="2569468"/>
                  <a:pt x="68366" y="2503918"/>
                </a:cubicBezTo>
                <a:cubicBezTo>
                  <a:pt x="74453" y="2475513"/>
                  <a:pt x="85457" y="2418460"/>
                  <a:pt x="85457" y="2418460"/>
                </a:cubicBezTo>
                <a:cubicBezTo>
                  <a:pt x="82609" y="2324456"/>
                  <a:pt x="76912" y="2230496"/>
                  <a:pt x="76912" y="2136449"/>
                </a:cubicBezTo>
                <a:cubicBezTo>
                  <a:pt x="76912" y="1974054"/>
                  <a:pt x="80304" y="1811652"/>
                  <a:pt x="85457" y="1649339"/>
                </a:cubicBezTo>
                <a:cubicBezTo>
                  <a:pt x="86007" y="1632020"/>
                  <a:pt x="90244" y="1614979"/>
                  <a:pt x="94003" y="1598064"/>
                </a:cubicBezTo>
                <a:cubicBezTo>
                  <a:pt x="95957" y="1589270"/>
                  <a:pt x="99700" y="1580972"/>
                  <a:pt x="102549" y="1572426"/>
                </a:cubicBezTo>
                <a:cubicBezTo>
                  <a:pt x="103814" y="1562309"/>
                  <a:pt x="116425" y="1458177"/>
                  <a:pt x="119641" y="1444239"/>
                </a:cubicBezTo>
                <a:cubicBezTo>
                  <a:pt x="123692" y="1426685"/>
                  <a:pt x="131035" y="1410056"/>
                  <a:pt x="136732" y="1392965"/>
                </a:cubicBezTo>
                <a:cubicBezTo>
                  <a:pt x="139581" y="1384419"/>
                  <a:pt x="137221" y="1371356"/>
                  <a:pt x="145278" y="1367327"/>
                </a:cubicBezTo>
                <a:lnTo>
                  <a:pt x="179461" y="1350236"/>
                </a:lnTo>
                <a:cubicBezTo>
                  <a:pt x="188007" y="1341690"/>
                  <a:pt x="195043" y="1331302"/>
                  <a:pt x="205099" y="1324598"/>
                </a:cubicBezTo>
                <a:cubicBezTo>
                  <a:pt x="212594" y="1319601"/>
                  <a:pt x="221728" y="1316053"/>
                  <a:pt x="230736" y="1316053"/>
                </a:cubicBezTo>
                <a:cubicBezTo>
                  <a:pt x="273560" y="1316053"/>
                  <a:pt x="316194" y="1321750"/>
                  <a:pt x="358923" y="1324598"/>
                </a:cubicBezTo>
                <a:cubicBezTo>
                  <a:pt x="376015" y="1327447"/>
                  <a:pt x="393283" y="1329385"/>
                  <a:pt x="410198" y="1333144"/>
                </a:cubicBezTo>
                <a:cubicBezTo>
                  <a:pt x="418991" y="1335098"/>
                  <a:pt x="427174" y="1339215"/>
                  <a:pt x="435835" y="1341690"/>
                </a:cubicBezTo>
                <a:cubicBezTo>
                  <a:pt x="526248" y="1367523"/>
                  <a:pt x="399432" y="1326707"/>
                  <a:pt x="521293" y="1367327"/>
                </a:cubicBezTo>
                <a:cubicBezTo>
                  <a:pt x="529839" y="1370176"/>
                  <a:pt x="539435" y="1370876"/>
                  <a:pt x="546930" y="1375873"/>
                </a:cubicBezTo>
                <a:cubicBezTo>
                  <a:pt x="555476" y="1381570"/>
                  <a:pt x="562915" y="1389455"/>
                  <a:pt x="572568" y="1392965"/>
                </a:cubicBezTo>
                <a:cubicBezTo>
                  <a:pt x="594644" y="1400992"/>
                  <a:pt x="618649" y="1402628"/>
                  <a:pt x="640934" y="1410056"/>
                </a:cubicBezTo>
                <a:lnTo>
                  <a:pt x="666572" y="1418602"/>
                </a:lnTo>
                <a:cubicBezTo>
                  <a:pt x="707200" y="1445688"/>
                  <a:pt x="682464" y="1432445"/>
                  <a:pt x="743484" y="1452785"/>
                </a:cubicBezTo>
                <a:lnTo>
                  <a:pt x="769121" y="1461331"/>
                </a:lnTo>
                <a:cubicBezTo>
                  <a:pt x="777667" y="1464180"/>
                  <a:pt x="787263" y="1464880"/>
                  <a:pt x="794758" y="1469877"/>
                </a:cubicBezTo>
                <a:cubicBezTo>
                  <a:pt x="803304" y="1475574"/>
                  <a:pt x="812506" y="1480393"/>
                  <a:pt x="820396" y="1486968"/>
                </a:cubicBezTo>
                <a:cubicBezTo>
                  <a:pt x="829680" y="1494705"/>
                  <a:pt x="835977" y="1505902"/>
                  <a:pt x="846033" y="1512606"/>
                </a:cubicBezTo>
                <a:cubicBezTo>
                  <a:pt x="853528" y="1517603"/>
                  <a:pt x="863125" y="1518303"/>
                  <a:pt x="871671" y="1521152"/>
                </a:cubicBezTo>
                <a:cubicBezTo>
                  <a:pt x="877368" y="1529698"/>
                  <a:pt x="881033" y="1540026"/>
                  <a:pt x="888762" y="1546789"/>
                </a:cubicBezTo>
                <a:cubicBezTo>
                  <a:pt x="904221" y="1560316"/>
                  <a:pt x="940037" y="1580972"/>
                  <a:pt x="940037" y="1580972"/>
                </a:cubicBezTo>
                <a:cubicBezTo>
                  <a:pt x="953905" y="1622575"/>
                  <a:pt x="941885" y="1595525"/>
                  <a:pt x="974220" y="1640793"/>
                </a:cubicBezTo>
                <a:cubicBezTo>
                  <a:pt x="980190" y="1649151"/>
                  <a:pt x="984737" y="1658540"/>
                  <a:pt x="991312" y="1666430"/>
                </a:cubicBezTo>
                <a:cubicBezTo>
                  <a:pt x="999049" y="1675714"/>
                  <a:pt x="1009924" y="1682233"/>
                  <a:pt x="1016949" y="1692068"/>
                </a:cubicBezTo>
                <a:cubicBezTo>
                  <a:pt x="1046595" y="1733572"/>
                  <a:pt x="1023985" y="1714686"/>
                  <a:pt x="1042586" y="1751888"/>
                </a:cubicBezTo>
                <a:cubicBezTo>
                  <a:pt x="1047179" y="1761074"/>
                  <a:pt x="1053981" y="1768979"/>
                  <a:pt x="1059678" y="1777525"/>
                </a:cubicBezTo>
                <a:cubicBezTo>
                  <a:pt x="1081159" y="1841968"/>
                  <a:pt x="1052183" y="1762534"/>
                  <a:pt x="1085315" y="1828800"/>
                </a:cubicBezTo>
                <a:cubicBezTo>
                  <a:pt x="1089344" y="1836857"/>
                  <a:pt x="1089832" y="1846381"/>
                  <a:pt x="1093861" y="1854438"/>
                </a:cubicBezTo>
                <a:cubicBezTo>
                  <a:pt x="1100107" y="1866930"/>
                  <a:pt x="1130788" y="1906521"/>
                  <a:pt x="1136590" y="1914258"/>
                </a:cubicBezTo>
                <a:cubicBezTo>
                  <a:pt x="1139439" y="1922804"/>
                  <a:pt x="1140761" y="1932021"/>
                  <a:pt x="1145136" y="1939896"/>
                </a:cubicBezTo>
                <a:cubicBezTo>
                  <a:pt x="1167265" y="1979728"/>
                  <a:pt x="1180831" y="1990888"/>
                  <a:pt x="1204957" y="2025354"/>
                </a:cubicBezTo>
                <a:cubicBezTo>
                  <a:pt x="1216737" y="2042182"/>
                  <a:pt x="1227746" y="2059537"/>
                  <a:pt x="1239140" y="2076628"/>
                </a:cubicBezTo>
                <a:cubicBezTo>
                  <a:pt x="1244837" y="2085174"/>
                  <a:pt x="1248968" y="2095003"/>
                  <a:pt x="1256231" y="2102266"/>
                </a:cubicBezTo>
                <a:cubicBezTo>
                  <a:pt x="1273323" y="2119357"/>
                  <a:pt x="1294098" y="2133428"/>
                  <a:pt x="1307506" y="2153540"/>
                </a:cubicBezTo>
                <a:cubicBezTo>
                  <a:pt x="1331302" y="2189234"/>
                  <a:pt x="1317335" y="2171915"/>
                  <a:pt x="1350235" y="2204815"/>
                </a:cubicBezTo>
                <a:cubicBezTo>
                  <a:pt x="1389403" y="2198287"/>
                  <a:pt x="1445738" y="2203316"/>
                  <a:pt x="1478422" y="2170632"/>
                </a:cubicBezTo>
                <a:cubicBezTo>
                  <a:pt x="1489139" y="2159915"/>
                  <a:pt x="1535453" y="2090755"/>
                  <a:pt x="1538243" y="2085174"/>
                </a:cubicBezTo>
                <a:cubicBezTo>
                  <a:pt x="1543940" y="2073780"/>
                  <a:pt x="1548780" y="2061915"/>
                  <a:pt x="1555334" y="2050991"/>
                </a:cubicBezTo>
                <a:cubicBezTo>
                  <a:pt x="1565902" y="2033377"/>
                  <a:pt x="1583021" y="2019203"/>
                  <a:pt x="1589517" y="1999716"/>
                </a:cubicBezTo>
                <a:cubicBezTo>
                  <a:pt x="1602841" y="1959747"/>
                  <a:pt x="1596985" y="1969818"/>
                  <a:pt x="1632246" y="1922804"/>
                </a:cubicBezTo>
                <a:cubicBezTo>
                  <a:pt x="1649338" y="1900015"/>
                  <a:pt x="1667720" y="1878140"/>
                  <a:pt x="1683521" y="1854438"/>
                </a:cubicBezTo>
                <a:cubicBezTo>
                  <a:pt x="1689218" y="1845892"/>
                  <a:pt x="1694038" y="1836690"/>
                  <a:pt x="1700613" y="1828800"/>
                </a:cubicBezTo>
                <a:cubicBezTo>
                  <a:pt x="1708350" y="1819516"/>
                  <a:pt x="1718513" y="1812447"/>
                  <a:pt x="1726250" y="1803163"/>
                </a:cubicBezTo>
                <a:cubicBezTo>
                  <a:pt x="1732825" y="1795273"/>
                  <a:pt x="1736767" y="1785415"/>
                  <a:pt x="1743342" y="1777525"/>
                </a:cubicBezTo>
                <a:cubicBezTo>
                  <a:pt x="1751079" y="1768241"/>
                  <a:pt x="1761114" y="1761064"/>
                  <a:pt x="1768979" y="1751888"/>
                </a:cubicBezTo>
                <a:cubicBezTo>
                  <a:pt x="1778248" y="1741074"/>
                  <a:pt x="1785347" y="1728519"/>
                  <a:pt x="1794616" y="1717705"/>
                </a:cubicBezTo>
                <a:cubicBezTo>
                  <a:pt x="1802481" y="1708529"/>
                  <a:pt x="1812517" y="1701352"/>
                  <a:pt x="1820254" y="1692068"/>
                </a:cubicBezTo>
                <a:cubicBezTo>
                  <a:pt x="1843770" y="1663849"/>
                  <a:pt x="1833548" y="1665670"/>
                  <a:pt x="1854437" y="1632247"/>
                </a:cubicBezTo>
                <a:cubicBezTo>
                  <a:pt x="1909905" y="1543498"/>
                  <a:pt x="1853859" y="1650493"/>
                  <a:pt x="1897166" y="1563881"/>
                </a:cubicBezTo>
                <a:cubicBezTo>
                  <a:pt x="1900015" y="1552486"/>
                  <a:pt x="1902485" y="1540990"/>
                  <a:pt x="1905712" y="1529697"/>
                </a:cubicBezTo>
                <a:cubicBezTo>
                  <a:pt x="1908187" y="1521036"/>
                  <a:pt x="1913792" y="1513056"/>
                  <a:pt x="1914257" y="1504060"/>
                </a:cubicBezTo>
                <a:cubicBezTo>
                  <a:pt x="1922355" y="1347493"/>
                  <a:pt x="1931349" y="1034041"/>
                  <a:pt x="1931349" y="1034041"/>
                </a:cubicBezTo>
                <a:cubicBezTo>
                  <a:pt x="1934198" y="783364"/>
                  <a:pt x="1934562" y="532647"/>
                  <a:pt x="1939895" y="282011"/>
                </a:cubicBezTo>
                <a:cubicBezTo>
                  <a:pt x="1940264" y="264688"/>
                  <a:pt x="1943462" y="247333"/>
                  <a:pt x="1948441" y="230737"/>
                </a:cubicBezTo>
                <a:cubicBezTo>
                  <a:pt x="1952102" y="218535"/>
                  <a:pt x="1961504" y="208639"/>
                  <a:pt x="1965532" y="196554"/>
                </a:cubicBezTo>
                <a:cubicBezTo>
                  <a:pt x="2003124" y="83778"/>
                  <a:pt x="1958195" y="165528"/>
                  <a:pt x="2008261" y="94004"/>
                </a:cubicBezTo>
                <a:cubicBezTo>
                  <a:pt x="2020041" y="77176"/>
                  <a:pt x="2025352" y="54123"/>
                  <a:pt x="2042444" y="42729"/>
                </a:cubicBezTo>
                <a:cubicBezTo>
                  <a:pt x="2083073" y="15645"/>
                  <a:pt x="2058338" y="28886"/>
                  <a:pt x="2119357" y="8546"/>
                </a:cubicBezTo>
                <a:lnTo>
                  <a:pt x="2144994" y="0"/>
                </a:lnTo>
                <a:cubicBezTo>
                  <a:pt x="2159237" y="5697"/>
                  <a:pt x="2173360" y="11706"/>
                  <a:pt x="2187723" y="17092"/>
                </a:cubicBezTo>
                <a:cubicBezTo>
                  <a:pt x="2196157" y="20255"/>
                  <a:pt x="2205486" y="21263"/>
                  <a:pt x="2213360" y="25638"/>
                </a:cubicBezTo>
                <a:cubicBezTo>
                  <a:pt x="2231317" y="35614"/>
                  <a:pt x="2250110" y="45296"/>
                  <a:pt x="2264635" y="59821"/>
                </a:cubicBezTo>
                <a:cubicBezTo>
                  <a:pt x="2273181" y="68367"/>
                  <a:pt x="2280216" y="78754"/>
                  <a:pt x="2290272" y="85458"/>
                </a:cubicBezTo>
                <a:cubicBezTo>
                  <a:pt x="2297767" y="90455"/>
                  <a:pt x="2307364" y="91155"/>
                  <a:pt x="2315910" y="94004"/>
                </a:cubicBezTo>
                <a:cubicBezTo>
                  <a:pt x="2372575" y="131782"/>
                  <a:pt x="2309606" y="87381"/>
                  <a:pt x="2367185" y="136733"/>
                </a:cubicBezTo>
                <a:cubicBezTo>
                  <a:pt x="2377999" y="146002"/>
                  <a:pt x="2390649" y="152991"/>
                  <a:pt x="2401368" y="162370"/>
                </a:cubicBezTo>
                <a:cubicBezTo>
                  <a:pt x="2467681" y="220395"/>
                  <a:pt x="2406293" y="177049"/>
                  <a:pt x="2461188" y="213645"/>
                </a:cubicBezTo>
                <a:cubicBezTo>
                  <a:pt x="2491689" y="259394"/>
                  <a:pt x="2471016" y="232017"/>
                  <a:pt x="2529555" y="290557"/>
                </a:cubicBezTo>
                <a:cubicBezTo>
                  <a:pt x="2538101" y="299103"/>
                  <a:pt x="2548488" y="306139"/>
                  <a:pt x="2555192" y="316195"/>
                </a:cubicBezTo>
                <a:cubicBezTo>
                  <a:pt x="2610791" y="399590"/>
                  <a:pt x="2523679" y="269953"/>
                  <a:pt x="2597921" y="376015"/>
                </a:cubicBezTo>
                <a:cubicBezTo>
                  <a:pt x="2609701" y="392843"/>
                  <a:pt x="2617579" y="412765"/>
                  <a:pt x="2632104" y="427290"/>
                </a:cubicBezTo>
                <a:cubicBezTo>
                  <a:pt x="2640650" y="435836"/>
                  <a:pt x="2650005" y="443643"/>
                  <a:pt x="2657742" y="452927"/>
                </a:cubicBezTo>
                <a:cubicBezTo>
                  <a:pt x="2664317" y="460817"/>
                  <a:pt x="2668258" y="470675"/>
                  <a:pt x="2674833" y="478565"/>
                </a:cubicBezTo>
                <a:cubicBezTo>
                  <a:pt x="2682570" y="487849"/>
                  <a:pt x="2692734" y="494918"/>
                  <a:pt x="2700471" y="504202"/>
                </a:cubicBezTo>
                <a:cubicBezTo>
                  <a:pt x="2707046" y="512092"/>
                  <a:pt x="2709833" y="523076"/>
                  <a:pt x="2717562" y="529839"/>
                </a:cubicBezTo>
                <a:cubicBezTo>
                  <a:pt x="2733021" y="543366"/>
                  <a:pt x="2768837" y="564023"/>
                  <a:pt x="2768837" y="564023"/>
                </a:cubicBezTo>
                <a:cubicBezTo>
                  <a:pt x="2817822" y="637498"/>
                  <a:pt x="2752596" y="551029"/>
                  <a:pt x="2811566" y="598206"/>
                </a:cubicBezTo>
                <a:cubicBezTo>
                  <a:pt x="2866785" y="642382"/>
                  <a:pt x="2789854" y="610909"/>
                  <a:pt x="2854295" y="632389"/>
                </a:cubicBezTo>
                <a:cubicBezTo>
                  <a:pt x="2865689" y="640935"/>
                  <a:pt x="2876112" y="650960"/>
                  <a:pt x="2888478" y="658026"/>
                </a:cubicBezTo>
                <a:cubicBezTo>
                  <a:pt x="2896299" y="662495"/>
                  <a:pt x="2906241" y="662197"/>
                  <a:pt x="2914115" y="666572"/>
                </a:cubicBezTo>
                <a:cubicBezTo>
                  <a:pt x="2932072" y="676548"/>
                  <a:pt x="2945903" y="694259"/>
                  <a:pt x="2965390" y="700755"/>
                </a:cubicBezTo>
                <a:lnTo>
                  <a:pt x="3016665" y="717847"/>
                </a:lnTo>
                <a:lnTo>
                  <a:pt x="3042302" y="726393"/>
                </a:lnTo>
              </a:path>
            </a:pathLst>
          </a:custGeom>
          <a:noFill/>
          <a:ln w="38100">
            <a:solidFill>
              <a:srgbClr val="067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B6D537-D1F4-FD03-B094-FF74515EEED4}"/>
              </a:ext>
            </a:extLst>
          </p:cNvPr>
          <p:cNvSpPr txBox="1"/>
          <p:nvPr/>
        </p:nvSpPr>
        <p:spPr>
          <a:xfrm rot="18921299">
            <a:off x="6288013" y="3218260"/>
            <a:ext cx="22252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Science and Technology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B8AF6B-907F-0E69-9F6E-4B2FA1220559}"/>
              </a:ext>
            </a:extLst>
          </p:cNvPr>
          <p:cNvCxnSpPr>
            <a:endCxn id="23" idx="64"/>
          </p:cNvCxnSpPr>
          <p:nvPr/>
        </p:nvCxnSpPr>
        <p:spPr>
          <a:xfrm>
            <a:off x="7524606" y="1828800"/>
            <a:ext cx="397345" cy="282011"/>
          </a:xfrm>
          <a:prstGeom prst="straightConnector1">
            <a:avLst/>
          </a:prstGeom>
          <a:ln w="31750">
            <a:solidFill>
              <a:srgbClr val="067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0F454F-1C7D-DB46-A62C-A0C017A2CA41}"/>
              </a:ext>
            </a:extLst>
          </p:cNvPr>
          <p:cNvSpPr txBox="1"/>
          <p:nvPr/>
        </p:nvSpPr>
        <p:spPr>
          <a:xfrm>
            <a:off x="7034389" y="1300598"/>
            <a:ext cx="96661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600" strike="sngStrike" dirty="0">
                <a:solidFill>
                  <a:srgbClr val="FF0000"/>
                </a:solidFill>
              </a:rPr>
              <a:t>Hype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2317A-D40B-0B89-D195-3BAECD7FEF01}"/>
              </a:ext>
            </a:extLst>
          </p:cNvPr>
          <p:cNvSpPr txBox="1"/>
          <p:nvPr/>
        </p:nvSpPr>
        <p:spPr>
          <a:xfrm rot="18921299">
            <a:off x="6824204" y="2858094"/>
            <a:ext cx="9281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Capability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AC4EF0A-774E-049F-D278-1DE925B7DE1C}"/>
              </a:ext>
            </a:extLst>
          </p:cNvPr>
          <p:cNvSpPr/>
          <p:nvPr/>
        </p:nvSpPr>
        <p:spPr>
          <a:xfrm>
            <a:off x="3733862" y="3803549"/>
            <a:ext cx="1829542" cy="862117"/>
          </a:xfrm>
          <a:prstGeom prst="leftArrow">
            <a:avLst/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30962-CCE0-8DD5-0C5D-3F62960FC8CA}"/>
              </a:ext>
            </a:extLst>
          </p:cNvPr>
          <p:cNvSpPr txBox="1"/>
          <p:nvPr/>
        </p:nvSpPr>
        <p:spPr>
          <a:xfrm>
            <a:off x="381002" y="5524087"/>
            <a:ext cx="8305798" cy="9848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1600" dirty="0"/>
              <a:t>Decisions, whether manual or automated, should be Problem Owner / Goal Oriented and Evidence Informed vs. Data Driven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Ontologies are an essential part of the solution.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This will be a marathon; not a sprint</a:t>
            </a:r>
          </a:p>
        </p:txBody>
      </p:sp>
    </p:spTree>
    <p:extLst>
      <p:ext uri="{BB962C8B-B14F-4D97-AF65-F5344CB8AC3E}">
        <p14:creationId xmlns:p14="http://schemas.microsoft.com/office/powerpoint/2010/main" val="332256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 animBg="1"/>
      <p:bldP spid="24" grpId="0"/>
      <p:bldP spid="28" grpId="0"/>
      <p:bldP spid="3" grpId="0"/>
      <p:bldP spid="5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7F94E-84F0-491C-8B47-EE1E2D4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C3D-1DEC-4527-A3D4-D8B94355F3C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9B3A32-CCA0-CDE5-0D38-32A6943A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Ontologies Complement Analytic Modeling 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7AC6A86-907E-56BE-4C88-EBEDA6D60C53}"/>
              </a:ext>
            </a:extLst>
          </p:cNvPr>
          <p:cNvSpPr/>
          <p:nvPr/>
        </p:nvSpPr>
        <p:spPr>
          <a:xfrm>
            <a:off x="1990355" y="1464305"/>
            <a:ext cx="6945608" cy="1276035"/>
          </a:xfrm>
          <a:prstGeom prst="cloud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gap gap gap gap gap gap gap gap gap gap gap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F27ABF05-89B9-37B6-6CF3-095CE002CFEA}"/>
              </a:ext>
            </a:extLst>
          </p:cNvPr>
          <p:cNvSpPr/>
          <p:nvPr/>
        </p:nvSpPr>
        <p:spPr>
          <a:xfrm>
            <a:off x="3690249" y="3606776"/>
            <a:ext cx="1280159" cy="881789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Data bases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660E2870-6392-1AAE-5201-9A163687022E}"/>
              </a:ext>
            </a:extLst>
          </p:cNvPr>
          <p:cNvSpPr/>
          <p:nvPr/>
        </p:nvSpPr>
        <p:spPr>
          <a:xfrm>
            <a:off x="5734392" y="3611417"/>
            <a:ext cx="1280159" cy="881789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AI Systems Models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545BB11A-C7A2-75AE-98DC-6CCC30BF8DD4}"/>
              </a:ext>
            </a:extLst>
          </p:cNvPr>
          <p:cNvSpPr/>
          <p:nvPr/>
        </p:nvSpPr>
        <p:spPr>
          <a:xfrm>
            <a:off x="7653595" y="3510534"/>
            <a:ext cx="1280159" cy="881789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Dashboards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F28ACE82-7391-D4E0-97EE-AF5874BD704D}"/>
              </a:ext>
            </a:extLst>
          </p:cNvPr>
          <p:cNvSpPr/>
          <p:nvPr/>
        </p:nvSpPr>
        <p:spPr>
          <a:xfrm>
            <a:off x="481069" y="541923"/>
            <a:ext cx="2002971" cy="3624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Top level ontology</a:t>
            </a:r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9DF0A117-BE53-C454-5718-D459534561A6}"/>
              </a:ext>
            </a:extLst>
          </p:cNvPr>
          <p:cNvSpPr/>
          <p:nvPr/>
        </p:nvSpPr>
        <p:spPr>
          <a:xfrm>
            <a:off x="481070" y="946359"/>
            <a:ext cx="2002971" cy="3624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Mid level ontologies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07EA06-3265-38FB-F5BB-E060BCB0738B}"/>
              </a:ext>
            </a:extLst>
          </p:cNvPr>
          <p:cNvSpPr/>
          <p:nvPr/>
        </p:nvSpPr>
        <p:spPr>
          <a:xfrm>
            <a:off x="4087119" y="174995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FE566A-FD42-5909-B294-A81FD49847F4}"/>
              </a:ext>
            </a:extLst>
          </p:cNvPr>
          <p:cNvSpPr/>
          <p:nvPr/>
        </p:nvSpPr>
        <p:spPr>
          <a:xfrm>
            <a:off x="4271567" y="159619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B22A72-76A1-1B3F-71E6-CB21F20EAA76}"/>
              </a:ext>
            </a:extLst>
          </p:cNvPr>
          <p:cNvSpPr/>
          <p:nvPr/>
        </p:nvSpPr>
        <p:spPr>
          <a:xfrm>
            <a:off x="4456454" y="146078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1F019-189F-1205-34AA-E62D253267FD}"/>
              </a:ext>
            </a:extLst>
          </p:cNvPr>
          <p:cNvSpPr/>
          <p:nvPr/>
        </p:nvSpPr>
        <p:spPr>
          <a:xfrm>
            <a:off x="4692862" y="130731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33CD2D-A94B-771D-2C54-7CF95605BC0C}"/>
              </a:ext>
            </a:extLst>
          </p:cNvPr>
          <p:cNvSpPr/>
          <p:nvPr/>
        </p:nvSpPr>
        <p:spPr>
          <a:xfrm>
            <a:off x="4925425" y="125219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561371-1CE4-BFF1-A7CF-EF213906C97A}"/>
              </a:ext>
            </a:extLst>
          </p:cNvPr>
          <p:cNvSpPr/>
          <p:nvPr/>
        </p:nvSpPr>
        <p:spPr>
          <a:xfrm>
            <a:off x="5155620" y="110950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12D70D-F512-9C0A-EBBC-E636E102C34B}"/>
              </a:ext>
            </a:extLst>
          </p:cNvPr>
          <p:cNvSpPr/>
          <p:nvPr/>
        </p:nvSpPr>
        <p:spPr>
          <a:xfrm>
            <a:off x="4994005" y="149873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2FAFA1-605B-504D-C53F-96A01755BB5D}"/>
              </a:ext>
            </a:extLst>
          </p:cNvPr>
          <p:cNvSpPr/>
          <p:nvPr/>
        </p:nvSpPr>
        <p:spPr>
          <a:xfrm>
            <a:off x="4756115" y="156951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BD7DB-CA4E-3189-73FC-12B9B602E677}"/>
              </a:ext>
            </a:extLst>
          </p:cNvPr>
          <p:cNvSpPr/>
          <p:nvPr/>
        </p:nvSpPr>
        <p:spPr>
          <a:xfrm>
            <a:off x="4469125" y="167391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C9186D-AACC-079C-6303-FC15087B135A}"/>
              </a:ext>
            </a:extLst>
          </p:cNvPr>
          <p:cNvSpPr/>
          <p:nvPr/>
        </p:nvSpPr>
        <p:spPr>
          <a:xfrm>
            <a:off x="4663896" y="178526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16BA42B-4D01-730C-A7A7-D91675D5707B}"/>
              </a:ext>
            </a:extLst>
          </p:cNvPr>
          <p:cNvSpPr/>
          <p:nvPr/>
        </p:nvSpPr>
        <p:spPr>
          <a:xfrm>
            <a:off x="4903962" y="178526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172B2A-A021-BD94-0F17-321CF237FF08}"/>
              </a:ext>
            </a:extLst>
          </p:cNvPr>
          <p:cNvSpPr/>
          <p:nvPr/>
        </p:nvSpPr>
        <p:spPr>
          <a:xfrm>
            <a:off x="5174980" y="182818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0427BF-55A8-F09D-A1FF-DFCA946F181B}"/>
              </a:ext>
            </a:extLst>
          </p:cNvPr>
          <p:cNvSpPr/>
          <p:nvPr/>
        </p:nvSpPr>
        <p:spPr>
          <a:xfrm>
            <a:off x="5455867" y="181573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E1490B-E31B-F51F-4C4A-53D920267087}"/>
              </a:ext>
            </a:extLst>
          </p:cNvPr>
          <p:cNvSpPr/>
          <p:nvPr/>
        </p:nvSpPr>
        <p:spPr>
          <a:xfrm>
            <a:off x="5292780" y="162530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9B0AE5-B700-2CBB-2C32-05D01229C2BB}"/>
              </a:ext>
            </a:extLst>
          </p:cNvPr>
          <p:cNvSpPr/>
          <p:nvPr/>
        </p:nvSpPr>
        <p:spPr>
          <a:xfrm>
            <a:off x="3519193" y="152110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69A20A-B003-DC7B-1E3A-0688DB4CB6E3}"/>
              </a:ext>
            </a:extLst>
          </p:cNvPr>
          <p:cNvSpPr/>
          <p:nvPr/>
        </p:nvSpPr>
        <p:spPr>
          <a:xfrm>
            <a:off x="3040640" y="129441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D5EA11-6815-75C7-DD42-EF6A553A0648}"/>
              </a:ext>
            </a:extLst>
          </p:cNvPr>
          <p:cNvSpPr/>
          <p:nvPr/>
        </p:nvSpPr>
        <p:spPr>
          <a:xfrm>
            <a:off x="2948421" y="15101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EAD3C4-E70F-EA21-F6FE-0BB1F37D3B27}"/>
              </a:ext>
            </a:extLst>
          </p:cNvPr>
          <p:cNvSpPr/>
          <p:nvPr/>
        </p:nvSpPr>
        <p:spPr>
          <a:xfrm>
            <a:off x="3419541" y="17471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44412A-ADA5-DA5A-D868-E1FE43739339}"/>
              </a:ext>
            </a:extLst>
          </p:cNvPr>
          <p:cNvSpPr/>
          <p:nvPr/>
        </p:nvSpPr>
        <p:spPr>
          <a:xfrm>
            <a:off x="3651679" y="168530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451174-DF4F-A335-E2AD-0C514796327E}"/>
              </a:ext>
            </a:extLst>
          </p:cNvPr>
          <p:cNvSpPr/>
          <p:nvPr/>
        </p:nvSpPr>
        <p:spPr>
          <a:xfrm>
            <a:off x="3859595" y="181573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B53E5-C4DD-CC32-8227-0C628F4EBAC6}"/>
              </a:ext>
            </a:extLst>
          </p:cNvPr>
          <p:cNvSpPr/>
          <p:nvPr/>
        </p:nvSpPr>
        <p:spPr>
          <a:xfrm>
            <a:off x="3863715" y="157786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ACEB22-3ED5-2873-2115-866C88D5214A}"/>
              </a:ext>
            </a:extLst>
          </p:cNvPr>
          <p:cNvSpPr/>
          <p:nvPr/>
        </p:nvSpPr>
        <p:spPr>
          <a:xfrm>
            <a:off x="3484745" y="128684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E78D64-1AF4-6F15-2674-568C56E1CB74}"/>
              </a:ext>
            </a:extLst>
          </p:cNvPr>
          <p:cNvSpPr/>
          <p:nvPr/>
        </p:nvSpPr>
        <p:spPr>
          <a:xfrm>
            <a:off x="3746274" y="117169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593EF-4ECA-43C6-B0FF-5DE8260161F8}"/>
              </a:ext>
            </a:extLst>
          </p:cNvPr>
          <p:cNvSpPr/>
          <p:nvPr/>
        </p:nvSpPr>
        <p:spPr>
          <a:xfrm>
            <a:off x="3976469" y="102901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2CC67E-2552-98E3-E83F-6DD7653B9484}"/>
              </a:ext>
            </a:extLst>
          </p:cNvPr>
          <p:cNvSpPr/>
          <p:nvPr/>
        </p:nvSpPr>
        <p:spPr>
          <a:xfrm>
            <a:off x="3980171" y="132740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F8BCDF-B461-90B7-E23F-2741564F161D}"/>
              </a:ext>
            </a:extLst>
          </p:cNvPr>
          <p:cNvSpPr/>
          <p:nvPr/>
        </p:nvSpPr>
        <p:spPr>
          <a:xfrm>
            <a:off x="4241700" y="121225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141B77-6DCB-DDEC-6A87-E3C266735867}"/>
              </a:ext>
            </a:extLst>
          </p:cNvPr>
          <p:cNvSpPr/>
          <p:nvPr/>
        </p:nvSpPr>
        <p:spPr>
          <a:xfrm>
            <a:off x="4571163" y="98287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8435ABB-0D72-B493-8175-44D2043B86D7}"/>
              </a:ext>
            </a:extLst>
          </p:cNvPr>
          <p:cNvSpPr/>
          <p:nvPr/>
        </p:nvSpPr>
        <p:spPr>
          <a:xfrm>
            <a:off x="5373797" y="139733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B9F809-2B67-8A7C-148E-C26B8FDE7B42}"/>
              </a:ext>
            </a:extLst>
          </p:cNvPr>
          <p:cNvCxnSpPr>
            <a:stCxn id="38" idx="7"/>
            <a:endCxn id="39" idx="3"/>
          </p:cNvCxnSpPr>
          <p:nvPr/>
        </p:nvCxnSpPr>
        <p:spPr>
          <a:xfrm flipV="1">
            <a:off x="3863347" y="1146083"/>
            <a:ext cx="133209" cy="45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824B02-9399-2D92-2420-DEC9C04BBE84}"/>
              </a:ext>
            </a:extLst>
          </p:cNvPr>
          <p:cNvCxnSpPr>
            <a:stCxn id="37" idx="7"/>
            <a:endCxn id="38" idx="2"/>
          </p:cNvCxnSpPr>
          <p:nvPr/>
        </p:nvCxnSpPr>
        <p:spPr>
          <a:xfrm flipV="1">
            <a:off x="3601818" y="1240275"/>
            <a:ext cx="144456" cy="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377284-4770-F741-2FFC-37E7A79D77D7}"/>
              </a:ext>
            </a:extLst>
          </p:cNvPr>
          <p:cNvCxnSpPr>
            <a:stCxn id="31" idx="7"/>
            <a:endCxn id="37" idx="3"/>
          </p:cNvCxnSpPr>
          <p:nvPr/>
        </p:nvCxnSpPr>
        <p:spPr>
          <a:xfrm>
            <a:off x="3157713" y="1314499"/>
            <a:ext cx="347119" cy="8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E53C15-4E2A-94EA-57B9-E5FB5BDC3317}"/>
              </a:ext>
            </a:extLst>
          </p:cNvPr>
          <p:cNvCxnSpPr>
            <a:stCxn id="30" idx="0"/>
            <a:endCxn id="37" idx="4"/>
          </p:cNvCxnSpPr>
          <p:nvPr/>
        </p:nvCxnSpPr>
        <p:spPr>
          <a:xfrm flipH="1" flipV="1">
            <a:off x="3553325" y="1424003"/>
            <a:ext cx="34448" cy="97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C1C3BF-1438-8B32-4C5B-AF1C9F3E1E5E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V="1">
            <a:off x="3017001" y="1431572"/>
            <a:ext cx="92219" cy="7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9700FE-2647-7E65-EEDD-038116E3B644}"/>
              </a:ext>
            </a:extLst>
          </p:cNvPr>
          <p:cNvCxnSpPr>
            <a:stCxn id="33" idx="0"/>
            <a:endCxn id="31" idx="5"/>
          </p:cNvCxnSpPr>
          <p:nvPr/>
        </p:nvCxnSpPr>
        <p:spPr>
          <a:xfrm flipH="1" flipV="1">
            <a:off x="3157713" y="1411485"/>
            <a:ext cx="330408" cy="33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D73B1B-8331-3ED7-58F8-49434B3C6E96}"/>
              </a:ext>
            </a:extLst>
          </p:cNvPr>
          <p:cNvCxnSpPr>
            <a:cxnSpLocks/>
            <a:stCxn id="38" idx="4"/>
            <a:endCxn id="34" idx="0"/>
          </p:cNvCxnSpPr>
          <p:nvPr/>
        </p:nvCxnSpPr>
        <p:spPr>
          <a:xfrm flipH="1">
            <a:off x="3720259" y="1308855"/>
            <a:ext cx="94595" cy="376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2D84690-1B47-FF96-3C49-05B974E78732}"/>
              </a:ext>
            </a:extLst>
          </p:cNvPr>
          <p:cNvCxnSpPr>
            <a:cxnSpLocks/>
            <a:stCxn id="40" idx="5"/>
            <a:endCxn id="12" idx="0"/>
          </p:cNvCxnSpPr>
          <p:nvPr/>
        </p:nvCxnSpPr>
        <p:spPr>
          <a:xfrm>
            <a:off x="4097244" y="1444475"/>
            <a:ext cx="58455" cy="30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2D2D65-C2F2-C90B-9C78-AE35F4B988CC}"/>
              </a:ext>
            </a:extLst>
          </p:cNvPr>
          <p:cNvCxnSpPr>
            <a:cxnSpLocks/>
            <a:stCxn id="36" idx="4"/>
            <a:endCxn id="35" idx="0"/>
          </p:cNvCxnSpPr>
          <p:nvPr/>
        </p:nvCxnSpPr>
        <p:spPr>
          <a:xfrm flipH="1">
            <a:off x="3928175" y="1715028"/>
            <a:ext cx="4120" cy="10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64B667-55BD-A2E3-D184-106A077DBF86}"/>
              </a:ext>
            </a:extLst>
          </p:cNvPr>
          <p:cNvCxnSpPr>
            <a:cxnSpLocks/>
            <a:stCxn id="40" idx="4"/>
            <a:endCxn id="36" idx="7"/>
          </p:cNvCxnSpPr>
          <p:nvPr/>
        </p:nvCxnSpPr>
        <p:spPr>
          <a:xfrm flipH="1">
            <a:off x="3980788" y="1464562"/>
            <a:ext cx="67963" cy="13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1D38A7-FBB9-BAB4-3BD3-3BDA529502C2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>
            <a:off x="4045049" y="1166170"/>
            <a:ext cx="3702" cy="16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D721CD-564A-325C-810B-9089D3156190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4113629" y="1051459"/>
            <a:ext cx="457534" cy="4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F58393-2EA1-B945-520B-A247CA39DDD7}"/>
              </a:ext>
            </a:extLst>
          </p:cNvPr>
          <p:cNvCxnSpPr>
            <a:cxnSpLocks/>
            <a:stCxn id="19" idx="0"/>
            <a:endCxn id="42" idx="4"/>
          </p:cNvCxnSpPr>
          <p:nvPr/>
        </p:nvCxnSpPr>
        <p:spPr>
          <a:xfrm flipH="1" flipV="1">
            <a:off x="4639743" y="1120039"/>
            <a:ext cx="121699" cy="18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4DE8BF-E3E2-2194-99D0-789C55390B5F}"/>
              </a:ext>
            </a:extLst>
          </p:cNvPr>
          <p:cNvCxnSpPr>
            <a:cxnSpLocks/>
            <a:stCxn id="18" idx="0"/>
            <a:endCxn id="42" idx="4"/>
          </p:cNvCxnSpPr>
          <p:nvPr/>
        </p:nvCxnSpPr>
        <p:spPr>
          <a:xfrm flipV="1">
            <a:off x="4525034" y="1120039"/>
            <a:ext cx="114709" cy="34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607638-F4B6-88EE-3E57-87FFBD95881D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4093542" y="1146083"/>
            <a:ext cx="168245" cy="8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D64AA2-4652-8C50-FC2A-62FA3CC8F947}"/>
              </a:ext>
            </a:extLst>
          </p:cNvPr>
          <p:cNvCxnSpPr>
            <a:cxnSpLocks/>
            <a:stCxn id="17" idx="7"/>
            <a:endCxn id="18" idx="3"/>
          </p:cNvCxnSpPr>
          <p:nvPr/>
        </p:nvCxnSpPr>
        <p:spPr>
          <a:xfrm flipV="1">
            <a:off x="4388640" y="1577854"/>
            <a:ext cx="87901" cy="3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EDE1F3-4A94-79DA-E372-5FCD441FEC55}"/>
              </a:ext>
            </a:extLst>
          </p:cNvPr>
          <p:cNvCxnSpPr>
            <a:cxnSpLocks/>
            <a:stCxn id="24" idx="0"/>
            <a:endCxn id="18" idx="4"/>
          </p:cNvCxnSpPr>
          <p:nvPr/>
        </p:nvCxnSpPr>
        <p:spPr>
          <a:xfrm flipH="1" flipV="1">
            <a:off x="4525034" y="1597941"/>
            <a:ext cx="12671" cy="7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E1257B-C399-B353-8BC1-F6065A02A563}"/>
              </a:ext>
            </a:extLst>
          </p:cNvPr>
          <p:cNvCxnSpPr>
            <a:cxnSpLocks/>
            <a:stCxn id="25" idx="0"/>
            <a:endCxn id="23" idx="4"/>
          </p:cNvCxnSpPr>
          <p:nvPr/>
        </p:nvCxnSpPr>
        <p:spPr>
          <a:xfrm flipV="1">
            <a:off x="4732476" y="1706674"/>
            <a:ext cx="92219" cy="7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213820-0204-41D8-A9CB-A63A072E07A3}"/>
              </a:ext>
            </a:extLst>
          </p:cNvPr>
          <p:cNvCxnSpPr>
            <a:cxnSpLocks/>
            <a:stCxn id="26" idx="1"/>
            <a:endCxn id="23" idx="4"/>
          </p:cNvCxnSpPr>
          <p:nvPr/>
        </p:nvCxnSpPr>
        <p:spPr>
          <a:xfrm flipH="1" flipV="1">
            <a:off x="4824695" y="1706674"/>
            <a:ext cx="99354" cy="9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C71A98-7E6A-052A-DF0A-9CAC5738491A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H="1" flipV="1">
            <a:off x="4761442" y="1444475"/>
            <a:ext cx="63253" cy="125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4E4F9102-79DD-6796-B369-AE0184F1C2C3}"/>
              </a:ext>
            </a:extLst>
          </p:cNvPr>
          <p:cNvSpPr/>
          <p:nvPr/>
        </p:nvSpPr>
        <p:spPr>
          <a:xfrm>
            <a:off x="5344965" y="91704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65B803E5-914F-F318-4A52-92179F999D1B}"/>
              </a:ext>
            </a:extLst>
          </p:cNvPr>
          <p:cNvCxnSpPr>
            <a:cxnSpLocks/>
            <a:stCxn id="1024" idx="2"/>
            <a:endCxn id="42" idx="6"/>
          </p:cNvCxnSpPr>
          <p:nvPr/>
        </p:nvCxnSpPr>
        <p:spPr>
          <a:xfrm flipH="1">
            <a:off x="4708323" y="985624"/>
            <a:ext cx="636642" cy="6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8844C0D5-F8E6-DB92-DD70-41C02B9426AA}"/>
              </a:ext>
            </a:extLst>
          </p:cNvPr>
          <p:cNvCxnSpPr>
            <a:cxnSpLocks/>
            <a:stCxn id="1024" idx="3"/>
            <a:endCxn id="21" idx="7"/>
          </p:cNvCxnSpPr>
          <p:nvPr/>
        </p:nvCxnSpPr>
        <p:spPr>
          <a:xfrm flipH="1">
            <a:off x="5272693" y="1034117"/>
            <a:ext cx="92359" cy="9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7B25CADD-AEBD-D69E-793B-0C545A208A93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5042498" y="1226579"/>
            <a:ext cx="133209" cy="45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5E00C4FA-722B-4FBF-C669-5E18E8DEBF70}"/>
              </a:ext>
            </a:extLst>
          </p:cNvPr>
          <p:cNvCxnSpPr>
            <a:cxnSpLocks/>
            <a:stCxn id="21" idx="4"/>
            <a:endCxn id="22" idx="7"/>
          </p:cNvCxnSpPr>
          <p:nvPr/>
        </p:nvCxnSpPr>
        <p:spPr>
          <a:xfrm flipH="1">
            <a:off x="5111078" y="1246666"/>
            <a:ext cx="113122" cy="27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E7A16085-07E2-B9E9-D2A8-1BB9B7A624CD}"/>
              </a:ext>
            </a:extLst>
          </p:cNvPr>
          <p:cNvCxnSpPr>
            <a:cxnSpLocks/>
            <a:stCxn id="21" idx="5"/>
            <a:endCxn id="43" idx="0"/>
          </p:cNvCxnSpPr>
          <p:nvPr/>
        </p:nvCxnSpPr>
        <p:spPr>
          <a:xfrm>
            <a:off x="5272693" y="1226579"/>
            <a:ext cx="169684" cy="17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9DA4A725-CE08-C40E-7DC3-0CE00C1F468A}"/>
              </a:ext>
            </a:extLst>
          </p:cNvPr>
          <p:cNvCxnSpPr>
            <a:cxnSpLocks/>
          </p:cNvCxnSpPr>
          <p:nvPr/>
        </p:nvCxnSpPr>
        <p:spPr>
          <a:xfrm>
            <a:off x="5252832" y="1245125"/>
            <a:ext cx="88667" cy="39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E10FEB10-F788-65CA-23E8-082A085B82AD}"/>
              </a:ext>
            </a:extLst>
          </p:cNvPr>
          <p:cNvCxnSpPr>
            <a:cxnSpLocks/>
            <a:stCxn id="29" idx="4"/>
            <a:endCxn id="27" idx="7"/>
          </p:cNvCxnSpPr>
          <p:nvPr/>
        </p:nvCxnSpPr>
        <p:spPr>
          <a:xfrm flipH="1">
            <a:off x="5292053" y="1762469"/>
            <a:ext cx="69307" cy="8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FCB98D18-1DA3-3FD1-53E7-238B593E34A6}"/>
              </a:ext>
            </a:extLst>
          </p:cNvPr>
          <p:cNvCxnSpPr>
            <a:cxnSpLocks/>
            <a:stCxn id="29" idx="5"/>
            <a:endCxn id="28" idx="1"/>
          </p:cNvCxnSpPr>
          <p:nvPr/>
        </p:nvCxnSpPr>
        <p:spPr>
          <a:xfrm>
            <a:off x="5409853" y="1742382"/>
            <a:ext cx="66101" cy="9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l 1033">
            <a:extLst>
              <a:ext uri="{FF2B5EF4-FFF2-40B4-BE49-F238E27FC236}">
                <a16:creationId xmlns:a16="http://schemas.microsoft.com/office/drawing/2014/main" id="{230A1617-5178-6C79-67F4-F79D776C71C5}"/>
              </a:ext>
            </a:extLst>
          </p:cNvPr>
          <p:cNvSpPr/>
          <p:nvPr/>
        </p:nvSpPr>
        <p:spPr>
          <a:xfrm>
            <a:off x="6581649" y="181195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657804D5-C321-B53F-C85D-5F69780BEF78}"/>
              </a:ext>
            </a:extLst>
          </p:cNvPr>
          <p:cNvSpPr/>
          <p:nvPr/>
        </p:nvSpPr>
        <p:spPr>
          <a:xfrm>
            <a:off x="6755513" y="167883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91178119-FDC3-E053-7BCC-ED98F792F700}"/>
              </a:ext>
            </a:extLst>
          </p:cNvPr>
          <p:cNvSpPr/>
          <p:nvPr/>
        </p:nvSpPr>
        <p:spPr>
          <a:xfrm>
            <a:off x="6940400" y="154342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5372DBBD-1E9B-0894-AA70-3239269771A5}"/>
              </a:ext>
            </a:extLst>
          </p:cNvPr>
          <p:cNvSpPr/>
          <p:nvPr/>
        </p:nvSpPr>
        <p:spPr>
          <a:xfrm>
            <a:off x="7208494" y="136589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611D06D9-4B5D-9ED5-2EDD-46EE83AF9EEF}"/>
              </a:ext>
            </a:extLst>
          </p:cNvPr>
          <p:cNvSpPr/>
          <p:nvPr/>
        </p:nvSpPr>
        <p:spPr>
          <a:xfrm>
            <a:off x="7476588" y="138589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B5647B00-FD8B-4DA0-C1B6-E7363CAE6AE2}"/>
              </a:ext>
            </a:extLst>
          </p:cNvPr>
          <p:cNvSpPr/>
          <p:nvPr/>
        </p:nvSpPr>
        <p:spPr>
          <a:xfrm>
            <a:off x="7658859" y="11384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E55C01BE-9963-AC09-F6BC-C8AA27EC2015}"/>
              </a:ext>
            </a:extLst>
          </p:cNvPr>
          <p:cNvSpPr/>
          <p:nvPr/>
        </p:nvSpPr>
        <p:spPr>
          <a:xfrm>
            <a:off x="7610366" y="158460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48CF733C-0597-19A2-EC5C-708C0E85126F}"/>
              </a:ext>
            </a:extLst>
          </p:cNvPr>
          <p:cNvSpPr/>
          <p:nvPr/>
        </p:nvSpPr>
        <p:spPr>
          <a:xfrm>
            <a:off x="7240061" y="165215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5057C078-88A2-8338-54FC-DFA41B21E4E0}"/>
              </a:ext>
            </a:extLst>
          </p:cNvPr>
          <p:cNvSpPr/>
          <p:nvPr/>
        </p:nvSpPr>
        <p:spPr>
          <a:xfrm>
            <a:off x="6953071" y="17565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8BF70F36-8894-AE70-0486-F14328A5CAA0}"/>
              </a:ext>
            </a:extLst>
          </p:cNvPr>
          <p:cNvSpPr/>
          <p:nvPr/>
        </p:nvSpPr>
        <p:spPr>
          <a:xfrm>
            <a:off x="7147842" y="186790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D83FF30C-D398-BF1F-70F8-E0E9097BE7F4}"/>
              </a:ext>
            </a:extLst>
          </p:cNvPr>
          <p:cNvSpPr/>
          <p:nvPr/>
        </p:nvSpPr>
        <p:spPr>
          <a:xfrm>
            <a:off x="7387908" y="186790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C6AB8CC4-E941-1F75-5CB9-89D50100678A}"/>
              </a:ext>
            </a:extLst>
          </p:cNvPr>
          <p:cNvSpPr/>
          <p:nvPr/>
        </p:nvSpPr>
        <p:spPr>
          <a:xfrm>
            <a:off x="7690830" y="189529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07FEF0B7-8FE0-D0E2-E6D3-C3F3AE4F5A3C}"/>
              </a:ext>
            </a:extLst>
          </p:cNvPr>
          <p:cNvSpPr/>
          <p:nvPr/>
        </p:nvSpPr>
        <p:spPr>
          <a:xfrm>
            <a:off x="7971717" y="188284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C85EA42-8402-C611-F8E9-A826904E8D6F}"/>
              </a:ext>
            </a:extLst>
          </p:cNvPr>
          <p:cNvSpPr/>
          <p:nvPr/>
        </p:nvSpPr>
        <p:spPr>
          <a:xfrm>
            <a:off x="7808630" y="169241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AC4E9125-6BF4-8127-9C52-4DC481250952}"/>
              </a:ext>
            </a:extLst>
          </p:cNvPr>
          <p:cNvSpPr/>
          <p:nvPr/>
        </p:nvSpPr>
        <p:spPr>
          <a:xfrm>
            <a:off x="6013723" y="158311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1501E52B-DAB1-3D65-F0F5-80FB2F0773C2}"/>
              </a:ext>
            </a:extLst>
          </p:cNvPr>
          <p:cNvSpPr/>
          <p:nvPr/>
        </p:nvSpPr>
        <p:spPr>
          <a:xfrm>
            <a:off x="5766224" y="159341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00BD9558-46B0-A965-CE74-D83288C6AEAF}"/>
              </a:ext>
            </a:extLst>
          </p:cNvPr>
          <p:cNvSpPr/>
          <p:nvPr/>
        </p:nvSpPr>
        <p:spPr>
          <a:xfrm>
            <a:off x="5674005" y="180916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D925CBDA-B30F-BB70-E92C-F4FBBD75F17C}"/>
              </a:ext>
            </a:extLst>
          </p:cNvPr>
          <p:cNvSpPr/>
          <p:nvPr/>
        </p:nvSpPr>
        <p:spPr>
          <a:xfrm>
            <a:off x="5914071" y="180916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8F0E0CA-BAAC-F1DB-FEA5-6E0C7A22831F}"/>
              </a:ext>
            </a:extLst>
          </p:cNvPr>
          <p:cNvSpPr/>
          <p:nvPr/>
        </p:nvSpPr>
        <p:spPr>
          <a:xfrm>
            <a:off x="6146209" y="174731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E4EFF8F7-4982-C653-B206-2DAA4002D07C}"/>
              </a:ext>
            </a:extLst>
          </p:cNvPr>
          <p:cNvSpPr/>
          <p:nvPr/>
        </p:nvSpPr>
        <p:spPr>
          <a:xfrm>
            <a:off x="6354125" y="187774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A79DDEE7-2BEA-CD65-DF32-5148F419D1FD}"/>
              </a:ext>
            </a:extLst>
          </p:cNvPr>
          <p:cNvSpPr/>
          <p:nvPr/>
        </p:nvSpPr>
        <p:spPr>
          <a:xfrm>
            <a:off x="6358245" y="163987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52FCC084-C502-C954-AB5A-81D98CDA2A02}"/>
              </a:ext>
            </a:extLst>
          </p:cNvPr>
          <p:cNvSpPr/>
          <p:nvPr/>
        </p:nvSpPr>
        <p:spPr>
          <a:xfrm>
            <a:off x="5979275" y="134884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B551A522-93E4-E94B-71F1-D25129E048B6}"/>
              </a:ext>
            </a:extLst>
          </p:cNvPr>
          <p:cNvSpPr/>
          <p:nvPr/>
        </p:nvSpPr>
        <p:spPr>
          <a:xfrm>
            <a:off x="6206104" y="121225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F8DFF313-BF8E-2356-A839-7B694B55FE7F}"/>
              </a:ext>
            </a:extLst>
          </p:cNvPr>
          <p:cNvSpPr/>
          <p:nvPr/>
        </p:nvSpPr>
        <p:spPr>
          <a:xfrm>
            <a:off x="6419874" y="10137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6518E647-7A1C-42EB-0D6A-8B9AF7597A26}"/>
              </a:ext>
            </a:extLst>
          </p:cNvPr>
          <p:cNvSpPr/>
          <p:nvPr/>
        </p:nvSpPr>
        <p:spPr>
          <a:xfrm>
            <a:off x="6474701" y="138940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9C168CE0-5314-FA5E-9E21-DB8D5BADE200}"/>
              </a:ext>
            </a:extLst>
          </p:cNvPr>
          <p:cNvSpPr/>
          <p:nvPr/>
        </p:nvSpPr>
        <p:spPr>
          <a:xfrm>
            <a:off x="6736230" y="127426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48B2871A-6BAD-6B5D-2459-DC63D34B2E4F}"/>
              </a:ext>
            </a:extLst>
          </p:cNvPr>
          <p:cNvSpPr/>
          <p:nvPr/>
        </p:nvSpPr>
        <p:spPr>
          <a:xfrm>
            <a:off x="6983956" y="104570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551CD6A2-2EBD-0750-2BC7-2FD7A00429B1}"/>
              </a:ext>
            </a:extLst>
          </p:cNvPr>
          <p:cNvSpPr/>
          <p:nvPr/>
        </p:nvSpPr>
        <p:spPr>
          <a:xfrm>
            <a:off x="7956233" y="148814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68D0216B-A45A-22FE-4177-EC52E5CBF149}"/>
              </a:ext>
            </a:extLst>
          </p:cNvPr>
          <p:cNvCxnSpPr>
            <a:stCxn id="1056" idx="7"/>
            <a:endCxn id="1057" idx="3"/>
          </p:cNvCxnSpPr>
          <p:nvPr/>
        </p:nvCxnSpPr>
        <p:spPr>
          <a:xfrm flipV="1">
            <a:off x="6323177" y="1130789"/>
            <a:ext cx="116784" cy="101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649AF332-4FAB-19A2-1F80-272EACC7FC4C}"/>
              </a:ext>
            </a:extLst>
          </p:cNvPr>
          <p:cNvCxnSpPr>
            <a:stCxn id="1055" idx="7"/>
            <a:endCxn id="1056" idx="2"/>
          </p:cNvCxnSpPr>
          <p:nvPr/>
        </p:nvCxnSpPr>
        <p:spPr>
          <a:xfrm flipV="1">
            <a:off x="6096348" y="1280834"/>
            <a:ext cx="109756" cy="88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F5B5283A-AF6D-A0AE-4BBA-AC012DBC7D29}"/>
              </a:ext>
            </a:extLst>
          </p:cNvPr>
          <p:cNvCxnSpPr>
            <a:stCxn id="1049" idx="7"/>
            <a:endCxn id="1055" idx="3"/>
          </p:cNvCxnSpPr>
          <p:nvPr/>
        </p:nvCxnSpPr>
        <p:spPr>
          <a:xfrm flipV="1">
            <a:off x="5883297" y="1465922"/>
            <a:ext cx="116065" cy="147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30EDE70B-0CB0-0E05-D572-33002CDB2835}"/>
              </a:ext>
            </a:extLst>
          </p:cNvPr>
          <p:cNvCxnSpPr>
            <a:stCxn id="1048" idx="0"/>
            <a:endCxn id="1055" idx="4"/>
          </p:cNvCxnSpPr>
          <p:nvPr/>
        </p:nvCxnSpPr>
        <p:spPr>
          <a:xfrm flipH="1" flipV="1">
            <a:off x="6047855" y="1486009"/>
            <a:ext cx="34448" cy="97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BA197C0A-5F04-D13E-6BA2-FEBA07694231}"/>
              </a:ext>
            </a:extLst>
          </p:cNvPr>
          <p:cNvCxnSpPr>
            <a:stCxn id="1050" idx="0"/>
            <a:endCxn id="1049" idx="4"/>
          </p:cNvCxnSpPr>
          <p:nvPr/>
        </p:nvCxnSpPr>
        <p:spPr>
          <a:xfrm flipV="1">
            <a:off x="5742585" y="1730574"/>
            <a:ext cx="92219" cy="7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184EBA2-5A63-DC53-6478-F2FEB336CCDB}"/>
              </a:ext>
            </a:extLst>
          </p:cNvPr>
          <p:cNvCxnSpPr>
            <a:stCxn id="1051" idx="0"/>
            <a:endCxn id="1049" idx="5"/>
          </p:cNvCxnSpPr>
          <p:nvPr/>
        </p:nvCxnSpPr>
        <p:spPr>
          <a:xfrm flipH="1" flipV="1">
            <a:off x="5883297" y="1710487"/>
            <a:ext cx="99354" cy="9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B3A430BE-B3D5-3408-6885-9EB62C37DECE}"/>
              </a:ext>
            </a:extLst>
          </p:cNvPr>
          <p:cNvCxnSpPr>
            <a:cxnSpLocks/>
            <a:stCxn id="1056" idx="4"/>
            <a:endCxn id="1052" idx="0"/>
          </p:cNvCxnSpPr>
          <p:nvPr/>
        </p:nvCxnSpPr>
        <p:spPr>
          <a:xfrm flipH="1">
            <a:off x="6214789" y="1349414"/>
            <a:ext cx="59895" cy="39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3C7F4A1A-A017-C371-2BB4-7DA939E5578F}"/>
              </a:ext>
            </a:extLst>
          </p:cNvPr>
          <p:cNvCxnSpPr>
            <a:cxnSpLocks/>
            <a:stCxn id="1058" idx="5"/>
            <a:endCxn id="1034" idx="0"/>
          </p:cNvCxnSpPr>
          <p:nvPr/>
        </p:nvCxnSpPr>
        <p:spPr>
          <a:xfrm>
            <a:off x="6591774" y="1506481"/>
            <a:ext cx="58455" cy="30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35D21E0C-8BEC-D31E-0BA5-2C1D681FD110}"/>
              </a:ext>
            </a:extLst>
          </p:cNvPr>
          <p:cNvCxnSpPr>
            <a:cxnSpLocks/>
            <a:stCxn id="1054" idx="4"/>
            <a:endCxn id="1053" idx="0"/>
          </p:cNvCxnSpPr>
          <p:nvPr/>
        </p:nvCxnSpPr>
        <p:spPr>
          <a:xfrm flipH="1">
            <a:off x="6422705" y="1777034"/>
            <a:ext cx="4120" cy="10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1CD58A55-71B9-0819-0BF1-A8CFC9D96D62}"/>
              </a:ext>
            </a:extLst>
          </p:cNvPr>
          <p:cNvCxnSpPr>
            <a:cxnSpLocks/>
            <a:stCxn id="1058" idx="4"/>
            <a:endCxn id="1054" idx="7"/>
          </p:cNvCxnSpPr>
          <p:nvPr/>
        </p:nvCxnSpPr>
        <p:spPr>
          <a:xfrm flipH="1">
            <a:off x="6475318" y="1526568"/>
            <a:ext cx="67963" cy="13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B29835E6-C887-8335-4753-5FDC2AB46514}"/>
              </a:ext>
            </a:extLst>
          </p:cNvPr>
          <p:cNvCxnSpPr>
            <a:cxnSpLocks/>
            <a:stCxn id="1057" idx="4"/>
            <a:endCxn id="1058" idx="0"/>
          </p:cNvCxnSpPr>
          <p:nvPr/>
        </p:nvCxnSpPr>
        <p:spPr>
          <a:xfrm>
            <a:off x="6488454" y="1150876"/>
            <a:ext cx="54827" cy="23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4DEED290-28D8-9DA3-4015-7B6B09AF0B6E}"/>
              </a:ext>
            </a:extLst>
          </p:cNvPr>
          <p:cNvCxnSpPr>
            <a:cxnSpLocks/>
            <a:stCxn id="1057" idx="6"/>
            <a:endCxn id="1060" idx="2"/>
          </p:cNvCxnSpPr>
          <p:nvPr/>
        </p:nvCxnSpPr>
        <p:spPr>
          <a:xfrm>
            <a:off x="6557034" y="1082296"/>
            <a:ext cx="426922" cy="31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42D0E57C-7303-8AD1-4A2A-738FAF0870C7}"/>
              </a:ext>
            </a:extLst>
          </p:cNvPr>
          <p:cNvCxnSpPr>
            <a:cxnSpLocks/>
            <a:stCxn id="1037" idx="0"/>
            <a:endCxn id="1060" idx="4"/>
          </p:cNvCxnSpPr>
          <p:nvPr/>
        </p:nvCxnSpPr>
        <p:spPr>
          <a:xfrm flipH="1" flipV="1">
            <a:off x="7052536" y="1182868"/>
            <a:ext cx="224538" cy="18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DBD0DD70-FBC2-0978-B7AF-FFBF9C9EDF9E}"/>
              </a:ext>
            </a:extLst>
          </p:cNvPr>
          <p:cNvCxnSpPr>
            <a:cxnSpLocks/>
            <a:stCxn id="1036" idx="0"/>
            <a:endCxn id="1060" idx="4"/>
          </p:cNvCxnSpPr>
          <p:nvPr/>
        </p:nvCxnSpPr>
        <p:spPr>
          <a:xfrm flipV="1">
            <a:off x="7008980" y="1182868"/>
            <a:ext cx="43556" cy="360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719BF838-53C6-7770-BE21-8FDCBD4AA6E2}"/>
              </a:ext>
            </a:extLst>
          </p:cNvPr>
          <p:cNvCxnSpPr>
            <a:cxnSpLocks/>
            <a:stCxn id="1057" idx="5"/>
            <a:endCxn id="1059" idx="1"/>
          </p:cNvCxnSpPr>
          <p:nvPr/>
        </p:nvCxnSpPr>
        <p:spPr>
          <a:xfrm>
            <a:off x="6536947" y="1130789"/>
            <a:ext cx="219370" cy="16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22CDAFA7-17CB-5098-D67A-43E882971D39}"/>
              </a:ext>
            </a:extLst>
          </p:cNvPr>
          <p:cNvCxnSpPr>
            <a:cxnSpLocks/>
            <a:stCxn id="1035" idx="7"/>
            <a:endCxn id="1036" idx="3"/>
          </p:cNvCxnSpPr>
          <p:nvPr/>
        </p:nvCxnSpPr>
        <p:spPr>
          <a:xfrm flipV="1">
            <a:off x="6872586" y="1660494"/>
            <a:ext cx="87901" cy="3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A479B736-61F6-BB6F-932C-EFEE9AAE1CF6}"/>
              </a:ext>
            </a:extLst>
          </p:cNvPr>
          <p:cNvCxnSpPr>
            <a:cxnSpLocks/>
            <a:stCxn id="1042" idx="0"/>
            <a:endCxn id="1036" idx="4"/>
          </p:cNvCxnSpPr>
          <p:nvPr/>
        </p:nvCxnSpPr>
        <p:spPr>
          <a:xfrm flipH="1" flipV="1">
            <a:off x="7008980" y="1680581"/>
            <a:ext cx="12671" cy="7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05E92522-8E53-6DEE-1262-B46BEF89BAC0}"/>
              </a:ext>
            </a:extLst>
          </p:cNvPr>
          <p:cNvCxnSpPr>
            <a:cxnSpLocks/>
            <a:stCxn id="1043" idx="0"/>
            <a:endCxn id="1041" idx="4"/>
          </p:cNvCxnSpPr>
          <p:nvPr/>
        </p:nvCxnSpPr>
        <p:spPr>
          <a:xfrm flipV="1">
            <a:off x="7216422" y="1789314"/>
            <a:ext cx="92219" cy="7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FB5036AC-BA20-87EA-F2D4-69EA372D47FB}"/>
              </a:ext>
            </a:extLst>
          </p:cNvPr>
          <p:cNvCxnSpPr>
            <a:cxnSpLocks/>
            <a:stCxn id="1044" idx="1"/>
            <a:endCxn id="1041" idx="4"/>
          </p:cNvCxnSpPr>
          <p:nvPr/>
        </p:nvCxnSpPr>
        <p:spPr>
          <a:xfrm flipH="1" flipV="1">
            <a:off x="7308641" y="1789314"/>
            <a:ext cx="99354" cy="9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F6E41FB6-DA39-43AD-B579-8889D44A1658}"/>
              </a:ext>
            </a:extLst>
          </p:cNvPr>
          <p:cNvCxnSpPr>
            <a:cxnSpLocks/>
            <a:stCxn id="1041" idx="0"/>
            <a:endCxn id="1037" idx="4"/>
          </p:cNvCxnSpPr>
          <p:nvPr/>
        </p:nvCxnSpPr>
        <p:spPr>
          <a:xfrm flipH="1" flipV="1">
            <a:off x="7277074" y="1503050"/>
            <a:ext cx="31567" cy="14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Oval 1081">
            <a:extLst>
              <a:ext uri="{FF2B5EF4-FFF2-40B4-BE49-F238E27FC236}">
                <a16:creationId xmlns:a16="http://schemas.microsoft.com/office/drawing/2014/main" id="{EB75893A-D277-958C-BD46-46E487C7706D}"/>
              </a:ext>
            </a:extLst>
          </p:cNvPr>
          <p:cNvSpPr/>
          <p:nvPr/>
        </p:nvSpPr>
        <p:spPr>
          <a:xfrm>
            <a:off x="5889674" y="92327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80AD2F43-FF51-0BA6-4582-6FCB7464D1CF}"/>
              </a:ext>
            </a:extLst>
          </p:cNvPr>
          <p:cNvCxnSpPr>
            <a:cxnSpLocks/>
            <a:stCxn id="1082" idx="2"/>
            <a:endCxn id="1057" idx="1"/>
          </p:cNvCxnSpPr>
          <p:nvPr/>
        </p:nvCxnSpPr>
        <p:spPr>
          <a:xfrm>
            <a:off x="5889674" y="991856"/>
            <a:ext cx="550287" cy="41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2A027065-DBF2-E3EA-0638-4C573103881D}"/>
              </a:ext>
            </a:extLst>
          </p:cNvPr>
          <p:cNvCxnSpPr>
            <a:cxnSpLocks/>
            <a:stCxn id="1060" idx="7"/>
            <a:endCxn id="1039" idx="2"/>
          </p:cNvCxnSpPr>
          <p:nvPr/>
        </p:nvCxnSpPr>
        <p:spPr>
          <a:xfrm>
            <a:off x="7101029" y="1065795"/>
            <a:ext cx="557830" cy="14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8F79A40C-677A-27F1-BBC8-7A76895EA36A}"/>
              </a:ext>
            </a:extLst>
          </p:cNvPr>
          <p:cNvCxnSpPr>
            <a:cxnSpLocks/>
            <a:stCxn id="1039" idx="3"/>
            <a:endCxn id="1038" idx="7"/>
          </p:cNvCxnSpPr>
          <p:nvPr/>
        </p:nvCxnSpPr>
        <p:spPr>
          <a:xfrm flipH="1">
            <a:off x="7593661" y="1255529"/>
            <a:ext cx="85285" cy="15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0DDA2565-77FF-2C60-1056-EB0B22C01A61}"/>
              </a:ext>
            </a:extLst>
          </p:cNvPr>
          <p:cNvCxnSpPr>
            <a:cxnSpLocks/>
            <a:stCxn id="1039" idx="4"/>
            <a:endCxn id="1040" idx="0"/>
          </p:cNvCxnSpPr>
          <p:nvPr/>
        </p:nvCxnSpPr>
        <p:spPr>
          <a:xfrm flipH="1">
            <a:off x="7678946" y="1275616"/>
            <a:ext cx="48493" cy="308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984333C0-A3B6-9E64-0F90-902AE64A85C4}"/>
              </a:ext>
            </a:extLst>
          </p:cNvPr>
          <p:cNvCxnSpPr>
            <a:cxnSpLocks/>
            <a:stCxn id="1039" idx="5"/>
            <a:endCxn id="1061" idx="0"/>
          </p:cNvCxnSpPr>
          <p:nvPr/>
        </p:nvCxnSpPr>
        <p:spPr>
          <a:xfrm>
            <a:off x="7775932" y="1255529"/>
            <a:ext cx="248881" cy="23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86AD023F-F5FB-E1AB-3AF8-803A073A668D}"/>
              </a:ext>
            </a:extLst>
          </p:cNvPr>
          <p:cNvCxnSpPr>
            <a:cxnSpLocks/>
            <a:stCxn id="1039" idx="5"/>
            <a:endCxn id="1047" idx="0"/>
          </p:cNvCxnSpPr>
          <p:nvPr/>
        </p:nvCxnSpPr>
        <p:spPr>
          <a:xfrm>
            <a:off x="7775932" y="1255529"/>
            <a:ext cx="101278" cy="43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3BBDE049-2F27-B9AA-EE6B-CF227641F712}"/>
              </a:ext>
            </a:extLst>
          </p:cNvPr>
          <p:cNvCxnSpPr>
            <a:cxnSpLocks/>
            <a:stCxn id="1047" idx="4"/>
            <a:endCxn id="1045" idx="7"/>
          </p:cNvCxnSpPr>
          <p:nvPr/>
        </p:nvCxnSpPr>
        <p:spPr>
          <a:xfrm flipH="1">
            <a:off x="7807903" y="1829579"/>
            <a:ext cx="69307" cy="8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6ED9581C-49DA-FF27-743F-15B43A90A296}"/>
              </a:ext>
            </a:extLst>
          </p:cNvPr>
          <p:cNvCxnSpPr>
            <a:cxnSpLocks/>
            <a:stCxn id="1047" idx="5"/>
            <a:endCxn id="1046" idx="1"/>
          </p:cNvCxnSpPr>
          <p:nvPr/>
        </p:nvCxnSpPr>
        <p:spPr>
          <a:xfrm>
            <a:off x="7925703" y="1809492"/>
            <a:ext cx="66101" cy="9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DF393D77-28E8-A560-1EE4-32B61A794F53}"/>
              </a:ext>
            </a:extLst>
          </p:cNvPr>
          <p:cNvSpPr/>
          <p:nvPr/>
        </p:nvSpPr>
        <p:spPr>
          <a:xfrm>
            <a:off x="5617319" y="7861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943608A9-D787-F65A-DBDC-CE996B3E2F6F}"/>
              </a:ext>
            </a:extLst>
          </p:cNvPr>
          <p:cNvCxnSpPr>
            <a:cxnSpLocks/>
            <a:stCxn id="1091" idx="3"/>
            <a:endCxn id="1024" idx="7"/>
          </p:cNvCxnSpPr>
          <p:nvPr/>
        </p:nvCxnSpPr>
        <p:spPr>
          <a:xfrm flipH="1">
            <a:off x="5462038" y="903189"/>
            <a:ext cx="175368" cy="3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85810036-E1E1-D1B4-0910-2C638B4C3664}"/>
              </a:ext>
            </a:extLst>
          </p:cNvPr>
          <p:cNvCxnSpPr>
            <a:cxnSpLocks/>
            <a:stCxn id="1091" idx="5"/>
            <a:endCxn id="1082" idx="1"/>
          </p:cNvCxnSpPr>
          <p:nvPr/>
        </p:nvCxnSpPr>
        <p:spPr>
          <a:xfrm>
            <a:off x="5734392" y="903189"/>
            <a:ext cx="175369" cy="4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Oval 1097">
            <a:extLst>
              <a:ext uri="{FF2B5EF4-FFF2-40B4-BE49-F238E27FC236}">
                <a16:creationId xmlns:a16="http://schemas.microsoft.com/office/drawing/2014/main" id="{6DEC3F2A-9629-0D49-C18B-7C6344CA2597}"/>
              </a:ext>
            </a:extLst>
          </p:cNvPr>
          <p:cNvSpPr/>
          <p:nvPr/>
        </p:nvSpPr>
        <p:spPr>
          <a:xfrm>
            <a:off x="3786430" y="2241396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12B57F07-FD77-E272-7F28-97131A7A86EC}"/>
              </a:ext>
            </a:extLst>
          </p:cNvPr>
          <p:cNvSpPr/>
          <p:nvPr/>
        </p:nvSpPr>
        <p:spPr>
          <a:xfrm>
            <a:off x="4363207" y="2276706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6839E171-74EA-E959-1942-978C21EDEEC6}"/>
              </a:ext>
            </a:extLst>
          </p:cNvPr>
          <p:cNvSpPr/>
          <p:nvPr/>
        </p:nvSpPr>
        <p:spPr>
          <a:xfrm>
            <a:off x="4603273" y="2276706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66955794-0F20-6030-6B80-49C8DC0F2DD2}"/>
              </a:ext>
            </a:extLst>
          </p:cNvPr>
          <p:cNvSpPr/>
          <p:nvPr/>
        </p:nvSpPr>
        <p:spPr>
          <a:xfrm>
            <a:off x="2878786" y="2238600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5452DD7F-59FB-8DE1-1DE1-E91DAF530BFD}"/>
              </a:ext>
            </a:extLst>
          </p:cNvPr>
          <p:cNvSpPr/>
          <p:nvPr/>
        </p:nvSpPr>
        <p:spPr>
          <a:xfrm>
            <a:off x="3118852" y="2238600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725320E9-E5D1-34A0-F6E9-DE17364E3E2B}"/>
              </a:ext>
            </a:extLst>
          </p:cNvPr>
          <p:cNvSpPr/>
          <p:nvPr/>
        </p:nvSpPr>
        <p:spPr>
          <a:xfrm>
            <a:off x="3350990" y="2176751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848CC84C-FF8A-C231-D3B9-0B67E27CC71D}"/>
              </a:ext>
            </a:extLst>
          </p:cNvPr>
          <p:cNvSpPr/>
          <p:nvPr/>
        </p:nvSpPr>
        <p:spPr>
          <a:xfrm>
            <a:off x="3558906" y="2307180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5B2C6BC0-C1D9-3649-7915-23E20E8F762A}"/>
              </a:ext>
            </a:extLst>
          </p:cNvPr>
          <p:cNvSpPr/>
          <p:nvPr/>
        </p:nvSpPr>
        <p:spPr>
          <a:xfrm>
            <a:off x="5768779" y="2299367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DE895590-7C20-BE3D-F0AF-65097A0FAB6A}"/>
              </a:ext>
            </a:extLst>
          </p:cNvPr>
          <p:cNvSpPr/>
          <p:nvPr/>
        </p:nvSpPr>
        <p:spPr>
          <a:xfrm>
            <a:off x="6355952" y="2277590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0570FCA0-6752-AF26-C0DE-932321789E2A}"/>
              </a:ext>
            </a:extLst>
          </p:cNvPr>
          <p:cNvSpPr/>
          <p:nvPr/>
        </p:nvSpPr>
        <p:spPr>
          <a:xfrm>
            <a:off x="6585622" y="2334677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2307AC41-CF0A-8548-DE22-C92FA1A15E01}"/>
              </a:ext>
            </a:extLst>
          </p:cNvPr>
          <p:cNvSpPr/>
          <p:nvPr/>
        </p:nvSpPr>
        <p:spPr>
          <a:xfrm>
            <a:off x="4861135" y="2296571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B57D64A8-798E-BCB7-DFF6-329061C040C9}"/>
              </a:ext>
            </a:extLst>
          </p:cNvPr>
          <p:cNvSpPr/>
          <p:nvPr/>
        </p:nvSpPr>
        <p:spPr>
          <a:xfrm>
            <a:off x="5101201" y="2296571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F2CA9F19-A43D-D490-6856-D46023986B6C}"/>
              </a:ext>
            </a:extLst>
          </p:cNvPr>
          <p:cNvSpPr/>
          <p:nvPr/>
        </p:nvSpPr>
        <p:spPr>
          <a:xfrm>
            <a:off x="5361360" y="2228188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98791B79-CDDD-F603-10CA-FBFBBA28768A}"/>
              </a:ext>
            </a:extLst>
          </p:cNvPr>
          <p:cNvSpPr/>
          <p:nvPr/>
        </p:nvSpPr>
        <p:spPr>
          <a:xfrm>
            <a:off x="5541255" y="2365151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19251644-D83D-F336-23FA-518FF5941BCC}"/>
              </a:ext>
            </a:extLst>
          </p:cNvPr>
          <p:cNvSpPr/>
          <p:nvPr/>
        </p:nvSpPr>
        <p:spPr>
          <a:xfrm>
            <a:off x="7760831" y="2266097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A7E8429E-1D91-FA6D-CE91-0D44344FBBD1}"/>
              </a:ext>
            </a:extLst>
          </p:cNvPr>
          <p:cNvSpPr/>
          <p:nvPr/>
        </p:nvSpPr>
        <p:spPr>
          <a:xfrm>
            <a:off x="4060313" y="2258320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265A21A6-2EEC-4908-C007-01DFE5828C74}"/>
              </a:ext>
            </a:extLst>
          </p:cNvPr>
          <p:cNvSpPr/>
          <p:nvPr/>
        </p:nvSpPr>
        <p:spPr>
          <a:xfrm>
            <a:off x="6078375" y="2309976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310655DC-15C3-B321-0466-0B2FF2BD1F33}"/>
              </a:ext>
            </a:extLst>
          </p:cNvPr>
          <p:cNvSpPr/>
          <p:nvPr/>
        </p:nvSpPr>
        <p:spPr>
          <a:xfrm>
            <a:off x="6862631" y="2353684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31F7BDC0-49B8-62A8-D7EF-079867DB2DA2}"/>
              </a:ext>
            </a:extLst>
          </p:cNvPr>
          <p:cNvSpPr/>
          <p:nvPr/>
        </p:nvSpPr>
        <p:spPr>
          <a:xfrm>
            <a:off x="7102697" y="2353684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C0F093B5-A56A-82C4-9518-15EECA39DF77}"/>
              </a:ext>
            </a:extLst>
          </p:cNvPr>
          <p:cNvSpPr/>
          <p:nvPr/>
        </p:nvSpPr>
        <p:spPr>
          <a:xfrm>
            <a:off x="7334835" y="2291835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7C315B40-AB19-6C35-CDBB-59BEEC9885E7}"/>
              </a:ext>
            </a:extLst>
          </p:cNvPr>
          <p:cNvSpPr/>
          <p:nvPr/>
        </p:nvSpPr>
        <p:spPr>
          <a:xfrm>
            <a:off x="7496029" y="2422679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212C89E3-4D45-E82D-CA6A-5C92721B293C}"/>
              </a:ext>
            </a:extLst>
          </p:cNvPr>
          <p:cNvSpPr/>
          <p:nvPr/>
        </p:nvSpPr>
        <p:spPr>
          <a:xfrm>
            <a:off x="2560291" y="2219636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8F117004-3168-2D7C-4A71-B65BFD4B8CE6}"/>
              </a:ext>
            </a:extLst>
          </p:cNvPr>
          <p:cNvSpPr/>
          <p:nvPr/>
        </p:nvSpPr>
        <p:spPr>
          <a:xfrm>
            <a:off x="3296321" y="2354099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6BE3CD71-B19A-B2D7-B995-CFE91BF62941}"/>
              </a:ext>
            </a:extLst>
          </p:cNvPr>
          <p:cNvSpPr/>
          <p:nvPr/>
        </p:nvSpPr>
        <p:spPr>
          <a:xfrm>
            <a:off x="3786430" y="2421595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A019AE50-CBD4-CD80-903A-3A072F3B5A47}"/>
              </a:ext>
            </a:extLst>
          </p:cNvPr>
          <p:cNvSpPr/>
          <p:nvPr/>
        </p:nvSpPr>
        <p:spPr>
          <a:xfrm>
            <a:off x="5936001" y="2459586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E7046FE0-A235-054C-4BBE-A5C39CFD9DF6}"/>
              </a:ext>
            </a:extLst>
          </p:cNvPr>
          <p:cNvSpPr/>
          <p:nvPr/>
        </p:nvSpPr>
        <p:spPr>
          <a:xfrm>
            <a:off x="7568268" y="2223227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47FA1D69-D649-EE4E-29A7-6447D3F4B5CE}"/>
              </a:ext>
            </a:extLst>
          </p:cNvPr>
          <p:cNvSpPr/>
          <p:nvPr/>
        </p:nvSpPr>
        <p:spPr>
          <a:xfrm>
            <a:off x="6260753" y="2438777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2E289689-E495-09DB-063B-F441EC4EBD54}"/>
              </a:ext>
            </a:extLst>
          </p:cNvPr>
          <p:cNvSpPr/>
          <p:nvPr/>
        </p:nvSpPr>
        <p:spPr>
          <a:xfrm>
            <a:off x="4712501" y="2449439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E8AD0393-77E3-261A-463B-331A2F834287}"/>
              </a:ext>
            </a:extLst>
          </p:cNvPr>
          <p:cNvSpPr/>
          <p:nvPr/>
        </p:nvSpPr>
        <p:spPr>
          <a:xfrm>
            <a:off x="5004000" y="2475856"/>
            <a:ext cx="137160" cy="137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F1999DE6-8BBC-487A-B6C6-2D14C440808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6285453" y="4459812"/>
            <a:ext cx="5191" cy="53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66B1E38C-9117-4B4D-AF4E-D01DC52C321D}"/>
              </a:ext>
            </a:extLst>
          </p:cNvPr>
          <p:cNvCxnSpPr>
            <a:cxnSpLocks/>
          </p:cNvCxnSpPr>
          <p:nvPr/>
        </p:nvCxnSpPr>
        <p:spPr>
          <a:xfrm flipV="1">
            <a:off x="4520996" y="4459812"/>
            <a:ext cx="1192470" cy="49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93BD8D9A-546D-46F9-90C2-9531944FB24F}"/>
              </a:ext>
            </a:extLst>
          </p:cNvPr>
          <p:cNvCxnSpPr>
            <a:cxnSpLocks/>
          </p:cNvCxnSpPr>
          <p:nvPr/>
        </p:nvCxnSpPr>
        <p:spPr>
          <a:xfrm flipH="1" flipV="1">
            <a:off x="4520027" y="4400533"/>
            <a:ext cx="1740726" cy="57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AA1D7E35-28C7-4C10-9513-8C1E18BCCE90}"/>
              </a:ext>
            </a:extLst>
          </p:cNvPr>
          <p:cNvCxnSpPr>
            <a:cxnSpLocks/>
          </p:cNvCxnSpPr>
          <p:nvPr/>
        </p:nvCxnSpPr>
        <p:spPr>
          <a:xfrm flipV="1">
            <a:off x="2431763" y="4488565"/>
            <a:ext cx="1233467" cy="45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A8F045E9-7361-4622-93A5-88B63A958B11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4241310" y="4455171"/>
            <a:ext cx="279686" cy="49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D061CA18-639A-4E38-A7F1-6D68D16B19F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983956" y="3951429"/>
            <a:ext cx="669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AC6E32C-7105-8941-1E12-95A13E624EA0}"/>
              </a:ext>
            </a:extLst>
          </p:cNvPr>
          <p:cNvSpPr txBox="1"/>
          <p:nvPr/>
        </p:nvSpPr>
        <p:spPr>
          <a:xfrm>
            <a:off x="2050543" y="6027987"/>
            <a:ext cx="24958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highlight>
                  <a:srgbClr val="FFFF00"/>
                </a:highlight>
              </a:rPr>
              <a:t>Data Collectors </a:t>
            </a:r>
            <a:r>
              <a:rPr lang="en-US" sz="1400" dirty="0"/>
              <a:t>Observe the world</a:t>
            </a:r>
          </a:p>
        </p:txBody>
      </p:sp>
      <p:sp>
        <p:nvSpPr>
          <p:cNvPr id="1489" name="Rectangle 1488">
            <a:extLst>
              <a:ext uri="{FF2B5EF4-FFF2-40B4-BE49-F238E27FC236}">
                <a16:creationId xmlns:a16="http://schemas.microsoft.com/office/drawing/2014/main" id="{53DCCF02-E9E9-6724-78CD-2D512292B103}"/>
              </a:ext>
            </a:extLst>
          </p:cNvPr>
          <p:cNvSpPr/>
          <p:nvPr/>
        </p:nvSpPr>
        <p:spPr>
          <a:xfrm>
            <a:off x="471752" y="1321612"/>
            <a:ext cx="2050218" cy="2639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Domain Ontologies</a:t>
            </a:r>
          </a:p>
        </p:txBody>
      </p: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E0E16FE2-2CBD-22B1-1BCD-DCCD2BA84BDE}"/>
              </a:ext>
            </a:extLst>
          </p:cNvPr>
          <p:cNvCxnSpPr>
            <a:cxnSpLocks/>
          </p:cNvCxnSpPr>
          <p:nvPr/>
        </p:nvCxnSpPr>
        <p:spPr>
          <a:xfrm flipV="1">
            <a:off x="0" y="2936116"/>
            <a:ext cx="9108752" cy="61741"/>
          </a:xfrm>
          <a:prstGeom prst="line">
            <a:avLst/>
          </a:prstGeom>
          <a:ln w="47625">
            <a:solidFill>
              <a:srgbClr val="067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meaning and symbolism of the word - Earth">
            <a:extLst>
              <a:ext uri="{FF2B5EF4-FFF2-40B4-BE49-F238E27FC236}">
                <a16:creationId xmlns:a16="http://schemas.microsoft.com/office/drawing/2014/main" id="{06047F3C-253F-CD00-DD83-B59229EF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66" y="2168908"/>
            <a:ext cx="1557839" cy="155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4" name="Arrow: Bent-Up 1493">
            <a:extLst>
              <a:ext uri="{FF2B5EF4-FFF2-40B4-BE49-F238E27FC236}">
                <a16:creationId xmlns:a16="http://schemas.microsoft.com/office/drawing/2014/main" id="{3D8CEB20-33CA-72E5-5E3C-EB1205AB1F9A}"/>
              </a:ext>
            </a:extLst>
          </p:cNvPr>
          <p:cNvSpPr/>
          <p:nvPr/>
        </p:nvSpPr>
        <p:spPr>
          <a:xfrm rot="5400000">
            <a:off x="138717" y="4244105"/>
            <a:ext cx="2003532" cy="1015750"/>
          </a:xfrm>
          <a:prstGeom prst="bentUpArrow">
            <a:avLst>
              <a:gd name="adj1" fmla="val 25000"/>
              <a:gd name="adj2" fmla="val 20654"/>
              <a:gd name="adj3" fmla="val 25000"/>
            </a:avLst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5" name="Straight Arrow Connector 1494">
            <a:extLst>
              <a:ext uri="{FF2B5EF4-FFF2-40B4-BE49-F238E27FC236}">
                <a16:creationId xmlns:a16="http://schemas.microsoft.com/office/drawing/2014/main" id="{487E6A05-A118-AC47-A8B3-2A6717E4B1A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70408" y="4047671"/>
            <a:ext cx="756702" cy="3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7" name="TextBox 1496">
            <a:extLst>
              <a:ext uri="{FF2B5EF4-FFF2-40B4-BE49-F238E27FC236}">
                <a16:creationId xmlns:a16="http://schemas.microsoft.com/office/drawing/2014/main" id="{96180658-078E-3621-8B73-86A5970AFCB3}"/>
              </a:ext>
            </a:extLst>
          </p:cNvPr>
          <p:cNvSpPr txBox="1"/>
          <p:nvPr/>
        </p:nvSpPr>
        <p:spPr>
          <a:xfrm>
            <a:off x="5798626" y="399357"/>
            <a:ext cx="34056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highlight>
                  <a:srgbClr val="FFFF00"/>
                </a:highlight>
              </a:rPr>
              <a:t>Ontologists</a:t>
            </a:r>
            <a:r>
              <a:rPr lang="en-US" sz="1400" dirty="0"/>
              <a:t> organize / describe the world – reduce ambiguity, increase clarity</a:t>
            </a:r>
          </a:p>
        </p:txBody>
      </p:sp>
      <p:sp>
        <p:nvSpPr>
          <p:cNvPr id="1498" name="Rectangle 1497">
            <a:extLst>
              <a:ext uri="{FF2B5EF4-FFF2-40B4-BE49-F238E27FC236}">
                <a16:creationId xmlns:a16="http://schemas.microsoft.com/office/drawing/2014/main" id="{791C5B18-2296-BF58-8BEC-811EA223DC3E}"/>
              </a:ext>
            </a:extLst>
          </p:cNvPr>
          <p:cNvSpPr/>
          <p:nvPr/>
        </p:nvSpPr>
        <p:spPr>
          <a:xfrm>
            <a:off x="1370793" y="3886810"/>
            <a:ext cx="2050218" cy="2639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Knowledge Graph(s) </a:t>
            </a:r>
          </a:p>
        </p:txBody>
      </p:sp>
      <p:sp>
        <p:nvSpPr>
          <p:cNvPr id="1500" name="Arrow: Curved Left 1499">
            <a:extLst>
              <a:ext uri="{FF2B5EF4-FFF2-40B4-BE49-F238E27FC236}">
                <a16:creationId xmlns:a16="http://schemas.microsoft.com/office/drawing/2014/main" id="{FC49E204-6049-68C5-5C96-119C9E3B5E6C}"/>
              </a:ext>
            </a:extLst>
          </p:cNvPr>
          <p:cNvSpPr/>
          <p:nvPr/>
        </p:nvSpPr>
        <p:spPr>
          <a:xfrm>
            <a:off x="2133600" y="2557665"/>
            <a:ext cx="629150" cy="937471"/>
          </a:xfrm>
          <a:prstGeom prst="curvedLeftArrow">
            <a:avLst/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1" name="Arrow: Curved Left 1500">
            <a:extLst>
              <a:ext uri="{FF2B5EF4-FFF2-40B4-BE49-F238E27FC236}">
                <a16:creationId xmlns:a16="http://schemas.microsoft.com/office/drawing/2014/main" id="{CDCAAA7B-7E25-0D2F-942D-B670F85BFDE0}"/>
              </a:ext>
            </a:extLst>
          </p:cNvPr>
          <p:cNvSpPr/>
          <p:nvPr/>
        </p:nvSpPr>
        <p:spPr>
          <a:xfrm rot="11054005">
            <a:off x="1473229" y="2475681"/>
            <a:ext cx="629150" cy="937471"/>
          </a:xfrm>
          <a:prstGeom prst="curvedLeftArrow">
            <a:avLst/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2" name="TextBox 1501">
            <a:extLst>
              <a:ext uri="{FF2B5EF4-FFF2-40B4-BE49-F238E27FC236}">
                <a16:creationId xmlns:a16="http://schemas.microsoft.com/office/drawing/2014/main" id="{ECA33F01-AE5A-38CC-4CCC-7C0A45AC95DB}"/>
              </a:ext>
            </a:extLst>
          </p:cNvPr>
          <p:cNvSpPr txBox="1"/>
          <p:nvPr/>
        </p:nvSpPr>
        <p:spPr>
          <a:xfrm>
            <a:off x="1341448" y="4157609"/>
            <a:ext cx="21089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/>
              <a:t>Intersection of data and “formal” ontologies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85DB7-7EAF-AA67-3163-681C33BF7097}"/>
              </a:ext>
            </a:extLst>
          </p:cNvPr>
          <p:cNvSpPr txBox="1"/>
          <p:nvPr/>
        </p:nvSpPr>
        <p:spPr>
          <a:xfrm>
            <a:off x="6283369" y="6203220"/>
            <a:ext cx="49121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highlight>
                  <a:srgbClr val="FFFF00"/>
                </a:highlight>
              </a:rPr>
              <a:t>Analysts /  Software Developers</a:t>
            </a:r>
          </a:p>
          <a:p>
            <a:pPr algn="l"/>
            <a:r>
              <a:rPr lang="en-US" sz="1400" dirty="0"/>
              <a:t>Operationalize data into models, tools</a:t>
            </a:r>
          </a:p>
        </p:txBody>
      </p:sp>
      <p:sp>
        <p:nvSpPr>
          <p:cNvPr id="1477" name="TextBox 1476">
            <a:extLst>
              <a:ext uri="{FF2B5EF4-FFF2-40B4-BE49-F238E27FC236}">
                <a16:creationId xmlns:a16="http://schemas.microsoft.com/office/drawing/2014/main" id="{35B5EFA8-7E1C-36A9-3E4E-565C148817A4}"/>
              </a:ext>
            </a:extLst>
          </p:cNvPr>
          <p:cNvSpPr txBox="1"/>
          <p:nvPr/>
        </p:nvSpPr>
        <p:spPr>
          <a:xfrm>
            <a:off x="22831" y="6433190"/>
            <a:ext cx="5690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/>
              <a:t>Credit to Jon Vajda for an assist on this visualization</a:t>
            </a:r>
          </a:p>
        </p:txBody>
      </p:sp>
      <p:pic>
        <p:nvPicPr>
          <p:cNvPr id="1479" name="Picture 1478" descr="A drone flying over a desert&#10;&#10;Description automatically generated">
            <a:extLst>
              <a:ext uri="{FF2B5EF4-FFF2-40B4-BE49-F238E27FC236}">
                <a16:creationId xmlns:a16="http://schemas.microsoft.com/office/drawing/2014/main" id="{4C586662-3930-71AB-7313-3262C53DE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39606" y="4938908"/>
            <a:ext cx="1528935" cy="1015213"/>
          </a:xfrm>
          <a:prstGeom prst="rect">
            <a:avLst/>
          </a:prstGeom>
        </p:spPr>
      </p:pic>
      <p:pic>
        <p:nvPicPr>
          <p:cNvPr id="1482" name="Picture 1481" descr="A satellite in space above earth&#10;&#10;Description automatically generated">
            <a:extLst>
              <a:ext uri="{FF2B5EF4-FFF2-40B4-BE49-F238E27FC236}">
                <a16:creationId xmlns:a16="http://schemas.microsoft.com/office/drawing/2014/main" id="{F35DA596-1F1C-6A2E-A7A8-B95969A215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32362" y="4962746"/>
            <a:ext cx="1488587" cy="986752"/>
          </a:xfrm>
          <a:prstGeom prst="rect">
            <a:avLst/>
          </a:prstGeom>
        </p:spPr>
      </p:pic>
      <p:sp>
        <p:nvSpPr>
          <p:cNvPr id="1486" name="TextBox 1485">
            <a:extLst>
              <a:ext uri="{FF2B5EF4-FFF2-40B4-BE49-F238E27FC236}">
                <a16:creationId xmlns:a16="http://schemas.microsoft.com/office/drawing/2014/main" id="{4BB5A9D6-AB28-12CD-8130-0A4843E73BD7}"/>
              </a:ext>
            </a:extLst>
          </p:cNvPr>
          <p:cNvSpPr txBox="1"/>
          <p:nvPr/>
        </p:nvSpPr>
        <p:spPr>
          <a:xfrm>
            <a:off x="115439" y="1795212"/>
            <a:ext cx="121712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highlight>
                  <a:srgbClr val="FFFF00"/>
                </a:highlight>
              </a:rPr>
              <a:t>Problem Owners</a:t>
            </a:r>
          </a:p>
        </p:txBody>
      </p:sp>
      <p:pic>
        <p:nvPicPr>
          <p:cNvPr id="3074" name="Picture 2" descr="Observers - Fringe Connections">
            <a:extLst>
              <a:ext uri="{FF2B5EF4-FFF2-40B4-BE49-F238E27FC236}">
                <a16:creationId xmlns:a16="http://schemas.microsoft.com/office/drawing/2014/main" id="{53F5846D-2346-BFC1-673F-88111543F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29" y="4714502"/>
            <a:ext cx="2433995" cy="136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E6DBE4-B513-962E-EF8E-90ADAD2778D0}"/>
              </a:ext>
            </a:extLst>
          </p:cNvPr>
          <p:cNvSpPr/>
          <p:nvPr/>
        </p:nvSpPr>
        <p:spPr>
          <a:xfrm>
            <a:off x="1369323" y="3486270"/>
            <a:ext cx="2050218" cy="2639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Ontology(</a:t>
            </a:r>
            <a:r>
              <a:rPr lang="en-US" sz="1400" dirty="0" err="1"/>
              <a:t>ies</a:t>
            </a:r>
            <a:r>
              <a:rPr lang="en-US" sz="1400" dirty="0"/>
              <a:t>) 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174F0E05-94C2-D247-9AFB-1D8103EB63E0}"/>
              </a:ext>
            </a:extLst>
          </p:cNvPr>
          <p:cNvSpPr/>
          <p:nvPr/>
        </p:nvSpPr>
        <p:spPr>
          <a:xfrm>
            <a:off x="3132162" y="2677108"/>
            <a:ext cx="267974" cy="599250"/>
          </a:xfrm>
          <a:prstGeom prst="upDownArrow">
            <a:avLst/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Arrow: Up-Down 1471">
            <a:extLst>
              <a:ext uri="{FF2B5EF4-FFF2-40B4-BE49-F238E27FC236}">
                <a16:creationId xmlns:a16="http://schemas.microsoft.com/office/drawing/2014/main" id="{67144D7A-76DE-FC13-1786-09765F2E85FF}"/>
              </a:ext>
            </a:extLst>
          </p:cNvPr>
          <p:cNvSpPr/>
          <p:nvPr/>
        </p:nvSpPr>
        <p:spPr>
          <a:xfrm>
            <a:off x="4500367" y="2651974"/>
            <a:ext cx="267974" cy="599250"/>
          </a:xfrm>
          <a:prstGeom prst="upDownArrow">
            <a:avLst/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Arrow: Up-Down 1472">
            <a:extLst>
              <a:ext uri="{FF2B5EF4-FFF2-40B4-BE49-F238E27FC236}">
                <a16:creationId xmlns:a16="http://schemas.microsoft.com/office/drawing/2014/main" id="{B65A919B-198C-D4FD-CA68-354B4DFCAC8B}"/>
              </a:ext>
            </a:extLst>
          </p:cNvPr>
          <p:cNvSpPr/>
          <p:nvPr/>
        </p:nvSpPr>
        <p:spPr>
          <a:xfrm>
            <a:off x="7727439" y="2575069"/>
            <a:ext cx="267974" cy="599250"/>
          </a:xfrm>
          <a:prstGeom prst="upDownArrow">
            <a:avLst/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" grpId="0"/>
      <p:bldP spid="1497" grpId="0"/>
      <p:bldP spid="13" grpId="0"/>
      <p:bldP spid="14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8A91C8-B63A-1B4F-C550-E0FA1BDEB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5A29B-AD86-426A-9DBF-1D43AEC2CA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C6D963-7284-90A7-7C34-2B782FF4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Organizing for Success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6C696B-7F02-4379-B7DD-3A865C8348D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E4351-3E4D-FD1B-4185-67BC1516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0053"/>
            <a:ext cx="7567697" cy="49635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1DF51A-2A15-808E-21FC-C109EA2867B8}"/>
              </a:ext>
            </a:extLst>
          </p:cNvPr>
          <p:cNvSpPr/>
          <p:nvPr/>
        </p:nvSpPr>
        <p:spPr>
          <a:xfrm>
            <a:off x="5715000" y="843413"/>
            <a:ext cx="2895600" cy="5238550"/>
          </a:xfrm>
          <a:prstGeom prst="rect">
            <a:avLst/>
          </a:prstGeom>
          <a:noFill/>
          <a:ln w="53975">
            <a:solidFill>
              <a:srgbClr val="078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54F4E-3FB6-C67A-8D5B-83D906412B32}"/>
              </a:ext>
            </a:extLst>
          </p:cNvPr>
          <p:cNvSpPr txBox="1"/>
          <p:nvPr/>
        </p:nvSpPr>
        <p:spPr>
          <a:xfrm>
            <a:off x="6337945" y="5770225"/>
            <a:ext cx="168648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/>
              <a:t>We need this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7237-85C3-6D50-9C8A-20FE4A4FE36A}"/>
              </a:ext>
            </a:extLst>
          </p:cNvPr>
          <p:cNvSpPr txBox="1"/>
          <p:nvPr/>
        </p:nvSpPr>
        <p:spPr>
          <a:xfrm>
            <a:off x="431132" y="6081963"/>
            <a:ext cx="49528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/>
              <a:t>From Tolk, A., et.al </a:t>
            </a:r>
          </a:p>
          <a:p>
            <a:pPr algn="l"/>
            <a:r>
              <a:rPr lang="en-US" sz="1400" dirty="0">
                <a:hlinkClick r:id="rId3"/>
              </a:rPr>
              <a:t>Hybrid models as transdisciplinary research enablers - ScienceDirect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846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D7253C-6025-5A3B-2FF7-D1C4CC564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5A29B-AD86-426A-9DBF-1D43AEC2CA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3D2-F5F9-77DC-5D63-8AB58414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92829"/>
            <a:ext cx="8229600" cy="4525963"/>
          </a:xfrm>
        </p:spPr>
        <p:txBody>
          <a:bodyPr/>
          <a:lstStyle/>
          <a:p>
            <a:r>
              <a:rPr lang="en-US" dirty="0"/>
              <a:t>Failure to keep sight of the Fundamental Objectives (The reason the project exists)</a:t>
            </a:r>
          </a:p>
          <a:p>
            <a:r>
              <a:rPr lang="en-US" dirty="0"/>
              <a:t>Best Available Data (BAD)</a:t>
            </a:r>
          </a:p>
          <a:p>
            <a:r>
              <a:rPr lang="en-US" dirty="0"/>
              <a:t>Failure to consider sound input from different perspectives</a:t>
            </a:r>
          </a:p>
          <a:p>
            <a:pPr lvl="1"/>
            <a:r>
              <a:rPr lang="en-US" dirty="0"/>
              <a:t>Deploying “data science quality” software without proper testing for other usability / reliability considerations</a:t>
            </a:r>
          </a:p>
          <a:p>
            <a:pPr lvl="1"/>
            <a:r>
              <a:rPr lang="en-US" dirty="0"/>
              <a:t>Construction of logically inconsistent underlying models (Let’s add 100 feet to 4 miles plus or minus a mile)</a:t>
            </a:r>
          </a:p>
          <a:p>
            <a:r>
              <a:rPr lang="en-US" dirty="0"/>
              <a:t>Imbalance in the team’s culture / process(es) and the resulting friction</a:t>
            </a:r>
          </a:p>
          <a:p>
            <a:pPr lvl="1"/>
            <a:r>
              <a:rPr lang="en-US" dirty="0"/>
              <a:t>“Ontologists move too slow, and their models are too brittle for my analysis”</a:t>
            </a:r>
          </a:p>
          <a:p>
            <a:pPr lvl="1"/>
            <a:r>
              <a:rPr lang="en-US" dirty="0"/>
              <a:t>“The data scientists aren’t managing their software so I can use it for production”</a:t>
            </a:r>
          </a:p>
          <a:p>
            <a:pPr lvl="1"/>
            <a:r>
              <a:rPr lang="en-US" dirty="0"/>
              <a:t>“These configuration control requirements are slowing me down badly”</a:t>
            </a:r>
          </a:p>
          <a:p>
            <a:pPr lvl="1"/>
            <a:r>
              <a:rPr lang="en-US" dirty="0"/>
              <a:t>“Nobody listens to me” – Not unique to our challenge</a:t>
            </a:r>
          </a:p>
          <a:p>
            <a:pPr lvl="1"/>
            <a:r>
              <a:rPr lang="en-US" dirty="0"/>
              <a:t>“I can’t use this. I can’t follow the code and don’t know what the data means”</a:t>
            </a:r>
          </a:p>
          <a:p>
            <a:pPr lvl="1"/>
            <a:r>
              <a:rPr lang="en-US" dirty="0"/>
              <a:t>And # 1 – “All these meetings are killing me”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FCD9EE-67AC-1BBE-B58B-54280602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failure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370AE1-C45E-24BF-FC79-68DD9AC8AA7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BEDC8-BBD0-A0EB-5DC4-101F0B53DCB0}"/>
              </a:ext>
            </a:extLst>
          </p:cNvPr>
          <p:cNvSpPr txBox="1"/>
          <p:nvPr/>
        </p:nvSpPr>
        <p:spPr>
          <a:xfrm>
            <a:off x="196142" y="6299256"/>
            <a:ext cx="50556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/>
              <a:t>Note: I have observed or participated in all of these – Feel free to add</a:t>
            </a:r>
          </a:p>
        </p:txBody>
      </p:sp>
    </p:spTree>
    <p:extLst>
      <p:ext uri="{BB962C8B-B14F-4D97-AF65-F5344CB8AC3E}">
        <p14:creationId xmlns:p14="http://schemas.microsoft.com/office/powerpoint/2010/main" val="133363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7EA248-B733-4D44-AA21-7A6F07E96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5A29B-AD86-426A-9DBF-1D43AEC2CA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E627D5-1BD6-4D06-8C2E-4724813D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Research / Empirical Approach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719DE1D-F146-4BEB-AD52-FECEBB54D70A}"/>
              </a:ext>
            </a:extLst>
          </p:cNvPr>
          <p:cNvSpPr/>
          <p:nvPr/>
        </p:nvSpPr>
        <p:spPr>
          <a:xfrm>
            <a:off x="2057400" y="609600"/>
            <a:ext cx="5638800" cy="5638800"/>
          </a:xfrm>
          <a:prstGeom prst="triangle">
            <a:avLst/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A090FAA-7468-493A-8ADD-F71ABB4F6FC7}"/>
              </a:ext>
            </a:extLst>
          </p:cNvPr>
          <p:cNvSpPr/>
          <p:nvPr/>
        </p:nvSpPr>
        <p:spPr>
          <a:xfrm>
            <a:off x="3841509" y="593202"/>
            <a:ext cx="2083920" cy="20574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2E29008-1BCE-4F26-B70E-EDE06D62FAA1}"/>
              </a:ext>
            </a:extLst>
          </p:cNvPr>
          <p:cNvSpPr/>
          <p:nvPr/>
        </p:nvSpPr>
        <p:spPr>
          <a:xfrm>
            <a:off x="2826069" y="2633933"/>
            <a:ext cx="2057400" cy="20574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Applied Science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CD63D96-A9F2-4DB0-A347-6F51BAD34C51}"/>
              </a:ext>
            </a:extLst>
          </p:cNvPr>
          <p:cNvSpPr/>
          <p:nvPr/>
        </p:nvSpPr>
        <p:spPr>
          <a:xfrm rot="10800000">
            <a:off x="3861557" y="2667000"/>
            <a:ext cx="2057400" cy="2057400"/>
          </a:xfrm>
          <a:prstGeom prst="triangle">
            <a:avLst/>
          </a:prstGeom>
          <a:solidFill>
            <a:srgbClr val="0AD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DC5A249-7CE2-47A3-B810-3A20B0415357}"/>
              </a:ext>
            </a:extLst>
          </p:cNvPr>
          <p:cNvSpPr/>
          <p:nvPr/>
        </p:nvSpPr>
        <p:spPr>
          <a:xfrm>
            <a:off x="4870085" y="2633933"/>
            <a:ext cx="2057400" cy="20574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525CB-7628-4465-B11A-B5696FF6AC36}"/>
              </a:ext>
            </a:extLst>
          </p:cNvPr>
          <p:cNvSpPr txBox="1"/>
          <p:nvPr/>
        </p:nvSpPr>
        <p:spPr>
          <a:xfrm>
            <a:off x="3962400" y="5270956"/>
            <a:ext cx="23208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Theory / Basic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6AF6E-2141-4680-8072-92695ECF6013}"/>
              </a:ext>
            </a:extLst>
          </p:cNvPr>
          <p:cNvSpPr txBox="1"/>
          <p:nvPr/>
        </p:nvSpPr>
        <p:spPr>
          <a:xfrm>
            <a:off x="5410200" y="3962400"/>
            <a:ext cx="11253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47EF5-9F72-48AA-B1D4-BFDE6D5946F3}"/>
              </a:ext>
            </a:extLst>
          </p:cNvPr>
          <p:cNvSpPr txBox="1"/>
          <p:nvPr/>
        </p:nvSpPr>
        <p:spPr>
          <a:xfrm>
            <a:off x="4340487" y="2983293"/>
            <a:ext cx="11124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Domain Expertise</a:t>
            </a:r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DD242936-FE3F-416F-9E2C-AC09A59FC96C}"/>
              </a:ext>
            </a:extLst>
          </p:cNvPr>
          <p:cNvSpPr/>
          <p:nvPr/>
        </p:nvSpPr>
        <p:spPr>
          <a:xfrm rot="10800000">
            <a:off x="3815968" y="1856622"/>
            <a:ext cx="2133601" cy="827748"/>
          </a:xfrm>
          <a:prstGeom prst="flowChartManualOperati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D7064-F1AB-48E0-A7C8-85F7BE8D9802}"/>
              </a:ext>
            </a:extLst>
          </p:cNvPr>
          <p:cNvSpPr txBox="1"/>
          <p:nvPr/>
        </p:nvSpPr>
        <p:spPr>
          <a:xfrm>
            <a:off x="4557696" y="2038667"/>
            <a:ext cx="84356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Tools /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2C9817-1FEA-4EE4-95D5-BB9CA64B34C6}"/>
              </a:ext>
            </a:extLst>
          </p:cNvPr>
          <p:cNvSpPr txBox="1"/>
          <p:nvPr/>
        </p:nvSpPr>
        <p:spPr>
          <a:xfrm>
            <a:off x="4425144" y="1282568"/>
            <a:ext cx="98495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/>
              <a:t>Outcomes:</a:t>
            </a:r>
          </a:p>
          <a:p>
            <a:pPr algn="ctr"/>
            <a:r>
              <a:rPr lang="en-US" sz="1200" dirty="0"/>
              <a:t>Applications</a:t>
            </a:r>
          </a:p>
          <a:p>
            <a:pPr algn="ctr"/>
            <a:r>
              <a:rPr lang="en-US" sz="1200" dirty="0"/>
              <a:t>Analysis Results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8E007-9BAF-452E-AD4A-30663BEFBC4D}"/>
              </a:ext>
            </a:extLst>
          </p:cNvPr>
          <p:cNvSpPr txBox="1"/>
          <p:nvPr/>
        </p:nvSpPr>
        <p:spPr>
          <a:xfrm>
            <a:off x="7147328" y="3575255"/>
            <a:ext cx="13008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/>
              <a:t>Data / Evidence</a:t>
            </a:r>
          </a:p>
        </p:txBody>
      </p:sp>
      <p:sp>
        <p:nvSpPr>
          <p:cNvPr id="18" name="Arrow: U-Turn 17">
            <a:extLst>
              <a:ext uri="{FF2B5EF4-FFF2-40B4-BE49-F238E27FC236}">
                <a16:creationId xmlns:a16="http://schemas.microsoft.com/office/drawing/2014/main" id="{C8BC2E38-B64D-492A-BFA2-5E8EFBC40800}"/>
              </a:ext>
            </a:extLst>
          </p:cNvPr>
          <p:cNvSpPr/>
          <p:nvPr/>
        </p:nvSpPr>
        <p:spPr>
          <a:xfrm rot="5400000">
            <a:off x="6373919" y="1766692"/>
            <a:ext cx="1350899" cy="2133600"/>
          </a:xfrm>
          <a:prstGeom prst="uturnArrow">
            <a:avLst>
              <a:gd name="adj1" fmla="val 25000"/>
              <a:gd name="adj2" fmla="val 25000"/>
              <a:gd name="adj3" fmla="val 41852"/>
              <a:gd name="adj4" fmla="val 43750"/>
              <a:gd name="adj5" fmla="val 75000"/>
            </a:avLst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54DADAD5-8C25-4911-A3F9-297F630832D5}"/>
              </a:ext>
            </a:extLst>
          </p:cNvPr>
          <p:cNvSpPr/>
          <p:nvPr/>
        </p:nvSpPr>
        <p:spPr>
          <a:xfrm rot="16200000">
            <a:off x="613207" y="3587979"/>
            <a:ext cx="1537155" cy="2133600"/>
          </a:xfrm>
          <a:prstGeom prst="uturnArrow">
            <a:avLst>
              <a:gd name="adj1" fmla="val 15754"/>
              <a:gd name="adj2" fmla="val 23019"/>
              <a:gd name="adj3" fmla="val 41853"/>
              <a:gd name="adj4" fmla="val 42429"/>
              <a:gd name="adj5" fmla="val 100000"/>
            </a:avLst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2CE82FA9-2B61-4888-8E75-861D92DC7AF7}"/>
              </a:ext>
            </a:extLst>
          </p:cNvPr>
          <p:cNvSpPr/>
          <p:nvPr/>
        </p:nvSpPr>
        <p:spPr>
          <a:xfrm rot="5400000">
            <a:off x="5791851" y="896968"/>
            <a:ext cx="827748" cy="1478510"/>
          </a:xfrm>
          <a:prstGeom prst="uturnArrow">
            <a:avLst>
              <a:gd name="adj1" fmla="val 25000"/>
              <a:gd name="adj2" fmla="val 25000"/>
              <a:gd name="adj3" fmla="val 41852"/>
              <a:gd name="adj4" fmla="val 43750"/>
              <a:gd name="adj5" fmla="val 75000"/>
            </a:avLst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6AA83E93-F538-4E36-8A54-C789CFA29468}"/>
              </a:ext>
            </a:extLst>
          </p:cNvPr>
          <p:cNvSpPr/>
          <p:nvPr/>
        </p:nvSpPr>
        <p:spPr>
          <a:xfrm rot="5400000">
            <a:off x="7457901" y="3681107"/>
            <a:ext cx="1350899" cy="2133600"/>
          </a:xfrm>
          <a:prstGeom prst="uturnArrow">
            <a:avLst>
              <a:gd name="adj1" fmla="val 25000"/>
              <a:gd name="adj2" fmla="val 25000"/>
              <a:gd name="adj3" fmla="val 9824"/>
              <a:gd name="adj4" fmla="val 43750"/>
              <a:gd name="adj5" fmla="val 75000"/>
            </a:avLst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2CCBE441-B854-4FC3-AEC9-DA773A9F3C16}"/>
              </a:ext>
            </a:extLst>
          </p:cNvPr>
          <p:cNvSpPr/>
          <p:nvPr/>
        </p:nvSpPr>
        <p:spPr>
          <a:xfrm rot="16200000">
            <a:off x="1379725" y="1721935"/>
            <a:ext cx="1537155" cy="2133600"/>
          </a:xfrm>
          <a:prstGeom prst="uturnArrow">
            <a:avLst>
              <a:gd name="adj1" fmla="val 15754"/>
              <a:gd name="adj2" fmla="val 23019"/>
              <a:gd name="adj3" fmla="val 41853"/>
              <a:gd name="adj4" fmla="val 42429"/>
              <a:gd name="adj5" fmla="val 100000"/>
            </a:avLst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F66DC6-3795-46E5-A725-3712A76D4074}"/>
              </a:ext>
            </a:extLst>
          </p:cNvPr>
          <p:cNvSpPr txBox="1"/>
          <p:nvPr/>
        </p:nvSpPr>
        <p:spPr>
          <a:xfrm>
            <a:off x="483262" y="3636449"/>
            <a:ext cx="13008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/>
              <a:t>Data / Evidence</a:t>
            </a:r>
          </a:p>
        </p:txBody>
      </p:sp>
      <p:sp>
        <p:nvSpPr>
          <p:cNvPr id="30" name="Arrow: U-Turn 29">
            <a:extLst>
              <a:ext uri="{FF2B5EF4-FFF2-40B4-BE49-F238E27FC236}">
                <a16:creationId xmlns:a16="http://schemas.microsoft.com/office/drawing/2014/main" id="{20E2A317-005D-4452-B4C2-3AFAA05C9633}"/>
              </a:ext>
            </a:extLst>
          </p:cNvPr>
          <p:cNvSpPr/>
          <p:nvPr/>
        </p:nvSpPr>
        <p:spPr>
          <a:xfrm rot="16200000">
            <a:off x="2767012" y="802011"/>
            <a:ext cx="982044" cy="1408732"/>
          </a:xfrm>
          <a:prstGeom prst="uturnArrow">
            <a:avLst>
              <a:gd name="adj1" fmla="val 15754"/>
              <a:gd name="adj2" fmla="val 23019"/>
              <a:gd name="adj3" fmla="val 41853"/>
              <a:gd name="adj4" fmla="val 42429"/>
              <a:gd name="adj5" fmla="val 100000"/>
            </a:avLst>
          </a:prstGeom>
          <a:solidFill>
            <a:srgbClr val="06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7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3CF53-BD08-41E4-A586-52D83EDB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AC3D-1DEC-4527-A3D4-D8B94355F3CE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68DE7F-1C23-463D-87CC-FC71F28C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F5EEC2-300E-49FE-BD27-EB131457BF2D}"/>
              </a:ext>
            </a:extLst>
          </p:cNvPr>
          <p:cNvGrpSpPr/>
          <p:nvPr/>
        </p:nvGrpSpPr>
        <p:grpSpPr>
          <a:xfrm>
            <a:off x="228600" y="957584"/>
            <a:ext cx="2923993" cy="2923993"/>
            <a:chOff x="533399" y="1456624"/>
            <a:chExt cx="2658175" cy="26581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A54CE4-D83C-4EC8-8D98-4C510B81AF8D}"/>
                </a:ext>
              </a:extLst>
            </p:cNvPr>
            <p:cNvSpPr/>
            <p:nvPr/>
          </p:nvSpPr>
          <p:spPr>
            <a:xfrm>
              <a:off x="533399" y="1456624"/>
              <a:ext cx="2658175" cy="2658175"/>
            </a:xfrm>
            <a:prstGeom prst="ellipse">
              <a:avLst/>
            </a:prstGeom>
            <a:solidFill>
              <a:srgbClr val="0675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F2CDC13-9082-4B6B-8EA6-04B61E45E05E}"/>
                </a:ext>
              </a:extLst>
            </p:cNvPr>
            <p:cNvSpPr/>
            <p:nvPr/>
          </p:nvSpPr>
          <p:spPr>
            <a:xfrm rot="8327853">
              <a:off x="2502970" y="3654454"/>
              <a:ext cx="441960" cy="381000"/>
            </a:xfrm>
            <a:prstGeom prst="triangle">
              <a:avLst/>
            </a:prstGeom>
            <a:solidFill>
              <a:srgbClr val="0675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49A8870-C828-47F6-9A02-3F7D18895E14}"/>
              </a:ext>
            </a:extLst>
          </p:cNvPr>
          <p:cNvSpPr txBox="1"/>
          <p:nvPr/>
        </p:nvSpPr>
        <p:spPr>
          <a:xfrm>
            <a:off x="616868" y="1552059"/>
            <a:ext cx="2147455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You can’t forget the thinking part!!!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1DE9D-C0C1-4EF0-8429-8D31D04A0AB4}"/>
              </a:ext>
            </a:extLst>
          </p:cNvPr>
          <p:cNvGrpSpPr/>
          <p:nvPr/>
        </p:nvGrpSpPr>
        <p:grpSpPr>
          <a:xfrm flipH="1">
            <a:off x="5867400" y="3377700"/>
            <a:ext cx="2923993" cy="2923993"/>
            <a:chOff x="533399" y="1456624"/>
            <a:chExt cx="2658175" cy="2658175"/>
          </a:xfrm>
          <a:solidFill>
            <a:srgbClr val="0BCF3E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755E64-6692-4C63-8BF8-3DE1D78A8E68}"/>
                </a:ext>
              </a:extLst>
            </p:cNvPr>
            <p:cNvSpPr/>
            <p:nvPr/>
          </p:nvSpPr>
          <p:spPr>
            <a:xfrm>
              <a:off x="533399" y="1456624"/>
              <a:ext cx="2658175" cy="2658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BE9C7E4-97CB-47F7-8A38-8D10EE3D56AC}"/>
                </a:ext>
              </a:extLst>
            </p:cNvPr>
            <p:cNvSpPr/>
            <p:nvPr/>
          </p:nvSpPr>
          <p:spPr>
            <a:xfrm rot="8327853">
              <a:off x="2502970" y="3654454"/>
              <a:ext cx="441960" cy="381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4BDFB4-41B7-4A51-9981-BC8FB428CDF6}"/>
              </a:ext>
            </a:extLst>
          </p:cNvPr>
          <p:cNvSpPr txBox="1"/>
          <p:nvPr/>
        </p:nvSpPr>
        <p:spPr>
          <a:xfrm>
            <a:off x="6255668" y="3972175"/>
            <a:ext cx="2147455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You can’t forget the thinking part!!!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8B28B-51CA-463D-A3E7-8FD0C3A0A6AD}"/>
              </a:ext>
            </a:extLst>
          </p:cNvPr>
          <p:cNvSpPr txBox="1"/>
          <p:nvPr/>
        </p:nvSpPr>
        <p:spPr>
          <a:xfrm>
            <a:off x="3531336" y="2127603"/>
            <a:ext cx="507926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2E774E"/>
                </a:solidFill>
              </a:rPr>
              <a:t>Questions???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89EC3-09A0-4ED8-A91B-DEF8D9D8B767}"/>
              </a:ext>
            </a:extLst>
          </p:cNvPr>
          <p:cNvCxnSpPr>
            <a:cxnSpLocks/>
          </p:cNvCxnSpPr>
          <p:nvPr/>
        </p:nvCxnSpPr>
        <p:spPr>
          <a:xfrm>
            <a:off x="4114800" y="1714962"/>
            <a:ext cx="4495800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C70CC3-DC38-43B9-99A0-C03C6D556BA9}"/>
              </a:ext>
            </a:extLst>
          </p:cNvPr>
          <p:cNvSpPr/>
          <p:nvPr/>
        </p:nvSpPr>
        <p:spPr>
          <a:xfrm>
            <a:off x="3454521" y="1464484"/>
            <a:ext cx="500955" cy="500955"/>
          </a:xfrm>
          <a:prstGeom prst="roundRect">
            <a:avLst/>
          </a:prstGeom>
          <a:noFill/>
          <a:ln w="9525">
            <a:solidFill>
              <a:srgbClr val="067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9" name="Freeform 4460">
            <a:extLst>
              <a:ext uri="{FF2B5EF4-FFF2-40B4-BE49-F238E27FC236}">
                <a16:creationId xmlns:a16="http://schemas.microsoft.com/office/drawing/2014/main" id="{4AECAB3D-F487-4B95-9C94-C7749D788241}"/>
              </a:ext>
            </a:extLst>
          </p:cNvPr>
          <p:cNvSpPr>
            <a:spLocks noEditPoints="1"/>
          </p:cNvSpPr>
          <p:nvPr/>
        </p:nvSpPr>
        <p:spPr bwMode="auto">
          <a:xfrm>
            <a:off x="3552865" y="1562828"/>
            <a:ext cx="304267" cy="304267"/>
          </a:xfrm>
          <a:custGeom>
            <a:avLst/>
            <a:gdLst>
              <a:gd name="T0" fmla="*/ 371 w 718"/>
              <a:gd name="T1" fmla="*/ 473 h 718"/>
              <a:gd name="T2" fmla="*/ 359 w 718"/>
              <a:gd name="T3" fmla="*/ 478 h 718"/>
              <a:gd name="T4" fmla="*/ 346 w 718"/>
              <a:gd name="T5" fmla="*/ 473 h 718"/>
              <a:gd name="T6" fmla="*/ 344 w 718"/>
              <a:gd name="T7" fmla="*/ 371 h 718"/>
              <a:gd name="T8" fmla="*/ 353 w 718"/>
              <a:gd name="T9" fmla="*/ 361 h 718"/>
              <a:gd name="T10" fmla="*/ 381 w 718"/>
              <a:gd name="T11" fmla="*/ 356 h 718"/>
              <a:gd name="T12" fmla="*/ 412 w 718"/>
              <a:gd name="T13" fmla="*/ 337 h 718"/>
              <a:gd name="T14" fmla="*/ 430 w 718"/>
              <a:gd name="T15" fmla="*/ 307 h 718"/>
              <a:gd name="T16" fmla="*/ 432 w 718"/>
              <a:gd name="T17" fmla="*/ 270 h 718"/>
              <a:gd name="T18" fmla="*/ 417 w 718"/>
              <a:gd name="T19" fmla="*/ 238 h 718"/>
              <a:gd name="T20" fmla="*/ 388 w 718"/>
              <a:gd name="T21" fmla="*/ 215 h 718"/>
              <a:gd name="T22" fmla="*/ 352 w 718"/>
              <a:gd name="T23" fmla="*/ 210 h 718"/>
              <a:gd name="T24" fmla="*/ 318 w 718"/>
              <a:gd name="T25" fmla="*/ 223 h 718"/>
              <a:gd name="T26" fmla="*/ 293 w 718"/>
              <a:gd name="T27" fmla="*/ 249 h 718"/>
              <a:gd name="T28" fmla="*/ 284 w 718"/>
              <a:gd name="T29" fmla="*/ 285 h 718"/>
              <a:gd name="T30" fmla="*/ 278 w 718"/>
              <a:gd name="T31" fmla="*/ 298 h 718"/>
              <a:gd name="T32" fmla="*/ 263 w 718"/>
              <a:gd name="T33" fmla="*/ 299 h 718"/>
              <a:gd name="T34" fmla="*/ 254 w 718"/>
              <a:gd name="T35" fmla="*/ 288 h 718"/>
              <a:gd name="T36" fmla="*/ 263 w 718"/>
              <a:gd name="T37" fmla="*/ 244 h 718"/>
              <a:gd name="T38" fmla="*/ 292 w 718"/>
              <a:gd name="T39" fmla="*/ 205 h 718"/>
              <a:gd name="T40" fmla="*/ 338 w 718"/>
              <a:gd name="T41" fmla="*/ 182 h 718"/>
              <a:gd name="T42" fmla="*/ 390 w 718"/>
              <a:gd name="T43" fmla="*/ 184 h 718"/>
              <a:gd name="T44" fmla="*/ 433 w 718"/>
              <a:gd name="T45" fmla="*/ 211 h 718"/>
              <a:gd name="T46" fmla="*/ 459 w 718"/>
              <a:gd name="T47" fmla="*/ 254 h 718"/>
              <a:gd name="T48" fmla="*/ 462 w 718"/>
              <a:gd name="T49" fmla="*/ 304 h 718"/>
              <a:gd name="T50" fmla="*/ 444 w 718"/>
              <a:gd name="T51" fmla="*/ 347 h 718"/>
              <a:gd name="T52" fmla="*/ 410 w 718"/>
              <a:gd name="T53" fmla="*/ 377 h 718"/>
              <a:gd name="T54" fmla="*/ 359 w 718"/>
              <a:gd name="T55" fmla="*/ 576 h 718"/>
              <a:gd name="T56" fmla="*/ 328 w 718"/>
              <a:gd name="T57" fmla="*/ 560 h 718"/>
              <a:gd name="T58" fmla="*/ 324 w 718"/>
              <a:gd name="T59" fmla="*/ 524 h 718"/>
              <a:gd name="T60" fmla="*/ 352 w 718"/>
              <a:gd name="T61" fmla="*/ 502 h 718"/>
              <a:gd name="T62" fmla="*/ 385 w 718"/>
              <a:gd name="T63" fmla="*/ 513 h 718"/>
              <a:gd name="T64" fmla="*/ 396 w 718"/>
              <a:gd name="T65" fmla="*/ 546 h 718"/>
              <a:gd name="T66" fmla="*/ 373 w 718"/>
              <a:gd name="T67" fmla="*/ 574 h 718"/>
              <a:gd name="T68" fmla="*/ 322 w 718"/>
              <a:gd name="T69" fmla="*/ 2 h 718"/>
              <a:gd name="T70" fmla="*/ 235 w 718"/>
              <a:gd name="T71" fmla="*/ 23 h 718"/>
              <a:gd name="T72" fmla="*/ 158 w 718"/>
              <a:gd name="T73" fmla="*/ 62 h 718"/>
              <a:gd name="T74" fmla="*/ 93 w 718"/>
              <a:gd name="T75" fmla="*/ 118 h 718"/>
              <a:gd name="T76" fmla="*/ 44 w 718"/>
              <a:gd name="T77" fmla="*/ 188 h 718"/>
              <a:gd name="T78" fmla="*/ 11 w 718"/>
              <a:gd name="T79" fmla="*/ 270 h 718"/>
              <a:gd name="T80" fmla="*/ 0 w 718"/>
              <a:gd name="T81" fmla="*/ 360 h 718"/>
              <a:gd name="T82" fmla="*/ 11 w 718"/>
              <a:gd name="T83" fmla="*/ 450 h 718"/>
              <a:gd name="T84" fmla="*/ 44 w 718"/>
              <a:gd name="T85" fmla="*/ 531 h 718"/>
              <a:gd name="T86" fmla="*/ 93 w 718"/>
              <a:gd name="T87" fmla="*/ 600 h 718"/>
              <a:gd name="T88" fmla="*/ 158 w 718"/>
              <a:gd name="T89" fmla="*/ 657 h 718"/>
              <a:gd name="T90" fmla="*/ 235 w 718"/>
              <a:gd name="T91" fmla="*/ 697 h 718"/>
              <a:gd name="T92" fmla="*/ 322 w 718"/>
              <a:gd name="T93" fmla="*/ 716 h 718"/>
              <a:gd name="T94" fmla="*/ 414 w 718"/>
              <a:gd name="T95" fmla="*/ 714 h 718"/>
              <a:gd name="T96" fmla="*/ 498 w 718"/>
              <a:gd name="T97" fmla="*/ 690 h 718"/>
              <a:gd name="T98" fmla="*/ 573 w 718"/>
              <a:gd name="T99" fmla="*/ 647 h 718"/>
              <a:gd name="T100" fmla="*/ 635 w 718"/>
              <a:gd name="T101" fmla="*/ 588 h 718"/>
              <a:gd name="T102" fmla="*/ 682 w 718"/>
              <a:gd name="T103" fmla="*/ 515 h 718"/>
              <a:gd name="T104" fmla="*/ 710 w 718"/>
              <a:gd name="T105" fmla="*/ 431 h 718"/>
              <a:gd name="T106" fmla="*/ 718 w 718"/>
              <a:gd name="T107" fmla="*/ 340 h 718"/>
              <a:gd name="T108" fmla="*/ 702 w 718"/>
              <a:gd name="T109" fmla="*/ 253 h 718"/>
              <a:gd name="T110" fmla="*/ 665 w 718"/>
              <a:gd name="T111" fmla="*/ 174 h 718"/>
              <a:gd name="T112" fmla="*/ 613 w 718"/>
              <a:gd name="T113" fmla="*/ 106 h 718"/>
              <a:gd name="T114" fmla="*/ 544 w 718"/>
              <a:gd name="T115" fmla="*/ 53 h 718"/>
              <a:gd name="T116" fmla="*/ 465 w 718"/>
              <a:gd name="T117" fmla="*/ 16 h 718"/>
              <a:gd name="T118" fmla="*/ 377 w 718"/>
              <a:gd name="T119" fmla="*/ 1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8" h="718">
                <a:moveTo>
                  <a:pt x="374" y="390"/>
                </a:moveTo>
                <a:lnTo>
                  <a:pt x="374" y="463"/>
                </a:lnTo>
                <a:lnTo>
                  <a:pt x="373" y="467"/>
                </a:lnTo>
                <a:lnTo>
                  <a:pt x="373" y="470"/>
                </a:lnTo>
                <a:lnTo>
                  <a:pt x="371" y="473"/>
                </a:lnTo>
                <a:lnTo>
                  <a:pt x="370" y="475"/>
                </a:lnTo>
                <a:lnTo>
                  <a:pt x="367" y="476"/>
                </a:lnTo>
                <a:lnTo>
                  <a:pt x="365" y="477"/>
                </a:lnTo>
                <a:lnTo>
                  <a:pt x="361" y="478"/>
                </a:lnTo>
                <a:lnTo>
                  <a:pt x="359" y="478"/>
                </a:lnTo>
                <a:lnTo>
                  <a:pt x="356" y="478"/>
                </a:lnTo>
                <a:lnTo>
                  <a:pt x="353" y="477"/>
                </a:lnTo>
                <a:lnTo>
                  <a:pt x="351" y="476"/>
                </a:lnTo>
                <a:lnTo>
                  <a:pt x="349" y="475"/>
                </a:lnTo>
                <a:lnTo>
                  <a:pt x="346" y="473"/>
                </a:lnTo>
                <a:lnTo>
                  <a:pt x="345" y="470"/>
                </a:lnTo>
                <a:lnTo>
                  <a:pt x="344" y="467"/>
                </a:lnTo>
                <a:lnTo>
                  <a:pt x="344" y="463"/>
                </a:lnTo>
                <a:lnTo>
                  <a:pt x="344" y="375"/>
                </a:lnTo>
                <a:lnTo>
                  <a:pt x="344" y="371"/>
                </a:lnTo>
                <a:lnTo>
                  <a:pt x="345" y="368"/>
                </a:lnTo>
                <a:lnTo>
                  <a:pt x="346" y="366"/>
                </a:lnTo>
                <a:lnTo>
                  <a:pt x="349" y="364"/>
                </a:lnTo>
                <a:lnTo>
                  <a:pt x="351" y="362"/>
                </a:lnTo>
                <a:lnTo>
                  <a:pt x="353" y="361"/>
                </a:lnTo>
                <a:lnTo>
                  <a:pt x="356" y="360"/>
                </a:lnTo>
                <a:lnTo>
                  <a:pt x="359" y="360"/>
                </a:lnTo>
                <a:lnTo>
                  <a:pt x="367" y="359"/>
                </a:lnTo>
                <a:lnTo>
                  <a:pt x="374" y="358"/>
                </a:lnTo>
                <a:lnTo>
                  <a:pt x="381" y="356"/>
                </a:lnTo>
                <a:lnTo>
                  <a:pt x="388" y="353"/>
                </a:lnTo>
                <a:lnTo>
                  <a:pt x="395" y="350"/>
                </a:lnTo>
                <a:lnTo>
                  <a:pt x="401" y="347"/>
                </a:lnTo>
                <a:lnTo>
                  <a:pt x="406" y="343"/>
                </a:lnTo>
                <a:lnTo>
                  <a:pt x="412" y="337"/>
                </a:lnTo>
                <a:lnTo>
                  <a:pt x="417" y="332"/>
                </a:lnTo>
                <a:lnTo>
                  <a:pt x="421" y="327"/>
                </a:lnTo>
                <a:lnTo>
                  <a:pt x="425" y="320"/>
                </a:lnTo>
                <a:lnTo>
                  <a:pt x="428" y="314"/>
                </a:lnTo>
                <a:lnTo>
                  <a:pt x="430" y="307"/>
                </a:lnTo>
                <a:lnTo>
                  <a:pt x="432" y="300"/>
                </a:lnTo>
                <a:lnTo>
                  <a:pt x="433" y="292"/>
                </a:lnTo>
                <a:lnTo>
                  <a:pt x="434" y="285"/>
                </a:lnTo>
                <a:lnTo>
                  <a:pt x="433" y="277"/>
                </a:lnTo>
                <a:lnTo>
                  <a:pt x="432" y="270"/>
                </a:lnTo>
                <a:lnTo>
                  <a:pt x="430" y="262"/>
                </a:lnTo>
                <a:lnTo>
                  <a:pt x="428" y="256"/>
                </a:lnTo>
                <a:lnTo>
                  <a:pt x="425" y="249"/>
                </a:lnTo>
                <a:lnTo>
                  <a:pt x="421" y="243"/>
                </a:lnTo>
                <a:lnTo>
                  <a:pt x="417" y="238"/>
                </a:lnTo>
                <a:lnTo>
                  <a:pt x="412" y="232"/>
                </a:lnTo>
                <a:lnTo>
                  <a:pt x="406" y="227"/>
                </a:lnTo>
                <a:lnTo>
                  <a:pt x="401" y="223"/>
                </a:lnTo>
                <a:lnTo>
                  <a:pt x="395" y="218"/>
                </a:lnTo>
                <a:lnTo>
                  <a:pt x="388" y="215"/>
                </a:lnTo>
                <a:lnTo>
                  <a:pt x="381" y="213"/>
                </a:lnTo>
                <a:lnTo>
                  <a:pt x="374" y="211"/>
                </a:lnTo>
                <a:lnTo>
                  <a:pt x="367" y="210"/>
                </a:lnTo>
                <a:lnTo>
                  <a:pt x="359" y="210"/>
                </a:lnTo>
                <a:lnTo>
                  <a:pt x="352" y="210"/>
                </a:lnTo>
                <a:lnTo>
                  <a:pt x="344" y="211"/>
                </a:lnTo>
                <a:lnTo>
                  <a:pt x="337" y="213"/>
                </a:lnTo>
                <a:lnTo>
                  <a:pt x="329" y="215"/>
                </a:lnTo>
                <a:lnTo>
                  <a:pt x="323" y="218"/>
                </a:lnTo>
                <a:lnTo>
                  <a:pt x="318" y="223"/>
                </a:lnTo>
                <a:lnTo>
                  <a:pt x="311" y="227"/>
                </a:lnTo>
                <a:lnTo>
                  <a:pt x="306" y="232"/>
                </a:lnTo>
                <a:lnTo>
                  <a:pt x="301" y="238"/>
                </a:lnTo>
                <a:lnTo>
                  <a:pt x="297" y="243"/>
                </a:lnTo>
                <a:lnTo>
                  <a:pt x="293" y="249"/>
                </a:lnTo>
                <a:lnTo>
                  <a:pt x="290" y="256"/>
                </a:lnTo>
                <a:lnTo>
                  <a:pt x="288" y="262"/>
                </a:lnTo>
                <a:lnTo>
                  <a:pt x="285" y="270"/>
                </a:lnTo>
                <a:lnTo>
                  <a:pt x="284" y="277"/>
                </a:lnTo>
                <a:lnTo>
                  <a:pt x="284" y="285"/>
                </a:lnTo>
                <a:lnTo>
                  <a:pt x="283" y="288"/>
                </a:lnTo>
                <a:lnTo>
                  <a:pt x="283" y="290"/>
                </a:lnTo>
                <a:lnTo>
                  <a:pt x="281" y="293"/>
                </a:lnTo>
                <a:lnTo>
                  <a:pt x="280" y="295"/>
                </a:lnTo>
                <a:lnTo>
                  <a:pt x="278" y="298"/>
                </a:lnTo>
                <a:lnTo>
                  <a:pt x="275" y="299"/>
                </a:lnTo>
                <a:lnTo>
                  <a:pt x="273" y="299"/>
                </a:lnTo>
                <a:lnTo>
                  <a:pt x="269" y="300"/>
                </a:lnTo>
                <a:lnTo>
                  <a:pt x="266" y="299"/>
                </a:lnTo>
                <a:lnTo>
                  <a:pt x="263" y="299"/>
                </a:lnTo>
                <a:lnTo>
                  <a:pt x="261" y="298"/>
                </a:lnTo>
                <a:lnTo>
                  <a:pt x="259" y="295"/>
                </a:lnTo>
                <a:lnTo>
                  <a:pt x="257" y="293"/>
                </a:lnTo>
                <a:lnTo>
                  <a:pt x="255" y="290"/>
                </a:lnTo>
                <a:lnTo>
                  <a:pt x="254" y="288"/>
                </a:lnTo>
                <a:lnTo>
                  <a:pt x="254" y="285"/>
                </a:lnTo>
                <a:lnTo>
                  <a:pt x="254" y="274"/>
                </a:lnTo>
                <a:lnTo>
                  <a:pt x="257" y="263"/>
                </a:lnTo>
                <a:lnTo>
                  <a:pt x="259" y="254"/>
                </a:lnTo>
                <a:lnTo>
                  <a:pt x="263" y="244"/>
                </a:lnTo>
                <a:lnTo>
                  <a:pt x="267" y="236"/>
                </a:lnTo>
                <a:lnTo>
                  <a:pt x="273" y="226"/>
                </a:lnTo>
                <a:lnTo>
                  <a:pt x="278" y="218"/>
                </a:lnTo>
                <a:lnTo>
                  <a:pt x="285" y="211"/>
                </a:lnTo>
                <a:lnTo>
                  <a:pt x="292" y="205"/>
                </a:lnTo>
                <a:lnTo>
                  <a:pt x="300" y="198"/>
                </a:lnTo>
                <a:lnTo>
                  <a:pt x="309" y="193"/>
                </a:lnTo>
                <a:lnTo>
                  <a:pt x="319" y="188"/>
                </a:lnTo>
                <a:lnTo>
                  <a:pt x="328" y="184"/>
                </a:lnTo>
                <a:lnTo>
                  <a:pt x="338" y="182"/>
                </a:lnTo>
                <a:lnTo>
                  <a:pt x="349" y="180"/>
                </a:lnTo>
                <a:lnTo>
                  <a:pt x="359" y="180"/>
                </a:lnTo>
                <a:lnTo>
                  <a:pt x="370" y="180"/>
                </a:lnTo>
                <a:lnTo>
                  <a:pt x="380" y="182"/>
                </a:lnTo>
                <a:lnTo>
                  <a:pt x="390" y="184"/>
                </a:lnTo>
                <a:lnTo>
                  <a:pt x="400" y="188"/>
                </a:lnTo>
                <a:lnTo>
                  <a:pt x="408" y="193"/>
                </a:lnTo>
                <a:lnTo>
                  <a:pt x="417" y="198"/>
                </a:lnTo>
                <a:lnTo>
                  <a:pt x="426" y="205"/>
                </a:lnTo>
                <a:lnTo>
                  <a:pt x="433" y="211"/>
                </a:lnTo>
                <a:lnTo>
                  <a:pt x="439" y="218"/>
                </a:lnTo>
                <a:lnTo>
                  <a:pt x="446" y="226"/>
                </a:lnTo>
                <a:lnTo>
                  <a:pt x="451" y="236"/>
                </a:lnTo>
                <a:lnTo>
                  <a:pt x="456" y="244"/>
                </a:lnTo>
                <a:lnTo>
                  <a:pt x="459" y="254"/>
                </a:lnTo>
                <a:lnTo>
                  <a:pt x="461" y="263"/>
                </a:lnTo>
                <a:lnTo>
                  <a:pt x="463" y="274"/>
                </a:lnTo>
                <a:lnTo>
                  <a:pt x="463" y="285"/>
                </a:lnTo>
                <a:lnTo>
                  <a:pt x="463" y="294"/>
                </a:lnTo>
                <a:lnTo>
                  <a:pt x="462" y="304"/>
                </a:lnTo>
                <a:lnTo>
                  <a:pt x="460" y="314"/>
                </a:lnTo>
                <a:lnTo>
                  <a:pt x="457" y="322"/>
                </a:lnTo>
                <a:lnTo>
                  <a:pt x="453" y="331"/>
                </a:lnTo>
                <a:lnTo>
                  <a:pt x="448" y="339"/>
                </a:lnTo>
                <a:lnTo>
                  <a:pt x="444" y="347"/>
                </a:lnTo>
                <a:lnTo>
                  <a:pt x="437" y="354"/>
                </a:lnTo>
                <a:lnTo>
                  <a:pt x="431" y="361"/>
                </a:lnTo>
                <a:lnTo>
                  <a:pt x="425" y="367"/>
                </a:lnTo>
                <a:lnTo>
                  <a:pt x="417" y="373"/>
                </a:lnTo>
                <a:lnTo>
                  <a:pt x="410" y="377"/>
                </a:lnTo>
                <a:lnTo>
                  <a:pt x="401" y="381"/>
                </a:lnTo>
                <a:lnTo>
                  <a:pt x="392" y="384"/>
                </a:lnTo>
                <a:lnTo>
                  <a:pt x="383" y="387"/>
                </a:lnTo>
                <a:lnTo>
                  <a:pt x="374" y="390"/>
                </a:lnTo>
                <a:close/>
                <a:moveTo>
                  <a:pt x="359" y="576"/>
                </a:moveTo>
                <a:lnTo>
                  <a:pt x="352" y="576"/>
                </a:lnTo>
                <a:lnTo>
                  <a:pt x="344" y="574"/>
                </a:lnTo>
                <a:lnTo>
                  <a:pt x="338" y="569"/>
                </a:lnTo>
                <a:lnTo>
                  <a:pt x="332" y="565"/>
                </a:lnTo>
                <a:lnTo>
                  <a:pt x="328" y="560"/>
                </a:lnTo>
                <a:lnTo>
                  <a:pt x="324" y="553"/>
                </a:lnTo>
                <a:lnTo>
                  <a:pt x="322" y="546"/>
                </a:lnTo>
                <a:lnTo>
                  <a:pt x="322" y="538"/>
                </a:lnTo>
                <a:lnTo>
                  <a:pt x="322" y="532"/>
                </a:lnTo>
                <a:lnTo>
                  <a:pt x="324" y="524"/>
                </a:lnTo>
                <a:lnTo>
                  <a:pt x="328" y="518"/>
                </a:lnTo>
                <a:lnTo>
                  <a:pt x="332" y="513"/>
                </a:lnTo>
                <a:lnTo>
                  <a:pt x="338" y="508"/>
                </a:lnTo>
                <a:lnTo>
                  <a:pt x="344" y="504"/>
                </a:lnTo>
                <a:lnTo>
                  <a:pt x="352" y="502"/>
                </a:lnTo>
                <a:lnTo>
                  <a:pt x="359" y="501"/>
                </a:lnTo>
                <a:lnTo>
                  <a:pt x="367" y="502"/>
                </a:lnTo>
                <a:lnTo>
                  <a:pt x="373" y="504"/>
                </a:lnTo>
                <a:lnTo>
                  <a:pt x="380" y="508"/>
                </a:lnTo>
                <a:lnTo>
                  <a:pt x="385" y="513"/>
                </a:lnTo>
                <a:lnTo>
                  <a:pt x="390" y="518"/>
                </a:lnTo>
                <a:lnTo>
                  <a:pt x="393" y="524"/>
                </a:lnTo>
                <a:lnTo>
                  <a:pt x="396" y="532"/>
                </a:lnTo>
                <a:lnTo>
                  <a:pt x="397" y="538"/>
                </a:lnTo>
                <a:lnTo>
                  <a:pt x="396" y="546"/>
                </a:lnTo>
                <a:lnTo>
                  <a:pt x="393" y="553"/>
                </a:lnTo>
                <a:lnTo>
                  <a:pt x="390" y="560"/>
                </a:lnTo>
                <a:lnTo>
                  <a:pt x="385" y="565"/>
                </a:lnTo>
                <a:lnTo>
                  <a:pt x="380" y="569"/>
                </a:lnTo>
                <a:lnTo>
                  <a:pt x="373" y="574"/>
                </a:lnTo>
                <a:lnTo>
                  <a:pt x="367" y="576"/>
                </a:lnTo>
                <a:lnTo>
                  <a:pt x="359" y="576"/>
                </a:lnTo>
                <a:close/>
                <a:moveTo>
                  <a:pt x="359" y="0"/>
                </a:moveTo>
                <a:lnTo>
                  <a:pt x="340" y="1"/>
                </a:lnTo>
                <a:lnTo>
                  <a:pt x="322" y="2"/>
                </a:lnTo>
                <a:lnTo>
                  <a:pt x="305" y="4"/>
                </a:lnTo>
                <a:lnTo>
                  <a:pt x="286" y="8"/>
                </a:lnTo>
                <a:lnTo>
                  <a:pt x="269" y="12"/>
                </a:lnTo>
                <a:lnTo>
                  <a:pt x="252" y="16"/>
                </a:lnTo>
                <a:lnTo>
                  <a:pt x="235" y="23"/>
                </a:lnTo>
                <a:lnTo>
                  <a:pt x="219" y="29"/>
                </a:lnTo>
                <a:lnTo>
                  <a:pt x="203" y="36"/>
                </a:lnTo>
                <a:lnTo>
                  <a:pt x="188" y="44"/>
                </a:lnTo>
                <a:lnTo>
                  <a:pt x="173" y="53"/>
                </a:lnTo>
                <a:lnTo>
                  <a:pt x="158" y="62"/>
                </a:lnTo>
                <a:lnTo>
                  <a:pt x="144" y="72"/>
                </a:lnTo>
                <a:lnTo>
                  <a:pt x="130" y="83"/>
                </a:lnTo>
                <a:lnTo>
                  <a:pt x="117" y="94"/>
                </a:lnTo>
                <a:lnTo>
                  <a:pt x="106" y="106"/>
                </a:lnTo>
                <a:lnTo>
                  <a:pt x="93" y="118"/>
                </a:lnTo>
                <a:lnTo>
                  <a:pt x="82" y="132"/>
                </a:lnTo>
                <a:lnTo>
                  <a:pt x="71" y="145"/>
                </a:lnTo>
                <a:lnTo>
                  <a:pt x="62" y="159"/>
                </a:lnTo>
                <a:lnTo>
                  <a:pt x="52" y="174"/>
                </a:lnTo>
                <a:lnTo>
                  <a:pt x="44" y="188"/>
                </a:lnTo>
                <a:lnTo>
                  <a:pt x="35" y="205"/>
                </a:lnTo>
                <a:lnTo>
                  <a:pt x="29" y="220"/>
                </a:lnTo>
                <a:lnTo>
                  <a:pt x="22" y="237"/>
                </a:lnTo>
                <a:lnTo>
                  <a:pt x="16" y="253"/>
                </a:lnTo>
                <a:lnTo>
                  <a:pt x="11" y="270"/>
                </a:lnTo>
                <a:lnTo>
                  <a:pt x="7" y="287"/>
                </a:lnTo>
                <a:lnTo>
                  <a:pt x="4" y="305"/>
                </a:lnTo>
                <a:lnTo>
                  <a:pt x="2" y="322"/>
                </a:lnTo>
                <a:lnTo>
                  <a:pt x="1" y="340"/>
                </a:lnTo>
                <a:lnTo>
                  <a:pt x="0" y="360"/>
                </a:lnTo>
                <a:lnTo>
                  <a:pt x="1" y="378"/>
                </a:lnTo>
                <a:lnTo>
                  <a:pt x="2" y="396"/>
                </a:lnTo>
                <a:lnTo>
                  <a:pt x="4" y="414"/>
                </a:lnTo>
                <a:lnTo>
                  <a:pt x="7" y="431"/>
                </a:lnTo>
                <a:lnTo>
                  <a:pt x="11" y="450"/>
                </a:lnTo>
                <a:lnTo>
                  <a:pt x="16" y="467"/>
                </a:lnTo>
                <a:lnTo>
                  <a:pt x="22" y="483"/>
                </a:lnTo>
                <a:lnTo>
                  <a:pt x="29" y="499"/>
                </a:lnTo>
                <a:lnTo>
                  <a:pt x="35" y="515"/>
                </a:lnTo>
                <a:lnTo>
                  <a:pt x="44" y="531"/>
                </a:lnTo>
                <a:lnTo>
                  <a:pt x="52" y="546"/>
                </a:lnTo>
                <a:lnTo>
                  <a:pt x="62" y="560"/>
                </a:lnTo>
                <a:lnTo>
                  <a:pt x="71" y="575"/>
                </a:lnTo>
                <a:lnTo>
                  <a:pt x="82" y="588"/>
                </a:lnTo>
                <a:lnTo>
                  <a:pt x="93" y="600"/>
                </a:lnTo>
                <a:lnTo>
                  <a:pt x="106" y="613"/>
                </a:lnTo>
                <a:lnTo>
                  <a:pt x="117" y="625"/>
                </a:lnTo>
                <a:lnTo>
                  <a:pt x="130" y="637"/>
                </a:lnTo>
                <a:lnTo>
                  <a:pt x="144" y="647"/>
                </a:lnTo>
                <a:lnTo>
                  <a:pt x="158" y="657"/>
                </a:lnTo>
                <a:lnTo>
                  <a:pt x="173" y="667"/>
                </a:lnTo>
                <a:lnTo>
                  <a:pt x="188" y="675"/>
                </a:lnTo>
                <a:lnTo>
                  <a:pt x="203" y="683"/>
                </a:lnTo>
                <a:lnTo>
                  <a:pt x="219" y="690"/>
                </a:lnTo>
                <a:lnTo>
                  <a:pt x="235" y="697"/>
                </a:lnTo>
                <a:lnTo>
                  <a:pt x="252" y="702"/>
                </a:lnTo>
                <a:lnTo>
                  <a:pt x="269" y="707"/>
                </a:lnTo>
                <a:lnTo>
                  <a:pt x="286" y="711"/>
                </a:lnTo>
                <a:lnTo>
                  <a:pt x="305" y="714"/>
                </a:lnTo>
                <a:lnTo>
                  <a:pt x="322" y="716"/>
                </a:lnTo>
                <a:lnTo>
                  <a:pt x="340" y="718"/>
                </a:lnTo>
                <a:lnTo>
                  <a:pt x="359" y="718"/>
                </a:lnTo>
                <a:lnTo>
                  <a:pt x="377" y="718"/>
                </a:lnTo>
                <a:lnTo>
                  <a:pt x="396" y="716"/>
                </a:lnTo>
                <a:lnTo>
                  <a:pt x="414" y="714"/>
                </a:lnTo>
                <a:lnTo>
                  <a:pt x="431" y="711"/>
                </a:lnTo>
                <a:lnTo>
                  <a:pt x="448" y="707"/>
                </a:lnTo>
                <a:lnTo>
                  <a:pt x="465" y="702"/>
                </a:lnTo>
                <a:lnTo>
                  <a:pt x="482" y="697"/>
                </a:lnTo>
                <a:lnTo>
                  <a:pt x="498" y="690"/>
                </a:lnTo>
                <a:lnTo>
                  <a:pt x="514" y="683"/>
                </a:lnTo>
                <a:lnTo>
                  <a:pt x="529" y="675"/>
                </a:lnTo>
                <a:lnTo>
                  <a:pt x="544" y="667"/>
                </a:lnTo>
                <a:lnTo>
                  <a:pt x="559" y="657"/>
                </a:lnTo>
                <a:lnTo>
                  <a:pt x="573" y="647"/>
                </a:lnTo>
                <a:lnTo>
                  <a:pt x="587" y="637"/>
                </a:lnTo>
                <a:lnTo>
                  <a:pt x="600" y="625"/>
                </a:lnTo>
                <a:lnTo>
                  <a:pt x="613" y="613"/>
                </a:lnTo>
                <a:lnTo>
                  <a:pt x="625" y="600"/>
                </a:lnTo>
                <a:lnTo>
                  <a:pt x="635" y="588"/>
                </a:lnTo>
                <a:lnTo>
                  <a:pt x="646" y="575"/>
                </a:lnTo>
                <a:lnTo>
                  <a:pt x="657" y="560"/>
                </a:lnTo>
                <a:lnTo>
                  <a:pt x="665" y="546"/>
                </a:lnTo>
                <a:lnTo>
                  <a:pt x="675" y="531"/>
                </a:lnTo>
                <a:lnTo>
                  <a:pt x="682" y="515"/>
                </a:lnTo>
                <a:lnTo>
                  <a:pt x="690" y="499"/>
                </a:lnTo>
                <a:lnTo>
                  <a:pt x="696" y="483"/>
                </a:lnTo>
                <a:lnTo>
                  <a:pt x="702" y="467"/>
                </a:lnTo>
                <a:lnTo>
                  <a:pt x="707" y="450"/>
                </a:lnTo>
                <a:lnTo>
                  <a:pt x="710" y="431"/>
                </a:lnTo>
                <a:lnTo>
                  <a:pt x="713" y="414"/>
                </a:lnTo>
                <a:lnTo>
                  <a:pt x="716" y="396"/>
                </a:lnTo>
                <a:lnTo>
                  <a:pt x="718" y="378"/>
                </a:lnTo>
                <a:lnTo>
                  <a:pt x="718" y="360"/>
                </a:lnTo>
                <a:lnTo>
                  <a:pt x="718" y="340"/>
                </a:lnTo>
                <a:lnTo>
                  <a:pt x="716" y="322"/>
                </a:lnTo>
                <a:lnTo>
                  <a:pt x="713" y="305"/>
                </a:lnTo>
                <a:lnTo>
                  <a:pt x="710" y="287"/>
                </a:lnTo>
                <a:lnTo>
                  <a:pt x="707" y="270"/>
                </a:lnTo>
                <a:lnTo>
                  <a:pt x="702" y="253"/>
                </a:lnTo>
                <a:lnTo>
                  <a:pt x="696" y="237"/>
                </a:lnTo>
                <a:lnTo>
                  <a:pt x="690" y="220"/>
                </a:lnTo>
                <a:lnTo>
                  <a:pt x="682" y="205"/>
                </a:lnTo>
                <a:lnTo>
                  <a:pt x="675" y="188"/>
                </a:lnTo>
                <a:lnTo>
                  <a:pt x="665" y="174"/>
                </a:lnTo>
                <a:lnTo>
                  <a:pt x="657" y="159"/>
                </a:lnTo>
                <a:lnTo>
                  <a:pt x="646" y="145"/>
                </a:lnTo>
                <a:lnTo>
                  <a:pt x="635" y="132"/>
                </a:lnTo>
                <a:lnTo>
                  <a:pt x="625" y="118"/>
                </a:lnTo>
                <a:lnTo>
                  <a:pt x="613" y="106"/>
                </a:lnTo>
                <a:lnTo>
                  <a:pt x="600" y="94"/>
                </a:lnTo>
                <a:lnTo>
                  <a:pt x="587" y="83"/>
                </a:lnTo>
                <a:lnTo>
                  <a:pt x="573" y="72"/>
                </a:lnTo>
                <a:lnTo>
                  <a:pt x="559" y="62"/>
                </a:lnTo>
                <a:lnTo>
                  <a:pt x="544" y="53"/>
                </a:lnTo>
                <a:lnTo>
                  <a:pt x="529" y="44"/>
                </a:lnTo>
                <a:lnTo>
                  <a:pt x="514" y="36"/>
                </a:lnTo>
                <a:lnTo>
                  <a:pt x="498" y="29"/>
                </a:lnTo>
                <a:lnTo>
                  <a:pt x="482" y="23"/>
                </a:lnTo>
                <a:lnTo>
                  <a:pt x="465" y="16"/>
                </a:lnTo>
                <a:lnTo>
                  <a:pt x="448" y="12"/>
                </a:lnTo>
                <a:lnTo>
                  <a:pt x="431" y="8"/>
                </a:lnTo>
                <a:lnTo>
                  <a:pt x="414" y="4"/>
                </a:lnTo>
                <a:lnTo>
                  <a:pt x="396" y="2"/>
                </a:lnTo>
                <a:lnTo>
                  <a:pt x="377" y="1"/>
                </a:lnTo>
                <a:lnTo>
                  <a:pt x="359" y="0"/>
                </a:lnTo>
                <a:close/>
              </a:path>
            </a:pathLst>
          </a:custGeom>
          <a:solidFill>
            <a:srgbClr val="2E77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630F63-B5BF-4896-8B36-9B98D5C8A413}"/>
              </a:ext>
            </a:extLst>
          </p:cNvPr>
          <p:cNvSpPr/>
          <p:nvPr/>
        </p:nvSpPr>
        <p:spPr>
          <a:xfrm>
            <a:off x="4907329" y="4267200"/>
            <a:ext cx="500955" cy="500955"/>
          </a:xfrm>
          <a:prstGeom prst="roundRect">
            <a:avLst/>
          </a:prstGeom>
          <a:noFill/>
          <a:ln w="9525">
            <a:solidFill>
              <a:srgbClr val="067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D31702-F593-401A-9B20-C105C77AE30C}"/>
              </a:ext>
            </a:extLst>
          </p:cNvPr>
          <p:cNvCxnSpPr>
            <a:cxnSpLocks/>
          </p:cNvCxnSpPr>
          <p:nvPr/>
        </p:nvCxnSpPr>
        <p:spPr>
          <a:xfrm>
            <a:off x="516423" y="4495755"/>
            <a:ext cx="4284177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399A6A-24E6-4CB4-8F2B-78D4DE8EAA0A}"/>
              </a:ext>
            </a:extLst>
          </p:cNvPr>
          <p:cNvSpPr txBox="1"/>
          <p:nvPr/>
        </p:nvSpPr>
        <p:spPr>
          <a:xfrm>
            <a:off x="594002" y="5024576"/>
            <a:ext cx="48142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000" b="1" dirty="0">
                <a:solidFill>
                  <a:srgbClr val="0BCF3E"/>
                </a:solidFill>
              </a:rPr>
              <a:t>Comments</a:t>
            </a:r>
          </a:p>
        </p:txBody>
      </p:sp>
      <p:sp>
        <p:nvSpPr>
          <p:cNvPr id="27" name="Freeform 2968">
            <a:extLst>
              <a:ext uri="{FF2B5EF4-FFF2-40B4-BE49-F238E27FC236}">
                <a16:creationId xmlns:a16="http://schemas.microsoft.com/office/drawing/2014/main" id="{E0B0ECBF-E7EB-440E-968C-C347D3B3C7BE}"/>
              </a:ext>
            </a:extLst>
          </p:cNvPr>
          <p:cNvSpPr>
            <a:spLocks noEditPoints="1"/>
          </p:cNvSpPr>
          <p:nvPr/>
        </p:nvSpPr>
        <p:spPr bwMode="auto">
          <a:xfrm>
            <a:off x="5014931" y="4384327"/>
            <a:ext cx="285750" cy="266700"/>
          </a:xfrm>
          <a:custGeom>
            <a:avLst/>
            <a:gdLst>
              <a:gd name="T0" fmla="*/ 219 w 720"/>
              <a:gd name="T1" fmla="*/ 323 h 671"/>
              <a:gd name="T2" fmla="*/ 212 w 720"/>
              <a:gd name="T3" fmla="*/ 312 h 671"/>
              <a:gd name="T4" fmla="*/ 219 w 720"/>
              <a:gd name="T5" fmla="*/ 301 h 671"/>
              <a:gd name="T6" fmla="*/ 515 w 720"/>
              <a:gd name="T7" fmla="*/ 301 h 671"/>
              <a:gd name="T8" fmla="*/ 524 w 720"/>
              <a:gd name="T9" fmla="*/ 312 h 671"/>
              <a:gd name="T10" fmla="*/ 515 w 720"/>
              <a:gd name="T11" fmla="*/ 323 h 671"/>
              <a:gd name="T12" fmla="*/ 512 w 720"/>
              <a:gd name="T13" fmla="*/ 420 h 671"/>
              <a:gd name="T14" fmla="*/ 216 w 720"/>
              <a:gd name="T15" fmla="*/ 417 h 671"/>
              <a:gd name="T16" fmla="*/ 213 w 720"/>
              <a:gd name="T17" fmla="*/ 404 h 671"/>
              <a:gd name="T18" fmla="*/ 224 w 720"/>
              <a:gd name="T19" fmla="*/ 395 h 671"/>
              <a:gd name="T20" fmla="*/ 520 w 720"/>
              <a:gd name="T21" fmla="*/ 399 h 671"/>
              <a:gd name="T22" fmla="*/ 523 w 720"/>
              <a:gd name="T23" fmla="*/ 412 h 671"/>
              <a:gd name="T24" fmla="*/ 512 w 720"/>
              <a:gd name="T25" fmla="*/ 420 h 671"/>
              <a:gd name="T26" fmla="*/ 420 w 720"/>
              <a:gd name="T27" fmla="*/ 204 h 671"/>
              <a:gd name="T28" fmla="*/ 432 w 720"/>
              <a:gd name="T29" fmla="*/ 211 h 671"/>
              <a:gd name="T30" fmla="*/ 429 w 720"/>
              <a:gd name="T31" fmla="*/ 224 h 671"/>
              <a:gd name="T32" fmla="*/ 224 w 720"/>
              <a:gd name="T33" fmla="*/ 227 h 671"/>
              <a:gd name="T34" fmla="*/ 213 w 720"/>
              <a:gd name="T35" fmla="*/ 220 h 671"/>
              <a:gd name="T36" fmla="*/ 216 w 720"/>
              <a:gd name="T37" fmla="*/ 207 h 671"/>
              <a:gd name="T38" fmla="*/ 224 w 720"/>
              <a:gd name="T39" fmla="*/ 204 h 671"/>
              <a:gd name="T40" fmla="*/ 324 w 720"/>
              <a:gd name="T41" fmla="*/ 1 h 671"/>
              <a:gd name="T42" fmla="*/ 270 w 720"/>
              <a:gd name="T43" fmla="*/ 10 h 671"/>
              <a:gd name="T44" fmla="*/ 220 w 720"/>
              <a:gd name="T45" fmla="*/ 24 h 671"/>
              <a:gd name="T46" fmla="*/ 174 w 720"/>
              <a:gd name="T47" fmla="*/ 44 h 671"/>
              <a:gd name="T48" fmla="*/ 132 w 720"/>
              <a:gd name="T49" fmla="*/ 69 h 671"/>
              <a:gd name="T50" fmla="*/ 94 w 720"/>
              <a:gd name="T51" fmla="*/ 99 h 671"/>
              <a:gd name="T52" fmla="*/ 62 w 720"/>
              <a:gd name="T53" fmla="*/ 134 h 671"/>
              <a:gd name="T54" fmla="*/ 36 w 720"/>
              <a:gd name="T55" fmla="*/ 170 h 671"/>
              <a:gd name="T56" fmla="*/ 17 w 720"/>
              <a:gd name="T57" fmla="*/ 212 h 671"/>
              <a:gd name="T58" fmla="*/ 5 w 720"/>
              <a:gd name="T59" fmla="*/ 255 h 671"/>
              <a:gd name="T60" fmla="*/ 0 w 720"/>
              <a:gd name="T61" fmla="*/ 301 h 671"/>
              <a:gd name="T62" fmla="*/ 5 w 720"/>
              <a:gd name="T63" fmla="*/ 343 h 671"/>
              <a:gd name="T64" fmla="*/ 17 w 720"/>
              <a:gd name="T65" fmla="*/ 383 h 671"/>
              <a:gd name="T66" fmla="*/ 35 w 720"/>
              <a:gd name="T67" fmla="*/ 424 h 671"/>
              <a:gd name="T68" fmla="*/ 61 w 720"/>
              <a:gd name="T69" fmla="*/ 461 h 671"/>
              <a:gd name="T70" fmla="*/ 93 w 720"/>
              <a:gd name="T71" fmla="*/ 495 h 671"/>
              <a:gd name="T72" fmla="*/ 28 w 720"/>
              <a:gd name="T73" fmla="*/ 657 h 671"/>
              <a:gd name="T74" fmla="*/ 30 w 720"/>
              <a:gd name="T75" fmla="*/ 668 h 671"/>
              <a:gd name="T76" fmla="*/ 42 w 720"/>
              <a:gd name="T77" fmla="*/ 671 h 671"/>
              <a:gd name="T78" fmla="*/ 268 w 720"/>
              <a:gd name="T79" fmla="*/ 583 h 671"/>
              <a:gd name="T80" fmla="*/ 328 w 720"/>
              <a:gd name="T81" fmla="*/ 594 h 671"/>
              <a:gd name="T82" fmla="*/ 379 w 720"/>
              <a:gd name="T83" fmla="*/ 596 h 671"/>
              <a:gd name="T84" fmla="*/ 432 w 720"/>
              <a:gd name="T85" fmla="*/ 590 h 671"/>
              <a:gd name="T86" fmla="*/ 483 w 720"/>
              <a:gd name="T87" fmla="*/ 578 h 671"/>
              <a:gd name="T88" fmla="*/ 531 w 720"/>
              <a:gd name="T89" fmla="*/ 561 h 671"/>
              <a:gd name="T90" fmla="*/ 575 w 720"/>
              <a:gd name="T91" fmla="*/ 537 h 671"/>
              <a:gd name="T92" fmla="*/ 614 w 720"/>
              <a:gd name="T93" fmla="*/ 509 h 671"/>
              <a:gd name="T94" fmla="*/ 649 w 720"/>
              <a:gd name="T95" fmla="*/ 477 h 671"/>
              <a:gd name="T96" fmla="*/ 676 w 720"/>
              <a:gd name="T97" fmla="*/ 442 h 671"/>
              <a:gd name="T98" fmla="*/ 697 w 720"/>
              <a:gd name="T99" fmla="*/ 402 h 671"/>
              <a:gd name="T100" fmla="*/ 712 w 720"/>
              <a:gd name="T101" fmla="*/ 361 h 671"/>
              <a:gd name="T102" fmla="*/ 719 w 720"/>
              <a:gd name="T103" fmla="*/ 316 h 671"/>
              <a:gd name="T104" fmla="*/ 718 w 720"/>
              <a:gd name="T105" fmla="*/ 270 h 671"/>
              <a:gd name="T106" fmla="*/ 708 w 720"/>
              <a:gd name="T107" fmla="*/ 226 h 671"/>
              <a:gd name="T108" fmla="*/ 692 w 720"/>
              <a:gd name="T109" fmla="*/ 183 h 671"/>
              <a:gd name="T110" fmla="*/ 668 w 720"/>
              <a:gd name="T111" fmla="*/ 145 h 671"/>
              <a:gd name="T112" fmla="*/ 638 w 720"/>
              <a:gd name="T113" fmla="*/ 110 h 671"/>
              <a:gd name="T114" fmla="*/ 602 w 720"/>
              <a:gd name="T115" fmla="*/ 79 h 671"/>
              <a:gd name="T116" fmla="*/ 561 w 720"/>
              <a:gd name="T117" fmla="*/ 51 h 671"/>
              <a:gd name="T118" fmla="*/ 515 w 720"/>
              <a:gd name="T119" fmla="*/ 30 h 671"/>
              <a:gd name="T120" fmla="*/ 467 w 720"/>
              <a:gd name="T121" fmla="*/ 15 h 671"/>
              <a:gd name="T122" fmla="*/ 414 w 720"/>
              <a:gd name="T123" fmla="*/ 4 h 671"/>
              <a:gd name="T124" fmla="*/ 361 w 720"/>
              <a:gd name="T125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671">
                <a:moveTo>
                  <a:pt x="512" y="324"/>
                </a:moveTo>
                <a:lnTo>
                  <a:pt x="224" y="324"/>
                </a:lnTo>
                <a:lnTo>
                  <a:pt x="219" y="323"/>
                </a:lnTo>
                <a:lnTo>
                  <a:pt x="216" y="320"/>
                </a:lnTo>
                <a:lnTo>
                  <a:pt x="213" y="317"/>
                </a:lnTo>
                <a:lnTo>
                  <a:pt x="212" y="312"/>
                </a:lnTo>
                <a:lnTo>
                  <a:pt x="213" y="307"/>
                </a:lnTo>
                <a:lnTo>
                  <a:pt x="216" y="304"/>
                </a:lnTo>
                <a:lnTo>
                  <a:pt x="219" y="301"/>
                </a:lnTo>
                <a:lnTo>
                  <a:pt x="224" y="300"/>
                </a:lnTo>
                <a:lnTo>
                  <a:pt x="512" y="300"/>
                </a:lnTo>
                <a:lnTo>
                  <a:pt x="515" y="301"/>
                </a:lnTo>
                <a:lnTo>
                  <a:pt x="520" y="304"/>
                </a:lnTo>
                <a:lnTo>
                  <a:pt x="523" y="307"/>
                </a:lnTo>
                <a:lnTo>
                  <a:pt x="524" y="312"/>
                </a:lnTo>
                <a:lnTo>
                  <a:pt x="523" y="317"/>
                </a:lnTo>
                <a:lnTo>
                  <a:pt x="520" y="320"/>
                </a:lnTo>
                <a:lnTo>
                  <a:pt x="515" y="323"/>
                </a:lnTo>
                <a:lnTo>
                  <a:pt x="512" y="324"/>
                </a:lnTo>
                <a:lnTo>
                  <a:pt x="512" y="324"/>
                </a:lnTo>
                <a:close/>
                <a:moveTo>
                  <a:pt x="512" y="420"/>
                </a:moveTo>
                <a:lnTo>
                  <a:pt x="224" y="420"/>
                </a:lnTo>
                <a:lnTo>
                  <a:pt x="219" y="419"/>
                </a:lnTo>
                <a:lnTo>
                  <a:pt x="216" y="417"/>
                </a:lnTo>
                <a:lnTo>
                  <a:pt x="213" y="412"/>
                </a:lnTo>
                <a:lnTo>
                  <a:pt x="212" y="408"/>
                </a:lnTo>
                <a:lnTo>
                  <a:pt x="213" y="404"/>
                </a:lnTo>
                <a:lnTo>
                  <a:pt x="216" y="399"/>
                </a:lnTo>
                <a:lnTo>
                  <a:pt x="219" y="396"/>
                </a:lnTo>
                <a:lnTo>
                  <a:pt x="224" y="395"/>
                </a:lnTo>
                <a:lnTo>
                  <a:pt x="512" y="395"/>
                </a:lnTo>
                <a:lnTo>
                  <a:pt x="515" y="396"/>
                </a:lnTo>
                <a:lnTo>
                  <a:pt x="520" y="399"/>
                </a:lnTo>
                <a:lnTo>
                  <a:pt x="523" y="404"/>
                </a:lnTo>
                <a:lnTo>
                  <a:pt x="524" y="408"/>
                </a:lnTo>
                <a:lnTo>
                  <a:pt x="523" y="412"/>
                </a:lnTo>
                <a:lnTo>
                  <a:pt x="520" y="417"/>
                </a:lnTo>
                <a:lnTo>
                  <a:pt x="515" y="419"/>
                </a:lnTo>
                <a:lnTo>
                  <a:pt x="512" y="420"/>
                </a:lnTo>
                <a:lnTo>
                  <a:pt x="512" y="420"/>
                </a:lnTo>
                <a:close/>
                <a:moveTo>
                  <a:pt x="224" y="204"/>
                </a:moveTo>
                <a:lnTo>
                  <a:pt x="420" y="204"/>
                </a:lnTo>
                <a:lnTo>
                  <a:pt x="425" y="205"/>
                </a:lnTo>
                <a:lnTo>
                  <a:pt x="429" y="207"/>
                </a:lnTo>
                <a:lnTo>
                  <a:pt x="432" y="211"/>
                </a:lnTo>
                <a:lnTo>
                  <a:pt x="432" y="216"/>
                </a:lnTo>
                <a:lnTo>
                  <a:pt x="432" y="220"/>
                </a:lnTo>
                <a:lnTo>
                  <a:pt x="429" y="224"/>
                </a:lnTo>
                <a:lnTo>
                  <a:pt x="425" y="227"/>
                </a:lnTo>
                <a:lnTo>
                  <a:pt x="420" y="227"/>
                </a:lnTo>
                <a:lnTo>
                  <a:pt x="224" y="227"/>
                </a:lnTo>
                <a:lnTo>
                  <a:pt x="219" y="227"/>
                </a:lnTo>
                <a:lnTo>
                  <a:pt x="216" y="224"/>
                </a:lnTo>
                <a:lnTo>
                  <a:pt x="213" y="220"/>
                </a:lnTo>
                <a:lnTo>
                  <a:pt x="212" y="216"/>
                </a:lnTo>
                <a:lnTo>
                  <a:pt x="213" y="211"/>
                </a:lnTo>
                <a:lnTo>
                  <a:pt x="216" y="207"/>
                </a:lnTo>
                <a:lnTo>
                  <a:pt x="219" y="205"/>
                </a:lnTo>
                <a:lnTo>
                  <a:pt x="224" y="204"/>
                </a:lnTo>
                <a:lnTo>
                  <a:pt x="224" y="204"/>
                </a:lnTo>
                <a:close/>
                <a:moveTo>
                  <a:pt x="361" y="0"/>
                </a:moveTo>
                <a:lnTo>
                  <a:pt x="342" y="0"/>
                </a:lnTo>
                <a:lnTo>
                  <a:pt x="324" y="1"/>
                </a:lnTo>
                <a:lnTo>
                  <a:pt x="306" y="4"/>
                </a:lnTo>
                <a:lnTo>
                  <a:pt x="288" y="6"/>
                </a:lnTo>
                <a:lnTo>
                  <a:pt x="270" y="10"/>
                </a:lnTo>
                <a:lnTo>
                  <a:pt x="254" y="13"/>
                </a:lnTo>
                <a:lnTo>
                  <a:pt x="237" y="18"/>
                </a:lnTo>
                <a:lnTo>
                  <a:pt x="220" y="24"/>
                </a:lnTo>
                <a:lnTo>
                  <a:pt x="205" y="30"/>
                </a:lnTo>
                <a:lnTo>
                  <a:pt x="190" y="37"/>
                </a:lnTo>
                <a:lnTo>
                  <a:pt x="174" y="44"/>
                </a:lnTo>
                <a:lnTo>
                  <a:pt x="160" y="51"/>
                </a:lnTo>
                <a:lnTo>
                  <a:pt x="146" y="60"/>
                </a:lnTo>
                <a:lnTo>
                  <a:pt x="132" y="69"/>
                </a:lnTo>
                <a:lnTo>
                  <a:pt x="119" y="79"/>
                </a:lnTo>
                <a:lnTo>
                  <a:pt x="106" y="88"/>
                </a:lnTo>
                <a:lnTo>
                  <a:pt x="94" y="99"/>
                </a:lnTo>
                <a:lnTo>
                  <a:pt x="84" y="110"/>
                </a:lnTo>
                <a:lnTo>
                  <a:pt x="73" y="122"/>
                </a:lnTo>
                <a:lnTo>
                  <a:pt x="62" y="134"/>
                </a:lnTo>
                <a:lnTo>
                  <a:pt x="53" y="145"/>
                </a:lnTo>
                <a:lnTo>
                  <a:pt x="44" y="157"/>
                </a:lnTo>
                <a:lnTo>
                  <a:pt x="36" y="170"/>
                </a:lnTo>
                <a:lnTo>
                  <a:pt x="29" y="183"/>
                </a:lnTo>
                <a:lnTo>
                  <a:pt x="23" y="198"/>
                </a:lnTo>
                <a:lnTo>
                  <a:pt x="17" y="212"/>
                </a:lnTo>
                <a:lnTo>
                  <a:pt x="12" y="226"/>
                </a:lnTo>
                <a:lnTo>
                  <a:pt x="9" y="241"/>
                </a:lnTo>
                <a:lnTo>
                  <a:pt x="5" y="255"/>
                </a:lnTo>
                <a:lnTo>
                  <a:pt x="3" y="270"/>
                </a:lnTo>
                <a:lnTo>
                  <a:pt x="2" y="286"/>
                </a:lnTo>
                <a:lnTo>
                  <a:pt x="0" y="301"/>
                </a:lnTo>
                <a:lnTo>
                  <a:pt x="2" y="314"/>
                </a:lnTo>
                <a:lnTo>
                  <a:pt x="3" y="329"/>
                </a:lnTo>
                <a:lnTo>
                  <a:pt x="5" y="343"/>
                </a:lnTo>
                <a:lnTo>
                  <a:pt x="8" y="356"/>
                </a:lnTo>
                <a:lnTo>
                  <a:pt x="12" y="370"/>
                </a:lnTo>
                <a:lnTo>
                  <a:pt x="17" y="383"/>
                </a:lnTo>
                <a:lnTo>
                  <a:pt x="22" y="398"/>
                </a:lnTo>
                <a:lnTo>
                  <a:pt x="28" y="411"/>
                </a:lnTo>
                <a:lnTo>
                  <a:pt x="35" y="424"/>
                </a:lnTo>
                <a:lnTo>
                  <a:pt x="43" y="437"/>
                </a:lnTo>
                <a:lnTo>
                  <a:pt x="52" y="449"/>
                </a:lnTo>
                <a:lnTo>
                  <a:pt x="61" y="461"/>
                </a:lnTo>
                <a:lnTo>
                  <a:pt x="72" y="473"/>
                </a:lnTo>
                <a:lnTo>
                  <a:pt x="82" y="484"/>
                </a:lnTo>
                <a:lnTo>
                  <a:pt x="93" y="495"/>
                </a:lnTo>
                <a:lnTo>
                  <a:pt x="105" y="507"/>
                </a:lnTo>
                <a:lnTo>
                  <a:pt x="29" y="653"/>
                </a:lnTo>
                <a:lnTo>
                  <a:pt x="28" y="657"/>
                </a:lnTo>
                <a:lnTo>
                  <a:pt x="27" y="660"/>
                </a:lnTo>
                <a:lnTo>
                  <a:pt x="28" y="664"/>
                </a:lnTo>
                <a:lnTo>
                  <a:pt x="30" y="668"/>
                </a:lnTo>
                <a:lnTo>
                  <a:pt x="35" y="670"/>
                </a:lnTo>
                <a:lnTo>
                  <a:pt x="38" y="671"/>
                </a:lnTo>
                <a:lnTo>
                  <a:pt x="42" y="671"/>
                </a:lnTo>
                <a:lnTo>
                  <a:pt x="44" y="670"/>
                </a:lnTo>
                <a:lnTo>
                  <a:pt x="242" y="576"/>
                </a:lnTo>
                <a:lnTo>
                  <a:pt x="268" y="583"/>
                </a:lnTo>
                <a:lnTo>
                  <a:pt x="297" y="590"/>
                </a:lnTo>
                <a:lnTo>
                  <a:pt x="312" y="593"/>
                </a:lnTo>
                <a:lnTo>
                  <a:pt x="328" y="594"/>
                </a:lnTo>
                <a:lnTo>
                  <a:pt x="344" y="596"/>
                </a:lnTo>
                <a:lnTo>
                  <a:pt x="361" y="596"/>
                </a:lnTo>
                <a:lnTo>
                  <a:pt x="379" y="596"/>
                </a:lnTo>
                <a:lnTo>
                  <a:pt x="397" y="595"/>
                </a:lnTo>
                <a:lnTo>
                  <a:pt x="414" y="593"/>
                </a:lnTo>
                <a:lnTo>
                  <a:pt x="432" y="590"/>
                </a:lnTo>
                <a:lnTo>
                  <a:pt x="450" y="587"/>
                </a:lnTo>
                <a:lnTo>
                  <a:pt x="467" y="583"/>
                </a:lnTo>
                <a:lnTo>
                  <a:pt x="483" y="578"/>
                </a:lnTo>
                <a:lnTo>
                  <a:pt x="500" y="572"/>
                </a:lnTo>
                <a:lnTo>
                  <a:pt x="515" y="566"/>
                </a:lnTo>
                <a:lnTo>
                  <a:pt x="531" y="561"/>
                </a:lnTo>
                <a:lnTo>
                  <a:pt x="546" y="553"/>
                </a:lnTo>
                <a:lnTo>
                  <a:pt x="561" y="545"/>
                </a:lnTo>
                <a:lnTo>
                  <a:pt x="575" y="537"/>
                </a:lnTo>
                <a:lnTo>
                  <a:pt x="589" y="528"/>
                </a:lnTo>
                <a:lnTo>
                  <a:pt x="602" y="519"/>
                </a:lnTo>
                <a:lnTo>
                  <a:pt x="614" y="509"/>
                </a:lnTo>
                <a:lnTo>
                  <a:pt x="626" y="499"/>
                </a:lnTo>
                <a:lnTo>
                  <a:pt x="638" y="488"/>
                </a:lnTo>
                <a:lnTo>
                  <a:pt x="649" y="477"/>
                </a:lnTo>
                <a:lnTo>
                  <a:pt x="658" y="465"/>
                </a:lnTo>
                <a:lnTo>
                  <a:pt x="668" y="453"/>
                </a:lnTo>
                <a:lnTo>
                  <a:pt x="676" y="442"/>
                </a:lnTo>
                <a:lnTo>
                  <a:pt x="684" y="429"/>
                </a:lnTo>
                <a:lnTo>
                  <a:pt x="692" y="415"/>
                </a:lnTo>
                <a:lnTo>
                  <a:pt x="697" y="402"/>
                </a:lnTo>
                <a:lnTo>
                  <a:pt x="703" y="388"/>
                </a:lnTo>
                <a:lnTo>
                  <a:pt x="708" y="375"/>
                </a:lnTo>
                <a:lnTo>
                  <a:pt x="712" y="361"/>
                </a:lnTo>
                <a:lnTo>
                  <a:pt x="715" y="345"/>
                </a:lnTo>
                <a:lnTo>
                  <a:pt x="718" y="331"/>
                </a:lnTo>
                <a:lnTo>
                  <a:pt x="719" y="316"/>
                </a:lnTo>
                <a:lnTo>
                  <a:pt x="720" y="301"/>
                </a:lnTo>
                <a:lnTo>
                  <a:pt x="719" y="286"/>
                </a:lnTo>
                <a:lnTo>
                  <a:pt x="718" y="270"/>
                </a:lnTo>
                <a:lnTo>
                  <a:pt x="715" y="255"/>
                </a:lnTo>
                <a:lnTo>
                  <a:pt x="712" y="241"/>
                </a:lnTo>
                <a:lnTo>
                  <a:pt x="708" y="226"/>
                </a:lnTo>
                <a:lnTo>
                  <a:pt x="703" y="212"/>
                </a:lnTo>
                <a:lnTo>
                  <a:pt x="697" y="198"/>
                </a:lnTo>
                <a:lnTo>
                  <a:pt x="692" y="183"/>
                </a:lnTo>
                <a:lnTo>
                  <a:pt x="684" y="170"/>
                </a:lnTo>
                <a:lnTo>
                  <a:pt x="676" y="157"/>
                </a:lnTo>
                <a:lnTo>
                  <a:pt x="668" y="145"/>
                </a:lnTo>
                <a:lnTo>
                  <a:pt x="658" y="134"/>
                </a:lnTo>
                <a:lnTo>
                  <a:pt x="649" y="122"/>
                </a:lnTo>
                <a:lnTo>
                  <a:pt x="638" y="110"/>
                </a:lnTo>
                <a:lnTo>
                  <a:pt x="626" y="99"/>
                </a:lnTo>
                <a:lnTo>
                  <a:pt x="614" y="88"/>
                </a:lnTo>
                <a:lnTo>
                  <a:pt x="602" y="79"/>
                </a:lnTo>
                <a:lnTo>
                  <a:pt x="589" y="69"/>
                </a:lnTo>
                <a:lnTo>
                  <a:pt x="575" y="60"/>
                </a:lnTo>
                <a:lnTo>
                  <a:pt x="561" y="51"/>
                </a:lnTo>
                <a:lnTo>
                  <a:pt x="546" y="44"/>
                </a:lnTo>
                <a:lnTo>
                  <a:pt x="531" y="37"/>
                </a:lnTo>
                <a:lnTo>
                  <a:pt x="515" y="30"/>
                </a:lnTo>
                <a:lnTo>
                  <a:pt x="500" y="24"/>
                </a:lnTo>
                <a:lnTo>
                  <a:pt x="483" y="18"/>
                </a:lnTo>
                <a:lnTo>
                  <a:pt x="467" y="15"/>
                </a:lnTo>
                <a:lnTo>
                  <a:pt x="450" y="10"/>
                </a:lnTo>
                <a:lnTo>
                  <a:pt x="432" y="6"/>
                </a:lnTo>
                <a:lnTo>
                  <a:pt x="414" y="4"/>
                </a:lnTo>
                <a:lnTo>
                  <a:pt x="397" y="1"/>
                </a:lnTo>
                <a:lnTo>
                  <a:pt x="379" y="0"/>
                </a:lnTo>
                <a:lnTo>
                  <a:pt x="361" y="0"/>
                </a:lnTo>
                <a:lnTo>
                  <a:pt x="361" y="0"/>
                </a:lnTo>
                <a:close/>
              </a:path>
            </a:pathLst>
          </a:custGeom>
          <a:solidFill>
            <a:srgbClr val="0BCF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ACC953-4947-4CCA-96C4-A6867AEF8766}"/>
              </a:ext>
            </a:extLst>
          </p:cNvPr>
          <p:cNvCxnSpPr>
            <a:cxnSpLocks/>
          </p:cNvCxnSpPr>
          <p:nvPr/>
        </p:nvCxnSpPr>
        <p:spPr>
          <a:xfrm>
            <a:off x="3454521" y="3124200"/>
            <a:ext cx="5156079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818FFC-9A9C-445B-9E0B-8487D6C8A62F}"/>
              </a:ext>
            </a:extLst>
          </p:cNvPr>
          <p:cNvCxnSpPr>
            <a:cxnSpLocks/>
          </p:cNvCxnSpPr>
          <p:nvPr/>
        </p:nvCxnSpPr>
        <p:spPr>
          <a:xfrm>
            <a:off x="516423" y="6033393"/>
            <a:ext cx="498621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5793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6752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6752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4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F4E675C97C684DB8DA179FD672539D" ma:contentTypeVersion="16" ma:contentTypeDescription="Create a new document." ma:contentTypeScope="" ma:versionID="5fb058fbd0c719aec9eed20b99763500">
  <xsd:schema xmlns:xsd="http://www.w3.org/2001/XMLSchema" xmlns:xs="http://www.w3.org/2001/XMLSchema" xmlns:p="http://schemas.microsoft.com/office/2006/metadata/properties" xmlns:ns3="c0a26c53-9be0-4ebf-9420-4a70374b18aa" xmlns:ns4="0cb566af-9ecb-456f-890a-266f542a5389" targetNamespace="http://schemas.microsoft.com/office/2006/metadata/properties" ma:root="true" ma:fieldsID="f5547d62ee74c442b711e453adddd1b5" ns3:_="" ns4:_="">
    <xsd:import namespace="c0a26c53-9be0-4ebf-9420-4a70374b18aa"/>
    <xsd:import namespace="0cb566af-9ecb-456f-890a-266f542a53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a26c53-9be0-4ebf-9420-4a70374b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566af-9ecb-456f-890a-266f542a5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b566af-9ecb-456f-890a-266f542a538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9D2E65-A6F2-4363-BB7D-08F5D8F0F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a26c53-9be0-4ebf-9420-4a70374b18aa"/>
    <ds:schemaRef ds:uri="0cb566af-9ecb-456f-890a-266f542a53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D43752-6867-43AA-AD24-4D0B616C786F}">
  <ds:schemaRefs>
    <ds:schemaRef ds:uri="http://www.w3.org/XML/1998/namespace"/>
    <ds:schemaRef ds:uri="http://purl.org/dc/terms/"/>
    <ds:schemaRef ds:uri="0cb566af-9ecb-456f-890a-266f542a5389"/>
    <ds:schemaRef ds:uri="http://schemas.microsoft.com/office/2006/metadata/properties"/>
    <ds:schemaRef ds:uri="http://schemas.microsoft.com/office/2006/documentManagement/types"/>
    <ds:schemaRef ds:uri="c0a26c53-9be0-4ebf-9420-4a70374b18aa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2723339-38E0-4759-B2B6-F902C2EFAF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6510</TotalTime>
  <Words>828</Words>
  <Application>Microsoft Office PowerPoint</Application>
  <PresentationFormat>On-screen Show (4:3)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Office Theme</vt:lpstr>
      <vt:lpstr>1_Office Theme</vt:lpstr>
      <vt:lpstr>2_Office Theme</vt:lpstr>
      <vt:lpstr>PowerPoint Presentation</vt:lpstr>
      <vt:lpstr>Context</vt:lpstr>
      <vt:lpstr>Key Points for Today</vt:lpstr>
      <vt:lpstr>Imperatives if we are to make progress</vt:lpstr>
      <vt:lpstr>How Ontologies Complement Analytic Modeling </vt:lpstr>
      <vt:lpstr>Task Organizing for Success</vt:lpstr>
      <vt:lpstr>Causes of failure </vt:lpstr>
      <vt:lpstr>Applied Research / Empirical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Malinowski</dc:creator>
  <cp:lastModifiedBy>Daniel Maxwell</cp:lastModifiedBy>
  <cp:revision>140</cp:revision>
  <cp:lastPrinted>2024-01-25T14:12:30Z</cp:lastPrinted>
  <dcterms:created xsi:type="dcterms:W3CDTF">2013-01-13T05:49:40Z</dcterms:created>
  <dcterms:modified xsi:type="dcterms:W3CDTF">2024-07-14T20:20:13Z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0x010100D6F4E675C97C684DB8DA179FD672539D</vt:lpwstr>
  </property>
</Properties>
</file>