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1068" r:id="rId2"/>
    <p:sldId id="1066" r:id="rId3"/>
    <p:sldId id="1067" r:id="rId4"/>
    <p:sldId id="1069" r:id="rId5"/>
    <p:sldId id="1070" r:id="rId6"/>
    <p:sldId id="1385" r:id="rId7"/>
    <p:sldId id="1389" r:id="rId8"/>
    <p:sldId id="1390" r:id="rId9"/>
    <p:sldId id="1391" r:id="rId10"/>
    <p:sldId id="1393" r:id="rId11"/>
    <p:sldId id="1395" r:id="rId12"/>
    <p:sldId id="1394" r:id="rId13"/>
    <p:sldId id="1396" r:id="rId14"/>
    <p:sldId id="260" r:id="rId15"/>
    <p:sldId id="1072" r:id="rId16"/>
    <p:sldId id="1073" r:id="rId17"/>
    <p:sldId id="1074" r:id="rId18"/>
    <p:sldId id="1383" r:id="rId19"/>
    <p:sldId id="1075" r:id="rId20"/>
    <p:sldId id="1076" r:id="rId21"/>
    <p:sldId id="1077" r:id="rId22"/>
    <p:sldId id="1078" r:id="rId23"/>
    <p:sldId id="1079" r:id="rId24"/>
    <p:sldId id="1080" r:id="rId25"/>
    <p:sldId id="1081" r:id="rId26"/>
    <p:sldId id="1082" r:id="rId27"/>
    <p:sldId id="1386" r:id="rId28"/>
    <p:sldId id="262" r:id="rId29"/>
    <p:sldId id="1084" r:id="rId30"/>
    <p:sldId id="1085" r:id="rId31"/>
    <p:sldId id="1086" r:id="rId32"/>
    <p:sldId id="1087" r:id="rId33"/>
    <p:sldId id="1088" r:id="rId34"/>
    <p:sldId id="1089" r:id="rId35"/>
    <p:sldId id="1090" r:id="rId36"/>
    <p:sldId id="1091" r:id="rId37"/>
    <p:sldId id="1092" r:id="rId38"/>
    <p:sldId id="1093" r:id="rId39"/>
    <p:sldId id="1094" r:id="rId40"/>
    <p:sldId id="138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C33E-117A-7243-88BF-B7C2FDE9DE15}" type="datetimeFigureOut"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A5A2-E0AF-5E47-99B3-2BF84D0C750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4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C33E-117A-7243-88BF-B7C2FDE9DE15}" type="datetimeFigureOut"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A5A2-E0AF-5E47-99B3-2BF84D0C750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9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C33E-117A-7243-88BF-B7C2FDE9DE15}" type="datetimeFigureOut"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A5A2-E0AF-5E47-99B3-2BF84D0C750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14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685800"/>
            <a:ext cx="10761397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GB"/>
              <a:t>Slide </a:t>
            </a:r>
            <a:fld id="{E44EE0AE-258D-448E-BE6F-A5950D95057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sz="1000" b="0" i="0" u="none" baseline="0" dirty="0" err="1"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459526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C33E-117A-7243-88BF-B7C2FDE9DE15}" type="datetimeFigureOut"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A5A2-E0AF-5E47-99B3-2BF84D0C750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3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C33E-117A-7243-88BF-B7C2FDE9DE15}" type="datetimeFigureOut"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A5A2-E0AF-5E47-99B3-2BF84D0C750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0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C33E-117A-7243-88BF-B7C2FDE9DE15}" type="datetimeFigureOut">
              <a:t>7/11/25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A5A2-E0AF-5E47-99B3-2BF84D0C750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C33E-117A-7243-88BF-B7C2FDE9DE15}" type="datetimeFigureOut">
              <a:t>7/11/25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A5A2-E0AF-5E47-99B3-2BF84D0C750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5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C33E-117A-7243-88BF-B7C2FDE9DE15}" type="datetimeFigureOut">
              <a:t>7/11/25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A5A2-E0AF-5E47-99B3-2BF84D0C750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C33E-117A-7243-88BF-B7C2FDE9DE15}" type="datetimeFigureOut">
              <a:t>7/11/25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A5A2-E0AF-5E47-99B3-2BF84D0C750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8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C33E-117A-7243-88BF-B7C2FDE9DE15}" type="datetimeFigureOut">
              <a:t>7/11/25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A5A2-E0AF-5E47-99B3-2BF84D0C750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8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C33E-117A-7243-88BF-B7C2FDE9DE15}" type="datetimeFigureOut">
              <a:t>7/11/25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A5A2-E0AF-5E47-99B3-2BF84D0C750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7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6C33E-117A-7243-88BF-B7C2FDE9DE15}" type="datetimeFigureOut"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A5A2-E0AF-5E47-99B3-2BF84D0C750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7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DF2C-4840-4A80-ADE5-D12FD835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2072-469B-4C0A-A72E-987345CAD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Open Sans"/>
            </a:endParaRP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Open Sans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222222"/>
                </a:solidFill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</a:rPr>
              <a:t>f in all cases where an effect occurs, there is a single factor C that is common to all those cases, then C is the cause of the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5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F9817D4-92A9-66EA-D09E-4D446AE4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23" y="441402"/>
            <a:ext cx="5556088" cy="39413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87DA69-D486-13DA-1256-D5D357BA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232" y="2099905"/>
            <a:ext cx="6292645" cy="43166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435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F9817D4-92A9-66EA-D09E-4D446AE4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23" y="441402"/>
            <a:ext cx="5556088" cy="39413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87DA69-D486-13DA-1256-D5D357BA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232" y="2099905"/>
            <a:ext cx="6292645" cy="43166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65DEDC7-7F43-6E4A-7EFF-D38DBFCE4E26}"/>
              </a:ext>
            </a:extLst>
          </p:cNvPr>
          <p:cNvSpPr/>
          <p:nvPr/>
        </p:nvSpPr>
        <p:spPr>
          <a:xfrm>
            <a:off x="4557252" y="1460091"/>
            <a:ext cx="663677" cy="4277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33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F9817D4-92A9-66EA-D09E-4D446AE4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23" y="441402"/>
            <a:ext cx="5556088" cy="39413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87DA69-D486-13DA-1256-D5D357BA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232" y="2099905"/>
            <a:ext cx="6292645" cy="43166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65DEDC7-7F43-6E4A-7EFF-D38DBFCE4E26}"/>
              </a:ext>
            </a:extLst>
          </p:cNvPr>
          <p:cNvSpPr/>
          <p:nvPr/>
        </p:nvSpPr>
        <p:spPr>
          <a:xfrm>
            <a:off x="4557252" y="1460091"/>
            <a:ext cx="663677" cy="4277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4E5810-9F23-726F-BF8F-40260A7010B0}"/>
              </a:ext>
            </a:extLst>
          </p:cNvPr>
          <p:cNvSpPr/>
          <p:nvPr/>
        </p:nvSpPr>
        <p:spPr>
          <a:xfrm>
            <a:off x="5220930" y="2669458"/>
            <a:ext cx="752168" cy="4866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241843-E411-FD22-64CC-64EB17ACE93F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4889091" y="1887795"/>
            <a:ext cx="441991" cy="8529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7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F9817D4-92A9-66EA-D09E-4D446AE4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23" y="441402"/>
            <a:ext cx="5556088" cy="39413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87DA69-D486-13DA-1256-D5D357BA9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232" y="2099905"/>
            <a:ext cx="6292645" cy="43166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65DEDC7-7F43-6E4A-7EFF-D38DBFCE4E26}"/>
              </a:ext>
            </a:extLst>
          </p:cNvPr>
          <p:cNvSpPr/>
          <p:nvPr/>
        </p:nvSpPr>
        <p:spPr>
          <a:xfrm>
            <a:off x="4557252" y="1460091"/>
            <a:ext cx="663677" cy="4277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4E5810-9F23-726F-BF8F-40260A7010B0}"/>
              </a:ext>
            </a:extLst>
          </p:cNvPr>
          <p:cNvSpPr/>
          <p:nvPr/>
        </p:nvSpPr>
        <p:spPr>
          <a:xfrm>
            <a:off x="5220930" y="2669458"/>
            <a:ext cx="752168" cy="4866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983561-8AA7-B6BC-80A2-A05D271F3A13}"/>
              </a:ext>
            </a:extLst>
          </p:cNvPr>
          <p:cNvSpPr/>
          <p:nvPr/>
        </p:nvSpPr>
        <p:spPr>
          <a:xfrm>
            <a:off x="8426246" y="5856159"/>
            <a:ext cx="879986" cy="4866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241843-E411-FD22-64CC-64EB17ACE93F}"/>
              </a:ext>
            </a:extLst>
          </p:cNvPr>
          <p:cNvCxnSpPr>
            <a:stCxn id="7" idx="4"/>
            <a:endCxn id="9" idx="1"/>
          </p:cNvCxnSpPr>
          <p:nvPr/>
        </p:nvCxnSpPr>
        <p:spPr>
          <a:xfrm>
            <a:off x="4889091" y="1887795"/>
            <a:ext cx="441991" cy="8529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FC08B3-6136-A874-FDF0-16279F28EB4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722374" y="3156155"/>
            <a:ext cx="2832743" cy="27712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068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4A86-E810-4EE7-92D7-B0587826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9F615-7F24-4F31-B1C0-876E0C90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222222"/>
                </a:solidFill>
                <a:effectLst/>
              </a:rPr>
              <a:t>If you have one situation that leads to an effect, and another which does not, and the only difference is the presence of a single factor C in the first situation, we can infer C causes the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1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Difference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98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Difference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44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Difference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C9576EE8-17CE-4A21-8A39-2C962BEE73B3}"/>
              </a:ext>
            </a:extLst>
          </p:cNvPr>
          <p:cNvSpPr/>
          <p:nvPr/>
        </p:nvSpPr>
        <p:spPr>
          <a:xfrm rot="16200000">
            <a:off x="8299712" y="1126699"/>
            <a:ext cx="677925" cy="235819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959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4A86-E810-4EE7-92D7-B0587826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9F615-7F24-4F31-B1C0-876E0C90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222222"/>
                </a:solidFill>
                <a:effectLst/>
              </a:rPr>
              <a:t>If you have one situation that leads to an effect, and another which does not, and the only difference is the presence of a single factor C in the first situation, we can infer C causes the effect</a:t>
            </a:r>
          </a:p>
          <a:p>
            <a:pPr marL="0" indent="0" algn="ctr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MODEL THIS EXAMPLE IN PROTEGE</a:t>
            </a:r>
          </a:p>
        </p:txBody>
      </p:sp>
    </p:spTree>
    <p:extLst>
      <p:ext uri="{BB962C8B-B14F-4D97-AF65-F5344CB8AC3E}">
        <p14:creationId xmlns:p14="http://schemas.microsoft.com/office/powerpoint/2010/main" val="199376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F20C-30F6-4A42-9D54-CDA71871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and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F30F-70BC-4917-AF1A-362CB37B3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222222"/>
                </a:solidFill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</a:rPr>
              <a:t>f in all cases where an effect occurs, there is a single factor C that is common to all those cases, then C is the cause of the effect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222222"/>
                </a:solidFill>
                <a:effectLst/>
              </a:rPr>
              <a:t>If you have one situation that leads to an effect, and another which does not, and the only difference is the presence of a single factor C in the first situation, we can infer C causes the effect</a:t>
            </a:r>
          </a:p>
          <a:p>
            <a:pPr marL="0" indent="0" algn="ctr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1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Agreement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973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and Difference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27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and Difference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571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and Difference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960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and Difference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highlight>
                            <a:srgbClr val="000000"/>
                          </a:highlight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75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and Difference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highlight>
                            <a:srgbClr val="000000"/>
                          </a:highlight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28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and Difference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highlight>
                            <a:srgbClr val="000000"/>
                          </a:highlight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highlight>
                            <a:srgbClr val="000000"/>
                          </a:highlight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highlight>
                            <a:srgbClr val="000000"/>
                          </a:highlight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295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and Difference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54F86E08-B5AD-4D47-987B-AB902D5C3F57}"/>
              </a:ext>
            </a:extLst>
          </p:cNvPr>
          <p:cNvSpPr/>
          <p:nvPr/>
        </p:nvSpPr>
        <p:spPr>
          <a:xfrm rot="16200000">
            <a:off x="7353227" y="196257"/>
            <a:ext cx="677925" cy="4219073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217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F20C-30F6-4A42-9D54-CDA71871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and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F30F-70BC-4917-AF1A-362CB37B3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222222"/>
                </a:solidFill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</a:rPr>
              <a:t>f in all cases where an effect occurs, there is a single factor C that is common to all those cases, then C is the cause of the effect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222222"/>
                </a:solidFill>
                <a:effectLst/>
              </a:rPr>
              <a:t>If you have one situation that leads to an effect, and another which does not, and the only difference is the presence of a single factor C in the first situation, we can infer C causes the effect</a:t>
            </a:r>
          </a:p>
          <a:p>
            <a:pPr marL="0" indent="0" algn="ctr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MODEL THIS EXAMPLE IN PROTEGE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07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CBD0-CCD6-47C9-BF12-471489C2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Concomitant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96D1-57D5-48D6-B0FD-EBECD036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222222"/>
                </a:solidFill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</a:rPr>
              <a:t>f across a range of situations that lead to a certain effect, we find a certain property of the effect varying with variation in a factor C common to those situations, then we can infer C is the cause</a:t>
            </a:r>
          </a:p>
          <a:p>
            <a:pPr marL="0" indent="0" algn="ctr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75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Concomitant Variation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20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Agreement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498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Concomitant Variation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Little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Little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Very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Critical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806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Concomitant Variation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Little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Little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Very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Critical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456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Concomitant Variation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Little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Little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Very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Critical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242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Concomitant Variation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highlight>
                            <a:srgbClr val="000000"/>
                          </a:highlight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Little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Little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Very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Critical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04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Concomitant Variation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highlight>
                            <a:srgbClr val="000000"/>
                          </a:highlight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Little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Little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Very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Critical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365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Concomitant Variation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highlight>
                            <a:srgbClr val="000000"/>
                          </a:highlight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highlight>
                            <a:srgbClr val="000000"/>
                          </a:highlight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highlight>
                            <a:srgbClr val="000000"/>
                          </a:highlight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Little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Little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Very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Critical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105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Concomitant Variation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highlight>
                            <a:srgbClr val="000000"/>
                          </a:highlight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highlight>
                            <a:srgbClr val="000000"/>
                          </a:highlight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highlight>
                            <a:srgbClr val="000000"/>
                          </a:highlight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Little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Little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Very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Critical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71754F72-0899-4844-9D1B-3543A38F8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0315" y="1921191"/>
            <a:ext cx="4479293" cy="447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55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Concomitant Variation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highlight>
                            <a:srgbClr val="000000"/>
                          </a:highlight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highlight>
                            <a:srgbClr val="000000"/>
                          </a:highlight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highlight>
                            <a:srgbClr val="000000"/>
                          </a:highlight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solidFill>
                            <a:schemeClr val="tx1"/>
                          </a:solidFill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1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Little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1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Little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4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Very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12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Critical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564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Concomitant Variation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highlight>
                            <a:srgbClr val="000000"/>
                          </a:highlight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highlight>
                            <a:srgbClr val="000000"/>
                          </a:highlight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highlight>
                            <a:srgbClr val="000000"/>
                          </a:highlight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solidFill>
                            <a:schemeClr val="tx1"/>
                          </a:solidFill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Little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Little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Very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Critical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875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Concomitant Variation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solidFill>
                            <a:schemeClr val="tx1"/>
                          </a:solidFill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Little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Little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Very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  <a:highlight>
                            <a:srgbClr val="000000"/>
                          </a:highlight>
                        </a:rPr>
                        <a:t>Same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Critical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BF3C58DD-FB51-41E4-96E2-7CBA52B8D668}"/>
              </a:ext>
            </a:extLst>
          </p:cNvPr>
          <p:cNvSpPr/>
          <p:nvPr/>
        </p:nvSpPr>
        <p:spPr>
          <a:xfrm rot="16200000">
            <a:off x="6701419" y="-455552"/>
            <a:ext cx="677925" cy="552268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82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Agreement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198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CBD0-CCD6-47C9-BF12-471489C2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Concomitant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96D1-57D5-48D6-B0FD-EBECD036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222222"/>
                </a:solidFill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</a:rPr>
              <a:t>f across a range of situations that lead to a certain effect, we find a certain property of the effect varying with variation in a factor C common to those situations, then we can infer C is the cause</a:t>
            </a:r>
          </a:p>
          <a:p>
            <a:pPr marL="0" indent="0" algn="ctr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MODEL THIS EXAMPLE IN PROTEGE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2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038-0B35-442E-90E9-B0D83C1D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Agreement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17990C-FE41-4721-9C15-2F9D923229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1"/>
          <a:ext cx="10776282" cy="4664075"/>
        </p:xfrm>
        <a:graphic>
          <a:graphicData uri="http://schemas.openxmlformats.org/drawingml/2006/table">
            <a:tbl>
              <a:tblPr/>
              <a:tblGrid>
                <a:gridCol w="1796047">
                  <a:extLst>
                    <a:ext uri="{9D8B030D-6E8A-4147-A177-3AD203B41FA5}">
                      <a16:colId xmlns:a16="http://schemas.microsoft.com/office/drawing/2014/main" val="200572236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98683418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612837159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83990682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157554713"/>
                    </a:ext>
                  </a:extLst>
                </a:gridCol>
                <a:gridCol w="1796047">
                  <a:extLst>
                    <a:ext uri="{9D8B030D-6E8A-4147-A177-3AD203B41FA5}">
                      <a16:colId xmlns:a16="http://schemas.microsoft.com/office/drawing/2014/main" val="1230028703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l"/>
                      <a:endParaRPr lang="en-US" sz="3600" b="1" dirty="0">
                        <a:effectLst/>
                      </a:endParaRP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Oysters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Beef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Salad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Cake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Sick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365325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John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41317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Sally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91698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Frank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15451"/>
                  </a:ext>
                </a:extLst>
              </a:tr>
              <a:tr h="932815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</a:rPr>
                        <a:t>Otto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>
                          <a:effectLst/>
                        </a:rPr>
                        <a:t>No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dirty="0">
                          <a:solidFill>
                            <a:srgbClr val="FF0000"/>
                          </a:solidFill>
                          <a:effectLst/>
                        </a:rPr>
                        <a:t>Yes</a:t>
                      </a:r>
                    </a:p>
                  </a:txBody>
                  <a:tcPr marL="99060" marR="9906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87238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5DEFF4F3-D372-4F68-9BEA-0A119296955C}"/>
              </a:ext>
            </a:extLst>
          </p:cNvPr>
          <p:cNvSpPr/>
          <p:nvPr/>
        </p:nvSpPr>
        <p:spPr>
          <a:xfrm rot="16200000">
            <a:off x="6754479" y="-418533"/>
            <a:ext cx="677925" cy="5448657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93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DF2C-4840-4A80-ADE5-D12FD835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2072-469B-4C0A-A72E-987345CAD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Open Sans"/>
            </a:endParaRP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Open Sans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222222"/>
                </a:solidFill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</a:rPr>
              <a:t>f in all cases where an effect occurs, there is a single factor C that is common to all those cases, then C is the cause of the effect</a:t>
            </a:r>
          </a:p>
          <a:p>
            <a:pPr marL="0" indent="0" algn="ctr">
              <a:buNone/>
            </a:pPr>
            <a:endParaRPr lang="en-US" dirty="0">
              <a:solidFill>
                <a:srgbClr val="222222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MODEL THIS EXAMPLE IN PROTEGE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7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A70B1E5-4549-D5F2-EDA6-0421795D1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4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0DEBCE1-B8B3-82CE-AFA8-F110F35C9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8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1A4246-A15E-4CE4-847D-40BCA0495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529" y="818632"/>
            <a:ext cx="3594100" cy="127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77490E4-A37B-AF36-114F-4632CFD61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2295"/>
            <a:ext cx="5776579" cy="3537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C09E6B0-4207-72AC-CD53-3E6394AB9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6579" y="2612295"/>
            <a:ext cx="6415421" cy="3537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50511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1227</Words>
  <Application>Microsoft Macintosh PowerPoint</Application>
  <PresentationFormat>Widescreen</PresentationFormat>
  <Paragraphs>793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Garamond</vt:lpstr>
      <vt:lpstr>Open Sans</vt:lpstr>
      <vt:lpstr>1_Office Theme</vt:lpstr>
      <vt:lpstr>Method of Agreement</vt:lpstr>
      <vt:lpstr>Method of Agreement</vt:lpstr>
      <vt:lpstr>Method of Agreement</vt:lpstr>
      <vt:lpstr>Method of Agreement</vt:lpstr>
      <vt:lpstr>Method of Agreement</vt:lpstr>
      <vt:lpstr>Method of Agreement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of Difference</vt:lpstr>
      <vt:lpstr>Method of Difference</vt:lpstr>
      <vt:lpstr>Method of Difference</vt:lpstr>
      <vt:lpstr>Method of Difference</vt:lpstr>
      <vt:lpstr>Method of Difference</vt:lpstr>
      <vt:lpstr>Agreement and Difference</vt:lpstr>
      <vt:lpstr>Agreement and Difference</vt:lpstr>
      <vt:lpstr>Agreement and Difference</vt:lpstr>
      <vt:lpstr>Agreement and Difference</vt:lpstr>
      <vt:lpstr>Agreement and Difference</vt:lpstr>
      <vt:lpstr>Agreement and Difference</vt:lpstr>
      <vt:lpstr>Agreement and Difference</vt:lpstr>
      <vt:lpstr>Agreement and Difference</vt:lpstr>
      <vt:lpstr>Agreement and Difference</vt:lpstr>
      <vt:lpstr>Method of Concomitant Variation</vt:lpstr>
      <vt:lpstr>Method of Concomitant Variation</vt:lpstr>
      <vt:lpstr>Method of Concomitant Variation</vt:lpstr>
      <vt:lpstr>Method of Concomitant Variation</vt:lpstr>
      <vt:lpstr>Method of Concomitant Variation</vt:lpstr>
      <vt:lpstr>Method of Concomitant Variation</vt:lpstr>
      <vt:lpstr>Method of Concomitant Variation</vt:lpstr>
      <vt:lpstr>Method of Concomitant Variation</vt:lpstr>
      <vt:lpstr>Method of Concomitant Variation</vt:lpstr>
      <vt:lpstr>Method of Concomitant Variation</vt:lpstr>
      <vt:lpstr>Method of Concomitant Variation</vt:lpstr>
      <vt:lpstr>Method of Concomitant Variation</vt:lpstr>
      <vt:lpstr>Method of Concomitant Variation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Beverley</dc:creator>
  <cp:lastModifiedBy>John Beverley</cp:lastModifiedBy>
  <cp:revision>1</cp:revision>
  <dcterms:created xsi:type="dcterms:W3CDTF">2025-07-11T19:06:07Z</dcterms:created>
  <dcterms:modified xsi:type="dcterms:W3CDTF">2025-07-11T19:06:34Z</dcterms:modified>
</cp:coreProperties>
</file>