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207" r:id="rId2"/>
    <p:sldId id="5178" r:id="rId3"/>
    <p:sldId id="5145" r:id="rId4"/>
    <p:sldId id="5147" r:id="rId5"/>
    <p:sldId id="5148" r:id="rId6"/>
    <p:sldId id="5152" r:id="rId7"/>
    <p:sldId id="5153" r:id="rId8"/>
    <p:sldId id="5199" r:id="rId9"/>
    <p:sldId id="5197" r:id="rId10"/>
    <p:sldId id="5200" r:id="rId11"/>
    <p:sldId id="5155" r:id="rId12"/>
    <p:sldId id="5170" r:id="rId13"/>
    <p:sldId id="5201" r:id="rId14"/>
    <p:sldId id="5143" r:id="rId15"/>
    <p:sldId id="5202" r:id="rId16"/>
    <p:sldId id="52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B3A-29A6-DFEE-BD98-EF39BFFC1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1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5CF12-38FC-E9AF-C7A1-340018315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0FCD-458D-4E43-4383-761668C0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2C482-3E9F-C58A-8385-3FD09239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B55F-4685-78A8-3C5E-C85E35D8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267E-81CC-F7F8-9DBA-AB2394D3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FE4B-D240-94D3-5140-66C4985B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0411-E2C1-AC06-E40A-B13FA9AC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386E-7A89-2DFF-6177-D4FD5A8E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93D28-63D2-BB70-16DF-1DD1DE52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0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3DC68-7388-25FF-0F7C-C72D7F34B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38907-869C-1080-2002-FB051E83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57DF-7A85-348C-5F94-CD8677C6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683E-816F-6E1A-A80F-81574D63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BC1B-47DC-B7D3-7968-C87D6C7F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5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1"/>
            <a:ext cx="10972800" cy="46021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http://ontologist.com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1CC99-896E-46B2-9B2B-ED07EA2F8C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94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685800"/>
            <a:ext cx="10761397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GB"/>
              <a:t>Slide </a:t>
            </a:r>
            <a:fld id="{E44EE0AE-258D-448E-BE6F-A5950D95057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sz="1000" b="0" i="0" u="none" baseline="0" dirty="0" err="1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442007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E112-A927-1C8B-4937-ED78DFF1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91FF-0BA0-BCAC-2C51-C55A2A29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C3C4-2370-B734-AFA3-F1F96925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588F-BFE8-14DC-7927-C6078500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D1F8-C396-DE68-E171-06B5B9E9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9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ED80-6B29-BF97-5E24-90120002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C69B-2519-C00A-7ED6-4B3D850C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F03B-6149-6334-C0CD-343AB4C3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3516-BB31-DA4D-AB6F-BFB01C12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5CDE-B307-21F2-867C-DC4DF8C4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4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E6A-17B8-778C-FF75-E619928E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2D5B-44EE-EA69-D35D-B626A46A3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98F79-219E-C8B9-56F1-2A85BCDD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47F3-7FED-DB77-E9F1-E2962487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1799-6EFC-203F-E1CB-253CAC90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442B-11ED-F7AA-01B8-2C3F0A4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C431-DE4B-789D-E456-86E843FE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58DA6-172B-3E50-92E9-D56DE9F2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F6EC-1FD3-07D2-3AD8-FA4B913BE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3ABFD-6F34-181F-BECB-84D0612FA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D10FC-BD05-41C3-DE2E-969CC433D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D0D49-9A1B-0478-BDC8-4764F50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6/7/24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4F06-A0FC-EA87-1CE2-78BCB70A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7FF98-CB54-9036-8EDA-027CE6A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E020-6054-97A7-8621-F2F73D57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E7FC6-2721-FF5D-3412-027453A5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6/7/24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F4897-9117-CB63-FB09-E27C92E1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C934C-583B-7272-2491-DC5C1220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6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F60B-7360-BF46-C12F-8CE68A33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6/7/24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1875E-A79C-81C5-3749-C5811561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3141A-05A2-C746-C8A1-60A7D25F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485E-2EB8-7700-F135-DE0C224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F6BE-5394-C1FF-B7DF-1C5BC169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8E153-E882-7D01-90F1-2257067BF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0155E-1AA0-B9FA-DEB7-16EF287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C570-79B3-D611-073E-63E112C6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60DF-032C-BDFB-61B8-E8DCB6CE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1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E054-39B5-8E60-05E0-5D51DD34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3B5C4-9277-7D93-1F3F-7CD55984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F05DD-F49D-E262-2EB1-63C90657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09B9-45C5-A0F0-43C5-44F18ED7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05333-E740-591E-B01A-4D03B6A7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EF06A-7E9A-CA09-69B4-8E1E9943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6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2A8B3-8D2F-D70B-E6B7-CBB4FE8D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30CC-EDFC-54F0-0044-07664F71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6445-277D-3BA2-7EE7-E38C71E92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503AD-24D2-F04B-A5C1-AA31754D0B29}" type="datetimeFigureOut"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E237-4CE6-4C50-3DAB-27E3859C2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BBC7-97EE-5DB4-8DC8-23B77B64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7215-9282-F567-A9FB-E7C988B39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214" y="1600200"/>
            <a:ext cx="10920248" cy="2387600"/>
          </a:xfrm>
        </p:spPr>
        <p:txBody>
          <a:bodyPr>
            <a:normAutofit/>
          </a:bodyPr>
          <a:lstStyle/>
          <a:p>
            <a:r>
              <a:rPr lang="en-US"/>
              <a:t>Ontology of Secrets (Part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0C18C-1A34-49F2-2BFF-9440AB321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117"/>
            <a:ext cx="9144000" cy="2307135"/>
          </a:xfrm>
        </p:spPr>
        <p:txBody>
          <a:bodyPr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John Beverley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Assistant Professor</a:t>
            </a:r>
            <a:r>
              <a:rPr lang="en-US"/>
              <a:t>, </a:t>
            </a:r>
            <a:r>
              <a:rPr lang="en-US" i="1"/>
              <a:t>University at Buffalo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Co-Director, National Center for Ontological Research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Affiliate Faculty</a:t>
            </a:r>
            <a:r>
              <a:rPr lang="en-US"/>
              <a:t>, </a:t>
            </a:r>
            <a:r>
              <a:rPr lang="en-US" i="1"/>
              <a:t>Institute of Artificial Intelligence and Data Science</a:t>
            </a:r>
          </a:p>
          <a:p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26AE0EC-43D8-E0B0-B868-F77B95F0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304194"/>
            <a:ext cx="1638301" cy="1419861"/>
          </a:xfrm>
          <a:prstGeom prst="rect">
            <a:avLst/>
          </a:prstGeom>
        </p:spPr>
      </p:pic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A3588D7A-F6A1-D812-6978-15278CDC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059" y="185635"/>
            <a:ext cx="1436842" cy="14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4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18E6-66EB-6F17-81F4-B4094BFE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DE92-7D61-2637-248C-4E560463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5960" cy="4768215"/>
          </a:xfrm>
        </p:spPr>
        <p:txBody>
          <a:bodyPr>
            <a:normAutofit/>
          </a:bodyPr>
          <a:lstStyle/>
          <a:p>
            <a:r>
              <a:rPr lang="en-US"/>
              <a:t>If a secret keeper recognizes a situation in which the secret will be revealed and the secret keeper can prevent revelation, then they must actively prevent it</a:t>
            </a:r>
          </a:p>
          <a:p>
            <a:pPr marL="0" indent="0" algn="ctr">
              <a:buNone/>
            </a:pPr>
            <a:endParaRPr 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Evaluate this claim about secrets, in small groups; attempt to provide counterexamples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19F-C521-8521-BF17-83F0DB99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Inclusion &amp; Exlusion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DAE5-AA3F-CCCE-C675-8B6840D2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/>
              <a:t>“It's not me who can't keep a secret. It's the people I tell that can’t.”</a:t>
            </a:r>
            <a:br>
              <a:rPr lang="en-US" i="1"/>
            </a:br>
            <a:r>
              <a:rPr lang="en-US" i="1"/>
              <a:t>                                                                 ― Abraham Lincoln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If a secret is intended to be kept from more than one individual, then membership in the ignorant group may fluctuate </a:t>
            </a:r>
          </a:p>
          <a:p>
            <a:endParaRPr lang="en-US"/>
          </a:p>
          <a:p>
            <a:r>
              <a:rPr lang="en-US"/>
              <a:t>There must, however, be at least one member of the ignorant group from whom the secret is kept, if it is to remain a secret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3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A0FE-937D-A8CA-2329-0FBD3B9B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Death of a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9C98E-C17B-048F-DB38-507C048F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/>
              <a:t>“Do nothing in secret. Time hears and sees all things, disclosing all.”</a:t>
            </a:r>
            <a:br>
              <a:rPr lang="en-US" i="1"/>
            </a:br>
            <a:r>
              <a:rPr lang="en-US" i="1"/>
              <a:t>                                                                             -Sophocles</a:t>
            </a:r>
          </a:p>
          <a:p>
            <a:pPr marL="0" indent="0" algn="ctr">
              <a:buNone/>
            </a:pPr>
            <a:r>
              <a:rPr lang="en-US" i="1"/>
              <a:t>“Three may keep a secret, if two of them are dead.” </a:t>
            </a:r>
          </a:p>
          <a:p>
            <a:pPr marL="0" indent="0" algn="ctr">
              <a:buNone/>
            </a:pPr>
            <a:r>
              <a:rPr lang="en-US" i="1"/>
              <a:t>                                                                -Benjamin Franklin</a:t>
            </a:r>
            <a:endParaRPr lang="en-US"/>
          </a:p>
          <a:p>
            <a:endParaRPr lang="en-US"/>
          </a:p>
          <a:p>
            <a:r>
              <a:rPr lang="en-US"/>
              <a:t>No secret remains so forever, but not because all secrets are disclosed</a:t>
            </a:r>
          </a:p>
          <a:p>
            <a:endParaRPr lang="en-US"/>
          </a:p>
          <a:p>
            <a:r>
              <a:rPr lang="en-US"/>
              <a:t>If all relevant parties to a secret perish, the information can no longer be a secret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1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18E6-66EB-6F17-81F4-B4094BFE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DE92-7D61-2637-248C-4E560463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5960" cy="4768215"/>
          </a:xfrm>
        </p:spPr>
        <p:txBody>
          <a:bodyPr>
            <a:normAutofit/>
          </a:bodyPr>
          <a:lstStyle/>
          <a:p>
            <a:r>
              <a:rPr lang="en-US"/>
              <a:t>There must, however, be at least one member of the ignorant group from whom the secret is kept, if it is to remain a secret</a:t>
            </a:r>
          </a:p>
          <a:p>
            <a:pPr marL="0" indent="0" algn="ctr">
              <a:buNone/>
            </a:pPr>
            <a:endParaRPr lang="en-US" b="1">
              <a:solidFill>
                <a:srgbClr val="FF0000"/>
              </a:solidFill>
            </a:endParaRPr>
          </a:p>
          <a:p>
            <a:r>
              <a:rPr lang="en-US"/>
              <a:t>If all relevant parties to a secret perish, the information can no longer be a secret</a:t>
            </a:r>
          </a:p>
          <a:p>
            <a:endParaRPr lang="en-US" b="1"/>
          </a:p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Evaluate these two claims about secrets, in small groups; attempt to provide counterexamples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B8C9-6FED-0309-2107-5C490693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Wrinkle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AF23-9F2A-3342-473C-9A086C65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remain a secret, information must be such that those from whom the information is kept plausibly want to know the information</a:t>
            </a:r>
          </a:p>
          <a:p>
            <a:endParaRPr lang="en-US"/>
          </a:p>
          <a:p>
            <a:r>
              <a:rPr lang="en-US"/>
              <a:t>It seems then, however, that if one learns a secret is being kept from them, but genuinely does not care to learn the secret, then it seems the information loses status as a secret</a:t>
            </a:r>
          </a:p>
        </p:txBody>
      </p:sp>
    </p:spTree>
    <p:extLst>
      <p:ext uri="{BB962C8B-B14F-4D97-AF65-F5344CB8AC3E}">
        <p14:creationId xmlns:p14="http://schemas.microsoft.com/office/powerpoint/2010/main" val="230262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ic page of a superhero&#10;&#10;Description automatically generated">
            <a:extLst>
              <a:ext uri="{FF2B5EF4-FFF2-40B4-BE49-F238E27FC236}">
                <a16:creationId xmlns:a16="http://schemas.microsoft.com/office/drawing/2014/main" id="{B6B9325D-E3B8-84C0-F721-E96105EA9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57" t="166" r="1157" b="47026"/>
          <a:stretch/>
        </p:blipFill>
        <p:spPr>
          <a:xfrm>
            <a:off x="2235200" y="174586"/>
            <a:ext cx="7904479" cy="65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87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18E6-66EB-6F17-81F4-B4094BFE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DE92-7D61-2637-248C-4E560463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5960" cy="4768215"/>
          </a:xfrm>
        </p:spPr>
        <p:txBody>
          <a:bodyPr>
            <a:normAutofit/>
          </a:bodyPr>
          <a:lstStyle/>
          <a:p>
            <a:r>
              <a:rPr lang="en-US"/>
              <a:t>To remain a secret, information must be such that those from whom the information is kept plausibly want to know the information</a:t>
            </a:r>
          </a:p>
          <a:p>
            <a:endParaRPr lang="en-US"/>
          </a:p>
          <a:p>
            <a:r>
              <a:rPr lang="en-US"/>
              <a:t>It seems then, however, that if one learns a secret is being kept from them, but genuinely does care to learn the secret, then it seems the information loses status as a secret</a:t>
            </a:r>
          </a:p>
          <a:p>
            <a:endParaRPr lang="en-US" b="1"/>
          </a:p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Evaluate these two claims about secrets, in small groups; attempt to provide counterexamples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1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261F-47F2-E585-5E9F-671A6FCB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35E8-70A0-A19B-8BF1-D023B3571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Prevalence of Secrets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Hallmarks of Secrets</a:t>
            </a:r>
          </a:p>
          <a:p>
            <a:endParaRPr lang="en-US"/>
          </a:p>
          <a:p>
            <a:r>
              <a:rPr lang="en-US"/>
              <a:t>Lies, Deception, and Secrets</a:t>
            </a:r>
          </a:p>
        </p:txBody>
      </p:sp>
    </p:spTree>
    <p:extLst>
      <p:ext uri="{BB962C8B-B14F-4D97-AF65-F5344CB8AC3E}">
        <p14:creationId xmlns:p14="http://schemas.microsoft.com/office/powerpoint/2010/main" val="347945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4BA9-D148-ECB7-EF69-EA08E46F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A851-3E74-6037-D63F-60D11210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Gather in small groups and attempt to find counterexamples to this claim regarding secrets</a:t>
            </a:r>
          </a:p>
        </p:txBody>
      </p:sp>
      <p:pic>
        <p:nvPicPr>
          <p:cNvPr id="5" name="Picture 4" descr="A white rectangle with black text&#10;&#10;Description automatically generated">
            <a:extLst>
              <a:ext uri="{FF2B5EF4-FFF2-40B4-BE49-F238E27FC236}">
                <a16:creationId xmlns:a16="http://schemas.microsoft.com/office/drawing/2014/main" id="{996FA46E-6E9E-A3A0-2BBB-B8EF2D02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46" y="2220733"/>
            <a:ext cx="6717707" cy="16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0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D0DF-8501-6D8E-D9FC-5AC36454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E95A-EC44-7A6D-B65C-0FE89A75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Agent Mensen is tasked with keeping each part of a specific document, as well as the document taken as a whole, secret. The document contains assertions such as “1+2=4”. </a:t>
            </a:r>
          </a:p>
        </p:txBody>
      </p:sp>
      <p:pic>
        <p:nvPicPr>
          <p:cNvPr id="4" name="Picture 3" descr="A white rectangle with black text&#10;&#10;Description automatically generated">
            <a:extLst>
              <a:ext uri="{FF2B5EF4-FFF2-40B4-BE49-F238E27FC236}">
                <a16:creationId xmlns:a16="http://schemas.microsoft.com/office/drawing/2014/main" id="{18367E8C-2438-AF0B-02B7-3D56E177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46" y="2220733"/>
            <a:ext cx="6717707" cy="16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1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D0DF-8501-6D8E-D9FC-5AC36454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E95A-EC44-7A6D-B65C-0FE89A75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Guild member Jark is tasked with keeping the secret of his clan, namely, the know-how to produce rich tapestries of forbidden events...or something like that, he wouldn’t tell me. </a:t>
            </a:r>
          </a:p>
        </p:txBody>
      </p:sp>
      <p:pic>
        <p:nvPicPr>
          <p:cNvPr id="5" name="Picture 4" descr="A white rectangle with black text&#10;&#10;Description automatically generated">
            <a:extLst>
              <a:ext uri="{FF2B5EF4-FFF2-40B4-BE49-F238E27FC236}">
                <a16:creationId xmlns:a16="http://schemas.microsoft.com/office/drawing/2014/main" id="{E58FC3C9-7A00-5AE7-8162-595A2C58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46" y="2220733"/>
            <a:ext cx="6717707" cy="16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02CB-C705-3E53-FEDB-EF24674D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Birth of a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371A-C7BC-9C14-C2E1-15EF4386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One creates a secret out of information when they choose to conceal that information from another whom they believe might want to know</a:t>
            </a:r>
          </a:p>
          <a:p>
            <a:endParaRPr lang="en-US"/>
          </a:p>
          <a:p>
            <a:r>
              <a:rPr lang="en-US"/>
              <a:t>The secret keeper need not believe the information would </a:t>
            </a:r>
            <a:r>
              <a:rPr lang="en-US" i="1"/>
              <a:t>benefit</a:t>
            </a:r>
            <a:r>
              <a:rPr lang="en-US"/>
              <a:t> the other person to know, e.g. gambling addiction</a:t>
            </a:r>
          </a:p>
          <a:p>
            <a:endParaRPr lang="en-US"/>
          </a:p>
          <a:p>
            <a:r>
              <a:rPr lang="en-US"/>
              <a:t>The secret keeper need not believe the other person </a:t>
            </a:r>
            <a:r>
              <a:rPr lang="en-US" i="1"/>
              <a:t>would</a:t>
            </a:r>
            <a:r>
              <a:rPr lang="en-US"/>
              <a:t> in fact want to know the information, e.g. infidelity</a:t>
            </a:r>
          </a:p>
        </p:txBody>
      </p:sp>
    </p:spTree>
    <p:extLst>
      <p:ext uri="{BB962C8B-B14F-4D97-AF65-F5344CB8AC3E}">
        <p14:creationId xmlns:p14="http://schemas.microsoft.com/office/powerpoint/2010/main" val="255983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6593-A839-95C5-4F81-6AD3DF94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 of a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3834-6ED7-1BCE-28D9-41F3FA6F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135"/>
          </a:xfrm>
        </p:spPr>
        <p:txBody>
          <a:bodyPr/>
          <a:lstStyle/>
          <a:p>
            <a:pPr marL="0" indent="0" algn="ctr">
              <a:buNone/>
            </a:pPr>
            <a:r>
              <a:rPr lang="en-US" i="1"/>
              <a:t>“It's not me who can't keep a secret. It's the people I tell that can’t.”</a:t>
            </a:r>
            <a:br>
              <a:rPr lang="en-US" i="1"/>
            </a:br>
            <a:r>
              <a:rPr lang="en-US" i="1"/>
              <a:t>                                                                 ― Abraham Lincoln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Secret keepers believe the information has not been disclosed to those from whom it is being kept</a:t>
            </a:r>
          </a:p>
          <a:p>
            <a:endParaRPr lang="en-US"/>
          </a:p>
          <a:p>
            <a:r>
              <a:rPr lang="en-US"/>
              <a:t>Secret keepers intend the information not to be revealed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18E6-66EB-6F17-81F4-B4094BFE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DE92-7D61-2637-248C-4E560463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5960" cy="4768215"/>
          </a:xfrm>
        </p:spPr>
        <p:txBody>
          <a:bodyPr>
            <a:normAutofit/>
          </a:bodyPr>
          <a:lstStyle/>
          <a:p>
            <a:r>
              <a:rPr lang="en-US"/>
              <a:t>One creates a secret out of information when they choose to conceal that information from another whom they believe might want to know</a:t>
            </a:r>
          </a:p>
          <a:p>
            <a:endParaRPr lang="en-US"/>
          </a:p>
          <a:p>
            <a:r>
              <a:rPr lang="en-US"/>
              <a:t>Secret keepers believe the information has not been disclosed to those from whom it is being kept and they intend the information not to be revealed</a:t>
            </a:r>
          </a:p>
          <a:p>
            <a:pPr marL="0" indent="0" algn="ctr">
              <a:buNone/>
            </a:pPr>
            <a:endParaRPr 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Evaluate these two claims about secrets, in small groups; attempt to provide counterexamples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6593-A839-95C5-4F81-6AD3DF94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 of a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3834-6ED7-1BCE-28D9-41F3FA6F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135"/>
          </a:xfrm>
        </p:spPr>
        <p:txBody>
          <a:bodyPr/>
          <a:lstStyle/>
          <a:p>
            <a:pPr marL="0" indent="0" algn="ctr">
              <a:buNone/>
            </a:pPr>
            <a:r>
              <a:rPr lang="en-US" i="1"/>
              <a:t>“If you want to keep a secret, hide it from yourself.”</a:t>
            </a:r>
            <a:br>
              <a:rPr lang="en-US" i="1"/>
            </a:br>
            <a:r>
              <a:rPr lang="en-US" i="1"/>
              <a:t>                                                                 ― Abraham Lincoln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Secret keepers need not, in every case, actively prevent revelation of the information, e.g. they forget about it so as not to reveal</a:t>
            </a:r>
          </a:p>
          <a:p>
            <a:endParaRPr lang="en-US"/>
          </a:p>
          <a:p>
            <a:r>
              <a:rPr lang="en-US"/>
              <a:t>However, if a secret keeper recognizes a situation in which the secret will be revealed and the secret keeper can prevent revelation, then they must actively prevent it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90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Macintosh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Garamond</vt:lpstr>
      <vt:lpstr>1_Office Theme</vt:lpstr>
      <vt:lpstr>Ontology of Secrets (Part 2)</vt:lpstr>
      <vt:lpstr>Outline</vt:lpstr>
      <vt:lpstr>Group Exercise</vt:lpstr>
      <vt:lpstr>Counterexample</vt:lpstr>
      <vt:lpstr>Counterexample</vt:lpstr>
      <vt:lpstr>Birth of a Secret</vt:lpstr>
      <vt:lpstr>Persistence of a Secret</vt:lpstr>
      <vt:lpstr>Group Exercise</vt:lpstr>
      <vt:lpstr>Persistence of a Secret</vt:lpstr>
      <vt:lpstr>Group Exercise</vt:lpstr>
      <vt:lpstr>Inclusion &amp; Exlusion Criteria</vt:lpstr>
      <vt:lpstr>Death of a Secret</vt:lpstr>
      <vt:lpstr>Group Exercise</vt:lpstr>
      <vt:lpstr>Wrinkle</vt:lpstr>
      <vt:lpstr>PowerPoint Presentation</vt:lpstr>
      <vt:lpstr>Group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Beverley</dc:creator>
  <cp:lastModifiedBy>John Beverley</cp:lastModifiedBy>
  <cp:revision>1</cp:revision>
  <dcterms:created xsi:type="dcterms:W3CDTF">2024-06-07T13:15:08Z</dcterms:created>
  <dcterms:modified xsi:type="dcterms:W3CDTF">2024-06-07T13:15:30Z</dcterms:modified>
</cp:coreProperties>
</file>