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81" r:id="rId4"/>
    <p:sldId id="282" r:id="rId5"/>
    <p:sldId id="283" r:id="rId6"/>
    <p:sldId id="284" r:id="rId7"/>
    <p:sldId id="268" r:id="rId8"/>
    <p:sldId id="264" r:id="rId9"/>
    <p:sldId id="270" r:id="rId10"/>
    <p:sldId id="272" r:id="rId11"/>
    <p:sldId id="263" r:id="rId12"/>
    <p:sldId id="273" r:id="rId13"/>
    <p:sldId id="276" r:id="rId14"/>
    <p:sldId id="266" r:id="rId15"/>
    <p:sldId id="277" r:id="rId16"/>
    <p:sldId id="278" r:id="rId17"/>
    <p:sldId id="279" r:id="rId18"/>
    <p:sldId id="28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7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89ADA-95F0-B64D-9CC1-6563798B4F5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B4E0-2C24-1E4D-9DB1-2E15611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tigermusicplayerdata.s3-us-west-2.amazonaws.com/lis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Box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Feature Generation - User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126"/>
          </a:xfrm>
        </p:spPr>
        <p:txBody>
          <a:bodyPr>
            <a:normAutofit/>
          </a:bodyPr>
          <a:lstStyle/>
          <a:p>
            <a:r>
              <a:rPr lang="en-US" dirty="0"/>
              <a:t>User subscription time</a:t>
            </a:r>
          </a:p>
          <a:p>
            <a:r>
              <a:rPr lang="en-US" dirty="0"/>
              <a:t>User preferred device</a:t>
            </a:r>
          </a:p>
          <a:p>
            <a:r>
              <a:rPr lang="en-US" dirty="0"/>
              <a:t>User preferred genre: classic, new songs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User age</a:t>
            </a:r>
          </a:p>
          <a:p>
            <a:r>
              <a:rPr lang="mr-IN" dirty="0"/>
              <a:t>…</a:t>
            </a:r>
            <a:r>
              <a:rPr lang="en-US" dirty="0"/>
              <a:t>.</a:t>
            </a:r>
          </a:p>
          <a:p>
            <a:r>
              <a:rPr lang="en-US" dirty="0"/>
              <a:t>User Profile not available in this data</a:t>
            </a:r>
          </a:p>
        </p:txBody>
      </p:sp>
    </p:spTree>
    <p:extLst>
      <p:ext uri="{BB962C8B-B14F-4D97-AF65-F5344CB8AC3E}">
        <p14:creationId xmlns:p14="http://schemas.microsoft.com/office/powerpoint/2010/main" val="321186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down-sampling </a:t>
            </a:r>
          </a:p>
          <a:p>
            <a:pPr lvl="1"/>
            <a:r>
              <a:rPr lang="en-US" dirty="0"/>
              <a:t>Have to be user level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Get all the </a:t>
            </a:r>
            <a:r>
              <a:rPr lang="en-US" dirty="0" err="1"/>
              <a:t>disctinct</a:t>
            </a:r>
            <a:r>
              <a:rPr lang="en-US" dirty="0"/>
              <a:t> </a:t>
            </a:r>
            <a:r>
              <a:rPr lang="en-US" dirty="0" err="1"/>
              <a:t>user_ids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Down-sample </a:t>
            </a:r>
            <a:r>
              <a:rPr lang="en-US" dirty="0" err="1"/>
              <a:t>user_ids</a:t>
            </a:r>
            <a:r>
              <a:rPr lang="en-US" dirty="0"/>
              <a:t> and put into set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Pass data once and keep only if </a:t>
            </a:r>
            <a:r>
              <a:rPr lang="en-US" dirty="0" err="1"/>
              <a:t>user_id</a:t>
            </a:r>
            <a:r>
              <a:rPr lang="en-US" dirty="0"/>
              <a:t> in the set</a:t>
            </a:r>
          </a:p>
          <a:p>
            <a:pPr lvl="1"/>
            <a:r>
              <a:rPr lang="en-US" dirty="0"/>
              <a:t>Pandas exploration/ feature generation</a:t>
            </a:r>
          </a:p>
          <a:p>
            <a:r>
              <a:rPr lang="en-US" dirty="0"/>
              <a:t>Spark</a:t>
            </a:r>
          </a:p>
          <a:p>
            <a:r>
              <a:rPr lang="en-US" dirty="0"/>
              <a:t>SQL (SQLite local 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3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93620"/>
          </a:xfrm>
        </p:spPr>
        <p:txBody>
          <a:bodyPr>
            <a:normAutofit/>
          </a:bodyPr>
          <a:lstStyle/>
          <a:p>
            <a:r>
              <a:rPr lang="en-US" altLang="zh-Hans" dirty="0"/>
              <a:t>Supervised</a:t>
            </a:r>
            <a:r>
              <a:rPr lang="zh-Hans" altLang="en-US" dirty="0"/>
              <a:t>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GBDT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2E4425-5374-E84C-985D-D8EF9FC6E574}"/>
              </a:ext>
            </a:extLst>
          </p:cNvPr>
          <p:cNvSpPr txBox="1">
            <a:spLocks/>
          </p:cNvSpPr>
          <p:nvPr/>
        </p:nvSpPr>
        <p:spPr>
          <a:xfrm>
            <a:off x="838200" y="3467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Performance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69C31B-0660-DE4B-A229-9F570AA44E7A}"/>
              </a:ext>
            </a:extLst>
          </p:cNvPr>
          <p:cNvSpPr txBox="1">
            <a:spLocks/>
          </p:cNvSpPr>
          <p:nvPr/>
        </p:nvSpPr>
        <p:spPr>
          <a:xfrm>
            <a:off x="838200" y="49284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 benchmark ~ 0.8</a:t>
            </a:r>
          </a:p>
        </p:txBody>
      </p:sp>
    </p:spTree>
    <p:extLst>
      <p:ext uri="{BB962C8B-B14F-4D97-AF65-F5344CB8AC3E}">
        <p14:creationId xmlns:p14="http://schemas.microsoft.com/office/powerpoint/2010/main" val="201601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 Utility Matrix</a:t>
            </a:r>
          </a:p>
          <a:p>
            <a:pPr lvl="1"/>
            <a:r>
              <a:rPr lang="en-US" dirty="0" err="1"/>
              <a:t>Uid</a:t>
            </a:r>
            <a:endParaRPr lang="en-US" dirty="0"/>
          </a:p>
          <a:p>
            <a:pPr lvl="1"/>
            <a:r>
              <a:rPr lang="en-US" dirty="0" err="1"/>
              <a:t>Song_id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Target (Rating)</a:t>
            </a:r>
          </a:p>
          <a:p>
            <a:r>
              <a:rPr lang="en-US" dirty="0"/>
              <a:t>Define Target Variable (Implicit)</a:t>
            </a:r>
          </a:p>
          <a:p>
            <a:pPr lvl="1"/>
            <a:r>
              <a:rPr lang="en-US" dirty="0"/>
              <a:t>Intuitively:</a:t>
            </a:r>
          </a:p>
          <a:p>
            <a:pPr lvl="2"/>
            <a:r>
              <a:rPr lang="en-US" dirty="0"/>
              <a:t>Play frequency over fixed time window</a:t>
            </a:r>
          </a:p>
          <a:p>
            <a:pPr lvl="2"/>
            <a:r>
              <a:rPr lang="en-US" dirty="0"/>
              <a:t>Download frequency over fixed time window</a:t>
            </a:r>
          </a:p>
          <a:p>
            <a:pPr lvl="2"/>
            <a:r>
              <a:rPr lang="en-US" dirty="0"/>
              <a:t>Play/song length</a:t>
            </a:r>
          </a:p>
          <a:p>
            <a:pPr lvl="1"/>
            <a:r>
              <a:rPr lang="en-US" dirty="0"/>
              <a:t>More Sophisticated</a:t>
            </a:r>
          </a:p>
          <a:p>
            <a:pPr lvl="2"/>
            <a:r>
              <a:rPr lang="en-US" dirty="0"/>
              <a:t>Weight different targets</a:t>
            </a:r>
          </a:p>
          <a:p>
            <a:pPr lvl="2"/>
            <a:r>
              <a:rPr lang="en-US" dirty="0"/>
              <a:t>Bucket to levels, e.g. 5</a:t>
            </a:r>
          </a:p>
        </p:txBody>
      </p:sp>
    </p:spTree>
    <p:extLst>
      <p:ext uri="{BB962C8B-B14F-4D97-AF65-F5344CB8AC3E}">
        <p14:creationId xmlns:p14="http://schemas.microsoft.com/office/powerpoint/2010/main" val="76122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77F7-4C20-CD4D-8FE2-703990F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2CD1-BF10-2D4B-B163-A938FCE3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can think of?</a:t>
            </a:r>
          </a:p>
          <a:p>
            <a:endParaRPr lang="en-US" dirty="0"/>
          </a:p>
          <a:p>
            <a:r>
              <a:rPr lang="en-US" dirty="0"/>
              <a:t>Dig into the data</a:t>
            </a:r>
          </a:p>
        </p:txBody>
      </p:sp>
    </p:spTree>
    <p:extLst>
      <p:ext uri="{BB962C8B-B14F-4D97-AF65-F5344CB8AC3E}">
        <p14:creationId xmlns:p14="http://schemas.microsoft.com/office/powerpoint/2010/main" val="225364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2F98-683F-2045-A17B-9F348698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71A9-2872-1247-A27F-3FC4D86B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Lite</a:t>
            </a:r>
          </a:p>
          <a:p>
            <a:endParaRPr lang="en-US" dirty="0"/>
          </a:p>
          <a:p>
            <a:r>
              <a:rPr lang="en-US" dirty="0"/>
              <a:t>Spark</a:t>
            </a:r>
          </a:p>
          <a:p>
            <a:endParaRPr lang="en-US" dirty="0"/>
          </a:p>
          <a:p>
            <a:r>
              <a:rPr lang="en-US" dirty="0"/>
              <a:t>Down Sample (last resort, user level)</a:t>
            </a:r>
          </a:p>
        </p:txBody>
      </p:sp>
    </p:spTree>
    <p:extLst>
      <p:ext uri="{BB962C8B-B14F-4D97-AF65-F5344CB8AC3E}">
        <p14:creationId xmlns:p14="http://schemas.microsoft.com/office/powerpoint/2010/main" val="425323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81D7-3BEC-DB42-8421-417601C2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1404-1DAB-2F40-9566-C2D399F0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Item-Based</a:t>
            </a:r>
          </a:p>
          <a:p>
            <a:pPr lvl="1"/>
            <a:endParaRPr lang="en-US" dirty="0"/>
          </a:p>
          <a:p>
            <a:r>
              <a:rPr lang="en-US" dirty="0"/>
              <a:t>Matrix Factorization</a:t>
            </a:r>
          </a:p>
          <a:p>
            <a:pPr lvl="1"/>
            <a:r>
              <a:rPr lang="en-US" dirty="0" err="1"/>
              <a:t>GraphLab</a:t>
            </a:r>
            <a:endParaRPr lang="en-US" dirty="0"/>
          </a:p>
          <a:p>
            <a:pPr lvl="1"/>
            <a:r>
              <a:rPr lang="en-US" dirty="0"/>
              <a:t>Spark ALS (</a:t>
            </a:r>
            <a:r>
              <a:rPr lang="en-US" dirty="0" err="1"/>
              <a:t>DataBricks</a:t>
            </a:r>
            <a:r>
              <a:rPr lang="en-US" dirty="0"/>
              <a:t>, Google(credit), AWS(small $),IBM(free))</a:t>
            </a:r>
          </a:p>
        </p:txBody>
      </p:sp>
    </p:spTree>
    <p:extLst>
      <p:ext uri="{BB962C8B-B14F-4D97-AF65-F5344CB8AC3E}">
        <p14:creationId xmlns:p14="http://schemas.microsoft.com/office/powerpoint/2010/main" val="23611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F951-3786-244C-A5C7-6B162EA3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7171-04C7-8F48-AF3D-70AFE239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 Data Validation</a:t>
            </a:r>
          </a:p>
          <a:p>
            <a:r>
              <a:rPr lang="en-US" dirty="0"/>
              <a:t>Performance benchmark</a:t>
            </a:r>
          </a:p>
          <a:p>
            <a:pPr lvl="1"/>
            <a:r>
              <a:rPr lang="en-US" dirty="0"/>
              <a:t>5 level rating: RMSE~1.2-1.5, or &lt;2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Capstone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Good work</a:t>
            </a:r>
          </a:p>
          <a:p>
            <a:pPr lvl="1"/>
            <a:r>
              <a:rPr lang="en-US" dirty="0"/>
              <a:t>Complete, sound, correct formulation</a:t>
            </a:r>
          </a:p>
          <a:p>
            <a:r>
              <a:rPr lang="en-US" dirty="0"/>
              <a:t>Excellent work</a:t>
            </a:r>
          </a:p>
          <a:p>
            <a:pPr lvl="1"/>
            <a:r>
              <a:rPr lang="en-US" dirty="0"/>
              <a:t>Unique in one or more of the aspect</a:t>
            </a:r>
          </a:p>
          <a:p>
            <a:pPr lvl="2"/>
            <a:r>
              <a:rPr lang="en-US" dirty="0"/>
              <a:t>Formulation: novel, different from others in a better way</a:t>
            </a:r>
          </a:p>
          <a:p>
            <a:pPr lvl="2"/>
            <a:r>
              <a:rPr lang="en-US" dirty="0"/>
              <a:t>Data utilization: e.g. use more</a:t>
            </a:r>
          </a:p>
          <a:p>
            <a:pPr lvl="2"/>
            <a:r>
              <a:rPr lang="en-US" dirty="0"/>
              <a:t>Engineering: SQL, python sweep, spark (can be local version)</a:t>
            </a:r>
          </a:p>
          <a:p>
            <a:pPr lvl="2"/>
            <a:r>
              <a:rPr lang="en-US" dirty="0"/>
              <a:t>Performance evaluation</a:t>
            </a:r>
          </a:p>
          <a:p>
            <a:pPr lvl="2"/>
            <a:r>
              <a:rPr lang="en-US" dirty="0"/>
              <a:t>Business impact analysis with concrete numbers</a:t>
            </a:r>
          </a:p>
          <a:p>
            <a:pPr lvl="2"/>
            <a:r>
              <a:rPr lang="en-US" dirty="0"/>
              <a:t>And more</a:t>
            </a:r>
          </a:p>
          <a:p>
            <a:pPr lvl="1"/>
            <a:r>
              <a:rPr lang="en-US" dirty="0"/>
              <a:t>Unique </a:t>
            </a:r>
            <a:r>
              <a:rPr lang="en-US"/>
              <a:t>here means “different </a:t>
            </a:r>
            <a:r>
              <a:rPr lang="en-US" dirty="0"/>
              <a:t>from others in a </a:t>
            </a:r>
            <a:r>
              <a:rPr lang="en-US"/>
              <a:t>better way”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BE19-BDD9-FC48-954D-5E3152FB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20765-8135-9F44-BE02-47F416F2DC2C}"/>
              </a:ext>
            </a:extLst>
          </p:cNvPr>
          <p:cNvSpPr/>
          <p:nvPr/>
        </p:nvSpPr>
        <p:spPr>
          <a:xfrm>
            <a:off x="838199" y="1420873"/>
            <a:ext cx="10864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hlinkClick r:id="rId2"/>
              </a:rPr>
              <a:t>https://bittigermusicplayerdata.s3-us-west-2.amazonaws.com/</a:t>
            </a:r>
            <a:r>
              <a:rPr lang="en-US" sz="2800" dirty="0" err="1">
                <a:solidFill>
                  <a:schemeClr val="accent1"/>
                </a:solidFill>
                <a:hlinkClick r:id="rId2"/>
              </a:rPr>
              <a:t>list.html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5732E-911C-B846-BF19-4E8ACBDD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76" y="1944093"/>
            <a:ext cx="4402248" cy="47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6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6D7F-D335-B042-919B-0BC2C6DF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258EE8-E5B3-A64C-BA40-1AAA3155F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66" y="1690688"/>
            <a:ext cx="11465668" cy="4267590"/>
          </a:xfrm>
        </p:spPr>
      </p:pic>
    </p:spTree>
    <p:extLst>
      <p:ext uri="{BB962C8B-B14F-4D97-AF65-F5344CB8AC3E}">
        <p14:creationId xmlns:p14="http://schemas.microsoft.com/office/powerpoint/2010/main" val="133033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6D7F-D335-B042-919B-0BC2C6DF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3E0AF-F352-EB46-9C08-F5BB74BD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90688"/>
            <a:ext cx="78867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1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6D7F-D335-B042-919B-0BC2C6DF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Data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E4CBA0D-5B5C-CC4E-A7AC-B69AF8D6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3818"/>
            <a:ext cx="10515600" cy="42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BE19-BDD9-FC48-954D-5E3152FB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4AC728-255C-B849-A6D5-AFA4B06AE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Shell Script: Process Raw Data</a:t>
            </a:r>
          </a:p>
          <a:p>
            <a:pPr lvl="1"/>
            <a:r>
              <a:rPr lang="en-US" dirty="0" err="1"/>
              <a:t>unpack_and_clean_files.sh</a:t>
            </a:r>
            <a:endParaRPr lang="en-US" dirty="0"/>
          </a:p>
          <a:p>
            <a:endParaRPr lang="en-US" dirty="0"/>
          </a:p>
          <a:p>
            <a:r>
              <a:rPr lang="en-US" dirty="0"/>
              <a:t>Load Raw Data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load_raw_data.ipynb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Load and Visualize Play Data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load_processed_playd_ata.ipynb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6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Label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126"/>
          </a:xfrm>
        </p:spPr>
        <p:txBody>
          <a:bodyPr>
            <a:normAutofit/>
          </a:bodyPr>
          <a:lstStyle/>
          <a:p>
            <a:r>
              <a:rPr lang="en-US" dirty="0"/>
              <a:t>Define churn</a:t>
            </a:r>
          </a:p>
          <a:p>
            <a:pPr lvl="1"/>
            <a:r>
              <a:rPr lang="en-US" dirty="0"/>
              <a:t>Inactive in fixed window (outcome window) 0/1</a:t>
            </a:r>
          </a:p>
          <a:p>
            <a:pPr lvl="1"/>
            <a:r>
              <a:rPr lang="en-US" dirty="0"/>
              <a:t>Fixed window can be e.g. last 2 weeks (4/29-5/12)</a:t>
            </a:r>
          </a:p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Inclusion:</a:t>
            </a:r>
          </a:p>
          <a:p>
            <a:pPr lvl="2"/>
            <a:r>
              <a:rPr lang="en-US" dirty="0"/>
              <a:t>3/30-4/28 all active users</a:t>
            </a:r>
          </a:p>
          <a:p>
            <a:pPr lvl="1"/>
            <a:r>
              <a:rPr lang="en-US" dirty="0"/>
              <a:t>Exclusion: </a:t>
            </a:r>
          </a:p>
          <a:p>
            <a:pPr lvl="2"/>
            <a:r>
              <a:rPr lang="en-US" dirty="0"/>
              <a:t>inactive user observation window</a:t>
            </a:r>
          </a:p>
          <a:p>
            <a:pPr lvl="2"/>
            <a:r>
              <a:rPr lang="en-US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18937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Feature Generation - User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1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Frequency (of Events over Time Window): </a:t>
            </a:r>
          </a:p>
          <a:p>
            <a:pPr lvl="1"/>
            <a:r>
              <a:rPr lang="en-US" dirty="0"/>
              <a:t>Window</a:t>
            </a:r>
            <a:r>
              <a:rPr lang="zh-Hans" altLang="en-US" dirty="0"/>
              <a:t> </a:t>
            </a:r>
            <a:r>
              <a:rPr lang="en-US" altLang="zh-Hans" dirty="0"/>
              <a:t>(Number of Days)</a:t>
            </a:r>
            <a:r>
              <a:rPr lang="en-US" dirty="0"/>
              <a:t>: 1, 3, 7, 14, 30</a:t>
            </a:r>
          </a:p>
          <a:p>
            <a:pPr lvl="1"/>
            <a:r>
              <a:rPr lang="en-US" dirty="0"/>
              <a:t>Type of Events: Play, Download, Search</a:t>
            </a:r>
          </a:p>
          <a:p>
            <a:pPr lvl="1"/>
            <a:r>
              <a:rPr lang="en-US" dirty="0"/>
              <a:t>15 features</a:t>
            </a:r>
          </a:p>
          <a:p>
            <a:r>
              <a:rPr lang="en-US" dirty="0" err="1"/>
              <a:t>Recency</a:t>
            </a:r>
            <a:r>
              <a:rPr lang="en-US" dirty="0"/>
              <a:t> (of Events): </a:t>
            </a:r>
          </a:p>
          <a:p>
            <a:pPr lvl="1"/>
            <a:r>
              <a:rPr lang="en-US" dirty="0"/>
              <a:t>Last Event Time from Now (Snapshot Time)</a:t>
            </a:r>
          </a:p>
          <a:p>
            <a:pPr lvl="1"/>
            <a:r>
              <a:rPr lang="en-US" dirty="0"/>
              <a:t>Play, Download, Search</a:t>
            </a:r>
          </a:p>
          <a:p>
            <a:pPr lvl="1"/>
            <a:r>
              <a:rPr lang="en-US" dirty="0"/>
              <a:t>3 features</a:t>
            </a:r>
          </a:p>
          <a:p>
            <a:r>
              <a:rPr lang="en-US" dirty="0"/>
              <a:t>Acceleration (Optional)</a:t>
            </a:r>
          </a:p>
          <a:p>
            <a:pPr lvl="1"/>
            <a:r>
              <a:rPr lang="en-US" dirty="0"/>
              <a:t>Ratio of frequency of different time window (acceleration), e.g.</a:t>
            </a:r>
          </a:p>
          <a:p>
            <a:pPr lvl="2"/>
            <a:r>
              <a:rPr lang="en-US" dirty="0"/>
              <a:t>play_1d_over_play_7d, </a:t>
            </a:r>
          </a:p>
          <a:p>
            <a:pPr lvl="2"/>
            <a:r>
              <a:rPr lang="en-US" dirty="0"/>
              <a:t>play_1d_over_down_1d</a:t>
            </a:r>
          </a:p>
          <a:p>
            <a:pPr lvl="2"/>
            <a:r>
              <a:rPr lang="en-US" dirty="0"/>
              <a:t>play_1d_over_down_7d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Rate (Not Applicable)</a:t>
            </a:r>
          </a:p>
          <a:p>
            <a:r>
              <a:rPr lang="en-US" dirty="0"/>
              <a:t>Life length (Optional)</a:t>
            </a:r>
          </a:p>
          <a:p>
            <a:r>
              <a:rPr lang="en-US" dirty="0"/>
              <a:t>Play time percentage of song length (Optional)</a:t>
            </a:r>
          </a:p>
          <a:p>
            <a:pPr lvl="1"/>
            <a:r>
              <a:rPr lang="en-US" dirty="0"/>
              <a:t>mean, max, min, </a:t>
            </a:r>
            <a:r>
              <a:rPr lang="en-US" dirty="0" err="1"/>
              <a:t>std</a:t>
            </a:r>
            <a:r>
              <a:rPr lang="en-US" dirty="0"/>
              <a:t>, mean weighted by </a:t>
            </a:r>
            <a:r>
              <a:rPr lang="en-US" dirty="0" err="1"/>
              <a:t>recency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541</Words>
  <Application>Microsoft Macintosh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DengXian</vt:lpstr>
      <vt:lpstr>Arial</vt:lpstr>
      <vt:lpstr>Calibri</vt:lpstr>
      <vt:lpstr>Calibri Light</vt:lpstr>
      <vt:lpstr>Mangal</vt:lpstr>
      <vt:lpstr>Office Theme</vt:lpstr>
      <vt:lpstr>Music Box Project</vt:lpstr>
      <vt:lpstr>Data</vt:lpstr>
      <vt:lpstr>Play Data</vt:lpstr>
      <vt:lpstr>Download Data</vt:lpstr>
      <vt:lpstr>Search Data</vt:lpstr>
      <vt:lpstr>Sample Code</vt:lpstr>
      <vt:lpstr>Churn</vt:lpstr>
      <vt:lpstr>Churn Label Definition</vt:lpstr>
      <vt:lpstr>Churn Feature Generation - User Activities</vt:lpstr>
      <vt:lpstr>Churn Feature Generation - User Profile</vt:lpstr>
      <vt:lpstr>Data Processing</vt:lpstr>
      <vt:lpstr>Train model</vt:lpstr>
      <vt:lpstr>Recommendation</vt:lpstr>
      <vt:lpstr>Recommendation</vt:lpstr>
      <vt:lpstr>Data Cleaning</vt:lpstr>
      <vt:lpstr>Data Size</vt:lpstr>
      <vt:lpstr>Train Recommender</vt:lpstr>
      <vt:lpstr>Performance Evaluation</vt:lpstr>
      <vt:lpstr>Capstone Standard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He</dc:creator>
  <cp:lastModifiedBy>Jun He</cp:lastModifiedBy>
  <cp:revision>63</cp:revision>
  <cp:lastPrinted>2017-07-01T04:38:47Z</cp:lastPrinted>
  <dcterms:created xsi:type="dcterms:W3CDTF">2017-06-30T23:28:44Z</dcterms:created>
  <dcterms:modified xsi:type="dcterms:W3CDTF">2018-02-10T05:00:48Z</dcterms:modified>
</cp:coreProperties>
</file>