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Default Extension="xlsx" ContentType="application/vnd.openxmlformats-officedocument.spreadsheetml.sheet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notesSlides/notesSlide29.xml" ContentType="application/vnd.openxmlformats-officedocument.presentationml.notesSlide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charts/chart1.xml" ContentType="application/vnd.openxmlformats-officedocument.drawingml.chart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notesSlides/notesSlide22.xml" ContentType="application/vnd.openxmlformats-officedocument.presentationml.notesSlide+xml"/>
  <Override PartName="/ppt/tags/tag73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9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charts/chart2.xml" ContentType="application/vnd.openxmlformats-officedocument.drawingml.chart+xml"/>
  <Override PartName="/ppt/tags/tag162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notesSlides/notesSlide42.xml" ContentType="application/vnd.openxmlformats-officedocument.presentationml.notesSlide+xml"/>
  <Override PartName="/ppt/tags/tag168.xml" ContentType="application/vnd.openxmlformats-officedocument.presentationml.tags+xml"/>
  <Default Extension="gif" ContentType="image/gif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notesSlides/notesSlide50.xml" ContentType="application/vnd.openxmlformats-officedocument.presentationml.notesSlide+xml"/>
  <Override PartName="/ppt/tags/tag165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60"/>
  </p:notesMasterIdLst>
  <p:sldIdLst>
    <p:sldId id="256" r:id="rId2"/>
    <p:sldId id="607" r:id="rId3"/>
    <p:sldId id="664" r:id="rId4"/>
    <p:sldId id="665" r:id="rId5"/>
    <p:sldId id="666" r:id="rId6"/>
    <p:sldId id="610" r:id="rId7"/>
    <p:sldId id="612" r:id="rId8"/>
    <p:sldId id="613" r:id="rId9"/>
    <p:sldId id="614" r:id="rId10"/>
    <p:sldId id="615" r:id="rId11"/>
    <p:sldId id="620" r:id="rId12"/>
    <p:sldId id="674" r:id="rId13"/>
    <p:sldId id="572" r:id="rId14"/>
    <p:sldId id="618" r:id="rId15"/>
    <p:sldId id="619" r:id="rId16"/>
    <p:sldId id="672" r:id="rId17"/>
    <p:sldId id="673" r:id="rId18"/>
    <p:sldId id="677" r:id="rId19"/>
    <p:sldId id="678" r:id="rId20"/>
    <p:sldId id="676" r:id="rId21"/>
    <p:sldId id="679" r:id="rId22"/>
    <p:sldId id="575" r:id="rId23"/>
    <p:sldId id="675" r:id="rId24"/>
    <p:sldId id="576" r:id="rId25"/>
    <p:sldId id="680" r:id="rId26"/>
    <p:sldId id="681" r:id="rId27"/>
    <p:sldId id="583" r:id="rId28"/>
    <p:sldId id="683" r:id="rId29"/>
    <p:sldId id="591" r:id="rId30"/>
    <p:sldId id="656" r:id="rId31"/>
    <p:sldId id="682" r:id="rId32"/>
    <p:sldId id="629" r:id="rId33"/>
    <p:sldId id="631" r:id="rId34"/>
    <p:sldId id="632" r:id="rId35"/>
    <p:sldId id="634" r:id="rId36"/>
    <p:sldId id="635" r:id="rId37"/>
    <p:sldId id="594" r:id="rId38"/>
    <p:sldId id="637" r:id="rId39"/>
    <p:sldId id="638" r:id="rId40"/>
    <p:sldId id="659" r:id="rId41"/>
    <p:sldId id="639" r:id="rId42"/>
    <p:sldId id="640" r:id="rId43"/>
    <p:sldId id="595" r:id="rId44"/>
    <p:sldId id="661" r:id="rId45"/>
    <p:sldId id="596" r:id="rId46"/>
    <p:sldId id="645" r:id="rId47"/>
    <p:sldId id="598" r:id="rId48"/>
    <p:sldId id="663" r:id="rId49"/>
    <p:sldId id="601" r:id="rId50"/>
    <p:sldId id="648" r:id="rId51"/>
    <p:sldId id="603" r:id="rId52"/>
    <p:sldId id="649" r:id="rId53"/>
    <p:sldId id="650" r:id="rId54"/>
    <p:sldId id="651" r:id="rId55"/>
    <p:sldId id="652" r:id="rId56"/>
    <p:sldId id="657" r:id="rId57"/>
    <p:sldId id="653" r:id="rId58"/>
    <p:sldId id="606" r:id="rId59"/>
  </p:sldIdLst>
  <p:sldSz cx="13004800" cy="9753600"/>
  <p:notesSz cx="6858000" cy="9144000"/>
  <p:embeddedFontLst>
    <p:embeddedFont>
      <p:font typeface="Arial Narrow" pitchFamily="34" charset="0"/>
      <p:regular r:id="rId61"/>
      <p:bold r:id="rId62"/>
      <p:italic r:id="rId63"/>
      <p:boldItalic r:id="rId64"/>
    </p:embeddedFont>
    <p:embeddedFont>
      <p:font typeface="CMMI10" pitchFamily="34" charset="0"/>
      <p:regular r:id="rId65"/>
    </p:embeddedFont>
    <p:embeddedFont>
      <p:font typeface="CMSY10" pitchFamily="34" charset="0"/>
      <p:regular r:id="rId66"/>
    </p:embeddedFont>
    <p:embeddedFont>
      <p:font typeface="CMEX10" pitchFamily="34" charset="0"/>
      <p:regular r:id="rId67"/>
    </p:embeddedFont>
    <p:embeddedFont>
      <p:font typeface="MSBM10" pitchFamily="34" charset="0"/>
      <p:regular r:id="rId68"/>
    </p:embeddedFont>
    <p:embeddedFont>
      <p:font typeface="CMMI7" pitchFamily="34" charset="0"/>
      <p:regular r:id="rId69"/>
    </p:embeddedFont>
    <p:embeddedFont>
      <p:font typeface="CMMI5" pitchFamily="34" charset="0"/>
      <p:regular r:id="rId70"/>
    </p:embeddedFont>
    <p:embeddedFont>
      <p:font typeface="CMR10" pitchFamily="34" charset="0"/>
      <p:regular r:id="rId71"/>
    </p:embeddedFont>
    <p:embeddedFont>
      <p:font typeface="CMSY10ORIG" pitchFamily="34" charset="0"/>
      <p:regular r:id="rId72"/>
    </p:embeddedFont>
    <p:embeddedFont>
      <p:font typeface="CMBX10" pitchFamily="34" charset="0"/>
      <p:regular r:id="rId73"/>
    </p:embeddedFont>
    <p:embeddedFont>
      <p:font typeface="Tahoma" pitchFamily="34" charset="0"/>
      <p:regular r:id="rId74"/>
      <p:bold r:id="rId75"/>
    </p:embeddedFont>
  </p:embeddedFontLst>
  <p:custDataLst>
    <p:tags r:id="rId7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" initials="J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  <a:srgbClr val="990099"/>
    <a:srgbClr val="9600C8"/>
    <a:srgbClr val="640096"/>
    <a:srgbClr val="008000"/>
    <a:srgbClr val="C80000"/>
    <a:srgbClr val="9600E1"/>
    <a:srgbClr val="2121FF"/>
    <a:srgbClr val="BAB030"/>
    <a:srgbClr val="0064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3" autoAdjust="0"/>
    <p:restoredTop sz="92886" autoAdjust="0"/>
  </p:normalViewPr>
  <p:slideViewPr>
    <p:cSldViewPr>
      <p:cViewPr varScale="1">
        <p:scale>
          <a:sx n="59" d="100"/>
          <a:sy n="59" d="100"/>
        </p:scale>
        <p:origin x="-954" y="-78"/>
      </p:cViewPr>
      <p:guideLst>
        <p:guide orient="horz" pos="3049"/>
        <p:guide pos="4073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6236"/>
    </p:cViewPr>
  </p:sorterViewPr>
  <p:notesViewPr>
    <p:cSldViewPr>
      <p:cViewPr varScale="1">
        <p:scale>
          <a:sx n="68" d="100"/>
          <a:sy n="68" d="100"/>
        </p:scale>
        <p:origin x="-2808" y="-12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9.2623361833627266E-2"/>
          <c:y val="3.9609291322380002E-2"/>
          <c:w val="0.89050666248848065"/>
          <c:h val="0.8333042433609354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Naïve</c:v>
                </c:pt>
              </c:strCache>
            </c:strRef>
          </c:tx>
          <c:spPr>
            <a:solidFill>
              <a:srgbClr val="C80000"/>
            </a:solidFill>
          </c:spPr>
          <c:cat>
            <c:strRef>
              <c:f>Sheet1!$A$2:$A$4</c:f>
              <c:strCache>
                <c:ptCount val="3"/>
                <c:pt idx="0">
                  <c:v>Books</c:v>
                </c:pt>
                <c:pt idx="1">
                  <c:v>DVDs</c:v>
                </c:pt>
                <c:pt idx="2">
                  <c:v>Electronics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1.6800000000000006</c:v>
                </c:pt>
                <c:pt idx="1">
                  <c:v>1.58</c:v>
                </c:pt>
                <c:pt idx="2">
                  <c:v>1.28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Shared+Source</c:v>
                </c:pt>
              </c:strCache>
            </c:strRef>
          </c:tx>
          <c:spPr>
            <a:solidFill>
              <a:srgbClr val="42764B"/>
            </a:solidFill>
          </c:spPr>
          <c:cat>
            <c:strRef>
              <c:f>Sheet1!$A$2:$A$4</c:f>
              <c:strCache>
                <c:ptCount val="3"/>
                <c:pt idx="0">
                  <c:v>Books</c:v>
                </c:pt>
                <c:pt idx="1">
                  <c:v>DVDs</c:v>
                </c:pt>
                <c:pt idx="2">
                  <c:v>Electronics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 Domain</c:v>
                </c:pt>
              </c:strCache>
            </c:strRef>
          </c:tx>
          <c:spPr>
            <a:solidFill>
              <a:srgbClr val="0000C8"/>
            </a:solidFill>
          </c:spPr>
          <c:cat>
            <c:strRef>
              <c:f>Sheet1!$A$2:$A$4</c:f>
              <c:strCache>
                <c:ptCount val="3"/>
                <c:pt idx="0">
                  <c:v>Books</c:v>
                </c:pt>
                <c:pt idx="1">
                  <c:v>DVDs</c:v>
                </c:pt>
                <c:pt idx="2">
                  <c:v>Electronics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1.1499999999999992</c:v>
                </c:pt>
                <c:pt idx="1">
                  <c:v>1.1499999999999992</c:v>
                </c:pt>
                <c:pt idx="2">
                  <c:v>1.1499999999999992</c:v>
                </c:pt>
              </c:numCache>
            </c:numRef>
          </c:val>
        </c:ser>
        <c:axId val="157043328"/>
        <c:axId val="157057408"/>
      </c:barChart>
      <c:catAx>
        <c:axId val="157043328"/>
        <c:scaling>
          <c:orientation val="minMax"/>
        </c:scaling>
        <c:axPos val="b"/>
        <c:tickLblPos val="nextTo"/>
        <c:txPr>
          <a:bodyPr/>
          <a:lstStyle/>
          <a:p>
            <a:pPr>
              <a:defRPr sz="2800" baseline="0">
                <a:solidFill>
                  <a:schemeClr val="bg2"/>
                </a:solidFill>
              </a:defRPr>
            </a:pPr>
            <a:endParaRPr lang="en-US"/>
          </a:p>
        </c:txPr>
        <c:crossAx val="157057408"/>
        <c:crosses val="autoZero"/>
        <c:auto val="1"/>
        <c:lblAlgn val="ctr"/>
        <c:lblOffset val="100"/>
      </c:catAx>
      <c:valAx>
        <c:axId val="157057408"/>
        <c:scaling>
          <c:orientation val="minMax"/>
          <c:max val="1.7"/>
          <c:min val="1.100000000000000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57043328"/>
        <c:crosses val="autoZero"/>
        <c:crossBetween val="between"/>
        <c:majorUnit val="0.2"/>
        <c:minorUnit val="0.1"/>
      </c:valAx>
    </c:plotArea>
    <c:legend>
      <c:legendPos val="r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72691226435257761"/>
          <c:y val="9.7314618044221188E-2"/>
          <c:w val="0.16083453824710681"/>
          <c:h val="0.1406059744733642"/>
        </c:manualLayout>
      </c:layout>
      <c:spPr>
        <a:solidFill>
          <a:schemeClr val="accent3"/>
        </a:solidFill>
        <a:ln w="12700">
          <a:solidFill>
            <a:srgbClr val="000000"/>
          </a:solidFill>
        </a:ln>
      </c:spPr>
      <c:txPr>
        <a:bodyPr/>
        <a:lstStyle/>
        <a:p>
          <a:pPr>
            <a:defRPr sz="28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9.2623361833627266E-2"/>
          <c:y val="3.9609291322380002E-2"/>
          <c:w val="0.89050666248848065"/>
          <c:h val="0.83330424336093545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Naïve</c:v>
                </c:pt>
              </c:strCache>
            </c:strRef>
          </c:tx>
          <c:spPr>
            <a:solidFill>
              <a:srgbClr val="C80000"/>
            </a:solidFill>
          </c:spPr>
          <c:cat>
            <c:strRef>
              <c:f>Sheet1!$A$2:$A$4</c:f>
              <c:strCache>
                <c:ptCount val="3"/>
                <c:pt idx="0">
                  <c:v>Books</c:v>
                </c:pt>
                <c:pt idx="1">
                  <c:v>DVDs</c:v>
                </c:pt>
                <c:pt idx="2">
                  <c:v>Electronics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1.6800000000000006</c:v>
                </c:pt>
                <c:pt idx="1">
                  <c:v>1.58</c:v>
                </c:pt>
                <c:pt idx="2">
                  <c:v>1.28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rgbClr val="9600C8"/>
            </a:solidFill>
          </c:spPr>
          <c:cat>
            <c:strRef>
              <c:f>Sheet1!$A$2:$A$4</c:f>
              <c:strCache>
                <c:ptCount val="3"/>
                <c:pt idx="0">
                  <c:v>Books</c:v>
                </c:pt>
                <c:pt idx="1">
                  <c:v>DVDs</c:v>
                </c:pt>
                <c:pt idx="2">
                  <c:v>Electronics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1.55</c:v>
                </c:pt>
                <c:pt idx="1">
                  <c:v>1.32</c:v>
                </c:pt>
                <c:pt idx="2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 Domain</c:v>
                </c:pt>
              </c:strCache>
            </c:strRef>
          </c:tx>
          <c:spPr>
            <a:solidFill>
              <a:srgbClr val="0000C8"/>
            </a:solidFill>
          </c:spPr>
          <c:cat>
            <c:strRef>
              <c:f>Sheet1!$A$2:$A$4</c:f>
              <c:strCache>
                <c:ptCount val="3"/>
                <c:pt idx="0">
                  <c:v>Books</c:v>
                </c:pt>
                <c:pt idx="1">
                  <c:v>DVDs</c:v>
                </c:pt>
                <c:pt idx="2">
                  <c:v>Electronics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1.1499999999999992</c:v>
                </c:pt>
                <c:pt idx="1">
                  <c:v>1.1499999999999992</c:v>
                </c:pt>
                <c:pt idx="2">
                  <c:v>1.1499999999999992</c:v>
                </c:pt>
              </c:numCache>
            </c:numRef>
          </c:val>
        </c:ser>
        <c:axId val="157108864"/>
        <c:axId val="157114752"/>
      </c:barChart>
      <c:catAx>
        <c:axId val="157108864"/>
        <c:scaling>
          <c:orientation val="minMax"/>
        </c:scaling>
        <c:axPos val="b"/>
        <c:tickLblPos val="nextTo"/>
        <c:txPr>
          <a:bodyPr/>
          <a:lstStyle/>
          <a:p>
            <a:pPr>
              <a:defRPr sz="2800" baseline="0">
                <a:solidFill>
                  <a:schemeClr val="bg2"/>
                </a:solidFill>
              </a:defRPr>
            </a:pPr>
            <a:endParaRPr lang="en-US"/>
          </a:p>
        </c:txPr>
        <c:crossAx val="157114752"/>
        <c:crosses val="autoZero"/>
        <c:auto val="1"/>
        <c:lblAlgn val="ctr"/>
        <c:lblOffset val="100"/>
      </c:catAx>
      <c:valAx>
        <c:axId val="157114752"/>
        <c:scaling>
          <c:orientation val="minMax"/>
          <c:max val="1.7"/>
          <c:min val="1.1000000000000001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57108864"/>
        <c:crosses val="autoZero"/>
        <c:crossBetween val="between"/>
        <c:majorUnit val="0.2"/>
        <c:minorUnit val="0.1"/>
      </c:valAx>
    </c:plotArea>
    <c:legend>
      <c:legendPos val="r"/>
      <c:layout>
        <c:manualLayout>
          <c:xMode val="edge"/>
          <c:yMode val="edge"/>
          <c:x val="0.72691226435257761"/>
          <c:y val="9.7314618044221188E-2"/>
          <c:w val="0.22503703909944087"/>
          <c:h val="0.3394955221427986"/>
        </c:manualLayout>
      </c:layout>
      <c:spPr>
        <a:solidFill>
          <a:schemeClr val="accent3"/>
        </a:solidFill>
        <a:ln w="12700">
          <a:solidFill>
            <a:srgbClr val="000000"/>
          </a:solidFill>
        </a:ln>
      </c:spPr>
      <c:txPr>
        <a:bodyPr/>
        <a:lstStyle/>
        <a:p>
          <a:pPr>
            <a:defRPr sz="28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1-13T00:31:17.074" idx="4">
    <p:pos x="10" y="10"/>
    <p:text>PhD, visiting researcher, Postdoc
All on correspondences
Say:  Correspondences for Domain Adaptation
         Correspondences for Machine Translation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1-13T00:02:24.686" idx="10">
    <p:pos x="10" y="10"/>
    <p:text>Say "The pivots can be chosen automatically based on labeled source &amp; unlabeled target data"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1-13T00:02:24.686" idx="11">
    <p:pos x="10" y="10"/>
    <p:text>Say "The pivots can be chosen automatically based on labeled source &amp; unlabeled target data"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DB39CF-2F0D-41FE-AAC6-4D63C3942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8B1F2-2275-482B-9631-CB923DAA6C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10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11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12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13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14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15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6EFE3-BB42-467E-B92A-52F4C0EC12C8}" type="slidenum">
              <a:rPr lang="en-US"/>
              <a:pPr/>
              <a:t>16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>
                <a:solidFill>
                  <a:srgbClr val="0000AC"/>
                </a:solidFill>
              </a:rPr>
              <a:t>Say: If there is some good hypothesis for both domains, then this bound tells how well you can learn from only source labeled data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6EFE3-BB42-467E-B92A-52F4C0EC12C8}" type="slidenum">
              <a:rPr lang="en-US"/>
              <a:pPr/>
              <a:t>17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>
                <a:solidFill>
                  <a:srgbClr val="0000AC"/>
                </a:solidFill>
              </a:rPr>
              <a:t>Say: If there is some good hypothesis for both domains, then this bound tells how well you can learn from only source labeled data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1BBAB-1706-47BC-94BE-4E29D2C941AC}" type="slidenum">
              <a:rPr lang="en-US"/>
              <a:pPr/>
              <a:t>18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1BBAB-1706-47BC-94BE-4E29D2C941AC}" type="slidenum">
              <a:rPr lang="en-US"/>
              <a:pPr/>
              <a:t>19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2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1BBAB-1706-47BC-94BE-4E29D2C941AC}" type="slidenum">
              <a:rPr lang="en-US"/>
              <a:pPr/>
              <a:t>20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1BBAB-1706-47BC-94BE-4E29D2C941AC}" type="slidenum">
              <a:rPr lang="en-US"/>
              <a:pPr/>
              <a:t>21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1BBAB-1706-47BC-94BE-4E29D2C941AC}" type="slidenum">
              <a:rPr lang="en-US"/>
              <a:pPr/>
              <a:t>22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1BBAB-1706-47BC-94BE-4E29D2C941AC}" type="slidenum">
              <a:rPr lang="en-US"/>
              <a:pPr/>
              <a:t>23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FEFA-DA4C-4D51-82A8-384AE79E8DC6}" type="slidenum">
              <a:rPr lang="en-US"/>
              <a:pPr/>
              <a:t>24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FEFA-DA4C-4D51-82A8-384AE79E8DC6}" type="slidenum">
              <a:rPr lang="en-US"/>
              <a:pPr/>
              <a:t>25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FEFA-DA4C-4D51-82A8-384AE79E8DC6}" type="slidenum">
              <a:rPr lang="en-US"/>
              <a:pPr/>
              <a:t>26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27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28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29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3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Write</a:t>
            </a:r>
            <a:r>
              <a:rPr lang="en-US" baseline="0" dirty="0" smtClean="0"/>
              <a:t> source &amp; target here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37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all these other algorithms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39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40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41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Say:</a:t>
            </a:r>
            <a:r>
              <a:rPr lang="en-US" baseline="0" dirty="0" smtClean="0"/>
              <a:t> With the right </a:t>
            </a:r>
            <a:r>
              <a:rPr lang="en-US" baseline="0" dirty="0" err="1" smtClean="0"/>
              <a:t>Pis</a:t>
            </a:r>
            <a:r>
              <a:rPr lang="en-US" baseline="0" dirty="0" smtClean="0"/>
              <a:t> and Pit,  then by learning on the source, we can find a perfect target predictor</a:t>
            </a: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47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48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49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50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51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52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53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54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56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57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58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development here.  Start with ideal bar on the end.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6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7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8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5BF30-2081-4601-A0DA-5874448E67E5}" type="slidenum">
              <a:rPr lang="en-US"/>
              <a:pPr/>
              <a:t>9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spcBef>
                <a:spcPts val="600"/>
              </a:spcBef>
              <a:buSzPct val="100000"/>
              <a:buFont typeface="Wingdings" pitchFamily="2" charset="2"/>
              <a:buChar char="§"/>
              <a:defRPr sz="36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600"/>
              </a:spcBef>
              <a:buSzPct val="100000"/>
              <a:buFont typeface="Wingdings" pitchFamily="2" charset="2"/>
              <a:buChar char="§"/>
              <a:defRPr sz="3200">
                <a:latin typeface="+mj-lt"/>
              </a:defRPr>
            </a:lvl2pPr>
            <a:lvl3pPr>
              <a:spcBef>
                <a:spcPts val="600"/>
              </a:spcBef>
              <a:buSzPct val="100000"/>
              <a:buFont typeface="Wingdings" pitchFamily="2" charset="2"/>
              <a:buChar char="§"/>
              <a:defRPr sz="2800">
                <a:solidFill>
                  <a:schemeClr val="accent1"/>
                </a:solidFill>
                <a:latin typeface="+mj-lt"/>
              </a:defRPr>
            </a:lvl3pPr>
            <a:lvl4pPr>
              <a:spcBef>
                <a:spcPts val="600"/>
              </a:spcBef>
              <a:buSzPct val="100000"/>
              <a:buFont typeface="Wingdings" pitchFamily="2" charset="2"/>
              <a:buChar char="§"/>
              <a:defRPr sz="2400">
                <a:latin typeface="+mj-lt"/>
              </a:defRPr>
            </a:lvl4pPr>
            <a:lvl5pPr>
              <a:spcBef>
                <a:spcPts val="600"/>
              </a:spcBef>
              <a:buSzPct val="100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609600"/>
            <a:ext cx="2925762" cy="810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609600"/>
            <a:ext cx="8624888" cy="810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4725" y="1188987"/>
            <a:ext cx="11055350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6065787"/>
            <a:ext cx="9102725" cy="1192212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nlp_logo_retrace_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42632" y="2932584"/>
            <a:ext cx="2239888" cy="3079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50240" y="325121"/>
            <a:ext cx="11704320" cy="8387645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240" y="8882098"/>
            <a:ext cx="3034453" cy="67733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307" y="8882098"/>
            <a:ext cx="4118187" cy="67733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 Narrow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81720" y="448308"/>
            <a:ext cx="1116124" cy="1304049"/>
            <a:chOff x="228600" y="152400"/>
            <a:chExt cx="856591" cy="793750"/>
          </a:xfrm>
        </p:grpSpPr>
        <p:grpSp>
          <p:nvGrpSpPr>
            <p:cNvPr id="8" name="Group 11"/>
            <p:cNvGrpSpPr/>
            <p:nvPr userDrawn="1"/>
          </p:nvGrpSpPr>
          <p:grpSpPr>
            <a:xfrm>
              <a:off x="228600" y="152400"/>
              <a:ext cx="856591" cy="793750"/>
              <a:chOff x="228600" y="152400"/>
              <a:chExt cx="856591" cy="793750"/>
            </a:xfrm>
          </p:grpSpPr>
          <p:pic>
            <p:nvPicPr>
              <p:cNvPr id="10" name="Picture 9" descr="logo_tower.png"/>
              <p:cNvPicPr>
                <a:picLocks noChangeAspect="1"/>
              </p:cNvPicPr>
              <p:nvPr userDrawn="1"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28600" y="228600"/>
                <a:ext cx="856591" cy="71755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 userDrawn="1"/>
            </p:nvSpPr>
            <p:spPr>
              <a:xfrm>
                <a:off x="914400" y="152400"/>
                <a:ext cx="170791" cy="152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 userDrawn="1"/>
          </p:nvSpPr>
          <p:spPr>
            <a:xfrm>
              <a:off x="228600" y="152400"/>
              <a:ext cx="856591" cy="793750"/>
            </a:xfrm>
            <a:prstGeom prst="rect">
              <a:avLst/>
            </a:prstGeom>
            <a:solidFill>
              <a:schemeClr val="lt1">
                <a:alpha val="6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457200"/>
            <a:ext cx="102108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Arial Narrow" pitchFamily="34" charset="0"/>
              </a:rPr>
              <a:t>Click to edit Master title style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345716" y="1744452"/>
            <a:ext cx="12659084" cy="45719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pPr defTabSz="1300163">
              <a:defRPr/>
            </a:pPr>
            <a:endParaRPr kumimoji="1" lang="en-US" sz="34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+mj-lt"/>
          <a:ea typeface="+mj-ea"/>
          <a:cs typeface="+mj-cs"/>
          <a:sym typeface="Arial Narrow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 Narrow" pitchFamily="34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0.png"/><Relationship Id="rId3" Type="http://schemas.openxmlformats.org/officeDocument/2006/relationships/tags" Target="../tags/tag24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tags" Target="../tags/tag26.xml"/><Relationship Id="rId10" Type="http://schemas.openxmlformats.org/officeDocument/2006/relationships/image" Target="../media/image13.png"/><Relationship Id="rId4" Type="http://schemas.openxmlformats.org/officeDocument/2006/relationships/tags" Target="../tags/tag25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8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5" Type="http://schemas.openxmlformats.org/officeDocument/2006/relationships/tags" Target="../tags/tag33.xml"/><Relationship Id="rId10" Type="http://schemas.openxmlformats.org/officeDocument/2006/relationships/image" Target="../media/image26.png"/><Relationship Id="rId4" Type="http://schemas.openxmlformats.org/officeDocument/2006/relationships/tags" Target="../tags/tag32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28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26.png"/><Relationship Id="rId5" Type="http://schemas.openxmlformats.org/officeDocument/2006/relationships/tags" Target="../tags/tag38.xml"/><Relationship Id="rId10" Type="http://schemas.openxmlformats.org/officeDocument/2006/relationships/image" Target="../media/image25.png"/><Relationship Id="rId4" Type="http://schemas.openxmlformats.org/officeDocument/2006/relationships/tags" Target="../tags/tag37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2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5" Type="http://schemas.openxmlformats.org/officeDocument/2006/relationships/tags" Target="../tags/tag44.xml"/><Relationship Id="rId10" Type="http://schemas.openxmlformats.org/officeDocument/2006/relationships/image" Target="../media/image26.png"/><Relationship Id="rId4" Type="http://schemas.openxmlformats.org/officeDocument/2006/relationships/tags" Target="../tags/tag43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3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32.png"/><Relationship Id="rId2" Type="http://schemas.openxmlformats.org/officeDocument/2006/relationships/tags" Target="../tags/tag46.xml"/><Relationship Id="rId16" Type="http://schemas.openxmlformats.org/officeDocument/2006/relationships/image" Target="../media/image36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1.png"/><Relationship Id="rId5" Type="http://schemas.openxmlformats.org/officeDocument/2006/relationships/tags" Target="../tags/tag49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tags" Target="../tags/tag48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3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32.png"/><Relationship Id="rId2" Type="http://schemas.openxmlformats.org/officeDocument/2006/relationships/tags" Target="../tags/tag53.xml"/><Relationship Id="rId16" Type="http://schemas.openxmlformats.org/officeDocument/2006/relationships/image" Target="../media/image36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1.png"/><Relationship Id="rId5" Type="http://schemas.openxmlformats.org/officeDocument/2006/relationships/tags" Target="../tags/tag56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tags" Target="../tags/tag55.xml"/><Relationship Id="rId9" Type="http://schemas.openxmlformats.org/officeDocument/2006/relationships/notesSlide" Target="../notesSlides/notesSlide17.xml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37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9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21.png"/><Relationship Id="rId5" Type="http://schemas.openxmlformats.org/officeDocument/2006/relationships/tags" Target="../tags/tag72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tags" Target="../tags/tag83.xml"/><Relationship Id="rId16" Type="http://schemas.openxmlformats.org/officeDocument/2006/relationships/image" Target="../media/image45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40.png"/><Relationship Id="rId5" Type="http://schemas.openxmlformats.org/officeDocument/2006/relationships/tags" Target="../tags/tag86.xml"/><Relationship Id="rId15" Type="http://schemas.openxmlformats.org/officeDocument/2006/relationships/image" Target="../media/image44.png"/><Relationship Id="rId10" Type="http://schemas.openxmlformats.org/officeDocument/2006/relationships/notesSlide" Target="../notesSlides/notesSlide27.xml"/><Relationship Id="rId19" Type="http://schemas.openxmlformats.org/officeDocument/2006/relationships/image" Target="../media/image48.png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42.png"/><Relationship Id="rId18" Type="http://schemas.openxmlformats.org/officeDocument/2006/relationships/image" Target="../media/image48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41.png"/><Relationship Id="rId17" Type="http://schemas.openxmlformats.org/officeDocument/2006/relationships/image" Target="../media/image47.png"/><Relationship Id="rId2" Type="http://schemas.openxmlformats.org/officeDocument/2006/relationships/tags" Target="../tags/tag91.xml"/><Relationship Id="rId16" Type="http://schemas.openxmlformats.org/officeDocument/2006/relationships/image" Target="../media/image46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40.png"/><Relationship Id="rId5" Type="http://schemas.openxmlformats.org/officeDocument/2006/relationships/tags" Target="../tags/tag94.xml"/><Relationship Id="rId15" Type="http://schemas.openxmlformats.org/officeDocument/2006/relationships/image" Target="../media/image44.png"/><Relationship Id="rId10" Type="http://schemas.openxmlformats.org/officeDocument/2006/relationships/notesSlide" Target="../notesSlides/notesSlide28.xml"/><Relationship Id="rId19" Type="http://schemas.openxmlformats.org/officeDocument/2006/relationships/image" Target="../media/image49.png"/><Relationship Id="rId4" Type="http://schemas.openxmlformats.org/officeDocument/2006/relationships/tags" Target="../tags/tag93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43.png"/><Relationship Id="rId18" Type="http://schemas.openxmlformats.org/officeDocument/2006/relationships/image" Target="../media/image52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tags" Target="../tags/tag99.xml"/><Relationship Id="rId16" Type="http://schemas.openxmlformats.org/officeDocument/2006/relationships/image" Target="../media/image45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41.png"/><Relationship Id="rId5" Type="http://schemas.openxmlformats.org/officeDocument/2006/relationships/tags" Target="../tags/tag102.xml"/><Relationship Id="rId15" Type="http://schemas.openxmlformats.org/officeDocument/2006/relationships/image" Target="../media/image51.png"/><Relationship Id="rId10" Type="http://schemas.openxmlformats.org/officeDocument/2006/relationships/notesSlide" Target="../notesSlides/notesSlide29.xml"/><Relationship Id="rId19" Type="http://schemas.openxmlformats.org/officeDocument/2006/relationships/image" Target="../media/image48.png"/><Relationship Id="rId4" Type="http://schemas.openxmlformats.org/officeDocument/2006/relationships/tags" Target="../tags/tag101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3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65.png"/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64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63.png"/><Relationship Id="rId5" Type="http://schemas.openxmlformats.org/officeDocument/2006/relationships/tags" Target="../tags/tag114.xml"/><Relationship Id="rId10" Type="http://schemas.openxmlformats.org/officeDocument/2006/relationships/image" Target="../media/image62.png"/><Relationship Id="rId4" Type="http://schemas.openxmlformats.org/officeDocument/2006/relationships/tags" Target="../tags/tag113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8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Relationship Id="rId5" Type="http://schemas.openxmlformats.org/officeDocument/2006/relationships/image" Target="../media/image71.png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4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tags" Target="../tags/tag123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notesSlide" Target="../notesSlides/notesSlide44.xml"/><Relationship Id="rId5" Type="http://schemas.openxmlformats.org/officeDocument/2006/relationships/tags" Target="../tags/tag126.xml"/><Relationship Id="rId15" Type="http://schemas.openxmlformats.org/officeDocument/2006/relationships/image" Target="../media/image78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82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33.xml"/><Relationship Id="rId7" Type="http://schemas.openxmlformats.org/officeDocument/2006/relationships/notesSlide" Target="../notesSlides/notesSlide45.xml"/><Relationship Id="rId12" Type="http://schemas.openxmlformats.org/officeDocument/2006/relationships/image" Target="../media/image88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87.png"/><Relationship Id="rId5" Type="http://schemas.openxmlformats.org/officeDocument/2006/relationships/tags" Target="../tags/tag135.xml"/><Relationship Id="rId10" Type="http://schemas.openxmlformats.org/officeDocument/2006/relationships/image" Target="../media/image86.png"/><Relationship Id="rId4" Type="http://schemas.openxmlformats.org/officeDocument/2006/relationships/tags" Target="../tags/tag134.xml"/><Relationship Id="rId9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13" Type="http://schemas.openxmlformats.org/officeDocument/2006/relationships/image" Target="../media/image88.png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7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86.png"/><Relationship Id="rId5" Type="http://schemas.openxmlformats.org/officeDocument/2006/relationships/tags" Target="../tags/tag140.xml"/><Relationship Id="rId10" Type="http://schemas.openxmlformats.org/officeDocument/2006/relationships/image" Target="../media/image85.png"/><Relationship Id="rId4" Type="http://schemas.openxmlformats.org/officeDocument/2006/relationships/tags" Target="../tags/tag139.xml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13" Type="http://schemas.openxmlformats.org/officeDocument/2006/relationships/image" Target="../media/image94.png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93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92.png"/><Relationship Id="rId5" Type="http://schemas.openxmlformats.org/officeDocument/2006/relationships/tags" Target="../tags/tag146.xml"/><Relationship Id="rId10" Type="http://schemas.openxmlformats.org/officeDocument/2006/relationships/image" Target="../media/image91.png"/><Relationship Id="rId4" Type="http://schemas.openxmlformats.org/officeDocument/2006/relationships/tags" Target="../tags/tag145.xml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13" Type="http://schemas.openxmlformats.org/officeDocument/2006/relationships/image" Target="../media/image94.png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93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image" Target="../media/image92.png"/><Relationship Id="rId5" Type="http://schemas.openxmlformats.org/officeDocument/2006/relationships/tags" Target="../tags/tag152.xml"/><Relationship Id="rId10" Type="http://schemas.openxmlformats.org/officeDocument/2006/relationships/image" Target="../media/image91.png"/><Relationship Id="rId4" Type="http://schemas.openxmlformats.org/officeDocument/2006/relationships/tags" Target="../tags/tag151.xml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tags" Target="../tags/tag156.xml"/><Relationship Id="rId7" Type="http://schemas.openxmlformats.org/officeDocument/2006/relationships/image" Target="../media/image96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60.xml"/><Relationship Id="rId7" Type="http://schemas.openxmlformats.org/officeDocument/2006/relationships/image" Target="../media/image99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98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63.xml"/><Relationship Id="rId7" Type="http://schemas.openxmlformats.org/officeDocument/2006/relationships/image" Target="../media/image102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53.xml"/><Relationship Id="rId11" Type="http://schemas.openxmlformats.org/officeDocument/2006/relationships/image" Target="../media/image101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00.png"/><Relationship Id="rId4" Type="http://schemas.openxmlformats.org/officeDocument/2006/relationships/tags" Target="../tags/tag164.xml"/><Relationship Id="rId9" Type="http://schemas.openxmlformats.org/officeDocument/2006/relationships/image" Target="../media/image10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13" Type="http://schemas.openxmlformats.org/officeDocument/2006/relationships/image" Target="../media/image101.png"/><Relationship Id="rId3" Type="http://schemas.openxmlformats.org/officeDocument/2006/relationships/tags" Target="../tags/tag167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00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104.png"/><Relationship Id="rId5" Type="http://schemas.openxmlformats.org/officeDocument/2006/relationships/tags" Target="../tags/tag169.xml"/><Relationship Id="rId1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tags" Target="../tags/tag168.xml"/><Relationship Id="rId9" Type="http://schemas.openxmlformats.org/officeDocument/2006/relationships/image" Target="../media/image105.png"/><Relationship Id="rId14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tags" Target="../tags/tag173.xml"/><Relationship Id="rId7" Type="http://schemas.openxmlformats.org/officeDocument/2006/relationships/notesSlide" Target="../notesSlides/notesSlide55.xml"/><Relationship Id="rId12" Type="http://schemas.openxmlformats.org/officeDocument/2006/relationships/image" Target="../media/image112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11.png"/><Relationship Id="rId5" Type="http://schemas.openxmlformats.org/officeDocument/2006/relationships/tags" Target="../tags/tag175.xml"/><Relationship Id="rId10" Type="http://schemas.openxmlformats.org/officeDocument/2006/relationships/image" Target="../media/image110.png"/><Relationship Id="rId4" Type="http://schemas.openxmlformats.org/officeDocument/2006/relationships/tags" Target="../tags/tag174.xml"/><Relationship Id="rId9" Type="http://schemas.openxmlformats.org/officeDocument/2006/relationships/image" Target="../media/image10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tags" Target="../tags/tag11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tags" Target="../tags/tag16.xml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tags" Target="../tags/tag19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tags" Target="../tags/tag21.xml"/><Relationship Id="rId10" Type="http://schemas.openxmlformats.org/officeDocument/2006/relationships/image" Target="../media/image13.png"/><Relationship Id="rId4" Type="http://schemas.openxmlformats.org/officeDocument/2006/relationships/tags" Target="../tags/tag20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676" y="556320"/>
            <a:ext cx="12523959" cy="1625600"/>
          </a:xfrm>
        </p:spPr>
        <p:txBody>
          <a:bodyPr anchor="t"/>
          <a:lstStyle/>
          <a:p>
            <a:pPr eaLnBrk="1" hangingPunct="1"/>
            <a:r>
              <a:rPr lang="en-US" sz="4800" dirty="0" smtClean="0"/>
              <a:t>Unsupervised Domain Adaptation: From Practice to Theory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756" y="7094287"/>
            <a:ext cx="11903238" cy="1058877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dirty="0" smtClean="0">
                <a:solidFill>
                  <a:schemeClr val="accent4"/>
                </a:solidFill>
              </a:rPr>
              <a:t>John Blitzer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0007600"/>
            <a:ext cx="1300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 smtClean="0">
                <a:latin typeface="CMMI10" pitchFamily="34" charset="0"/>
              </a:rPr>
              <a:t>A</a:t>
            </a:r>
            <a:r>
              <a:rPr lang="en-US" dirty="0" smtClean="0">
                <a:latin typeface="CMSY10" pitchFamily="34" charset="0"/>
              </a:rPr>
              <a:t>A</a:t>
            </a:r>
            <a:r>
              <a:rPr lang="en-US" dirty="0" smtClean="0">
                <a:latin typeface="CMEX10"/>
              </a:rPr>
              <a:t>A</a:t>
            </a:r>
            <a:r>
              <a:rPr lang="en-US" dirty="0" smtClean="0">
                <a:latin typeface="MSBM10"/>
              </a:rPr>
              <a:t>A</a:t>
            </a:r>
            <a:r>
              <a:rPr lang="en-US" dirty="0" smtClean="0">
                <a:latin typeface="CMMI7"/>
              </a:rPr>
              <a:t>A</a:t>
            </a:r>
            <a:r>
              <a:rPr lang="en-US" dirty="0" smtClean="0">
                <a:latin typeface="CMMI5"/>
              </a:rPr>
              <a:t>A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BX10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rain_test_target.png"/>
          <p:cNvPicPr>
            <a:picLocks noChangeAspect="1"/>
          </p:cNvPicPr>
          <p:nvPr/>
        </p:nvPicPr>
        <p:blipFill>
          <a:blip r:embed="rId8" cstate="print"/>
          <a:srcRect l="10925" t="6295" r="7867" b="9988"/>
          <a:stretch>
            <a:fillRect/>
          </a:stretch>
        </p:blipFill>
        <p:spPr>
          <a:xfrm>
            <a:off x="2564961" y="2100572"/>
            <a:ext cx="7573843" cy="4517136"/>
          </a:xfrm>
          <a:prstGeom prst="rect">
            <a:avLst/>
          </a:prstGeom>
        </p:spPr>
      </p:pic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What do you mean, theory?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05956" y="6468914"/>
            <a:ext cx="198700" cy="2800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05956" y="1852464"/>
            <a:ext cx="198700" cy="695452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9778764" y="5456783"/>
            <a:ext cx="320801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174809" y="5272844"/>
            <a:ext cx="331070" cy="33107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66848" y="6646829"/>
            <a:ext cx="3907760" cy="466139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>
          <a:xfrm rot="5400000">
            <a:off x="5854328" y="5020816"/>
            <a:ext cx="1224136" cy="0"/>
          </a:xfrm>
          <a:prstGeom prst="line">
            <a:avLst/>
          </a:prstGeom>
          <a:ln w="50800">
            <a:solidFill>
              <a:srgbClr val="9600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2380" y="4408748"/>
            <a:ext cx="324036" cy="0"/>
          </a:xfrm>
          <a:prstGeom prst="line">
            <a:avLst/>
          </a:prstGeom>
          <a:ln w="50800">
            <a:solidFill>
              <a:srgbClr val="9600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2380" y="5632884"/>
            <a:ext cx="324036" cy="0"/>
          </a:xfrm>
          <a:prstGeom prst="line">
            <a:avLst/>
          </a:prstGeom>
          <a:ln w="50800">
            <a:solidFill>
              <a:srgbClr val="9600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118711" y="7937140"/>
            <a:ext cx="4056055" cy="926487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900100" y="7829128"/>
            <a:ext cx="5854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u="sng" dirty="0" smtClean="0">
                <a:solidFill>
                  <a:srgbClr val="008000"/>
                </a:solidFill>
              </a:rPr>
              <a:t>Adaptation  Learning  Theory: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Domain Adaptation Theory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704" y="1996480"/>
            <a:ext cx="12529392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A computable (source) sample bound on target error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C8"/>
                </a:solidFill>
              </a:rPr>
              <a:t>A formal description of empirical phenomena</a:t>
            </a:r>
          </a:p>
          <a:p>
            <a:pPr marL="1200150" lvl="1" indent="-742950" algn="l">
              <a:lnSpc>
                <a:spcPts val="32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2"/>
                </a:solidFill>
              </a:rPr>
              <a:t>Why do shared representations algorithms work?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80000"/>
                </a:solidFill>
              </a:rPr>
              <a:t>Suggestions for 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704" y="1744452"/>
            <a:ext cx="12529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Target Generalization Bounds using Discrepancy Distance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sz="3600" b="1" dirty="0" smtClean="0">
                <a:solidFill>
                  <a:srgbClr val="008000"/>
                </a:solidFill>
              </a:rPr>
              <a:t>[BBCKPW 2009]</a:t>
            </a:r>
            <a:br>
              <a:rPr lang="en-US" sz="3600" b="1" dirty="0" smtClean="0">
                <a:solidFill>
                  <a:srgbClr val="008000"/>
                </a:solidFill>
              </a:rPr>
            </a:br>
            <a:r>
              <a:rPr lang="en-US" sz="3600" b="1" dirty="0" smtClean="0">
                <a:solidFill>
                  <a:srgbClr val="008000"/>
                </a:solidFill>
              </a:rPr>
              <a:t>[</a:t>
            </a:r>
            <a:r>
              <a:rPr lang="en-US" sz="3600" b="1" dirty="0" err="1" smtClean="0">
                <a:solidFill>
                  <a:srgbClr val="008000"/>
                </a:solidFill>
              </a:rPr>
              <a:t>Mansour</a:t>
            </a:r>
            <a:r>
              <a:rPr lang="en-US" sz="3600" b="1" dirty="0" smtClean="0">
                <a:solidFill>
                  <a:srgbClr val="008000"/>
                </a:solidFill>
              </a:rPr>
              <a:t> et al. 2009]</a:t>
            </a:r>
            <a:r>
              <a:rPr lang="en-US" sz="3600" b="1" dirty="0" smtClean="0">
                <a:solidFill>
                  <a:srgbClr val="00B050"/>
                </a:solidFill>
              </a:rPr>
              <a:t/>
            </a:r>
            <a:br>
              <a:rPr lang="en-US" sz="3600" b="1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Coupled Subspace Learning</a:t>
            </a:r>
          </a:p>
        </p:txBody>
      </p:sp>
      <p:grpSp>
        <p:nvGrpSpPr>
          <p:cNvPr id="4" name="Group 18"/>
          <p:cNvGrpSpPr/>
          <p:nvPr/>
        </p:nvGrpSpPr>
        <p:grpSpPr>
          <a:xfrm rot="19752354">
            <a:off x="7277692" y="3258697"/>
            <a:ext cx="2772308" cy="2376264"/>
            <a:chOff x="6022579" y="5716345"/>
            <a:chExt cx="3442722" cy="2898987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rot="4920972" flipH="1">
              <a:off x="6462845" y="6244665"/>
              <a:ext cx="2898987" cy="1842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 rot="4920972">
              <a:off x="6705556" y="5688124"/>
              <a:ext cx="1700106" cy="26641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/>
            </a:p>
          </p:txBody>
        </p:sp>
        <p:sp>
          <p:nvSpPr>
            <p:cNvPr id="7" name="AutoShape 29"/>
            <p:cNvSpPr>
              <a:spLocks noChangeArrowheads="1"/>
            </p:cNvSpPr>
            <p:nvPr/>
          </p:nvSpPr>
          <p:spPr bwMode="auto">
            <a:xfrm rot="2942808">
              <a:off x="7815254" y="6630746"/>
              <a:ext cx="1842347" cy="1192107"/>
            </a:xfrm>
            <a:prstGeom prst="rtTriangle">
              <a:avLst/>
            </a:prstGeom>
            <a:solidFill>
              <a:schemeClr val="accent3">
                <a:lumMod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/>
            </a:p>
          </p:txBody>
        </p:sp>
        <p:sp>
          <p:nvSpPr>
            <p:cNvPr id="8" name="AutoShape 34"/>
            <p:cNvSpPr>
              <a:spLocks noChangeArrowheads="1"/>
            </p:cNvSpPr>
            <p:nvPr/>
          </p:nvSpPr>
          <p:spPr bwMode="auto">
            <a:xfrm rot="13797102">
              <a:off x="6142241" y="6192737"/>
              <a:ext cx="1203396" cy="1442719"/>
            </a:xfrm>
            <a:prstGeom prst="rtTriangle">
              <a:avLst/>
            </a:prstGeom>
            <a:solidFill>
              <a:schemeClr val="accent3">
                <a:lumMod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/>
            </a:p>
          </p:txBody>
        </p:sp>
        <p:pic>
          <p:nvPicPr>
            <p:cNvPr id="9" name="Picture 8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8842660" y="5776900"/>
              <a:ext cx="318123" cy="4231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1" name="Picture 10" descr="TP_t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9042198" y="8189168"/>
              <a:ext cx="423103" cy="42310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2" name="Oval 11"/>
          <p:cNvSpPr/>
          <p:nvPr/>
        </p:nvSpPr>
        <p:spPr bwMode="auto">
          <a:xfrm>
            <a:off x="8249800" y="453199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537832" y="449599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861868" y="485603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429820" y="478402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213796" y="503319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895012" y="438798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8033776" y="427996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853756" y="460114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534972" y="330786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859008" y="346026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21808" y="352388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221908" y="345187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573836" y="366504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895012" y="373990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249800" y="3953073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678988" y="399193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606980" y="416909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321808" y="420796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4462" y="710904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[BFK 2010]</a:t>
            </a:r>
            <a:endParaRPr lang="en-US" sz="3600" dirty="0">
              <a:solidFill>
                <a:srgbClr val="008000"/>
              </a:solidFill>
            </a:endParaRPr>
          </a:p>
        </p:txBody>
      </p:sp>
      <p:pic>
        <p:nvPicPr>
          <p:cNvPr id="56" name="Picture 55" descr="perfec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6496" y="6669236"/>
            <a:ext cx="3456384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Formalizing Domain Adaptation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724" y="4930224"/>
            <a:ext cx="4212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 smtClean="0"/>
              <a:t>Source labeled data</a:t>
            </a:r>
            <a:endParaRPr lang="en-US" dirty="0" smtClean="0"/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21780" y="3076601"/>
            <a:ext cx="4070427" cy="612068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52312" y="2068488"/>
            <a:ext cx="39661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Source distribution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63327" y="2068488"/>
            <a:ext cx="3793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Target distribution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30492" y="3060558"/>
            <a:ext cx="4074287" cy="61264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44066" y="5920916"/>
            <a:ext cx="2566046" cy="61223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416845" y="5884912"/>
            <a:ext cx="2622059" cy="612817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5979002" y="4367565"/>
            <a:ext cx="1603518" cy="1265319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06256" y="4336740"/>
            <a:ext cx="1627680" cy="1296144"/>
          </a:xfrm>
          <a:prstGeom prst="ellipse">
            <a:avLst/>
          </a:prstGeom>
          <a:solidFill>
            <a:srgbClr val="0000C8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8484" y="487680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18424" y="53539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42460" y="516483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970452" y="466987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502400" y="50208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646416" y="44447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5" name="Plus 34"/>
          <p:cNvSpPr/>
          <p:nvPr/>
        </p:nvSpPr>
        <p:spPr bwMode="auto">
          <a:xfrm>
            <a:off x="6142360" y="4516760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Plus 35"/>
          <p:cNvSpPr/>
          <p:nvPr/>
        </p:nvSpPr>
        <p:spPr bwMode="auto">
          <a:xfrm>
            <a:off x="5710312" y="4768788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7" name="Minus 36"/>
          <p:cNvSpPr/>
          <p:nvPr/>
        </p:nvSpPr>
        <p:spPr bwMode="auto">
          <a:xfrm>
            <a:off x="6250372" y="5092824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Minus 37"/>
          <p:cNvSpPr/>
          <p:nvPr/>
        </p:nvSpPr>
        <p:spPr bwMode="auto">
          <a:xfrm>
            <a:off x="5854328" y="4336740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Minus 38"/>
          <p:cNvSpPr/>
          <p:nvPr/>
        </p:nvSpPr>
        <p:spPr bwMode="auto">
          <a:xfrm>
            <a:off x="5422280" y="5128828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Minus 39"/>
          <p:cNvSpPr/>
          <p:nvPr/>
        </p:nvSpPr>
        <p:spPr bwMode="auto">
          <a:xfrm>
            <a:off x="5422280" y="4552764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73409" y="4914182"/>
            <a:ext cx="45776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Target </a:t>
            </a:r>
            <a:r>
              <a:rPr lang="en-US" b="1" u="sng" dirty="0" smtClean="0"/>
              <a:t>unlabeled </a:t>
            </a:r>
            <a:r>
              <a:rPr lang="en-US" u="sng" dirty="0" smtClean="0"/>
              <a:t>data</a:t>
            </a:r>
            <a:endParaRPr lang="en-US" u="sng" dirty="0"/>
          </a:p>
        </p:txBody>
      </p:sp>
      <p:pic>
        <p:nvPicPr>
          <p:cNvPr id="57" name="Picture 5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21780" y="6821016"/>
            <a:ext cx="3012319" cy="61250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Formalizing Domain Adaptation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724" y="4930224"/>
            <a:ext cx="4212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 smtClean="0"/>
              <a:t>Source labeled data</a:t>
            </a:r>
            <a:endParaRPr lang="en-US" dirty="0" smtClean="0"/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21780" y="3076601"/>
            <a:ext cx="4070427" cy="612068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52312" y="2068488"/>
            <a:ext cx="39661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Source distribution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63327" y="2068488"/>
            <a:ext cx="3793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Target distribution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330492" y="3060558"/>
            <a:ext cx="4074287" cy="61264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44066" y="5920916"/>
            <a:ext cx="2566046" cy="61223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416845" y="5884912"/>
            <a:ext cx="2622059" cy="612817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5979002" y="4367565"/>
            <a:ext cx="1603518" cy="1265319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06256" y="4336740"/>
            <a:ext cx="1627680" cy="1296144"/>
          </a:xfrm>
          <a:prstGeom prst="ellipse">
            <a:avLst/>
          </a:prstGeom>
          <a:solidFill>
            <a:srgbClr val="0000C8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8484" y="487680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18424" y="53539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502400" y="50208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646416" y="44447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5" name="Plus 34"/>
          <p:cNvSpPr/>
          <p:nvPr/>
        </p:nvSpPr>
        <p:spPr bwMode="auto">
          <a:xfrm>
            <a:off x="6142360" y="4516760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Plus 35"/>
          <p:cNvSpPr/>
          <p:nvPr/>
        </p:nvSpPr>
        <p:spPr bwMode="auto">
          <a:xfrm>
            <a:off x="5710312" y="4768788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7" name="Minus 36"/>
          <p:cNvSpPr/>
          <p:nvPr/>
        </p:nvSpPr>
        <p:spPr bwMode="auto">
          <a:xfrm>
            <a:off x="6250372" y="5092824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Minus 37"/>
          <p:cNvSpPr/>
          <p:nvPr/>
        </p:nvSpPr>
        <p:spPr bwMode="auto">
          <a:xfrm>
            <a:off x="5854328" y="4336740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Minus 38"/>
          <p:cNvSpPr/>
          <p:nvPr/>
        </p:nvSpPr>
        <p:spPr bwMode="auto">
          <a:xfrm>
            <a:off x="5422280" y="5128828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Minus 39"/>
          <p:cNvSpPr/>
          <p:nvPr/>
        </p:nvSpPr>
        <p:spPr bwMode="auto">
          <a:xfrm>
            <a:off x="5422280" y="4552764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7724" y="8189168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u="sng" dirty="0" smtClean="0"/>
              <a:t>Semi-supervised adaptation</a:t>
            </a:r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973409" y="4914182"/>
            <a:ext cx="45776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Target </a:t>
            </a:r>
            <a:r>
              <a:rPr lang="en-US" b="1" u="sng" dirty="0" smtClean="0"/>
              <a:t>unlabeled </a:t>
            </a:r>
            <a:r>
              <a:rPr lang="en-US" u="sng" dirty="0" smtClean="0"/>
              <a:t>data</a:t>
            </a:r>
            <a:endParaRPr lang="en-US" u="sng" dirty="0"/>
          </a:p>
        </p:txBody>
      </p:sp>
      <p:pic>
        <p:nvPicPr>
          <p:cNvPr id="57" name="Picture 5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21780" y="6821016"/>
            <a:ext cx="3012319" cy="612504"/>
          </a:xfrm>
          <a:prstGeom prst="rect">
            <a:avLst/>
          </a:prstGeom>
          <a:noFill/>
          <a:ln/>
          <a:effectLst/>
        </p:spPr>
      </p:pic>
      <p:sp>
        <p:nvSpPr>
          <p:cNvPr id="27" name="Rectangle 26"/>
          <p:cNvSpPr/>
          <p:nvPr/>
        </p:nvSpPr>
        <p:spPr>
          <a:xfrm>
            <a:off x="6984776" y="8237294"/>
            <a:ext cx="3442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 smtClean="0">
                <a:solidFill>
                  <a:srgbClr val="C80000"/>
                </a:solidFill>
              </a:rPr>
              <a:t>Some target labels</a:t>
            </a:r>
            <a:endParaRPr lang="en-US" sz="3600" dirty="0">
              <a:solidFill>
                <a:srgbClr val="C80000"/>
              </a:solidFill>
            </a:endParaRPr>
          </a:p>
        </p:txBody>
      </p:sp>
      <p:sp>
        <p:nvSpPr>
          <p:cNvPr id="28" name="Plus 27"/>
          <p:cNvSpPr/>
          <p:nvPr/>
        </p:nvSpPr>
        <p:spPr bwMode="auto">
          <a:xfrm>
            <a:off x="6862440" y="4516760"/>
            <a:ext cx="396044" cy="482352"/>
          </a:xfrm>
          <a:prstGeom prst="mathPlus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9" name="Minus 28"/>
          <p:cNvSpPr/>
          <p:nvPr/>
        </p:nvSpPr>
        <p:spPr bwMode="auto">
          <a:xfrm>
            <a:off x="6970452" y="5092824"/>
            <a:ext cx="324036" cy="360040"/>
          </a:xfrm>
          <a:prstGeom prst="mathMinus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32" name="Picture 3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410612" y="6820267"/>
            <a:ext cx="3013860" cy="61281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Formalizing Domain Adaptation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724" y="4930224"/>
            <a:ext cx="4212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u="sng" dirty="0" smtClean="0"/>
              <a:t>Source labeled data</a:t>
            </a:r>
            <a:endParaRPr lang="en-US" dirty="0" smtClean="0"/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21780" y="3076601"/>
            <a:ext cx="4070427" cy="612068"/>
          </a:xfrm>
          <a:prstGeom prst="rect">
            <a:avLst/>
          </a:prstGeom>
          <a:noFill/>
          <a:ln/>
          <a:effectLst/>
        </p:spPr>
      </p:pic>
      <p:sp>
        <p:nvSpPr>
          <p:cNvPr id="9" name="Rectangle 8"/>
          <p:cNvSpPr/>
          <p:nvPr/>
        </p:nvSpPr>
        <p:spPr>
          <a:xfrm>
            <a:off x="552312" y="2068488"/>
            <a:ext cx="39661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Source distribution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63327" y="2068488"/>
            <a:ext cx="379379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Target distribution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Picture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330492" y="3060558"/>
            <a:ext cx="4074287" cy="61264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44066" y="5920916"/>
            <a:ext cx="2566046" cy="612237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416845" y="5884912"/>
            <a:ext cx="2622059" cy="612817"/>
          </a:xfrm>
          <a:prstGeom prst="rect">
            <a:avLst/>
          </a:prstGeom>
          <a:noFill/>
          <a:ln/>
          <a:effectLst/>
        </p:spPr>
      </p:pic>
      <p:sp>
        <p:nvSpPr>
          <p:cNvPr id="17" name="Oval 16"/>
          <p:cNvSpPr/>
          <p:nvPr/>
        </p:nvSpPr>
        <p:spPr bwMode="auto">
          <a:xfrm>
            <a:off x="5979002" y="4367565"/>
            <a:ext cx="1603518" cy="1265319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206256" y="4336740"/>
            <a:ext cx="1627680" cy="1296144"/>
          </a:xfrm>
          <a:prstGeom prst="ellipse">
            <a:avLst/>
          </a:prstGeom>
          <a:solidFill>
            <a:srgbClr val="0000C8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58484" y="487680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18424" y="53539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42460" y="516483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970452" y="466987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502400" y="50208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646416" y="44447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5" name="Plus 34"/>
          <p:cNvSpPr/>
          <p:nvPr/>
        </p:nvSpPr>
        <p:spPr bwMode="auto">
          <a:xfrm>
            <a:off x="6142360" y="4516760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Plus 35"/>
          <p:cNvSpPr/>
          <p:nvPr/>
        </p:nvSpPr>
        <p:spPr bwMode="auto">
          <a:xfrm>
            <a:off x="5710312" y="4768788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7" name="Minus 36"/>
          <p:cNvSpPr/>
          <p:nvPr/>
        </p:nvSpPr>
        <p:spPr bwMode="auto">
          <a:xfrm>
            <a:off x="6250372" y="5092824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Minus 37"/>
          <p:cNvSpPr/>
          <p:nvPr/>
        </p:nvSpPr>
        <p:spPr bwMode="auto">
          <a:xfrm>
            <a:off x="5854328" y="4336740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Minus 38"/>
          <p:cNvSpPr/>
          <p:nvPr/>
        </p:nvSpPr>
        <p:spPr bwMode="auto">
          <a:xfrm>
            <a:off x="5422280" y="5128828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Minus 39"/>
          <p:cNvSpPr/>
          <p:nvPr/>
        </p:nvSpPr>
        <p:spPr bwMode="auto">
          <a:xfrm>
            <a:off x="5422280" y="4552764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7724" y="8189168"/>
            <a:ext cx="58326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u="sng" dirty="0" smtClean="0"/>
              <a:t>Semi-supervised adaptation</a:t>
            </a:r>
            <a:endParaRPr lang="en-US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7973409" y="4914182"/>
            <a:ext cx="45776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Target </a:t>
            </a:r>
            <a:r>
              <a:rPr lang="en-US" b="1" u="sng" dirty="0" smtClean="0"/>
              <a:t>unlabeled </a:t>
            </a:r>
            <a:r>
              <a:rPr lang="en-US" u="sng" dirty="0" smtClean="0"/>
              <a:t>data</a:t>
            </a:r>
            <a:endParaRPr lang="en-US" u="sng" dirty="0"/>
          </a:p>
        </p:txBody>
      </p:sp>
      <p:pic>
        <p:nvPicPr>
          <p:cNvPr id="57" name="Picture 5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21780" y="6821016"/>
            <a:ext cx="3012319" cy="612504"/>
          </a:xfrm>
          <a:prstGeom prst="rect">
            <a:avLst/>
          </a:prstGeom>
          <a:noFill/>
          <a:ln/>
          <a:effectLst/>
        </p:spPr>
      </p:pic>
      <p:sp>
        <p:nvSpPr>
          <p:cNvPr id="28" name="TextBox 27"/>
          <p:cNvSpPr txBox="1"/>
          <p:nvPr/>
        </p:nvSpPr>
        <p:spPr>
          <a:xfrm>
            <a:off x="6898444" y="8153164"/>
            <a:ext cx="53645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Not in this talk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7724" y="2068488"/>
            <a:ext cx="4550405" cy="438497"/>
          </a:xfrm>
          <a:prstGeom prst="rect">
            <a:avLst/>
          </a:prstGeom>
          <a:noFill/>
          <a:ln/>
          <a:effectLst/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Generalization Bound</a:t>
            </a:r>
            <a:endParaRPr lang="en-US" dirty="0"/>
          </a:p>
        </p:txBody>
      </p:sp>
      <p:pic>
        <p:nvPicPr>
          <p:cNvPr id="27" name="Picture 2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7762" y="2788568"/>
            <a:ext cx="3983940" cy="52523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85776" y="4804792"/>
            <a:ext cx="10539979" cy="3782652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46216" y="2788568"/>
            <a:ext cx="4509181" cy="52523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458284" y="2068488"/>
            <a:ext cx="3851942" cy="438496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9758802" y="2032484"/>
            <a:ext cx="2844316" cy="43859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9671012" y="2898711"/>
            <a:ext cx="2844056" cy="393913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 bwMode="auto">
          <a:xfrm>
            <a:off x="5638304" y="5776900"/>
            <a:ext cx="5976664" cy="972108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15" name="Rectangle 14"/>
          <p:cNvSpPr/>
          <p:nvPr/>
        </p:nvSpPr>
        <p:spPr bwMode="auto">
          <a:xfrm>
            <a:off x="921780" y="6677000"/>
            <a:ext cx="10981220" cy="2304256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7724" y="2068488"/>
            <a:ext cx="4550405" cy="438497"/>
          </a:xfrm>
          <a:prstGeom prst="rect">
            <a:avLst/>
          </a:prstGeom>
          <a:noFill/>
          <a:ln/>
          <a:effectLst/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new adaptation bound</a:t>
            </a:r>
            <a:endParaRPr lang="en-US" dirty="0"/>
          </a:p>
        </p:txBody>
      </p:sp>
      <p:pic>
        <p:nvPicPr>
          <p:cNvPr id="27" name="Picture 2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7762" y="2788568"/>
            <a:ext cx="3983940" cy="52523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85776" y="4804792"/>
            <a:ext cx="10539979" cy="3782652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46216" y="2788568"/>
            <a:ext cx="4509181" cy="525239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458284" y="2068488"/>
            <a:ext cx="3851942" cy="438496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9758802" y="2032484"/>
            <a:ext cx="2844316" cy="438596"/>
          </a:xfrm>
          <a:prstGeom prst="rect">
            <a:avLst/>
          </a:prstGeom>
          <a:noFill/>
          <a:ln/>
          <a:effectLst/>
        </p:spPr>
      </p:pic>
      <p:sp>
        <p:nvSpPr>
          <p:cNvPr id="11" name="Oval 10"/>
          <p:cNvSpPr/>
          <p:nvPr/>
        </p:nvSpPr>
        <p:spPr bwMode="auto">
          <a:xfrm>
            <a:off x="5674308" y="5812904"/>
            <a:ext cx="2232248" cy="1008112"/>
          </a:xfrm>
          <a:prstGeom prst="ellipse">
            <a:avLst/>
          </a:prstGeom>
          <a:noFill/>
          <a:ln w="50800" cap="flat" cmpd="sng" algn="ctr">
            <a:solidFill>
              <a:srgbClr val="9600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8338604" y="5776900"/>
            <a:ext cx="2880320" cy="1008112"/>
          </a:xfrm>
          <a:prstGeom prst="ellipse">
            <a:avLst/>
          </a:prstGeom>
          <a:noFill/>
          <a:ln w="50800" cap="flat" cmpd="sng" algn="ctr">
            <a:solidFill>
              <a:srgbClr val="9600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82020" y="6568988"/>
            <a:ext cx="8388932" cy="2340260"/>
          </a:xfrm>
          <a:prstGeom prst="ellipse">
            <a:avLst/>
          </a:prstGeom>
          <a:noFill/>
          <a:ln w="50800" cap="flat" cmpd="sng" algn="ctr">
            <a:solidFill>
              <a:srgbClr val="9600C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20" name="Picture 1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9671012" y="2898711"/>
            <a:ext cx="2844056" cy="393913"/>
          </a:xfrm>
          <a:prstGeom prst="rect">
            <a:avLst/>
          </a:prstGeom>
          <a:noFill/>
          <a:ln/>
          <a:effectLst/>
        </p:spPr>
      </p:pic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832818" y="3595097"/>
            <a:ext cx="11377264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Bound from [MMR09] 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4" grpId="0" animBg="1"/>
      <p:bldP spid="14" grpId="1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Discrepancy Distance</a:t>
            </a:r>
            <a:endParaRPr lang="en-US" dirty="0"/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381720" y="2176500"/>
            <a:ext cx="11377264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When good source models go bad</a:t>
            </a:r>
            <a:endParaRPr lang="en-US" b="1" dirty="0">
              <a:solidFill>
                <a:srgbClr val="008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 bwMode="auto">
          <a:xfrm>
            <a:off x="519847" y="3400540"/>
            <a:ext cx="10871885" cy="1785582"/>
            <a:chOff x="493074" y="3400540"/>
            <a:chExt cx="10871885" cy="1785582"/>
          </a:xfrm>
        </p:grpSpPr>
        <p:pic>
          <p:nvPicPr>
            <p:cNvPr id="47" name="Picture 46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493074" y="3400540"/>
              <a:ext cx="3147915" cy="57606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8" name="Picture 47" descr="TP_t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919844" y="4336643"/>
              <a:ext cx="10445115" cy="849479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Binary Hypothesis Error Regions</a:t>
            </a:r>
            <a:endParaRPr lang="en-US" dirty="0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rot="4920972">
            <a:off x="4439849" y="3993475"/>
            <a:ext cx="3261005" cy="5038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b="1" dirty="0"/>
          </a:p>
        </p:txBody>
      </p:sp>
      <p:pic>
        <p:nvPicPr>
          <p:cNvPr id="48" name="Picture 4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8338604" y="4084712"/>
            <a:ext cx="529959" cy="65950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 bwMode="auto">
          <a:xfrm rot="19147737">
            <a:off x="3618993" y="6379271"/>
            <a:ext cx="5849212" cy="141429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844438" y="5866910"/>
            <a:ext cx="972108" cy="864096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2460" y="538085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blue-bo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7844" y="1852464"/>
            <a:ext cx="1247766" cy="1247766"/>
          </a:xfrm>
          <a:prstGeom prst="rect">
            <a:avLst/>
          </a:prstGeom>
          <a:ln w="25400">
            <a:noFill/>
          </a:ln>
        </p:spPr>
      </p:pic>
      <p:pic>
        <p:nvPicPr>
          <p:cNvPr id="35" name="Picture 34" descr="amazon_crave.jpg"/>
          <p:cNvPicPr>
            <a:picLocks noChangeAspect="1"/>
          </p:cNvPicPr>
          <p:nvPr/>
        </p:nvPicPr>
        <p:blipFill>
          <a:blip r:embed="rId4" cstate="print"/>
          <a:srcRect t="32130" b="34134"/>
          <a:stretch>
            <a:fillRect/>
          </a:stretch>
        </p:blipFill>
        <p:spPr>
          <a:xfrm>
            <a:off x="5507896" y="2140496"/>
            <a:ext cx="2614684" cy="756084"/>
          </a:xfrm>
          <a:prstGeom prst="rect">
            <a:avLst/>
          </a:prstGeom>
        </p:spPr>
      </p:pic>
      <p:pic>
        <p:nvPicPr>
          <p:cNvPr id="26" name="Picture 25" descr="document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4586" y="2959691"/>
            <a:ext cx="476205" cy="620720"/>
          </a:xfrm>
          <a:prstGeom prst="rect">
            <a:avLst/>
          </a:prstGeom>
        </p:spPr>
      </p:pic>
      <p:pic>
        <p:nvPicPr>
          <p:cNvPr id="27" name="Picture 26" descr="document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4585" y="3814005"/>
            <a:ext cx="476205" cy="6207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70952" y="5056820"/>
            <a:ext cx="7560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12111449" y="2790790"/>
            <a:ext cx="655647" cy="954107"/>
            <a:chOff x="12349153" y="2790790"/>
            <a:chExt cx="655647" cy="954107"/>
          </a:xfrm>
        </p:grpSpPr>
        <p:sp>
          <p:nvSpPr>
            <p:cNvPr id="39" name="Oval 38"/>
            <p:cNvSpPr/>
            <p:nvPr/>
          </p:nvSpPr>
          <p:spPr bwMode="auto">
            <a:xfrm>
              <a:off x="12403217" y="2941610"/>
              <a:ext cx="550781" cy="657235"/>
            </a:xfrm>
            <a:prstGeom prst="ellipse">
              <a:avLst/>
            </a:prstGeom>
            <a:solidFill>
              <a:srgbClr val="805A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349153" y="2790790"/>
              <a:ext cx="655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 smtClean="0"/>
                <a:t>?</a:t>
              </a:r>
              <a:endParaRPr lang="en-US" sz="5600" b="1" dirty="0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12147453" y="3635358"/>
            <a:ext cx="655647" cy="954107"/>
            <a:chOff x="12379857" y="2790790"/>
            <a:chExt cx="655647" cy="954107"/>
          </a:xfrm>
        </p:grpSpPr>
        <p:sp>
          <p:nvSpPr>
            <p:cNvPr id="42" name="Oval 41"/>
            <p:cNvSpPr/>
            <p:nvPr/>
          </p:nvSpPr>
          <p:spPr bwMode="auto">
            <a:xfrm>
              <a:off x="12403217" y="2941610"/>
              <a:ext cx="550781" cy="657235"/>
            </a:xfrm>
            <a:prstGeom prst="ellipse">
              <a:avLst/>
            </a:prstGeom>
            <a:solidFill>
              <a:srgbClr val="805A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79857" y="2790790"/>
              <a:ext cx="655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 smtClean="0"/>
                <a:t>?</a:t>
              </a:r>
              <a:endParaRPr lang="en-US" sz="5600" b="1" dirty="0"/>
            </a:p>
          </p:txBody>
        </p:sp>
      </p:grpSp>
      <p:pic>
        <p:nvPicPr>
          <p:cNvPr id="44" name="Picture 43" descr="document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5062" y="7899763"/>
            <a:ext cx="476205" cy="620720"/>
          </a:xfrm>
          <a:prstGeom prst="rect">
            <a:avLst/>
          </a:prstGeom>
        </p:spPr>
      </p:pic>
      <p:grpSp>
        <p:nvGrpSpPr>
          <p:cNvPr id="4" name="Group 44"/>
          <p:cNvGrpSpPr/>
          <p:nvPr/>
        </p:nvGrpSpPr>
        <p:grpSpPr>
          <a:xfrm>
            <a:off x="12111449" y="7721116"/>
            <a:ext cx="655647" cy="954107"/>
            <a:chOff x="12349153" y="2790790"/>
            <a:chExt cx="655647" cy="954107"/>
          </a:xfrm>
        </p:grpSpPr>
        <p:sp>
          <p:nvSpPr>
            <p:cNvPr id="46" name="Oval 45"/>
            <p:cNvSpPr/>
            <p:nvPr/>
          </p:nvSpPr>
          <p:spPr bwMode="auto">
            <a:xfrm>
              <a:off x="12403217" y="2941610"/>
              <a:ext cx="550781" cy="657235"/>
            </a:xfrm>
            <a:prstGeom prst="ellipse">
              <a:avLst/>
            </a:prstGeom>
            <a:solidFill>
              <a:srgbClr val="805A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349153" y="2790790"/>
              <a:ext cx="655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 smtClean="0"/>
                <a:t>?</a:t>
              </a:r>
              <a:endParaRPr lang="en-US" sz="5600" b="1" dirty="0"/>
            </a:p>
          </p:txBody>
        </p:sp>
      </p:grp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1994" y="220621"/>
            <a:ext cx="11395142" cy="1625600"/>
          </a:xfrm>
        </p:spPr>
        <p:txBody>
          <a:bodyPr/>
          <a:lstStyle/>
          <a:p>
            <a:r>
              <a:rPr lang="en-US" sz="4400" dirty="0" smtClean="0"/>
              <a:t>Unsupervised Domain Adaptation</a:t>
            </a:r>
            <a:endParaRPr lang="en-US" sz="4400" dirty="0"/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1720725" y="2993255"/>
            <a:ext cx="4673663" cy="5519949"/>
          </a:xfrm>
          <a:prstGeom prst="rect">
            <a:avLst/>
          </a:prstGeom>
          <a:noFill/>
          <a:ln w="38100">
            <a:solidFill>
              <a:srgbClr val="0000C8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1733761" y="2988719"/>
            <a:ext cx="4624115" cy="548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b="1" dirty="0">
                <a:solidFill>
                  <a:schemeClr val="bg2"/>
                </a:solidFill>
                <a:latin typeface="+mn-lt"/>
              </a:rPr>
              <a:t>Running with </a:t>
            </a:r>
            <a:r>
              <a:rPr lang="en-US" sz="2400" b="1" dirty="0" smtClean="0">
                <a:solidFill>
                  <a:schemeClr val="bg2"/>
                </a:solidFill>
                <a:latin typeface="+mn-lt"/>
              </a:rPr>
              <a:t>Scissors</a:t>
            </a:r>
            <a:endParaRPr lang="en-US" sz="2400" b="1" dirty="0">
              <a:solidFill>
                <a:schemeClr val="bg2"/>
              </a:solidFill>
              <a:latin typeface="+mn-lt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+mn-lt"/>
              </a:rPr>
              <a:t>Title: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Horrible book, horrible.</a:t>
            </a:r>
          </a:p>
          <a:p>
            <a:pPr algn="just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This book was horrible.  I read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half,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suffering from a headache the entire time, and eventually </a:t>
            </a:r>
            <a:r>
              <a:rPr lang="en-US" sz="24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 lit it on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fire. 1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less copy in the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world. Don't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waste your money.  I wish </a:t>
            </a:r>
            <a:r>
              <a:rPr lang="en-US" sz="24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 had the time spent reading this book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back. It wasted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my life</a:t>
            </a:r>
          </a:p>
        </p:txBody>
      </p:sp>
      <p:pic>
        <p:nvPicPr>
          <p:cNvPr id="69" name="Picture 68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493" y="3456359"/>
            <a:ext cx="492660" cy="642720"/>
          </a:xfrm>
          <a:prstGeom prst="rect">
            <a:avLst/>
          </a:prstGeom>
        </p:spPr>
      </p:pic>
      <p:pic>
        <p:nvPicPr>
          <p:cNvPr id="70" name="Picture 69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492" y="4245131"/>
            <a:ext cx="492660" cy="6427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3632" y="5272844"/>
            <a:ext cx="16065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</p:txBody>
      </p:sp>
      <p:pic>
        <p:nvPicPr>
          <p:cNvPr id="72" name="Picture 71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978" y="7848271"/>
            <a:ext cx="492660" cy="642720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7042460" y="2975807"/>
            <a:ext cx="4345047" cy="548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b="1" dirty="0" err="1">
                <a:latin typeface="+mn-lt"/>
              </a:rPr>
              <a:t>Avante</a:t>
            </a:r>
            <a:r>
              <a:rPr lang="en-US" sz="2400" b="1" dirty="0">
                <a:latin typeface="+mn-lt"/>
              </a:rPr>
              <a:t> Deep </a:t>
            </a:r>
            <a:r>
              <a:rPr lang="en-US" sz="2400" b="1" dirty="0" smtClean="0">
                <a:latin typeface="+mn-lt"/>
              </a:rPr>
              <a:t>Fryer;  Black</a:t>
            </a:r>
            <a:endParaRPr lang="en-US" sz="2400" dirty="0">
              <a:latin typeface="+mn-lt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sz="2400" b="1" dirty="0">
                <a:latin typeface="+mn-lt"/>
              </a:rPr>
              <a:t>Title:</a:t>
            </a:r>
            <a:r>
              <a:rPr lang="en-US" sz="2400" dirty="0">
                <a:latin typeface="+mn-lt"/>
              </a:rPr>
              <a:t> lid </a:t>
            </a:r>
            <a:r>
              <a:rPr lang="en-US" sz="2400" dirty="0" smtClean="0">
                <a:latin typeface="+mn-lt"/>
              </a:rPr>
              <a:t>does not work </a:t>
            </a:r>
            <a:r>
              <a:rPr lang="en-US" sz="2400" dirty="0">
                <a:latin typeface="+mn-lt"/>
              </a:rPr>
              <a:t>well...</a:t>
            </a:r>
          </a:p>
          <a:p>
            <a:pPr algn="just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dirty="0">
                <a:latin typeface="+mn-lt"/>
              </a:rPr>
              <a:t>I love the way the </a:t>
            </a:r>
            <a:r>
              <a:rPr lang="en-US" sz="2400" dirty="0" err="1">
                <a:latin typeface="+mn-lt"/>
              </a:rPr>
              <a:t>Tefal</a:t>
            </a:r>
            <a:r>
              <a:rPr lang="en-US" sz="2400" dirty="0">
                <a:latin typeface="+mn-lt"/>
              </a:rPr>
              <a:t> deep fryer cooks, however, I am returning my second one due to a defective lid closure. </a:t>
            </a: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lid may close initially, but after a few uses it no longer stays </a:t>
            </a:r>
            <a:r>
              <a:rPr lang="en-US" sz="2400" dirty="0" smtClean="0">
                <a:latin typeface="+mn-lt"/>
              </a:rPr>
              <a:t>closed. I won’t be buying this </a:t>
            </a:r>
            <a:r>
              <a:rPr lang="en-US" sz="2400" dirty="0">
                <a:latin typeface="+mn-lt"/>
              </a:rPr>
              <a:t>one again.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042461" y="2998761"/>
            <a:ext cx="4381560" cy="5550447"/>
          </a:xfrm>
          <a:prstGeom prst="rect">
            <a:avLst/>
          </a:prstGeom>
          <a:noFill/>
          <a:ln w="38100">
            <a:solidFill>
              <a:srgbClr val="C8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30" name="Picture 29" descr="blender.jpg"/>
          <p:cNvPicPr>
            <a:picLocks noChangeAspect="1"/>
          </p:cNvPicPr>
          <p:nvPr/>
        </p:nvPicPr>
        <p:blipFill>
          <a:blip r:embed="rId7" cstate="print"/>
          <a:srcRect b="3774"/>
          <a:stretch>
            <a:fillRect/>
          </a:stretch>
        </p:blipFill>
        <p:spPr>
          <a:xfrm>
            <a:off x="11074908" y="1960476"/>
            <a:ext cx="612068" cy="976218"/>
          </a:xfrm>
          <a:prstGeom prst="rect">
            <a:avLst/>
          </a:prstGeom>
        </p:spPr>
      </p:pic>
      <p:pic>
        <p:nvPicPr>
          <p:cNvPr id="31" name="Picture 30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692" y="3400636"/>
            <a:ext cx="288032" cy="270215"/>
          </a:xfrm>
          <a:prstGeom prst="rect">
            <a:avLst/>
          </a:prstGeom>
        </p:spPr>
      </p:pic>
      <p:pic>
        <p:nvPicPr>
          <p:cNvPr id="32" name="Picture 31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7724" y="3400636"/>
            <a:ext cx="288032" cy="270215"/>
          </a:xfrm>
          <a:prstGeom prst="rect">
            <a:avLst/>
          </a:prstGeom>
        </p:spPr>
      </p:pic>
      <p:pic>
        <p:nvPicPr>
          <p:cNvPr id="33" name="Picture 32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802" y="3399403"/>
            <a:ext cx="288032" cy="270215"/>
          </a:xfrm>
          <a:prstGeom prst="rect">
            <a:avLst/>
          </a:prstGeom>
        </p:spPr>
      </p:pic>
      <p:pic>
        <p:nvPicPr>
          <p:cNvPr id="34" name="Picture 33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708" y="3670481"/>
            <a:ext cx="288032" cy="270215"/>
          </a:xfrm>
          <a:prstGeom prst="rect">
            <a:avLst/>
          </a:prstGeom>
        </p:spPr>
      </p:pic>
      <p:pic>
        <p:nvPicPr>
          <p:cNvPr id="36" name="Picture 35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1740" y="3652664"/>
            <a:ext cx="288032" cy="270215"/>
          </a:xfrm>
          <a:prstGeom prst="rect">
            <a:avLst/>
          </a:prstGeom>
        </p:spPr>
      </p:pic>
      <p:pic>
        <p:nvPicPr>
          <p:cNvPr id="37" name="Picture 36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50072" y="2288966"/>
            <a:ext cx="576064" cy="540430"/>
          </a:xfrm>
          <a:prstGeom prst="rect">
            <a:avLst/>
          </a:prstGeom>
        </p:spPr>
      </p:pic>
      <p:pic>
        <p:nvPicPr>
          <p:cNvPr id="38" name="Picture 37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5716" y="4354557"/>
            <a:ext cx="288032" cy="270215"/>
          </a:xfrm>
          <a:prstGeom prst="rect">
            <a:avLst/>
          </a:prstGeom>
        </p:spPr>
      </p:pic>
      <p:pic>
        <p:nvPicPr>
          <p:cNvPr id="41" name="Picture 40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3748" y="4354557"/>
            <a:ext cx="288032" cy="270215"/>
          </a:xfrm>
          <a:prstGeom prst="rect">
            <a:avLst/>
          </a:prstGeom>
        </p:spPr>
      </p:pic>
      <p:pic>
        <p:nvPicPr>
          <p:cNvPr id="52" name="Picture 51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245" y="7902369"/>
            <a:ext cx="288032" cy="270215"/>
          </a:xfrm>
          <a:prstGeom prst="rect">
            <a:avLst/>
          </a:prstGeom>
        </p:spPr>
      </p:pic>
      <p:pic>
        <p:nvPicPr>
          <p:cNvPr id="53" name="Picture 52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277" y="7902369"/>
            <a:ext cx="288032" cy="270215"/>
          </a:xfrm>
          <a:prstGeom prst="rect">
            <a:avLst/>
          </a:prstGeom>
        </p:spPr>
      </p:pic>
      <p:pic>
        <p:nvPicPr>
          <p:cNvPr id="55" name="Picture 54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8674" y="8172214"/>
            <a:ext cx="288032" cy="270215"/>
          </a:xfrm>
          <a:prstGeom prst="rect">
            <a:avLst/>
          </a:prstGeom>
        </p:spPr>
      </p:pic>
      <p:pic>
        <p:nvPicPr>
          <p:cNvPr id="56" name="Picture 55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706" y="8154397"/>
            <a:ext cx="288032" cy="27021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361940" y="85132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C8"/>
                </a:solidFill>
              </a:rPr>
              <a:t>Source</a:t>
            </a:r>
            <a:endParaRPr lang="en-US" sz="3600" b="1" dirty="0">
              <a:solidFill>
                <a:srgbClr val="0000C8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54528" y="85132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80000"/>
                </a:solidFill>
              </a:rPr>
              <a:t>Target</a:t>
            </a:r>
            <a:endParaRPr lang="en-US" sz="3600" b="1" dirty="0">
              <a:solidFill>
                <a:srgbClr val="C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60108" grpId="0" animBg="1"/>
      <p:bldP spid="67" grpId="0"/>
      <p:bldP spid="71" grpId="0"/>
      <p:bldP spid="18" grpId="0"/>
      <p:bldP spid="19" grpId="0" animBg="1"/>
      <p:bldP spid="45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Binary Hypothesis Error Regions</a:t>
            </a:r>
            <a:endParaRPr lang="en-US" dirty="0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rot="4920972">
            <a:off x="4439849" y="3993475"/>
            <a:ext cx="3261005" cy="5038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b="1" dirty="0"/>
          </a:p>
        </p:txBody>
      </p:sp>
      <p:pic>
        <p:nvPicPr>
          <p:cNvPr id="48" name="Picture 4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338604" y="4084712"/>
            <a:ext cx="529959" cy="65950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 bwMode="auto">
          <a:xfrm rot="19147737">
            <a:off x="3618993" y="6379271"/>
            <a:ext cx="5849212" cy="141429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844438" y="5866910"/>
            <a:ext cx="972108" cy="864096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2460" y="538085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</a:rPr>
              <a:t>+</a:t>
            </a:r>
            <a:endParaRPr lang="en-US" sz="7200" dirty="0">
              <a:solidFill>
                <a:srgbClr val="008000"/>
              </a:solidFill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rot="4920972" flipH="1">
            <a:off x="4468721" y="5136977"/>
            <a:ext cx="4549337" cy="30480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pic>
        <p:nvPicPr>
          <p:cNvPr id="19" name="Picture 1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572388" y="8272064"/>
            <a:ext cx="792950" cy="703082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 rot="13704874">
            <a:off x="3455593" y="6610497"/>
            <a:ext cx="5849212" cy="141429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22170" y="6848284"/>
            <a:ext cx="886950" cy="770341"/>
          </a:xfrm>
          <a:prstGeom prst="straightConnector1">
            <a:avLst/>
          </a:prstGeom>
          <a:ln w="50800">
            <a:solidFill>
              <a:srgbClr val="9600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8384" y="6965032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9600C8"/>
                </a:solidFill>
              </a:rPr>
              <a:t>+</a:t>
            </a:r>
            <a:endParaRPr lang="en-US" sz="7200" dirty="0">
              <a:solidFill>
                <a:srgbClr val="9600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Binary Hypothesis Error Regions</a:t>
            </a:r>
            <a:endParaRPr lang="en-US" dirty="0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rot="4920972">
            <a:off x="4439849" y="3993475"/>
            <a:ext cx="3261005" cy="50382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b="1" dirty="0"/>
          </a:p>
        </p:txBody>
      </p:sp>
      <p:pic>
        <p:nvPicPr>
          <p:cNvPr id="48" name="Picture 4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338604" y="4084712"/>
            <a:ext cx="529959" cy="65950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2"/>
          <p:cNvSpPr/>
          <p:nvPr/>
        </p:nvSpPr>
        <p:spPr bwMode="auto">
          <a:xfrm rot="19147737">
            <a:off x="3618993" y="6379271"/>
            <a:ext cx="5849212" cy="141429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844438" y="5866910"/>
            <a:ext cx="972108" cy="864096"/>
          </a:xfrm>
          <a:prstGeom prst="straightConnector1">
            <a:avLst/>
          </a:prstGeom>
          <a:ln w="508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42460" y="538085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</a:rPr>
              <a:t>+</a:t>
            </a:r>
            <a:endParaRPr lang="en-US" sz="7200" dirty="0">
              <a:solidFill>
                <a:srgbClr val="008000"/>
              </a:solidFill>
            </a:endParaRP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rot="4920972" flipH="1">
            <a:off x="4468721" y="5136977"/>
            <a:ext cx="4549337" cy="30480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pic>
        <p:nvPicPr>
          <p:cNvPr id="19" name="Picture 1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572388" y="8272064"/>
            <a:ext cx="792950" cy="703082"/>
          </a:xfrm>
          <a:prstGeom prst="rect">
            <a:avLst/>
          </a:prstGeom>
          <a:noFill/>
          <a:ln/>
          <a:effectLst/>
        </p:spPr>
      </p:pic>
      <p:sp>
        <p:nvSpPr>
          <p:cNvPr id="20" name="Rectangle 19"/>
          <p:cNvSpPr/>
          <p:nvPr/>
        </p:nvSpPr>
        <p:spPr bwMode="auto">
          <a:xfrm rot="13704874">
            <a:off x="3455593" y="6610497"/>
            <a:ext cx="5849212" cy="1414290"/>
          </a:xfrm>
          <a:prstGeom prst="rect">
            <a:avLst/>
          </a:prstGeom>
          <a:solidFill>
            <a:schemeClr val="accent3">
              <a:lumMod val="50000"/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022170" y="6848284"/>
            <a:ext cx="886950" cy="770341"/>
          </a:xfrm>
          <a:prstGeom prst="straightConnector1">
            <a:avLst/>
          </a:prstGeom>
          <a:ln w="50800">
            <a:solidFill>
              <a:srgbClr val="9600C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8384" y="6965032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9600C8"/>
                </a:solidFill>
              </a:rPr>
              <a:t>+</a:t>
            </a:r>
            <a:endParaRPr lang="en-US" sz="7200" dirty="0">
              <a:solidFill>
                <a:srgbClr val="9600C8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766096" y="5344852"/>
            <a:ext cx="2160240" cy="165618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23" name="Oval 22"/>
          <p:cNvSpPr/>
          <p:nvPr/>
        </p:nvSpPr>
        <p:spPr bwMode="auto">
          <a:xfrm>
            <a:off x="6718424" y="5488868"/>
            <a:ext cx="2016224" cy="165618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Binary Hypothesis Error Regions</a:t>
            </a:r>
            <a:endParaRPr lang="en-US" dirty="0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 rot="4920972" flipH="1">
            <a:off x="4338251" y="5155375"/>
            <a:ext cx="4702263" cy="31356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 rot="4920972">
            <a:off x="4275553" y="4111651"/>
            <a:ext cx="3409580" cy="5240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6" name="AutoShape 29"/>
          <p:cNvSpPr>
            <a:spLocks noChangeArrowheads="1"/>
          </p:cNvSpPr>
          <p:nvPr/>
        </p:nvSpPr>
        <p:spPr bwMode="auto">
          <a:xfrm rot="2926332">
            <a:off x="6612691" y="5908972"/>
            <a:ext cx="3072225" cy="1963685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48" name="Picture 4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284032" y="4643864"/>
            <a:ext cx="529959" cy="659500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572388" y="8403911"/>
            <a:ext cx="792950" cy="703082"/>
          </a:xfrm>
          <a:prstGeom prst="rect">
            <a:avLst/>
          </a:prstGeom>
          <a:noFill/>
          <a:ln/>
          <a:effectLst/>
        </p:spPr>
      </p:pic>
      <p:sp>
        <p:nvSpPr>
          <p:cNvPr id="57" name="AutoShape 29"/>
          <p:cNvSpPr>
            <a:spLocks noChangeArrowheads="1"/>
          </p:cNvSpPr>
          <p:nvPr/>
        </p:nvSpPr>
        <p:spPr bwMode="auto">
          <a:xfrm rot="13734162">
            <a:off x="3802328" y="5224576"/>
            <a:ext cx="2010475" cy="2348061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Discrepancy Distance</a:t>
            </a:r>
            <a:endParaRPr lang="en-US" dirty="0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rot="4920972" flipH="1">
            <a:off x="5156128" y="7222657"/>
            <a:ext cx="2898987" cy="18423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rot="4920972">
            <a:off x="5398839" y="6666116"/>
            <a:ext cx="1700106" cy="26641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2765" name="AutoShape 29"/>
          <p:cNvSpPr>
            <a:spLocks noChangeArrowheads="1"/>
          </p:cNvSpPr>
          <p:nvPr/>
        </p:nvSpPr>
        <p:spPr bwMode="auto">
          <a:xfrm rot="2942808">
            <a:off x="6508537" y="7608738"/>
            <a:ext cx="1842347" cy="1192107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2770" name="AutoShape 34"/>
          <p:cNvSpPr>
            <a:spLocks noChangeArrowheads="1"/>
          </p:cNvSpPr>
          <p:nvPr/>
        </p:nvSpPr>
        <p:spPr bwMode="auto">
          <a:xfrm rot="13797102">
            <a:off x="4835524" y="7170729"/>
            <a:ext cx="1203396" cy="1442719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7535943" y="6754892"/>
            <a:ext cx="318123" cy="423104"/>
          </a:xfrm>
          <a:prstGeom prst="rect">
            <a:avLst/>
          </a:prstGeom>
          <a:noFill/>
          <a:ln/>
          <a:effectLst/>
        </p:spPr>
      </p:pic>
      <p:sp>
        <p:nvSpPr>
          <p:cNvPr id="15" name="Line 13"/>
          <p:cNvSpPr>
            <a:spLocks noChangeShapeType="1"/>
          </p:cNvSpPr>
          <p:nvPr/>
        </p:nvSpPr>
        <p:spPr bwMode="auto">
          <a:xfrm rot="4920972" flipH="1">
            <a:off x="9390938" y="7133312"/>
            <a:ext cx="2898987" cy="18423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rot="4920972">
            <a:off x="9633649" y="6576771"/>
            <a:ext cx="1700106" cy="26641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 rot="2942808">
            <a:off x="10743347" y="7519393"/>
            <a:ext cx="1842347" cy="1192107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 rot="13797102">
            <a:off x="9070334" y="7081384"/>
            <a:ext cx="1203396" cy="1442719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20" name="Picture 1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770753" y="6665547"/>
            <a:ext cx="318123" cy="423104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709037" y="9167159"/>
            <a:ext cx="475990" cy="422044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943847" y="9077814"/>
            <a:ext cx="475990" cy="422044"/>
          </a:xfrm>
          <a:prstGeom prst="rect">
            <a:avLst/>
          </a:prstGeom>
          <a:noFill/>
          <a:ln/>
          <a:effectLst/>
        </p:spPr>
      </p:pic>
      <p:sp>
        <p:nvSpPr>
          <p:cNvPr id="27" name="Line 13"/>
          <p:cNvSpPr>
            <a:spLocks noChangeShapeType="1"/>
          </p:cNvSpPr>
          <p:nvPr/>
        </p:nvSpPr>
        <p:spPr bwMode="auto">
          <a:xfrm rot="4920972" flipH="1">
            <a:off x="655628" y="7241324"/>
            <a:ext cx="2898987" cy="18423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 bwMode="auto">
          <a:xfrm>
            <a:off x="519847" y="3400540"/>
            <a:ext cx="10871885" cy="1785582"/>
            <a:chOff x="493074" y="3400540"/>
            <a:chExt cx="10871885" cy="1785582"/>
          </a:xfrm>
        </p:grpSpPr>
        <p:pic>
          <p:nvPicPr>
            <p:cNvPr id="56" name="Picture 55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493074" y="3400540"/>
              <a:ext cx="3147915" cy="57606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9" name="Picture 58" descr="TP_t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919844" y="4336643"/>
              <a:ext cx="10445115" cy="84947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9" name="Line 14"/>
          <p:cNvSpPr>
            <a:spLocks noChangeShapeType="1"/>
          </p:cNvSpPr>
          <p:nvPr/>
        </p:nvSpPr>
        <p:spPr bwMode="auto">
          <a:xfrm rot="4920972">
            <a:off x="898339" y="6684783"/>
            <a:ext cx="1700106" cy="26641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 rot="2942808">
            <a:off x="2008037" y="7627405"/>
            <a:ext cx="1842347" cy="1192107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1" name="AutoShape 34"/>
          <p:cNvSpPr>
            <a:spLocks noChangeArrowheads="1"/>
          </p:cNvSpPr>
          <p:nvPr/>
        </p:nvSpPr>
        <p:spPr bwMode="auto">
          <a:xfrm rot="13797102">
            <a:off x="335024" y="7189396"/>
            <a:ext cx="1203396" cy="1442719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32" name="Picture 3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035443" y="6773559"/>
            <a:ext cx="318123" cy="423104"/>
          </a:xfrm>
          <a:prstGeom prst="rect">
            <a:avLst/>
          </a:prstGeom>
          <a:noFill/>
          <a:ln/>
          <a:effectLst/>
        </p:spPr>
      </p:pic>
      <p:pic>
        <p:nvPicPr>
          <p:cNvPr id="45" name="Picture 44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8537" y="9185826"/>
            <a:ext cx="475990" cy="422044"/>
          </a:xfrm>
          <a:prstGeom prst="rect">
            <a:avLst/>
          </a:prstGeom>
          <a:noFill/>
          <a:ln/>
          <a:effectLst/>
        </p:spPr>
      </p:pic>
      <p:sp>
        <p:nvSpPr>
          <p:cNvPr id="34" name="TextBox 33"/>
          <p:cNvSpPr txBox="1"/>
          <p:nvPr/>
        </p:nvSpPr>
        <p:spPr>
          <a:xfrm>
            <a:off x="4823874" y="6118273"/>
            <a:ext cx="2556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low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410" y="6118356"/>
            <a:ext cx="2556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low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526736" y="6082352"/>
            <a:ext cx="2556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high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588070" y="7522429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5291926" y="7378413"/>
            <a:ext cx="914400" cy="914400"/>
          </a:xfrm>
          <a:prstGeom prst="ellipse">
            <a:avLst/>
          </a:prstGeom>
          <a:solidFill>
            <a:srgbClr val="0000C8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1367490" y="8117160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1475502" y="6785012"/>
            <a:ext cx="914400" cy="914400"/>
          </a:xfrm>
          <a:prstGeom prst="ellipse">
            <a:avLst/>
          </a:prstGeom>
          <a:solidFill>
            <a:srgbClr val="0000C8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0822880" y="7433084"/>
            <a:ext cx="914400" cy="914400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0174808" y="6749008"/>
            <a:ext cx="914400" cy="914400"/>
          </a:xfrm>
          <a:prstGeom prst="ellipse">
            <a:avLst/>
          </a:prstGeom>
          <a:solidFill>
            <a:srgbClr val="0000C8">
              <a:alpha val="5000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381720" y="2104492"/>
            <a:ext cx="11377264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/>
            <a:r>
              <a:rPr lang="en-US" dirty="0" smtClean="0">
                <a:solidFill>
                  <a:srgbClr val="008000"/>
                </a:solidFill>
              </a:rPr>
              <a:t>When good source models go bad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0" grpId="0" animBg="1"/>
      <p:bldP spid="372765" grpId="0" animBg="1"/>
      <p:bldP spid="372770" grpId="0" animBg="1"/>
      <p:bldP spid="15" grpId="0" animBg="1"/>
      <p:bldP spid="17" grpId="0" animBg="1"/>
      <p:bldP spid="18" grpId="0" animBg="1"/>
      <p:bldP spid="19" grpId="0" animBg="1"/>
      <p:bldP spid="27" grpId="0" animBg="1"/>
      <p:bldP spid="29" grpId="0" animBg="1"/>
      <p:bldP spid="30" grpId="0" animBg="1"/>
      <p:bldP spid="31" grpId="0" animBg="1"/>
      <p:bldP spid="34" grpId="0"/>
      <p:bldP spid="34" grpId="1"/>
      <p:bldP spid="35" grpId="0"/>
      <p:bldP spid="36" grpId="0"/>
      <p:bldP spid="36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29"/>
          <p:cNvSpPr>
            <a:spLocks noChangeArrowheads="1"/>
          </p:cNvSpPr>
          <p:nvPr/>
        </p:nvSpPr>
        <p:spPr bwMode="auto">
          <a:xfrm rot="2926332">
            <a:off x="6510194" y="5836964"/>
            <a:ext cx="3072225" cy="1963685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11" name="AutoShape 29"/>
          <p:cNvSpPr>
            <a:spLocks noChangeArrowheads="1"/>
          </p:cNvSpPr>
          <p:nvPr/>
        </p:nvSpPr>
        <p:spPr bwMode="auto">
          <a:xfrm rot="13734162">
            <a:off x="3699831" y="5152568"/>
            <a:ext cx="2010475" cy="2348061"/>
          </a:xfrm>
          <a:prstGeom prst="rtTriangle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Computing Discrepancy Distance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859843" y="675262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7875" y="67166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71911" y="706557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39863" y="700464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823839" y="72538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505055" y="660860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643819" y="650059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463799" y="682176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145015" y="552848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69051" y="568088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931851" y="5744508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831951" y="567250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183879" y="588566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505055" y="5960532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859843" y="617369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289031" y="621256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217023" y="638972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931851" y="642858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06" name="Line 13"/>
          <p:cNvSpPr>
            <a:spLocks noChangeShapeType="1"/>
          </p:cNvSpPr>
          <p:nvPr/>
        </p:nvSpPr>
        <p:spPr bwMode="auto">
          <a:xfrm rot="4920972" flipH="1">
            <a:off x="4235754" y="5083367"/>
            <a:ext cx="4702263" cy="31356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 rot="4920972">
            <a:off x="4173056" y="4039643"/>
            <a:ext cx="3409580" cy="52408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pic>
        <p:nvPicPr>
          <p:cNvPr id="109" name="Picture 10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181535" y="4571856"/>
            <a:ext cx="529959" cy="659500"/>
          </a:xfrm>
          <a:prstGeom prst="rect">
            <a:avLst/>
          </a:prstGeom>
          <a:noFill/>
          <a:ln/>
          <a:effectLst/>
        </p:spPr>
      </p:pic>
      <p:pic>
        <p:nvPicPr>
          <p:cNvPr id="110" name="Picture 10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469891" y="8331903"/>
            <a:ext cx="792950" cy="703082"/>
          </a:xfrm>
          <a:prstGeom prst="rect">
            <a:avLst/>
          </a:prstGeom>
          <a:noFill/>
          <a:ln/>
          <a:effectLst/>
        </p:spPr>
      </p:pic>
      <p:sp>
        <p:nvSpPr>
          <p:cNvPr id="112" name="Oval 111"/>
          <p:cNvSpPr/>
          <p:nvPr/>
        </p:nvSpPr>
        <p:spPr bwMode="auto">
          <a:xfrm>
            <a:off x="6937103" y="720958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723939" y="760277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255887" y="764163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5535807" y="767764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5463799" y="728159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6217023" y="735360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6793087" y="688555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7261139" y="731474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7117123" y="681068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6829091" y="648664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723939" y="612660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859843" y="760563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031751" y="695756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103759" y="745875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56159" y="645064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283779" y="706271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5427795" y="5896908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580195" y="540938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5499803" y="619861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604955" y="569742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427795" y="663066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6433047" y="681068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6543919" y="630948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7009111" y="6165473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6723939" y="591058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6795947" y="530137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6471911" y="537338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5895847" y="522936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6253027" y="512135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5856983" y="548139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7081119" y="540938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119983" y="576656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7117123" y="648664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17724" y="2284512"/>
            <a:ext cx="12061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pairs of hypotheses to discriminate </a:t>
            </a:r>
            <a:r>
              <a:rPr lang="en-US" dirty="0" smtClean="0">
                <a:solidFill>
                  <a:srgbClr val="0000C8"/>
                </a:solidFill>
              </a:rPr>
              <a:t>source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C80000"/>
                </a:solidFill>
              </a:rPr>
              <a:t>target</a:t>
            </a:r>
            <a:endParaRPr lang="en-US" dirty="0">
              <a:solidFill>
                <a:srgbClr val="C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106" grpId="0" animBg="1"/>
      <p:bldP spid="107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Computing Discrepancy Distance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859843" y="677338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47875" y="673738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71911" y="708634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39863" y="702541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823839" y="727458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505055" y="662937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643819" y="652135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463799" y="684253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145015" y="554925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69051" y="570165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931851" y="576527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831951" y="569326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183879" y="590643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505055" y="598129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859843" y="6194463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289031" y="623332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217023" y="641048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931851" y="644935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 rot="5400000">
            <a:off x="3257401" y="4320814"/>
            <a:ext cx="5770748" cy="4702263"/>
            <a:chOff x="3257401" y="3219927"/>
            <a:chExt cx="5770748" cy="4702263"/>
          </a:xfrm>
        </p:grpSpPr>
        <p:sp>
          <p:nvSpPr>
            <p:cNvPr id="108" name="AutoShape 29"/>
            <p:cNvSpPr>
              <a:spLocks noChangeArrowheads="1"/>
            </p:cNvSpPr>
            <p:nvPr/>
          </p:nvSpPr>
          <p:spPr bwMode="auto">
            <a:xfrm rot="2926332">
              <a:off x="6510194" y="4756844"/>
              <a:ext cx="3072225" cy="1963685"/>
            </a:xfrm>
            <a:prstGeom prst="rtTriangle">
              <a:avLst/>
            </a:prstGeom>
            <a:solidFill>
              <a:srgbClr val="008000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/>
            </a:p>
          </p:txBody>
        </p:sp>
        <p:sp>
          <p:nvSpPr>
            <p:cNvPr id="111" name="AutoShape 29"/>
            <p:cNvSpPr>
              <a:spLocks noChangeArrowheads="1"/>
            </p:cNvSpPr>
            <p:nvPr/>
          </p:nvSpPr>
          <p:spPr bwMode="auto">
            <a:xfrm rot="13734162">
              <a:off x="3699831" y="4072448"/>
              <a:ext cx="2010475" cy="2348061"/>
            </a:xfrm>
            <a:prstGeom prst="rtTriangle">
              <a:avLst/>
            </a:prstGeom>
            <a:solidFill>
              <a:srgbClr val="008000">
                <a:alpha val="5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/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 rot="4920972" flipH="1">
              <a:off x="4235754" y="4003247"/>
              <a:ext cx="4702263" cy="31356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/>
            </a:p>
          </p:txBody>
        </p:sp>
        <p:sp>
          <p:nvSpPr>
            <p:cNvPr id="107" name="Line 14"/>
            <p:cNvSpPr>
              <a:spLocks noChangeShapeType="1"/>
            </p:cNvSpPr>
            <p:nvPr/>
          </p:nvSpPr>
          <p:spPr bwMode="auto">
            <a:xfrm rot="4920972">
              <a:off x="4173056" y="2959523"/>
              <a:ext cx="3409580" cy="52408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/>
            </a:p>
          </p:txBody>
        </p:sp>
      </p:grpSp>
      <p:pic>
        <p:nvPicPr>
          <p:cNvPr id="109" name="Picture 10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181535" y="4592623"/>
            <a:ext cx="529959" cy="659500"/>
          </a:xfrm>
          <a:prstGeom prst="rect">
            <a:avLst/>
          </a:prstGeom>
          <a:noFill/>
          <a:ln/>
          <a:effectLst/>
        </p:spPr>
      </p:pic>
      <p:pic>
        <p:nvPicPr>
          <p:cNvPr id="110" name="Picture 10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469891" y="8352670"/>
            <a:ext cx="792950" cy="703082"/>
          </a:xfrm>
          <a:prstGeom prst="rect">
            <a:avLst/>
          </a:prstGeom>
          <a:noFill/>
          <a:ln/>
          <a:effectLst/>
        </p:spPr>
      </p:pic>
      <p:sp>
        <p:nvSpPr>
          <p:cNvPr id="112" name="Oval 111"/>
          <p:cNvSpPr/>
          <p:nvPr/>
        </p:nvSpPr>
        <p:spPr bwMode="auto">
          <a:xfrm>
            <a:off x="6937103" y="723035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723939" y="762354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255887" y="766240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5535807" y="769840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5463799" y="730236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6217023" y="737437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6793087" y="690632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7261139" y="733550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7117123" y="683145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6829091" y="65074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723939" y="614737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859843" y="762640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031751" y="697832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103759" y="747952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56159" y="647141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283779" y="708348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5427795" y="591767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580195" y="543015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5499803" y="621938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604955" y="5718188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427795" y="6651432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6433047" y="6831452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6543919" y="633025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7009111" y="618624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6723939" y="5931352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6795947" y="532214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6471911" y="5394152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5895847" y="525013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6253027" y="514212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5856983" y="550216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7081119" y="543015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119983" y="578733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7117123" y="650741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7724" y="2284512"/>
            <a:ext cx="12061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pairs of hypotheses to discriminate </a:t>
            </a:r>
            <a:r>
              <a:rPr lang="en-US" dirty="0" smtClean="0">
                <a:solidFill>
                  <a:srgbClr val="0000C8"/>
                </a:solidFill>
              </a:rPr>
              <a:t>source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C80000"/>
                </a:solidFill>
              </a:rPr>
              <a:t>target</a:t>
            </a:r>
            <a:endParaRPr lang="en-US" dirty="0">
              <a:solidFill>
                <a:srgbClr val="C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/>
          <a:p>
            <a:r>
              <a:rPr lang="en-US" dirty="0" smtClean="0"/>
              <a:t>Computing Discrepancy Distance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849618" y="675654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137650" y="672053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61686" y="706949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29638" y="700856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813614" y="725773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494830" y="661252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633594" y="650451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453574" y="682568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134790" y="553240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58826" y="568480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921626" y="5748428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821726" y="567642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173654" y="5889584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494830" y="5964452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849618" y="6177616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278806" y="621648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206798" y="6393640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921626" y="6432504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06" name="Line 13"/>
          <p:cNvSpPr>
            <a:spLocks noChangeShapeType="1"/>
          </p:cNvSpPr>
          <p:nvPr/>
        </p:nvSpPr>
        <p:spPr bwMode="auto">
          <a:xfrm rot="10320972" flipH="1">
            <a:off x="3781379" y="5696394"/>
            <a:ext cx="6198125" cy="142114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 rot="10320972" flipH="1">
            <a:off x="5622702" y="4150324"/>
            <a:ext cx="3343572" cy="46573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112" name="Oval 111"/>
          <p:cNvSpPr/>
          <p:nvPr/>
        </p:nvSpPr>
        <p:spPr bwMode="auto">
          <a:xfrm>
            <a:off x="6926878" y="721350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713714" y="760669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6245662" y="764555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5525582" y="768156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6" name="Oval 115"/>
          <p:cNvSpPr/>
          <p:nvPr/>
        </p:nvSpPr>
        <p:spPr bwMode="auto">
          <a:xfrm>
            <a:off x="5453574" y="728551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7" name="Oval 116"/>
          <p:cNvSpPr/>
          <p:nvPr/>
        </p:nvSpPr>
        <p:spPr bwMode="auto">
          <a:xfrm>
            <a:off x="6206798" y="735752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6782862" y="688947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7250914" y="731866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7106898" y="681460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6818866" y="649056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6713714" y="613052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5849618" y="760955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4" name="Oval 123"/>
          <p:cNvSpPr/>
          <p:nvPr/>
        </p:nvSpPr>
        <p:spPr bwMode="auto">
          <a:xfrm>
            <a:off x="5021526" y="696148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093534" y="746267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45934" y="645456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273554" y="706663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5417570" y="5900828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569970" y="541330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5489578" y="620253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5594730" y="570134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2" name="Oval 131"/>
          <p:cNvSpPr/>
          <p:nvPr/>
        </p:nvSpPr>
        <p:spPr bwMode="auto">
          <a:xfrm>
            <a:off x="5417570" y="663458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3" name="Oval 132"/>
          <p:cNvSpPr/>
          <p:nvPr/>
        </p:nvSpPr>
        <p:spPr bwMode="auto">
          <a:xfrm>
            <a:off x="6422822" y="681460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4" name="Oval 133"/>
          <p:cNvSpPr/>
          <p:nvPr/>
        </p:nvSpPr>
        <p:spPr bwMode="auto">
          <a:xfrm>
            <a:off x="6533694" y="631340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5" name="Oval 134"/>
          <p:cNvSpPr/>
          <p:nvPr/>
        </p:nvSpPr>
        <p:spPr bwMode="auto">
          <a:xfrm>
            <a:off x="6998886" y="6169393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6" name="Oval 135"/>
          <p:cNvSpPr/>
          <p:nvPr/>
        </p:nvSpPr>
        <p:spPr bwMode="auto">
          <a:xfrm>
            <a:off x="6713714" y="591450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6785722" y="530529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8" name="Oval 137"/>
          <p:cNvSpPr/>
          <p:nvPr/>
        </p:nvSpPr>
        <p:spPr bwMode="auto">
          <a:xfrm>
            <a:off x="6461686" y="537730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9" name="Oval 138"/>
          <p:cNvSpPr/>
          <p:nvPr/>
        </p:nvSpPr>
        <p:spPr bwMode="auto">
          <a:xfrm>
            <a:off x="5885622" y="523328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0" name="Oval 139"/>
          <p:cNvSpPr/>
          <p:nvPr/>
        </p:nvSpPr>
        <p:spPr bwMode="auto">
          <a:xfrm>
            <a:off x="6242802" y="512527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5846758" y="548531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7070894" y="541330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3" name="Oval 142"/>
          <p:cNvSpPr/>
          <p:nvPr/>
        </p:nvSpPr>
        <p:spPr bwMode="auto">
          <a:xfrm>
            <a:off x="7109758" y="577048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4" name="Oval 143"/>
          <p:cNvSpPr/>
          <p:nvPr/>
        </p:nvSpPr>
        <p:spPr bwMode="auto">
          <a:xfrm>
            <a:off x="7106898" y="649056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1" name="Isosceles Triangle 60"/>
          <p:cNvSpPr/>
          <p:nvPr/>
        </p:nvSpPr>
        <p:spPr bwMode="auto">
          <a:xfrm rot="2930690">
            <a:off x="5352114" y="5690637"/>
            <a:ext cx="2076711" cy="2881467"/>
          </a:xfrm>
          <a:prstGeom prst="triangle">
            <a:avLst/>
          </a:prstGeom>
          <a:solidFill>
            <a:srgbClr val="008000">
              <a:alpha val="5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2" name="Isosceles Triangle 61"/>
          <p:cNvSpPr/>
          <p:nvPr/>
        </p:nvSpPr>
        <p:spPr bwMode="auto">
          <a:xfrm rot="13743636">
            <a:off x="7463068" y="4468325"/>
            <a:ext cx="1556770" cy="2049553"/>
          </a:xfrm>
          <a:prstGeom prst="triangle">
            <a:avLst/>
          </a:prstGeom>
          <a:solidFill>
            <a:srgbClr val="008000">
              <a:alpha val="5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63" name="Picture 6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112355" y="3080520"/>
            <a:ext cx="529959" cy="659500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562740" y="4516760"/>
            <a:ext cx="792950" cy="703082"/>
          </a:xfrm>
          <a:prstGeom prst="rect">
            <a:avLst/>
          </a:prstGeom>
          <a:noFill/>
          <a:ln/>
          <a:effectLst/>
        </p:spPr>
      </p:pic>
      <p:sp>
        <p:nvSpPr>
          <p:cNvPr id="65" name="TextBox 64"/>
          <p:cNvSpPr txBox="1"/>
          <p:nvPr/>
        </p:nvSpPr>
        <p:spPr>
          <a:xfrm>
            <a:off x="417724" y="2284512"/>
            <a:ext cx="12061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pairs of hypotheses to discriminate </a:t>
            </a:r>
            <a:r>
              <a:rPr lang="en-US" dirty="0" smtClean="0">
                <a:solidFill>
                  <a:srgbClr val="0000C8"/>
                </a:solidFill>
              </a:rPr>
              <a:t>source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C80000"/>
                </a:solidFill>
              </a:rPr>
              <a:t>target</a:t>
            </a:r>
            <a:endParaRPr lang="en-US" dirty="0">
              <a:solidFill>
                <a:srgbClr val="C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872" y="452437"/>
            <a:ext cx="10836696" cy="1300163"/>
          </a:xfrm>
        </p:spPr>
        <p:txBody>
          <a:bodyPr/>
          <a:lstStyle/>
          <a:p>
            <a:r>
              <a:rPr lang="en-US" dirty="0" smtClean="0"/>
              <a:t>Hypothesis Classes &amp; Representations</a:t>
            </a:r>
            <a:endParaRPr lang="en-US" dirty="0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39404" y="2248508"/>
            <a:ext cx="11823636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spcBef>
                <a:spcPct val="400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Linear Hypothesis Class:</a:t>
            </a:r>
          </a:p>
        </p:txBody>
      </p:sp>
      <p:grpSp>
        <p:nvGrpSpPr>
          <p:cNvPr id="2" name="Group 70"/>
          <p:cNvGrpSpPr/>
          <p:nvPr/>
        </p:nvGrpSpPr>
        <p:grpSpPr>
          <a:xfrm>
            <a:off x="5674308" y="4776797"/>
            <a:ext cx="2008215" cy="2008215"/>
            <a:chOff x="5674308" y="4776797"/>
            <a:chExt cx="2008215" cy="200821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74308" y="4776797"/>
              <a:ext cx="2008215" cy="2008215"/>
            </a:xfrm>
            <a:prstGeom prst="rect">
              <a:avLst/>
            </a:prstGeom>
            <a:solidFill>
              <a:srgbClr val="A349A4">
                <a:alpha val="25000"/>
              </a:srgbClr>
            </a:solidFill>
            <a:ln w="50800" cap="flat" cmpd="sng" algn="ctr">
              <a:solidFill>
                <a:srgbClr val="A349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5861646" y="5776925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5901345" y="5816624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6089289" y="5323541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752871" y="6053801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191027" y="6181754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107703" y="6309392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346532" y="5598182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253755" y="5920445"/>
              <a:ext cx="91440" cy="9144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291605" y="5433080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953850" y="6199853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D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53728" y="332862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l">
              <a:spcBef>
                <a:spcPct val="400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Induced classes from projections </a:t>
            </a:r>
          </a:p>
        </p:txBody>
      </p:sp>
      <p:pic>
        <p:nvPicPr>
          <p:cNvPr id="40" name="Picture 3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414537" y="3441057"/>
            <a:ext cx="1400126" cy="519601"/>
          </a:xfrm>
          <a:prstGeom prst="rect">
            <a:avLst/>
          </a:prstGeom>
          <a:noFill/>
          <a:ln/>
          <a:effectLst/>
        </p:spPr>
      </p:pic>
      <p:grpSp>
        <p:nvGrpSpPr>
          <p:cNvPr id="4" name="Group 48"/>
          <p:cNvGrpSpPr/>
          <p:nvPr/>
        </p:nvGrpSpPr>
        <p:grpSpPr>
          <a:xfrm>
            <a:off x="2674780" y="4691588"/>
            <a:ext cx="1235332" cy="4181656"/>
            <a:chOff x="777764" y="4068308"/>
            <a:chExt cx="1235332" cy="4181656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189850" y="4068308"/>
              <a:ext cx="504056" cy="4181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2"/>
                  </a:solidFill>
                </a:rPr>
                <a:t>3</a:t>
              </a:r>
              <a:r>
                <a:rPr lang="en-US" sz="2800" dirty="0" smtClean="0">
                  <a:solidFill>
                    <a:schemeClr val="tx2"/>
                  </a:solidFill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chemeClr val="tx2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2"/>
                  </a:solidFill>
                </a:rPr>
                <a:t>1</a:t>
              </a:r>
              <a:r>
                <a:rPr lang="en-US" sz="2800" dirty="0" smtClean="0">
                  <a:solidFill>
                    <a:schemeClr val="tx2"/>
                  </a:solidFill>
                </a:rPr>
                <a:t>00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1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 rot="5400000">
              <a:off x="-644394" y="5830906"/>
              <a:ext cx="4140460" cy="648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 sz="280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1101800" y="4660776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77764" y="5164832"/>
              <a:ext cx="1235332" cy="777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101800" y="5164831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101800" y="5992923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1101800" y="6618863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1109792" y="7181055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1101800" y="7577100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</p:grpSp>
      <p:pic>
        <p:nvPicPr>
          <p:cNvPr id="59" name="Picture 3" descr="documen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14640" y="5416860"/>
            <a:ext cx="1381620" cy="1941387"/>
          </a:xfrm>
          <a:prstGeom prst="rect">
            <a:avLst/>
          </a:prstGeom>
          <a:noFill/>
        </p:spPr>
      </p:pic>
      <p:pic>
        <p:nvPicPr>
          <p:cNvPr id="60" name="Picture 5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070824" y="4188804"/>
            <a:ext cx="468052" cy="388483"/>
          </a:xfrm>
          <a:prstGeom prst="rect">
            <a:avLst/>
          </a:prstGeom>
          <a:noFill/>
          <a:ln/>
          <a:effectLst/>
        </p:spPr>
      </p:pic>
      <p:pic>
        <p:nvPicPr>
          <p:cNvPr id="53" name="Picture 52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70236" y="6100936"/>
            <a:ext cx="502201" cy="570878"/>
          </a:xfrm>
          <a:prstGeom prst="rect">
            <a:avLst/>
          </a:prstGeom>
          <a:noFill/>
          <a:ln/>
          <a:effectLst/>
        </p:spPr>
      </p:pic>
      <p:sp>
        <p:nvSpPr>
          <p:cNvPr id="65" name="Rectangle 64"/>
          <p:cNvSpPr/>
          <p:nvPr/>
        </p:nvSpPr>
        <p:spPr>
          <a:xfrm>
            <a:off x="4630192" y="7109048"/>
            <a:ext cx="2268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l">
              <a:spcBef>
                <a:spcPct val="40000"/>
              </a:spcBef>
            </a:pPr>
            <a:r>
              <a:rPr lang="en-US" sz="3600" dirty="0" smtClean="0">
                <a:solidFill>
                  <a:schemeClr val="tx2"/>
                </a:solidFill>
              </a:rPr>
              <a:t>Goals for       </a:t>
            </a:r>
          </a:p>
        </p:txBody>
      </p:sp>
      <p:pic>
        <p:nvPicPr>
          <p:cNvPr id="58" name="Picture 5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90481" y="7237021"/>
            <a:ext cx="347528" cy="395053"/>
          </a:xfrm>
          <a:prstGeom prst="rect">
            <a:avLst/>
          </a:prstGeom>
          <a:noFill/>
          <a:ln/>
          <a:effectLst/>
        </p:spPr>
      </p:pic>
      <p:sp>
        <p:nvSpPr>
          <p:cNvPr id="68" name="Rectangle 67"/>
          <p:cNvSpPr/>
          <p:nvPr/>
        </p:nvSpPr>
        <p:spPr>
          <a:xfrm>
            <a:off x="4594188" y="7750440"/>
            <a:ext cx="4788532" cy="15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  <a:buAutoNum type="arabicParenR"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</a:p>
          <a:p>
            <a:pPr marL="742950" indent="-742950" algn="l">
              <a:lnSpc>
                <a:spcPct val="140000"/>
              </a:lnSpc>
              <a:spcBef>
                <a:spcPts val="0"/>
              </a:spcBef>
              <a:buAutoNum type="arabicParenR"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</a:p>
        </p:txBody>
      </p:sp>
      <p:pic>
        <p:nvPicPr>
          <p:cNvPr id="42" name="Picture 4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454315" y="8693222"/>
            <a:ext cx="5538693" cy="568468"/>
          </a:xfrm>
          <a:prstGeom prst="rect">
            <a:avLst/>
          </a:prstGeom>
          <a:noFill/>
          <a:ln/>
          <a:effectLst/>
        </p:spPr>
      </p:pic>
      <p:sp>
        <p:nvSpPr>
          <p:cNvPr id="70" name="AutoShape 4"/>
          <p:cNvSpPr>
            <a:spLocks noChangeArrowheads="1"/>
          </p:cNvSpPr>
          <p:nvPr/>
        </p:nvSpPr>
        <p:spPr bwMode="auto">
          <a:xfrm>
            <a:off x="4090132" y="4696780"/>
            <a:ext cx="1224136" cy="828092"/>
          </a:xfrm>
          <a:prstGeom prst="rightArrow">
            <a:avLst>
              <a:gd name="adj1" fmla="val 50000"/>
              <a:gd name="adj2" fmla="val 51919"/>
            </a:avLst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pic>
        <p:nvPicPr>
          <p:cNvPr id="39" name="Picture 3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4869191" y="2366309"/>
            <a:ext cx="3868005" cy="566275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8842660" y="3400636"/>
            <a:ext cx="2273942" cy="504056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22280" y="8009148"/>
            <a:ext cx="4719988" cy="569385"/>
          </a:xfrm>
          <a:prstGeom prst="rect">
            <a:avLst/>
          </a:prstGeom>
          <a:noFill/>
          <a:ln/>
          <a:effectLst/>
        </p:spPr>
      </p:pic>
      <p:sp>
        <p:nvSpPr>
          <p:cNvPr id="45" name="Oval 44"/>
          <p:cNvSpPr/>
          <p:nvPr/>
        </p:nvSpPr>
        <p:spPr bwMode="auto">
          <a:xfrm>
            <a:off x="4270152" y="8405192"/>
            <a:ext cx="7128792" cy="1080120"/>
          </a:xfrm>
          <a:prstGeom prst="ellipse">
            <a:avLst/>
          </a:prstGeom>
          <a:noFill/>
          <a:ln w="38100">
            <a:solidFill>
              <a:srgbClr val="0000C8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5" grpId="0"/>
      <p:bldP spid="68" grpId="0"/>
      <p:bldP spid="70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872" y="452437"/>
            <a:ext cx="10836696" cy="1300163"/>
          </a:xfrm>
        </p:spPr>
        <p:txBody>
          <a:bodyPr/>
          <a:lstStyle/>
          <a:p>
            <a:r>
              <a:rPr lang="en-US" dirty="0" smtClean="0"/>
              <a:t>A Proxy for the Best Model</a:t>
            </a:r>
            <a:endParaRPr lang="en-US" dirty="0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39404" y="2248508"/>
            <a:ext cx="11823636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marL="487672" indent="-487672" algn="l">
              <a:spcBef>
                <a:spcPct val="400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Linear Hypothesis Class:</a:t>
            </a:r>
          </a:p>
        </p:txBody>
      </p:sp>
      <p:grpSp>
        <p:nvGrpSpPr>
          <p:cNvPr id="2" name="Group 70"/>
          <p:cNvGrpSpPr/>
          <p:nvPr/>
        </p:nvGrpSpPr>
        <p:grpSpPr>
          <a:xfrm>
            <a:off x="5674308" y="4776797"/>
            <a:ext cx="2008215" cy="2008215"/>
            <a:chOff x="5674308" y="4776797"/>
            <a:chExt cx="2008215" cy="2008215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674308" y="4776797"/>
              <a:ext cx="2008215" cy="2008215"/>
            </a:xfrm>
            <a:prstGeom prst="rect">
              <a:avLst/>
            </a:prstGeom>
            <a:solidFill>
              <a:srgbClr val="A349A4">
                <a:alpha val="25000"/>
              </a:srgbClr>
            </a:solidFill>
            <a:ln w="50800" cap="flat" cmpd="sng" algn="ctr">
              <a:solidFill>
                <a:srgbClr val="A349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5861646" y="5776925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5901345" y="5816624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6089289" y="5323541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752871" y="6053801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191027" y="6181754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107703" y="6309392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346532" y="5598182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253755" y="5920445"/>
              <a:ext cx="91440" cy="9144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291605" y="5433080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953850" y="6199853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D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53728" y="332862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l">
              <a:spcBef>
                <a:spcPct val="4000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Induced classes from projections </a:t>
            </a:r>
          </a:p>
        </p:txBody>
      </p:sp>
      <p:pic>
        <p:nvPicPr>
          <p:cNvPr id="40" name="Picture 3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414537" y="3441057"/>
            <a:ext cx="1400126" cy="519601"/>
          </a:xfrm>
          <a:prstGeom prst="rect">
            <a:avLst/>
          </a:prstGeom>
          <a:noFill/>
          <a:ln/>
          <a:effectLst/>
        </p:spPr>
      </p:pic>
      <p:grpSp>
        <p:nvGrpSpPr>
          <p:cNvPr id="4" name="Group 48"/>
          <p:cNvGrpSpPr/>
          <p:nvPr/>
        </p:nvGrpSpPr>
        <p:grpSpPr>
          <a:xfrm>
            <a:off x="2674780" y="4691588"/>
            <a:ext cx="1235332" cy="4181656"/>
            <a:chOff x="777764" y="4068308"/>
            <a:chExt cx="1235332" cy="4181656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189850" y="4068308"/>
              <a:ext cx="504056" cy="4181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2"/>
                  </a:solidFill>
                </a:rPr>
                <a:t>3</a:t>
              </a:r>
              <a:r>
                <a:rPr lang="en-US" sz="2800" dirty="0" smtClean="0">
                  <a:solidFill>
                    <a:schemeClr val="tx2"/>
                  </a:solidFill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chemeClr val="tx2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2"/>
                  </a:solidFill>
                </a:rPr>
                <a:t>1</a:t>
              </a:r>
              <a:r>
                <a:rPr lang="en-US" sz="2800" dirty="0" smtClean="0">
                  <a:solidFill>
                    <a:schemeClr val="tx2"/>
                  </a:solidFill>
                </a:rPr>
                <a:t>00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1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 rot="5400000">
              <a:off x="-644394" y="5830906"/>
              <a:ext cx="4140460" cy="648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 sz="280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1101800" y="4660776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77764" y="5164832"/>
              <a:ext cx="1235332" cy="777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101800" y="5164831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101800" y="5992923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1101800" y="6618863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1109792" y="7181055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1101800" y="7577100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</p:grpSp>
      <p:pic>
        <p:nvPicPr>
          <p:cNvPr id="59" name="Picture 3" descr="documen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14640" y="5416860"/>
            <a:ext cx="1381620" cy="1941387"/>
          </a:xfrm>
          <a:prstGeom prst="rect">
            <a:avLst/>
          </a:prstGeom>
          <a:noFill/>
        </p:spPr>
      </p:pic>
      <p:pic>
        <p:nvPicPr>
          <p:cNvPr id="60" name="Picture 5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070824" y="4188804"/>
            <a:ext cx="468052" cy="388483"/>
          </a:xfrm>
          <a:prstGeom prst="rect">
            <a:avLst/>
          </a:prstGeom>
          <a:noFill/>
          <a:ln/>
          <a:effectLst/>
        </p:spPr>
      </p:pic>
      <p:pic>
        <p:nvPicPr>
          <p:cNvPr id="53" name="Picture 52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70236" y="6100936"/>
            <a:ext cx="502201" cy="570878"/>
          </a:xfrm>
          <a:prstGeom prst="rect">
            <a:avLst/>
          </a:prstGeom>
          <a:noFill/>
          <a:ln/>
          <a:effectLst/>
        </p:spPr>
      </p:pic>
      <p:sp>
        <p:nvSpPr>
          <p:cNvPr id="65" name="Rectangle 64"/>
          <p:cNvSpPr/>
          <p:nvPr/>
        </p:nvSpPr>
        <p:spPr>
          <a:xfrm>
            <a:off x="4630192" y="7109048"/>
            <a:ext cx="2268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l">
              <a:spcBef>
                <a:spcPct val="40000"/>
              </a:spcBef>
            </a:pPr>
            <a:r>
              <a:rPr lang="en-US" sz="3600" dirty="0" smtClean="0">
                <a:solidFill>
                  <a:schemeClr val="tx2"/>
                </a:solidFill>
              </a:rPr>
              <a:t>Goals for       </a:t>
            </a:r>
          </a:p>
        </p:txBody>
      </p:sp>
      <p:pic>
        <p:nvPicPr>
          <p:cNvPr id="58" name="Picture 5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390481" y="7237021"/>
            <a:ext cx="347528" cy="395053"/>
          </a:xfrm>
          <a:prstGeom prst="rect">
            <a:avLst/>
          </a:prstGeom>
          <a:noFill/>
          <a:ln/>
          <a:effectLst/>
        </p:spPr>
      </p:pic>
      <p:sp>
        <p:nvSpPr>
          <p:cNvPr id="68" name="Rectangle 67"/>
          <p:cNvSpPr/>
          <p:nvPr/>
        </p:nvSpPr>
        <p:spPr>
          <a:xfrm>
            <a:off x="4594188" y="7750440"/>
            <a:ext cx="4788532" cy="15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  <a:buAutoNum type="arabicParenR"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</a:p>
          <a:p>
            <a:pPr marL="742950" indent="-742950" algn="l">
              <a:lnSpc>
                <a:spcPct val="140000"/>
              </a:lnSpc>
              <a:spcBef>
                <a:spcPts val="0"/>
              </a:spcBef>
              <a:buAutoNum type="arabicParenR"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70" name="AutoShape 4"/>
          <p:cNvSpPr>
            <a:spLocks noChangeArrowheads="1"/>
          </p:cNvSpPr>
          <p:nvPr/>
        </p:nvSpPr>
        <p:spPr bwMode="auto">
          <a:xfrm>
            <a:off x="4090132" y="4696780"/>
            <a:ext cx="1224136" cy="828092"/>
          </a:xfrm>
          <a:prstGeom prst="rightArrow">
            <a:avLst>
              <a:gd name="adj1" fmla="val 50000"/>
              <a:gd name="adj2" fmla="val 51919"/>
            </a:avLst>
          </a:prstGeom>
          <a:solidFill>
            <a:schemeClr val="tx2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pic>
        <p:nvPicPr>
          <p:cNvPr id="39" name="Picture 3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869191" y="2366309"/>
            <a:ext cx="3868005" cy="566275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8842660" y="3400636"/>
            <a:ext cx="2273942" cy="504056"/>
          </a:xfrm>
          <a:prstGeom prst="rect">
            <a:avLst/>
          </a:prstGeom>
          <a:noFill/>
          <a:ln/>
          <a:effectLst/>
        </p:spPr>
      </p:pic>
      <p:pic>
        <p:nvPicPr>
          <p:cNvPr id="44" name="Picture 4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5422280" y="8009148"/>
            <a:ext cx="4719988" cy="569385"/>
          </a:xfrm>
          <a:prstGeom prst="rect">
            <a:avLst/>
          </a:prstGeom>
          <a:noFill/>
          <a:ln/>
          <a:effectLst/>
        </p:spPr>
      </p:pic>
      <p:sp>
        <p:nvSpPr>
          <p:cNvPr id="45" name="Oval 44"/>
          <p:cNvSpPr/>
          <p:nvPr/>
        </p:nvSpPr>
        <p:spPr bwMode="auto">
          <a:xfrm>
            <a:off x="4270152" y="8405192"/>
            <a:ext cx="7128792" cy="1080120"/>
          </a:xfrm>
          <a:prstGeom prst="ellipse">
            <a:avLst/>
          </a:prstGeom>
          <a:noFill/>
          <a:ln w="38100">
            <a:solidFill>
              <a:srgbClr val="0000C8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pic>
        <p:nvPicPr>
          <p:cNvPr id="43" name="Picture 4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386276" y="8617296"/>
            <a:ext cx="3160254" cy="6743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9756576" cy="1300163"/>
          </a:xfrm>
        </p:spPr>
        <p:txBody>
          <a:bodyPr/>
          <a:lstStyle/>
          <a:p>
            <a:r>
              <a:rPr lang="en-US" dirty="0" smtClean="0"/>
              <a:t>Problems with the Proxy </a:t>
            </a:r>
            <a:endParaRPr lang="en-US" dirty="0"/>
          </a:p>
        </p:txBody>
      </p:sp>
      <p:grpSp>
        <p:nvGrpSpPr>
          <p:cNvPr id="2" name="Group 48"/>
          <p:cNvGrpSpPr/>
          <p:nvPr/>
        </p:nvGrpSpPr>
        <p:grpSpPr>
          <a:xfrm>
            <a:off x="2674780" y="2931312"/>
            <a:ext cx="1235332" cy="3664591"/>
            <a:chOff x="777764" y="4068308"/>
            <a:chExt cx="1235332" cy="3664591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189850" y="4068308"/>
              <a:ext cx="504056" cy="3664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2"/>
                  </a:solidFill>
                </a:rPr>
                <a:t>3</a:t>
              </a:r>
              <a:r>
                <a:rPr lang="en-US" sz="2800" dirty="0" smtClean="0">
                  <a:solidFill>
                    <a:schemeClr val="tx2"/>
                  </a:solidFill>
                </a:rPr>
                <a:t>0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endParaRPr lang="en-US" sz="2800" dirty="0" smtClean="0">
                <a:solidFill>
                  <a:schemeClr val="tx2"/>
                </a:solidFill>
              </a:endParaRP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en-US" sz="2800" b="1" dirty="0" smtClean="0">
                  <a:solidFill>
                    <a:schemeClr val="tx2"/>
                  </a:solidFill>
                </a:rPr>
                <a:t>1</a:t>
              </a:r>
              <a:r>
                <a:rPr lang="en-US" sz="2800" dirty="0" smtClean="0">
                  <a:solidFill>
                    <a:schemeClr val="tx2"/>
                  </a:solidFill>
                </a:rPr>
                <a:t>00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 rot="5400000">
              <a:off x="-330794" y="5517306"/>
              <a:ext cx="3513260" cy="648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 sz="280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1101800" y="4660776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77764" y="5164832"/>
              <a:ext cx="1235332" cy="7776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sz="2800" dirty="0"/>
                <a:t>.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101800" y="5164831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101800" y="5992923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1101800" y="6618863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1109792" y="7181055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1101800" y="7577100"/>
              <a:ext cx="6400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 sz="2800"/>
            </a:p>
          </p:txBody>
        </p:sp>
      </p:grpSp>
      <p:pic>
        <p:nvPicPr>
          <p:cNvPr id="59" name="Picture 3" descr="documen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14640" y="3656584"/>
            <a:ext cx="1381620" cy="1941387"/>
          </a:xfrm>
          <a:prstGeom prst="rect">
            <a:avLst/>
          </a:prstGeom>
          <a:noFill/>
        </p:spPr>
      </p:pic>
      <p:pic>
        <p:nvPicPr>
          <p:cNvPr id="60" name="Picture 5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070824" y="2428528"/>
            <a:ext cx="468052" cy="388483"/>
          </a:xfrm>
          <a:prstGeom prst="rect">
            <a:avLst/>
          </a:prstGeom>
          <a:noFill/>
          <a:ln/>
          <a:effectLst/>
        </p:spPr>
      </p:pic>
      <p:sp>
        <p:nvSpPr>
          <p:cNvPr id="68" name="Rectangle 67"/>
          <p:cNvSpPr/>
          <p:nvPr/>
        </p:nvSpPr>
        <p:spPr>
          <a:xfrm>
            <a:off x="4594188" y="5056820"/>
            <a:ext cx="4572508" cy="77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  <a:buAutoNum type="arabicParenR"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  <a:endParaRPr lang="en-US" sz="3600" dirty="0" smtClean="0">
              <a:solidFill>
                <a:srgbClr val="008000"/>
              </a:solidFill>
            </a:endParaRPr>
          </a:p>
        </p:txBody>
      </p:sp>
      <p:sp>
        <p:nvSpPr>
          <p:cNvPr id="70" name="AutoShape 4"/>
          <p:cNvSpPr>
            <a:spLocks noChangeArrowheads="1"/>
          </p:cNvSpPr>
          <p:nvPr/>
        </p:nvSpPr>
        <p:spPr bwMode="auto">
          <a:xfrm>
            <a:off x="4090132" y="3812722"/>
            <a:ext cx="1224136" cy="828092"/>
          </a:xfrm>
          <a:prstGeom prst="rightArrow">
            <a:avLst>
              <a:gd name="adj1" fmla="val 50000"/>
              <a:gd name="adj2" fmla="val 51919"/>
            </a:avLst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cxnSp>
        <p:nvCxnSpPr>
          <p:cNvPr id="47" name="Straight Connector 46"/>
          <p:cNvCxnSpPr/>
          <p:nvPr/>
        </p:nvCxnSpPr>
        <p:spPr>
          <a:xfrm>
            <a:off x="5837836" y="4219618"/>
            <a:ext cx="6173176" cy="9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lus 47"/>
          <p:cNvSpPr/>
          <p:nvPr/>
        </p:nvSpPr>
        <p:spPr bwMode="auto">
          <a:xfrm>
            <a:off x="9770200" y="3964578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3" name="Plus 52"/>
          <p:cNvSpPr/>
          <p:nvPr/>
        </p:nvSpPr>
        <p:spPr bwMode="auto">
          <a:xfrm>
            <a:off x="10723070" y="3980620"/>
            <a:ext cx="396044" cy="482352"/>
          </a:xfrm>
          <a:prstGeom prst="mathPl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42" name="Picture 4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70236" y="4340659"/>
            <a:ext cx="502201" cy="570878"/>
          </a:xfrm>
          <a:prstGeom prst="rect">
            <a:avLst/>
          </a:prstGeom>
          <a:noFill/>
          <a:ln/>
          <a:effectLst/>
        </p:spPr>
      </p:pic>
      <p:pic>
        <p:nvPicPr>
          <p:cNvPr id="63" name="Picture 62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078943" y="2583344"/>
            <a:ext cx="2342850" cy="720875"/>
          </a:xfrm>
          <a:prstGeom prst="rect">
            <a:avLst/>
          </a:prstGeom>
          <a:noFill/>
          <a:ln/>
          <a:effectLst/>
        </p:spPr>
      </p:pic>
      <p:pic>
        <p:nvPicPr>
          <p:cNvPr id="64" name="Picture 6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931705" y="2597093"/>
            <a:ext cx="4507869" cy="721258"/>
          </a:xfrm>
          <a:prstGeom prst="rect">
            <a:avLst/>
          </a:prstGeom>
          <a:noFill/>
          <a:ln/>
          <a:effectLst/>
        </p:spPr>
      </p:pic>
      <p:pic>
        <p:nvPicPr>
          <p:cNvPr id="67" name="Picture 6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582108" y="8549206"/>
            <a:ext cx="5538693" cy="568468"/>
          </a:xfrm>
          <a:prstGeom prst="rect">
            <a:avLst/>
          </a:prstGeom>
          <a:noFill/>
          <a:ln/>
          <a:effectLst/>
        </p:spPr>
      </p:pic>
      <p:sp>
        <p:nvSpPr>
          <p:cNvPr id="62" name="Minus 61"/>
          <p:cNvSpPr/>
          <p:nvPr/>
        </p:nvSpPr>
        <p:spPr bwMode="auto">
          <a:xfrm>
            <a:off x="7883036" y="4042610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6" name="Minus 65"/>
          <p:cNvSpPr/>
          <p:nvPr/>
        </p:nvSpPr>
        <p:spPr bwMode="auto">
          <a:xfrm>
            <a:off x="8738930" y="4046530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9" name="Minus 68"/>
          <p:cNvSpPr/>
          <p:nvPr/>
        </p:nvSpPr>
        <p:spPr bwMode="auto">
          <a:xfrm>
            <a:off x="7042460" y="4048708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71" name="Minus 70"/>
          <p:cNvSpPr/>
          <p:nvPr/>
        </p:nvSpPr>
        <p:spPr bwMode="auto">
          <a:xfrm>
            <a:off x="6250372" y="4048708"/>
            <a:ext cx="324036" cy="360040"/>
          </a:xfrm>
          <a:prstGeom prst="mathMinus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962340" y="4120716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715564" y="413458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7548300" y="4118538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299740" y="415062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9419784" y="414670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10399008" y="4150622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8541144" y="4299012"/>
            <a:ext cx="1371600" cy="0"/>
          </a:xfrm>
          <a:prstGeom prst="line">
            <a:avLst/>
          </a:prstGeom>
          <a:ln w="50800">
            <a:solidFill>
              <a:srgbClr val="006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 bwMode="auto">
          <a:xfrm>
            <a:off x="11324076" y="4152800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72" name="Picture 7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66382" y="5812904"/>
            <a:ext cx="3160254" cy="674310"/>
          </a:xfrm>
          <a:prstGeom prst="rect">
            <a:avLst/>
          </a:prstGeom>
          <a:noFill/>
          <a:ln/>
          <a:effectLst/>
        </p:spPr>
      </p:pic>
      <p:sp>
        <p:nvSpPr>
          <p:cNvPr id="44" name="&quot;No&quot; Symbol 43"/>
          <p:cNvSpPr/>
          <p:nvPr/>
        </p:nvSpPr>
        <p:spPr bwMode="auto">
          <a:xfrm>
            <a:off x="3334048" y="8441196"/>
            <a:ext cx="5868652" cy="720080"/>
          </a:xfrm>
          <a:prstGeom prst="noSmoking">
            <a:avLst>
              <a:gd name="adj" fmla="val 8388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46" name="Rectangle 45"/>
          <p:cNvSpPr/>
          <p:nvPr/>
        </p:nvSpPr>
        <p:spPr>
          <a:xfrm>
            <a:off x="4594188" y="5651948"/>
            <a:ext cx="4392488" cy="77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2) </a:t>
            </a:r>
          </a:p>
        </p:txBody>
      </p:sp>
      <p:pic>
        <p:nvPicPr>
          <p:cNvPr id="43" name="Picture 4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2218525" y="7253064"/>
            <a:ext cx="8732697" cy="611984"/>
          </a:xfrm>
          <a:prstGeom prst="rect">
            <a:avLst/>
          </a:prstGeom>
          <a:noFill/>
          <a:ln/>
          <a:effectLst/>
        </p:spPr>
      </p:pic>
      <p:pic>
        <p:nvPicPr>
          <p:cNvPr id="58" name="Picture 5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422280" y="5272844"/>
            <a:ext cx="4719988" cy="56938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8" grpId="0" animBg="1"/>
      <p:bldP spid="53" grpId="0" animBg="1"/>
      <p:bldP spid="62" grpId="0" animBg="1"/>
      <p:bldP spid="66" grpId="0" animBg="1"/>
      <p:bldP spid="69" grpId="0" animBg="1"/>
      <p:bldP spid="71" grpId="0" animBg="1"/>
      <p:bldP spid="73" grpId="0" animBg="1"/>
      <p:bldP spid="77" grpId="0" animBg="1"/>
      <p:bldP spid="80" grpId="0" animBg="1"/>
      <p:bldP spid="82" grpId="0" animBg="1"/>
      <p:bldP spid="83" grpId="0" animBg="1"/>
      <p:bldP spid="84" grpId="0" animBg="1"/>
      <p:bldP spid="105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blue-boo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7844" y="1852464"/>
            <a:ext cx="1247766" cy="1247766"/>
          </a:xfrm>
          <a:prstGeom prst="rect">
            <a:avLst/>
          </a:prstGeom>
          <a:ln w="25400">
            <a:noFill/>
          </a:ln>
        </p:spPr>
      </p:pic>
      <p:pic>
        <p:nvPicPr>
          <p:cNvPr id="35" name="Picture 34" descr="amazon_crave.jpg"/>
          <p:cNvPicPr>
            <a:picLocks noChangeAspect="1"/>
          </p:cNvPicPr>
          <p:nvPr/>
        </p:nvPicPr>
        <p:blipFill>
          <a:blip r:embed="rId4" cstate="print"/>
          <a:srcRect t="32130" b="34134"/>
          <a:stretch>
            <a:fillRect/>
          </a:stretch>
        </p:blipFill>
        <p:spPr>
          <a:xfrm>
            <a:off x="5507896" y="2140496"/>
            <a:ext cx="2614684" cy="756084"/>
          </a:xfrm>
          <a:prstGeom prst="rect">
            <a:avLst/>
          </a:prstGeom>
        </p:spPr>
      </p:pic>
      <p:pic>
        <p:nvPicPr>
          <p:cNvPr id="26" name="Picture 25" descr="document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4586" y="2959691"/>
            <a:ext cx="476205" cy="620720"/>
          </a:xfrm>
          <a:prstGeom prst="rect">
            <a:avLst/>
          </a:prstGeom>
        </p:spPr>
      </p:pic>
      <p:pic>
        <p:nvPicPr>
          <p:cNvPr id="27" name="Picture 26" descr="document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4585" y="3814005"/>
            <a:ext cx="476205" cy="6207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31916" y="5238011"/>
            <a:ext cx="16065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12111449" y="2790790"/>
            <a:ext cx="655647" cy="954107"/>
            <a:chOff x="12349153" y="2790790"/>
            <a:chExt cx="655647" cy="954107"/>
          </a:xfrm>
        </p:grpSpPr>
        <p:sp>
          <p:nvSpPr>
            <p:cNvPr id="39" name="Oval 38"/>
            <p:cNvSpPr/>
            <p:nvPr/>
          </p:nvSpPr>
          <p:spPr bwMode="auto">
            <a:xfrm>
              <a:off x="12403217" y="2941610"/>
              <a:ext cx="550781" cy="657235"/>
            </a:xfrm>
            <a:prstGeom prst="ellipse">
              <a:avLst/>
            </a:prstGeom>
            <a:solidFill>
              <a:srgbClr val="805A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349153" y="2790790"/>
              <a:ext cx="655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 smtClean="0"/>
                <a:t>?</a:t>
              </a:r>
              <a:endParaRPr lang="en-US" sz="5600" b="1" dirty="0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12147453" y="3635358"/>
            <a:ext cx="655647" cy="954107"/>
            <a:chOff x="12379857" y="2790790"/>
            <a:chExt cx="655647" cy="954107"/>
          </a:xfrm>
        </p:grpSpPr>
        <p:sp>
          <p:nvSpPr>
            <p:cNvPr id="42" name="Oval 41"/>
            <p:cNvSpPr/>
            <p:nvPr/>
          </p:nvSpPr>
          <p:spPr bwMode="auto">
            <a:xfrm>
              <a:off x="12403217" y="2941610"/>
              <a:ext cx="550781" cy="657235"/>
            </a:xfrm>
            <a:prstGeom prst="ellipse">
              <a:avLst/>
            </a:prstGeom>
            <a:solidFill>
              <a:srgbClr val="805A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79857" y="2790790"/>
              <a:ext cx="655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 smtClean="0"/>
                <a:t>?</a:t>
              </a:r>
              <a:endParaRPr lang="en-US" sz="5600" b="1" dirty="0"/>
            </a:p>
          </p:txBody>
        </p:sp>
      </p:grpSp>
      <p:pic>
        <p:nvPicPr>
          <p:cNvPr id="44" name="Picture 43" descr="document_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85062" y="7899763"/>
            <a:ext cx="476205" cy="620720"/>
          </a:xfrm>
          <a:prstGeom prst="rect">
            <a:avLst/>
          </a:prstGeom>
        </p:spPr>
      </p:pic>
      <p:grpSp>
        <p:nvGrpSpPr>
          <p:cNvPr id="4" name="Group 44"/>
          <p:cNvGrpSpPr/>
          <p:nvPr/>
        </p:nvGrpSpPr>
        <p:grpSpPr>
          <a:xfrm>
            <a:off x="12111449" y="7721116"/>
            <a:ext cx="655647" cy="954107"/>
            <a:chOff x="12349153" y="2790790"/>
            <a:chExt cx="655647" cy="954107"/>
          </a:xfrm>
        </p:grpSpPr>
        <p:sp>
          <p:nvSpPr>
            <p:cNvPr id="46" name="Oval 45"/>
            <p:cNvSpPr/>
            <p:nvPr/>
          </p:nvSpPr>
          <p:spPr bwMode="auto">
            <a:xfrm>
              <a:off x="12403217" y="2941610"/>
              <a:ext cx="550781" cy="657235"/>
            </a:xfrm>
            <a:prstGeom prst="ellipse">
              <a:avLst/>
            </a:prstGeom>
            <a:solidFill>
              <a:srgbClr val="805A5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349153" y="2790790"/>
              <a:ext cx="655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 smtClean="0"/>
                <a:t>?</a:t>
              </a:r>
              <a:endParaRPr lang="en-US" sz="5600" b="1" dirty="0"/>
            </a:p>
          </p:txBody>
        </p:sp>
      </p:grp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1994" y="220621"/>
            <a:ext cx="11395142" cy="1625600"/>
          </a:xfrm>
        </p:spPr>
        <p:txBody>
          <a:bodyPr/>
          <a:lstStyle/>
          <a:p>
            <a:r>
              <a:rPr lang="en-US" sz="4400" dirty="0" smtClean="0"/>
              <a:t>Target-Specific Features</a:t>
            </a:r>
            <a:endParaRPr lang="en-US" sz="4400" dirty="0"/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1720725" y="2993255"/>
            <a:ext cx="4673663" cy="5519949"/>
          </a:xfrm>
          <a:prstGeom prst="rect">
            <a:avLst/>
          </a:prstGeom>
          <a:noFill/>
          <a:ln w="38100">
            <a:solidFill>
              <a:srgbClr val="0000C8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1733761" y="2988719"/>
            <a:ext cx="4624115" cy="548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b="1" dirty="0">
                <a:solidFill>
                  <a:schemeClr val="bg2"/>
                </a:solidFill>
                <a:latin typeface="+mn-lt"/>
              </a:rPr>
              <a:t>Running with </a:t>
            </a:r>
            <a:r>
              <a:rPr lang="en-US" sz="2400" b="1" dirty="0" smtClean="0">
                <a:solidFill>
                  <a:schemeClr val="bg2"/>
                </a:solidFill>
                <a:latin typeface="+mn-lt"/>
              </a:rPr>
              <a:t>Scissors</a:t>
            </a:r>
            <a:endParaRPr lang="en-US" sz="2400" b="1" dirty="0">
              <a:solidFill>
                <a:schemeClr val="bg2"/>
              </a:solidFill>
              <a:latin typeface="+mn-lt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+mn-lt"/>
              </a:rPr>
              <a:t>Title: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Horrible book, horrible.</a:t>
            </a:r>
          </a:p>
          <a:p>
            <a:pPr algn="just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This book was horrible.  I read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half,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suffering from a headache the entire time, and eventually </a:t>
            </a:r>
            <a:r>
              <a:rPr lang="en-US" sz="24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 lit it on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fire. 1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less copy in the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world. Don't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waste your money.  I wish </a:t>
            </a:r>
            <a:r>
              <a:rPr lang="en-US" sz="2400" dirty="0" err="1">
                <a:solidFill>
                  <a:schemeClr val="bg2"/>
                </a:solidFill>
                <a:latin typeface="+mn-lt"/>
              </a:rPr>
              <a:t>i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 had the time spent reading this book </a:t>
            </a:r>
            <a:r>
              <a:rPr lang="en-US" sz="2400" dirty="0" smtClean="0">
                <a:solidFill>
                  <a:schemeClr val="bg2"/>
                </a:solidFill>
                <a:latin typeface="+mn-lt"/>
              </a:rPr>
              <a:t>back. It wasted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my life</a:t>
            </a:r>
          </a:p>
        </p:txBody>
      </p:sp>
      <p:pic>
        <p:nvPicPr>
          <p:cNvPr id="69" name="Picture 68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493" y="3456359"/>
            <a:ext cx="492660" cy="642720"/>
          </a:xfrm>
          <a:prstGeom prst="rect">
            <a:avLst/>
          </a:prstGeom>
        </p:spPr>
      </p:pic>
      <p:pic>
        <p:nvPicPr>
          <p:cNvPr id="70" name="Picture 69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492" y="4245131"/>
            <a:ext cx="492660" cy="64272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3632" y="5272844"/>
            <a:ext cx="16065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</p:txBody>
      </p:sp>
      <p:pic>
        <p:nvPicPr>
          <p:cNvPr id="72" name="Picture 71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978" y="7848271"/>
            <a:ext cx="492660" cy="642720"/>
          </a:xfrm>
          <a:prstGeom prst="rect">
            <a:avLst/>
          </a:prstGeom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7042460" y="2975807"/>
            <a:ext cx="4345047" cy="548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b="1" dirty="0" err="1">
                <a:latin typeface="+mn-lt"/>
              </a:rPr>
              <a:t>Avante</a:t>
            </a:r>
            <a:r>
              <a:rPr lang="en-US" sz="2400" b="1" dirty="0">
                <a:latin typeface="+mn-lt"/>
              </a:rPr>
              <a:t> Deep </a:t>
            </a:r>
            <a:r>
              <a:rPr lang="en-US" sz="2400" b="1" dirty="0" smtClean="0">
                <a:latin typeface="+mn-lt"/>
              </a:rPr>
              <a:t>Fryer;  Black</a:t>
            </a:r>
            <a:endParaRPr lang="en-US" sz="2400" dirty="0">
              <a:latin typeface="+mn-lt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sz="2400" b="1" dirty="0">
                <a:latin typeface="+mn-lt"/>
              </a:rPr>
              <a:t>Title:</a:t>
            </a:r>
            <a:r>
              <a:rPr lang="en-US" sz="2400" dirty="0">
                <a:latin typeface="+mn-lt"/>
              </a:rPr>
              <a:t> lid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does not work </a:t>
            </a:r>
            <a:r>
              <a:rPr lang="en-US" sz="2400" dirty="0">
                <a:latin typeface="+mn-lt"/>
              </a:rPr>
              <a:t>well...</a:t>
            </a:r>
          </a:p>
          <a:p>
            <a:pPr algn="just"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2400" dirty="0">
                <a:latin typeface="+mn-lt"/>
              </a:rPr>
              <a:t>I love the way the </a:t>
            </a:r>
            <a:r>
              <a:rPr lang="en-US" sz="2400" dirty="0" err="1">
                <a:latin typeface="+mn-lt"/>
              </a:rPr>
              <a:t>Tefal</a:t>
            </a:r>
            <a:r>
              <a:rPr lang="en-US" sz="2400" dirty="0">
                <a:latin typeface="+mn-lt"/>
              </a:rPr>
              <a:t> deep fryer cooks, however, I am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returning </a:t>
            </a:r>
            <a:r>
              <a:rPr lang="en-US" sz="2400" dirty="0">
                <a:latin typeface="+mn-lt"/>
              </a:rPr>
              <a:t>my second one due to a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defective</a:t>
            </a:r>
            <a:r>
              <a:rPr lang="en-US" sz="2400" dirty="0">
                <a:latin typeface="+mn-lt"/>
              </a:rPr>
              <a:t> lid closure. </a:t>
            </a: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lid may close initially, but after a few uses it no longer stays </a:t>
            </a:r>
            <a:r>
              <a:rPr lang="en-US" sz="2400" dirty="0" smtClean="0">
                <a:latin typeface="+mn-lt"/>
              </a:rPr>
              <a:t>closed. I won’t be buying this </a:t>
            </a:r>
            <a:r>
              <a:rPr lang="en-US" sz="2400" dirty="0">
                <a:latin typeface="+mn-lt"/>
              </a:rPr>
              <a:t>one again.</a:t>
            </a: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7042461" y="2998761"/>
            <a:ext cx="4381560" cy="5550447"/>
          </a:xfrm>
          <a:prstGeom prst="rect">
            <a:avLst/>
          </a:prstGeom>
          <a:noFill/>
          <a:ln w="38100">
            <a:solidFill>
              <a:srgbClr val="C8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30" name="Picture 29" descr="blender.jpg"/>
          <p:cNvPicPr>
            <a:picLocks noChangeAspect="1"/>
          </p:cNvPicPr>
          <p:nvPr/>
        </p:nvPicPr>
        <p:blipFill>
          <a:blip r:embed="rId7" cstate="print"/>
          <a:srcRect b="3774"/>
          <a:stretch>
            <a:fillRect/>
          </a:stretch>
        </p:blipFill>
        <p:spPr>
          <a:xfrm>
            <a:off x="11074908" y="1960476"/>
            <a:ext cx="612068" cy="976218"/>
          </a:xfrm>
          <a:prstGeom prst="rect">
            <a:avLst/>
          </a:prstGeom>
        </p:spPr>
      </p:pic>
      <p:pic>
        <p:nvPicPr>
          <p:cNvPr id="31" name="Picture 30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493" y="3456359"/>
            <a:ext cx="492660" cy="642720"/>
          </a:xfrm>
          <a:prstGeom prst="rect">
            <a:avLst/>
          </a:prstGeom>
        </p:spPr>
      </p:pic>
      <p:pic>
        <p:nvPicPr>
          <p:cNvPr id="32" name="Picture 31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492" y="4245131"/>
            <a:ext cx="492660" cy="64272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3632" y="5272844"/>
            <a:ext cx="16065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endParaRPr lang="en-US" b="1" dirty="0" smtClean="0"/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  <a:p>
            <a:pPr>
              <a:lnSpc>
                <a:spcPts val="2000"/>
              </a:lnSpc>
            </a:pPr>
            <a:r>
              <a:rPr lang="en-US" b="1" dirty="0" smtClean="0"/>
              <a:t>.</a:t>
            </a:r>
          </a:p>
        </p:txBody>
      </p:sp>
      <p:pic>
        <p:nvPicPr>
          <p:cNvPr id="34" name="Picture 33" descr="document_blu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978" y="7848271"/>
            <a:ext cx="492660" cy="642720"/>
          </a:xfrm>
          <a:prstGeom prst="rect">
            <a:avLst/>
          </a:prstGeom>
        </p:spPr>
      </p:pic>
      <p:pic>
        <p:nvPicPr>
          <p:cNvPr id="36" name="Picture 35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692" y="3400636"/>
            <a:ext cx="288032" cy="270215"/>
          </a:xfrm>
          <a:prstGeom prst="rect">
            <a:avLst/>
          </a:prstGeom>
        </p:spPr>
      </p:pic>
      <p:pic>
        <p:nvPicPr>
          <p:cNvPr id="37" name="Picture 36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7724" y="3400636"/>
            <a:ext cx="288032" cy="270215"/>
          </a:xfrm>
          <a:prstGeom prst="rect">
            <a:avLst/>
          </a:prstGeom>
        </p:spPr>
      </p:pic>
      <p:pic>
        <p:nvPicPr>
          <p:cNvPr id="38" name="Picture 37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8802" y="3399403"/>
            <a:ext cx="288032" cy="270215"/>
          </a:xfrm>
          <a:prstGeom prst="rect">
            <a:avLst/>
          </a:prstGeom>
        </p:spPr>
      </p:pic>
      <p:pic>
        <p:nvPicPr>
          <p:cNvPr id="41" name="Picture 40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3708" y="3670481"/>
            <a:ext cx="288032" cy="270215"/>
          </a:xfrm>
          <a:prstGeom prst="rect">
            <a:avLst/>
          </a:prstGeom>
        </p:spPr>
      </p:pic>
      <p:pic>
        <p:nvPicPr>
          <p:cNvPr id="45" name="Picture 44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1740" y="3652664"/>
            <a:ext cx="288032" cy="270215"/>
          </a:xfrm>
          <a:prstGeom prst="rect">
            <a:avLst/>
          </a:prstGeom>
        </p:spPr>
      </p:pic>
      <p:pic>
        <p:nvPicPr>
          <p:cNvPr id="48" name="Picture 47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5716" y="4354557"/>
            <a:ext cx="288032" cy="270215"/>
          </a:xfrm>
          <a:prstGeom prst="rect">
            <a:avLst/>
          </a:prstGeom>
        </p:spPr>
      </p:pic>
      <p:pic>
        <p:nvPicPr>
          <p:cNvPr id="49" name="Picture 48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3748" y="4354557"/>
            <a:ext cx="288032" cy="270215"/>
          </a:xfrm>
          <a:prstGeom prst="rect">
            <a:avLst/>
          </a:prstGeom>
        </p:spPr>
      </p:pic>
      <p:pic>
        <p:nvPicPr>
          <p:cNvPr id="50" name="Picture 49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245" y="7902369"/>
            <a:ext cx="288032" cy="270215"/>
          </a:xfrm>
          <a:prstGeom prst="rect">
            <a:avLst/>
          </a:prstGeom>
        </p:spPr>
      </p:pic>
      <p:pic>
        <p:nvPicPr>
          <p:cNvPr id="51" name="Picture 50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277" y="7902369"/>
            <a:ext cx="288032" cy="270215"/>
          </a:xfrm>
          <a:prstGeom prst="rect">
            <a:avLst/>
          </a:prstGeom>
        </p:spPr>
      </p:pic>
      <p:pic>
        <p:nvPicPr>
          <p:cNvPr id="52" name="Picture 51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8674" y="8172214"/>
            <a:ext cx="288032" cy="270215"/>
          </a:xfrm>
          <a:prstGeom prst="rect">
            <a:avLst/>
          </a:prstGeom>
        </p:spPr>
      </p:pic>
      <p:pic>
        <p:nvPicPr>
          <p:cNvPr id="53" name="Picture 52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706" y="8154397"/>
            <a:ext cx="288032" cy="270215"/>
          </a:xfrm>
          <a:prstGeom prst="rect">
            <a:avLst/>
          </a:prstGeom>
        </p:spPr>
      </p:pic>
      <p:pic>
        <p:nvPicPr>
          <p:cNvPr id="54" name="Picture 53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50072" y="2288966"/>
            <a:ext cx="576064" cy="540430"/>
          </a:xfrm>
          <a:prstGeom prst="rect">
            <a:avLst/>
          </a:prstGeom>
        </p:spPr>
      </p:pic>
      <p:pic>
        <p:nvPicPr>
          <p:cNvPr id="55" name="Picture 54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8674" y="8172214"/>
            <a:ext cx="288032" cy="270215"/>
          </a:xfrm>
          <a:prstGeom prst="rect">
            <a:avLst/>
          </a:prstGeom>
        </p:spPr>
      </p:pic>
      <p:pic>
        <p:nvPicPr>
          <p:cNvPr id="56" name="Picture 55" descr="star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6706" y="8154397"/>
            <a:ext cx="288032" cy="27021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61940" y="85132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C8"/>
                </a:solidFill>
              </a:rPr>
              <a:t>Source</a:t>
            </a:r>
            <a:endParaRPr lang="en-US" sz="3600" b="1" dirty="0">
              <a:solidFill>
                <a:srgbClr val="0000C8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54528" y="851320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80000"/>
                </a:solidFill>
              </a:rPr>
              <a:t>Target</a:t>
            </a:r>
            <a:endParaRPr lang="en-US" sz="3600" b="1" dirty="0">
              <a:solidFill>
                <a:srgbClr val="C8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X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8704" y="4084712"/>
            <a:ext cx="828092" cy="915042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704" y="1996480"/>
            <a:ext cx="89289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4"/>
                </a:solidFill>
              </a:rPr>
              <a:t>A computable bound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2"/>
                </a:solidFill>
              </a:rPr>
              <a:t>Description of shared representations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2"/>
                </a:solidFill>
              </a:rPr>
              <a:t>Suggestions for future research</a:t>
            </a:r>
          </a:p>
        </p:txBody>
      </p:sp>
      <p:pic>
        <p:nvPicPr>
          <p:cNvPr id="5" name="Picture 4" descr="XM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02700" y="6064932"/>
            <a:ext cx="828092" cy="915042"/>
          </a:xfrm>
          <a:prstGeom prst="rect">
            <a:avLst/>
          </a:prstGeom>
        </p:spPr>
      </p:pic>
      <p:pic>
        <p:nvPicPr>
          <p:cNvPr id="9" name="Picture 8" descr="checkma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6148" y="2212504"/>
            <a:ext cx="1046672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704" y="1744452"/>
            <a:ext cx="12529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Target Generalization Bounds using Discrepancy Distance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sz="3600" b="1" dirty="0" smtClean="0">
                <a:solidFill>
                  <a:srgbClr val="008000"/>
                </a:solidFill>
              </a:rPr>
              <a:t>[BBCKPW 2009]</a:t>
            </a:r>
            <a:br>
              <a:rPr lang="en-US" sz="3600" b="1" dirty="0" smtClean="0">
                <a:solidFill>
                  <a:srgbClr val="008000"/>
                </a:solidFill>
              </a:rPr>
            </a:br>
            <a:r>
              <a:rPr lang="en-US" sz="3600" b="1" dirty="0" smtClean="0">
                <a:solidFill>
                  <a:srgbClr val="008000"/>
                </a:solidFill>
              </a:rPr>
              <a:t>[</a:t>
            </a:r>
            <a:r>
              <a:rPr lang="en-US" sz="3600" b="1" dirty="0" err="1" smtClean="0">
                <a:solidFill>
                  <a:srgbClr val="008000"/>
                </a:solidFill>
              </a:rPr>
              <a:t>Mansour</a:t>
            </a:r>
            <a:r>
              <a:rPr lang="en-US" sz="3600" b="1" dirty="0" smtClean="0">
                <a:solidFill>
                  <a:srgbClr val="008000"/>
                </a:solidFill>
              </a:rPr>
              <a:t> et al. 2009]</a:t>
            </a:r>
            <a:r>
              <a:rPr lang="en-US" sz="3600" b="1" dirty="0" smtClean="0">
                <a:solidFill>
                  <a:srgbClr val="00B050"/>
                </a:solidFill>
              </a:rPr>
              <a:t/>
            </a:r>
            <a:br>
              <a:rPr lang="en-US" sz="3600" b="1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chemeClr val="accent4"/>
              </a:solidFill>
            </a:endParaRP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Coupled Subspace Learning</a:t>
            </a:r>
          </a:p>
        </p:txBody>
      </p:sp>
      <p:grpSp>
        <p:nvGrpSpPr>
          <p:cNvPr id="2" name="Group 18"/>
          <p:cNvGrpSpPr/>
          <p:nvPr/>
        </p:nvGrpSpPr>
        <p:grpSpPr>
          <a:xfrm rot="19752354">
            <a:off x="7277692" y="3258697"/>
            <a:ext cx="2772308" cy="2376264"/>
            <a:chOff x="6022579" y="5716345"/>
            <a:chExt cx="3442722" cy="2898987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rot="4920972" flipH="1">
              <a:off x="6462845" y="6244665"/>
              <a:ext cx="2898987" cy="18423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 rot="4920972">
              <a:off x="6705556" y="5688124"/>
              <a:ext cx="1700106" cy="26641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130046" tIns="65023" rIns="130046" bIns="65023"/>
            <a:lstStyle/>
            <a:p>
              <a:endParaRPr lang="en-US"/>
            </a:p>
          </p:txBody>
        </p:sp>
        <p:sp>
          <p:nvSpPr>
            <p:cNvPr id="7" name="AutoShape 29"/>
            <p:cNvSpPr>
              <a:spLocks noChangeArrowheads="1"/>
            </p:cNvSpPr>
            <p:nvPr/>
          </p:nvSpPr>
          <p:spPr bwMode="auto">
            <a:xfrm rot="2942808">
              <a:off x="7815254" y="6630746"/>
              <a:ext cx="1842347" cy="1192107"/>
            </a:xfrm>
            <a:prstGeom prst="rtTriangle">
              <a:avLst/>
            </a:prstGeom>
            <a:solidFill>
              <a:schemeClr val="accent3">
                <a:lumMod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/>
            </a:p>
          </p:txBody>
        </p:sp>
        <p:sp>
          <p:nvSpPr>
            <p:cNvPr id="8" name="AutoShape 34"/>
            <p:cNvSpPr>
              <a:spLocks noChangeArrowheads="1"/>
            </p:cNvSpPr>
            <p:nvPr/>
          </p:nvSpPr>
          <p:spPr bwMode="auto">
            <a:xfrm rot="13797102">
              <a:off x="6142241" y="6192737"/>
              <a:ext cx="1203396" cy="1442719"/>
            </a:xfrm>
            <a:prstGeom prst="rtTriangle">
              <a:avLst/>
            </a:prstGeom>
            <a:solidFill>
              <a:schemeClr val="accent3">
                <a:lumMod val="50000"/>
                <a:alpha val="5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/>
            <a:lstStyle/>
            <a:p>
              <a:endParaRPr lang="en-US"/>
            </a:p>
          </p:txBody>
        </p:sp>
        <p:pic>
          <p:nvPicPr>
            <p:cNvPr id="9" name="Picture 8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8842660" y="5776900"/>
              <a:ext cx="318123" cy="42310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1" name="Picture 10" descr="TP_t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9042198" y="8189168"/>
              <a:ext cx="423103" cy="42310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2" name="Oval 11"/>
          <p:cNvSpPr/>
          <p:nvPr/>
        </p:nvSpPr>
        <p:spPr bwMode="auto">
          <a:xfrm>
            <a:off x="8249800" y="453199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537832" y="449599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8861868" y="485603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429820" y="478402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213796" y="5033193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895012" y="438798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8033776" y="4279969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853756" y="4601145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534972" y="330786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8859008" y="346026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21808" y="3523885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221908" y="345187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573836" y="3665041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895012" y="3739909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8249800" y="3953073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8678988" y="3991937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606980" y="4169097"/>
            <a:ext cx="182880" cy="182880"/>
          </a:xfrm>
          <a:prstGeom prst="ellipse">
            <a:avLst/>
          </a:prstGeom>
          <a:solidFill>
            <a:srgbClr val="2121FF"/>
          </a:solidFill>
          <a:ln w="25400" cap="flat" cmpd="sng" algn="ctr">
            <a:solidFill>
              <a:srgbClr val="2121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321808" y="4207961"/>
            <a:ext cx="182880" cy="182880"/>
          </a:xfrm>
          <a:prstGeom prst="ellipse">
            <a:avLst/>
          </a:prstGeom>
          <a:solidFill>
            <a:srgbClr val="C80000"/>
          </a:solidFill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4462" y="710904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[BFK 2010]</a:t>
            </a:r>
            <a:endParaRPr lang="en-US" sz="3600" dirty="0">
              <a:solidFill>
                <a:srgbClr val="008000"/>
              </a:solidFill>
            </a:endParaRPr>
          </a:p>
        </p:txBody>
      </p:sp>
      <p:pic>
        <p:nvPicPr>
          <p:cNvPr id="56" name="Picture 55" descr="perfec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66496" y="6669236"/>
            <a:ext cx="3456384" cy="2592288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237704" y="1960476"/>
            <a:ext cx="12421380" cy="4284476"/>
          </a:xfrm>
          <a:prstGeom prst="rect">
            <a:avLst/>
          </a:prstGeom>
          <a:solidFill>
            <a:schemeClr val="accent3">
              <a:alpha val="74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116616" cy="1300163"/>
          </a:xfrm>
        </p:spPr>
        <p:txBody>
          <a:bodyPr/>
          <a:lstStyle/>
          <a:p>
            <a:r>
              <a:rPr lang="en-US" dirty="0" smtClean="0"/>
              <a:t>Assumption: Single Linear Predictor</a:t>
            </a:r>
            <a:endParaRPr lang="en-US" dirty="0"/>
          </a:p>
        </p:txBody>
      </p:sp>
      <p:pic>
        <p:nvPicPr>
          <p:cNvPr id="8" name="Picture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07469" y="2650944"/>
            <a:ext cx="10818299" cy="652735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8329" y="4624770"/>
            <a:ext cx="12608145" cy="2794276"/>
          </a:xfrm>
          <a:prstGeom prst="rect">
            <a:avLst/>
          </a:prstGeom>
          <a:noFill/>
          <a:ln/>
          <a:effectLst/>
        </p:spPr>
      </p:pic>
      <p:sp>
        <p:nvSpPr>
          <p:cNvPr id="55" name="TextBox 54"/>
          <p:cNvSpPr txBox="1"/>
          <p:nvPr/>
        </p:nvSpPr>
        <p:spPr>
          <a:xfrm>
            <a:off x="381720" y="8189168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 smtClean="0">
                <a:solidFill>
                  <a:srgbClr val="C80000"/>
                </a:solidFill>
              </a:rPr>
              <a:t>target-specific</a:t>
            </a:r>
            <a:r>
              <a:rPr lang="en-US" b="1" dirty="0" smtClean="0">
                <a:solidFill>
                  <a:srgbClr val="C80000"/>
                </a:solidFill>
              </a:rPr>
              <a:t> can’t be estimated from source alone</a:t>
            </a:r>
            <a:endParaRPr lang="en-US" b="1" dirty="0">
              <a:solidFill>
                <a:srgbClr val="C8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26036" y="880123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rgbClr val="C80000"/>
                </a:solidFill>
              </a:rPr>
              <a:t>. . . yet</a:t>
            </a:r>
            <a:endParaRPr lang="en-US" b="1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724" y="5850649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000C8"/>
                </a:solidFill>
              </a:rPr>
              <a:t>source-specific</a:t>
            </a:r>
            <a:endParaRPr lang="en-US" sz="3600" u="sng" dirty="0">
              <a:solidFill>
                <a:srgbClr val="0000C8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18724" y="595692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C80000"/>
                </a:solidFill>
              </a:rPr>
              <a:t>target-specific</a:t>
            </a:r>
            <a:endParaRPr lang="en-US" sz="3600" u="sng" dirty="0">
              <a:solidFill>
                <a:srgbClr val="C8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0212" y="595692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9600C8"/>
                </a:solidFill>
              </a:rPr>
              <a:t>shared</a:t>
            </a:r>
            <a:endParaRPr lang="en-US" sz="3600" u="sng" dirty="0">
              <a:solidFill>
                <a:srgbClr val="9600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tsha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0561" y="2506500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Visualizing Single Linear Predictor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8124" y="3040596"/>
            <a:ext cx="324036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0000C8"/>
                </a:solidFill>
              </a:rPr>
              <a:t>source</a:t>
            </a:r>
            <a:endParaRPr lang="en-US" sz="3600" u="sng" dirty="0">
              <a:solidFill>
                <a:srgbClr val="0000C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81777">
            <a:off x="7098598" y="4946383"/>
            <a:ext cx="3240360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C80000"/>
                </a:solidFill>
              </a:rPr>
              <a:t>target</a:t>
            </a:r>
            <a:endParaRPr lang="en-US" sz="3600" u="sng" dirty="0">
              <a:solidFill>
                <a:srgbClr val="C8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2560" y="6785012"/>
            <a:ext cx="2050565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rgbClr val="9600C8"/>
                </a:solidFill>
              </a:rPr>
              <a:t>shared</a:t>
            </a:r>
            <a:endParaRPr lang="en-US" sz="3600" u="sng" dirty="0">
              <a:solidFill>
                <a:srgbClr val="9600C8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42460" y="6100936"/>
            <a:ext cx="1296144" cy="756084"/>
          </a:xfrm>
          <a:prstGeom prst="straightConnector1">
            <a:avLst/>
          </a:prstGeom>
          <a:ln w="25400">
            <a:solidFill>
              <a:srgbClr val="9600C8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tshared_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Visualizing Single Linear Predictor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shared_sc_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Visualizing Single Linear Predictor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tshared_sc_o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8256" y="2505457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Visualizing Single Linear Predictor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3868" y="452437"/>
            <a:ext cx="11017224" cy="1300163"/>
          </a:xfrm>
        </p:spPr>
        <p:txBody>
          <a:bodyPr/>
          <a:lstStyle/>
          <a:p>
            <a:r>
              <a:rPr lang="en-US" dirty="0" smtClean="0"/>
              <a:t>Dimensionality Reduction Assumption</a:t>
            </a:r>
            <a:endParaRPr lang="en-US" dirty="0"/>
          </a:p>
        </p:txBody>
      </p:sp>
      <p:pic>
        <p:nvPicPr>
          <p:cNvPr id="24" name="Picture 2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75855" y="2394659"/>
            <a:ext cx="3392611" cy="54846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610195" y="2428527"/>
            <a:ext cx="4252154" cy="50202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93004" y="3220616"/>
            <a:ext cx="4341626" cy="501905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68096" y="4768786"/>
            <a:ext cx="9472732" cy="548714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77240" y="5956920"/>
            <a:ext cx="9920138" cy="60171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77240" y="7757120"/>
            <a:ext cx="11469552" cy="684076"/>
          </a:xfrm>
          <a:prstGeom prst="rect">
            <a:avLst/>
          </a:prstGeom>
          <a:noFill/>
          <a:ln/>
          <a:effectLst/>
        </p:spPr>
      </p:pic>
      <p:sp>
        <p:nvSpPr>
          <p:cNvPr id="23" name="Oval 22"/>
          <p:cNvSpPr/>
          <p:nvPr/>
        </p:nvSpPr>
        <p:spPr bwMode="auto">
          <a:xfrm>
            <a:off x="7654528" y="2176500"/>
            <a:ext cx="900100" cy="1764196"/>
          </a:xfrm>
          <a:prstGeom prst="ellips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rget_proj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8256" y="2505456"/>
            <a:ext cx="8458200" cy="633234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Visualizing Dimensionality Reduction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pic>
        <p:nvPicPr>
          <p:cNvPr id="13" name="Picture 1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 rot="18221366">
            <a:off x="3208659" y="5077919"/>
            <a:ext cx="5461158" cy="5688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 flipH="1" flipV="1">
            <a:off x="5530292" y="6208948"/>
            <a:ext cx="504056" cy="36004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6160362" y="4750786"/>
            <a:ext cx="900100" cy="576064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rget_source_proj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Visualizing Dimensionality Reduction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5530292" y="6208948"/>
            <a:ext cx="504056" cy="36004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6160362" y="4750786"/>
            <a:ext cx="900100" cy="576064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 rot="20218264">
            <a:off x="3463613" y="4969550"/>
            <a:ext cx="5374911" cy="5638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cxnSp>
        <p:nvCxnSpPr>
          <p:cNvPr id="15" name="Straight Connector 14"/>
          <p:cNvCxnSpPr/>
          <p:nvPr/>
        </p:nvCxnSpPr>
        <p:spPr>
          <a:xfrm flipV="1">
            <a:off x="4990232" y="5632884"/>
            <a:ext cx="1224136" cy="54006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70452" y="4984812"/>
            <a:ext cx="648072" cy="288032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document_red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51353" y="2807649"/>
            <a:ext cx="1143000" cy="1508760"/>
          </a:xfrm>
          <a:prstGeom prst="rect">
            <a:avLst/>
          </a:prstGeom>
        </p:spPr>
      </p:pic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792223" y="184108"/>
            <a:ext cx="109173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noProof="0" dirty="0" smtClean="0">
                <a:solidFill>
                  <a:schemeClr val="accent1"/>
                </a:solidFill>
                <a:latin typeface="Arial headings"/>
                <a:ea typeface="+mj-ea"/>
                <a:cs typeface="+mj-cs"/>
              </a:rPr>
              <a:t>Learning Shared Representations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headings"/>
              <a:ea typeface="+mj-ea"/>
              <a:cs typeface="+mj-cs"/>
              <a:sym typeface="Arial Narrow" pitchFamily="34" charset="0"/>
            </a:endParaRPr>
          </a:p>
        </p:txBody>
      </p:sp>
      <p:grpSp>
        <p:nvGrpSpPr>
          <p:cNvPr id="2" name="Group 119"/>
          <p:cNvGrpSpPr/>
          <p:nvPr/>
        </p:nvGrpSpPr>
        <p:grpSpPr>
          <a:xfrm>
            <a:off x="1215982" y="2820345"/>
            <a:ext cx="1524961" cy="1846886"/>
            <a:chOff x="1215982" y="2820345"/>
            <a:chExt cx="1524961" cy="1846886"/>
          </a:xfrm>
        </p:grpSpPr>
        <p:pic>
          <p:nvPicPr>
            <p:cNvPr id="26" name="Picture 25" descr="document_blu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982" y="2820345"/>
              <a:ext cx="1146919" cy="1508760"/>
            </a:xfrm>
            <a:prstGeom prst="rect">
              <a:avLst/>
            </a:prstGeom>
            <a:solidFill>
              <a:schemeClr val="accent3"/>
            </a:solidFill>
          </p:spPr>
        </p:pic>
        <p:pic>
          <p:nvPicPr>
            <p:cNvPr id="28" name="Picture 27" descr="document_blu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91" y="2984149"/>
              <a:ext cx="1146919" cy="1508760"/>
            </a:xfrm>
            <a:prstGeom prst="rect">
              <a:avLst/>
            </a:prstGeom>
            <a:solidFill>
              <a:schemeClr val="accent3"/>
            </a:solidFill>
          </p:spPr>
        </p:pic>
        <p:pic>
          <p:nvPicPr>
            <p:cNvPr id="32" name="Picture 31" descr="document_blu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024" y="3158471"/>
              <a:ext cx="1146919" cy="1508760"/>
            </a:xfrm>
            <a:prstGeom prst="rect">
              <a:avLst/>
            </a:prstGeom>
            <a:solidFill>
              <a:schemeClr val="accent3"/>
            </a:solidFill>
          </p:spPr>
        </p:pic>
      </p:grpSp>
      <p:sp>
        <p:nvSpPr>
          <p:cNvPr id="39" name="TextBox 38"/>
          <p:cNvSpPr txBox="1"/>
          <p:nvPr/>
        </p:nvSpPr>
        <p:spPr>
          <a:xfrm>
            <a:off x="645806" y="5047638"/>
            <a:ext cx="3505248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>
                <a:solidFill>
                  <a:srgbClr val="0000FA"/>
                </a:solidFill>
              </a:rPr>
              <a:t>fascinating</a:t>
            </a:r>
          </a:p>
          <a:p>
            <a:pPr algn="r"/>
            <a:r>
              <a:rPr lang="en-US" sz="3600" i="1" dirty="0" smtClean="0">
                <a:solidFill>
                  <a:srgbClr val="0000FA"/>
                </a:solidFill>
              </a:rPr>
              <a:t>boring</a:t>
            </a:r>
          </a:p>
          <a:p>
            <a:pPr algn="r"/>
            <a:r>
              <a:rPr lang="en-US" sz="3600" i="1" dirty="0" smtClean="0">
                <a:solidFill>
                  <a:srgbClr val="0000FA"/>
                </a:solidFill>
              </a:rPr>
              <a:t>read half</a:t>
            </a:r>
          </a:p>
          <a:p>
            <a:pPr algn="r"/>
            <a:r>
              <a:rPr lang="en-US" sz="3600" i="1" dirty="0" smtClean="0">
                <a:solidFill>
                  <a:srgbClr val="0000FA"/>
                </a:solidFill>
              </a:rPr>
              <a:t>couldn’t put it down</a:t>
            </a:r>
          </a:p>
        </p:txBody>
      </p:sp>
      <p:pic>
        <p:nvPicPr>
          <p:cNvPr id="44" name="Picture 43" descr="document_red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2781" y="2989077"/>
            <a:ext cx="1143000" cy="150876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5" name="Picture 44" descr="document_red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14209" y="3170505"/>
            <a:ext cx="1143000" cy="150876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47" name="TextBox 46"/>
          <p:cNvSpPr txBox="1"/>
          <p:nvPr/>
        </p:nvSpPr>
        <p:spPr>
          <a:xfrm>
            <a:off x="8707694" y="4996091"/>
            <a:ext cx="3502152" cy="230832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 smtClean="0">
                <a:solidFill>
                  <a:srgbClr val="C00000"/>
                </a:solidFill>
              </a:rPr>
              <a:t>defective</a:t>
            </a:r>
          </a:p>
          <a:p>
            <a:pPr algn="l"/>
            <a:r>
              <a:rPr lang="en-US" sz="3600" i="1" dirty="0" smtClean="0">
                <a:solidFill>
                  <a:srgbClr val="C00000"/>
                </a:solidFill>
              </a:rPr>
              <a:t>sturdy</a:t>
            </a:r>
          </a:p>
          <a:p>
            <a:pPr algn="l"/>
            <a:r>
              <a:rPr lang="en-US" sz="3600" i="1" dirty="0" smtClean="0">
                <a:solidFill>
                  <a:srgbClr val="C00000"/>
                </a:solidFill>
              </a:rPr>
              <a:t>leaking</a:t>
            </a:r>
          </a:p>
          <a:p>
            <a:pPr algn="l"/>
            <a:r>
              <a:rPr lang="en-US" sz="3600" i="1" dirty="0" smtClean="0">
                <a:solidFill>
                  <a:srgbClr val="C00000"/>
                </a:solidFill>
              </a:rPr>
              <a:t>like a charm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64701" y="2946211"/>
            <a:ext cx="3943403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9600E1"/>
                </a:solidFill>
              </a:rPr>
              <a:t>fantastic</a:t>
            </a:r>
          </a:p>
          <a:p>
            <a:r>
              <a:rPr lang="en-US" sz="3600" i="1" dirty="0" smtClean="0">
                <a:solidFill>
                  <a:srgbClr val="9600E1"/>
                </a:solidFill>
              </a:rPr>
              <a:t>highly recommended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94185" y="8041704"/>
            <a:ext cx="3943403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9600E1"/>
                </a:solidFill>
              </a:rPr>
              <a:t>waste of money</a:t>
            </a:r>
          </a:p>
          <a:p>
            <a:r>
              <a:rPr lang="en-US" sz="3600" i="1" dirty="0" smtClean="0">
                <a:solidFill>
                  <a:srgbClr val="9600E1"/>
                </a:solidFill>
              </a:rPr>
              <a:t>horrible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545668" y="3525819"/>
            <a:ext cx="3797352" cy="620721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084327" y="5098666"/>
            <a:ext cx="2227293" cy="58420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05461" y="6727236"/>
            <a:ext cx="3505248" cy="58420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8627639" y="6690723"/>
            <a:ext cx="2373345" cy="58420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8620154" y="5595333"/>
            <a:ext cx="1570059" cy="58420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845166" y="5534034"/>
            <a:ext cx="547695" cy="47466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67" name="Straight Connector 66"/>
          <p:cNvCxnSpPr>
            <a:stCxn id="57" idx="2"/>
            <a:endCxn id="65" idx="0"/>
          </p:cNvCxnSpPr>
          <p:nvPr/>
        </p:nvCxnSpPr>
        <p:spPr>
          <a:xfrm rot="5400000">
            <a:off x="5587932" y="4677622"/>
            <a:ext cx="1387494" cy="32533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1" idx="3"/>
            <a:endCxn id="65" idx="1"/>
          </p:cNvCxnSpPr>
          <p:nvPr/>
        </p:nvCxnSpPr>
        <p:spPr>
          <a:xfrm>
            <a:off x="4311620" y="5390770"/>
            <a:ext cx="1533546" cy="38059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4" idx="1"/>
            <a:endCxn id="65" idx="3"/>
          </p:cNvCxnSpPr>
          <p:nvPr/>
        </p:nvCxnSpPr>
        <p:spPr>
          <a:xfrm rot="10800000">
            <a:off x="6392862" y="5771369"/>
            <a:ext cx="2227293" cy="116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2" idx="3"/>
            <a:endCxn id="65" idx="2"/>
          </p:cNvCxnSpPr>
          <p:nvPr/>
        </p:nvCxnSpPr>
        <p:spPr>
          <a:xfrm flipV="1">
            <a:off x="4310709" y="6008703"/>
            <a:ext cx="1808305" cy="10106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3" idx="1"/>
            <a:endCxn id="65" idx="2"/>
          </p:cNvCxnSpPr>
          <p:nvPr/>
        </p:nvCxnSpPr>
        <p:spPr>
          <a:xfrm rot="10800000">
            <a:off x="6119015" y="6008703"/>
            <a:ext cx="2508625" cy="9741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 bwMode="auto">
          <a:xfrm>
            <a:off x="6538913" y="6264294"/>
            <a:ext cx="657234" cy="43815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4530698" y="8107245"/>
            <a:ext cx="3797352" cy="54769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620154" y="4974612"/>
            <a:ext cx="1825650" cy="620721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620154" y="6106515"/>
            <a:ext cx="1825650" cy="620721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814586" y="5733445"/>
            <a:ext cx="1497033" cy="40209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485058" y="6238509"/>
            <a:ext cx="1825650" cy="438156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94" name="Straight Connector 93"/>
          <p:cNvCxnSpPr>
            <a:stCxn id="92" idx="3"/>
            <a:endCxn id="88" idx="0"/>
          </p:cNvCxnSpPr>
          <p:nvPr/>
        </p:nvCxnSpPr>
        <p:spPr>
          <a:xfrm>
            <a:off x="4311619" y="5934494"/>
            <a:ext cx="2555911" cy="3298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3" idx="3"/>
            <a:endCxn id="88" idx="1"/>
          </p:cNvCxnSpPr>
          <p:nvPr/>
        </p:nvCxnSpPr>
        <p:spPr>
          <a:xfrm>
            <a:off x="4310708" y="6457587"/>
            <a:ext cx="2228205" cy="257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1" idx="1"/>
            <a:endCxn id="88" idx="3"/>
          </p:cNvCxnSpPr>
          <p:nvPr/>
        </p:nvCxnSpPr>
        <p:spPr>
          <a:xfrm rot="10800000" flipV="1">
            <a:off x="7196148" y="6416876"/>
            <a:ext cx="1424007" cy="66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0" idx="1"/>
            <a:endCxn id="88" idx="0"/>
          </p:cNvCxnSpPr>
          <p:nvPr/>
        </p:nvCxnSpPr>
        <p:spPr>
          <a:xfrm rot="10800000" flipV="1">
            <a:off x="6867530" y="5284972"/>
            <a:ext cx="1752624" cy="9793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9" idx="0"/>
            <a:endCxn id="88" idx="2"/>
          </p:cNvCxnSpPr>
          <p:nvPr/>
        </p:nvCxnSpPr>
        <p:spPr>
          <a:xfrm rot="5400000" flipH="1" flipV="1">
            <a:off x="5946055" y="7185770"/>
            <a:ext cx="1404795" cy="4381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3"/>
          <p:cNvSpPr>
            <a:spLocks noChangeArrowheads="1"/>
          </p:cNvSpPr>
          <p:nvPr/>
        </p:nvSpPr>
        <p:spPr bwMode="auto">
          <a:xfrm>
            <a:off x="-33427" y="1862876"/>
            <a:ext cx="2008215" cy="85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600" b="1" u="sng" dirty="0" smtClean="0">
                <a:solidFill>
                  <a:srgbClr val="0000D0"/>
                </a:solidFill>
                <a:latin typeface="Arial headings"/>
              </a:rPr>
              <a:t>Source</a:t>
            </a:r>
            <a:endParaRPr lang="en-US" sz="3600" b="1" u="sng" dirty="0">
              <a:solidFill>
                <a:srgbClr val="0000D0"/>
              </a:solidFill>
              <a:latin typeface="Arial headings"/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0996585" y="1865376"/>
            <a:ext cx="2008215" cy="85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600" b="1" u="sng" dirty="0" smtClean="0">
                <a:solidFill>
                  <a:srgbClr val="C80000"/>
                </a:solidFill>
                <a:latin typeface="Arial headings"/>
              </a:rPr>
              <a:t>Target</a:t>
            </a:r>
            <a:endParaRPr lang="en-US" sz="3600" b="1" u="sng" dirty="0">
              <a:solidFill>
                <a:srgbClr val="C80000"/>
              </a:solidFill>
              <a:latin typeface="Arial headings"/>
            </a:endParaRPr>
          </a:p>
        </p:txBody>
      </p:sp>
      <p:grpSp>
        <p:nvGrpSpPr>
          <p:cNvPr id="3" name="Group 71"/>
          <p:cNvGrpSpPr/>
          <p:nvPr/>
        </p:nvGrpSpPr>
        <p:grpSpPr>
          <a:xfrm>
            <a:off x="5501559" y="5059365"/>
            <a:ext cx="2008215" cy="2008215"/>
            <a:chOff x="5587988" y="4749798"/>
            <a:chExt cx="2008215" cy="2008215"/>
          </a:xfrm>
        </p:grpSpPr>
        <p:sp>
          <p:nvSpPr>
            <p:cNvPr id="73" name="Rectangle 72"/>
            <p:cNvSpPr/>
            <p:nvPr/>
          </p:nvSpPr>
          <p:spPr bwMode="auto">
            <a:xfrm>
              <a:off x="5587988" y="4749798"/>
              <a:ext cx="2008215" cy="2008215"/>
            </a:xfrm>
            <a:prstGeom prst="rect">
              <a:avLst/>
            </a:prstGeom>
            <a:solidFill>
              <a:srgbClr val="A349A4">
                <a:alpha val="25000"/>
              </a:srgbClr>
            </a:solidFill>
            <a:ln w="50800" cap="flat" cmpd="sng" algn="ctr">
              <a:solidFill>
                <a:srgbClr val="A349A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5775326" y="5749926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0800000">
              <a:off x="5815025" y="5789625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 bwMode="auto">
            <a:xfrm>
              <a:off x="6002969" y="5296542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666551" y="6026802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104707" y="6154755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6021383" y="6282393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260212" y="5571183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167435" y="5893446"/>
              <a:ext cx="91440" cy="91440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205285" y="5406081"/>
              <a:ext cx="91440" cy="91440"/>
            </a:xfrm>
            <a:prstGeom prst="ellipse">
              <a:avLst/>
            </a:prstGeom>
            <a:solidFill>
              <a:srgbClr val="C80000"/>
            </a:solidFill>
            <a:ln w="25400" cap="flat" cmpd="sng" algn="ctr">
              <a:solidFill>
                <a:srgbClr val="C8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867530" y="6172854"/>
              <a:ext cx="91440" cy="91440"/>
            </a:xfrm>
            <a:prstGeom prst="ellipse">
              <a:avLst/>
            </a:prstGeom>
            <a:solidFill>
              <a:srgbClr val="0000D0"/>
            </a:solidFill>
            <a:ln w="25400" cap="flat" cmpd="sng" algn="ctr">
              <a:solidFill>
                <a:srgbClr val="0000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D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pic>
        <p:nvPicPr>
          <p:cNvPr id="58" name="Picture 57" descr="document_red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7064" y="7596150"/>
            <a:ext cx="1143000" cy="1508760"/>
          </a:xfrm>
          <a:prstGeom prst="rect">
            <a:avLst/>
          </a:prstGeom>
        </p:spPr>
      </p:pic>
      <p:pic>
        <p:nvPicPr>
          <p:cNvPr id="59" name="Picture 58" descr="document_red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58492" y="7777578"/>
            <a:ext cx="1143000" cy="150876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60" name="Picture 59" descr="document_red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39920" y="7959006"/>
            <a:ext cx="1143000" cy="1508760"/>
          </a:xfrm>
          <a:prstGeom prst="rect">
            <a:avLst/>
          </a:prstGeom>
          <a:solidFill>
            <a:schemeClr val="accent3"/>
          </a:solidFill>
        </p:spPr>
      </p:pic>
      <p:grpSp>
        <p:nvGrpSpPr>
          <p:cNvPr id="4" name="Group 119"/>
          <p:cNvGrpSpPr/>
          <p:nvPr/>
        </p:nvGrpSpPr>
        <p:grpSpPr>
          <a:xfrm>
            <a:off x="1233023" y="7619376"/>
            <a:ext cx="1524961" cy="1846886"/>
            <a:chOff x="1215982" y="2820345"/>
            <a:chExt cx="1524961" cy="1846886"/>
          </a:xfrm>
        </p:grpSpPr>
        <p:pic>
          <p:nvPicPr>
            <p:cNvPr id="71" name="Picture 70" descr="document_blu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982" y="2820345"/>
              <a:ext cx="1146919" cy="1508760"/>
            </a:xfrm>
            <a:prstGeom prst="rect">
              <a:avLst/>
            </a:prstGeom>
            <a:solidFill>
              <a:schemeClr val="accent3"/>
            </a:solidFill>
          </p:spPr>
        </p:pic>
        <p:pic>
          <p:nvPicPr>
            <p:cNvPr id="72" name="Picture 71" descr="document_blu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9291" y="2984149"/>
              <a:ext cx="1146919" cy="1508760"/>
            </a:xfrm>
            <a:prstGeom prst="rect">
              <a:avLst/>
            </a:prstGeom>
            <a:solidFill>
              <a:schemeClr val="accent3"/>
            </a:solidFill>
          </p:spPr>
        </p:pic>
        <p:pic>
          <p:nvPicPr>
            <p:cNvPr id="95" name="Picture 94" descr="document_blu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024" y="3158471"/>
              <a:ext cx="1146919" cy="1508760"/>
            </a:xfrm>
            <a:prstGeom prst="rect">
              <a:avLst/>
            </a:prstGeom>
            <a:solidFill>
              <a:schemeClr val="accent3"/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5" grpId="0"/>
      <p:bldP spid="56" grpId="0"/>
      <p:bldP spid="57" grpId="0" animBg="1"/>
      <p:bldP spid="57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9" grpId="0" animBg="1"/>
      <p:bldP spid="89" grpId="1" animBg="1"/>
      <p:bldP spid="89" grpId="2" animBg="1"/>
      <p:bldP spid="90" grpId="0" animBg="1"/>
      <p:bldP spid="90" grpId="1" animBg="1"/>
      <p:bldP spid="91" grpId="0" animBg="1"/>
      <p:bldP spid="92" grpId="0" animBg="1"/>
      <p:bldP spid="9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rget_source_proj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Representation Soundness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pic>
        <p:nvPicPr>
          <p:cNvPr id="13" name="Picture 1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94727" y="2140496"/>
            <a:ext cx="11400225" cy="625934"/>
          </a:xfrm>
          <a:prstGeom prst="rect">
            <a:avLst/>
          </a:prstGeom>
          <a:noFill/>
          <a:ln/>
          <a:effectLst/>
        </p:spPr>
      </p:pic>
      <p:cxnSp>
        <p:nvCxnSpPr>
          <p:cNvPr id="9" name="Straight Connector 8"/>
          <p:cNvCxnSpPr/>
          <p:nvPr/>
        </p:nvCxnSpPr>
        <p:spPr>
          <a:xfrm rot="5400000" flipH="1" flipV="1">
            <a:off x="5530292" y="6208948"/>
            <a:ext cx="504056" cy="36004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6160362" y="4750786"/>
            <a:ext cx="900100" cy="576064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90232" y="5632884"/>
            <a:ext cx="1224136" cy="54006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70452" y="4984812"/>
            <a:ext cx="648072" cy="288032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oundness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Representation Soundness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pic>
        <p:nvPicPr>
          <p:cNvPr id="8" name="Picture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794727" y="2140496"/>
            <a:ext cx="11400225" cy="625934"/>
          </a:xfrm>
          <a:prstGeom prst="rect">
            <a:avLst/>
          </a:prstGeom>
          <a:noFill/>
          <a:ln/>
          <a:effectLst/>
        </p:spPr>
      </p:pic>
      <p:cxnSp>
        <p:nvCxnSpPr>
          <p:cNvPr id="9" name="Straight Connector 8"/>
          <p:cNvCxnSpPr/>
          <p:nvPr/>
        </p:nvCxnSpPr>
        <p:spPr>
          <a:xfrm rot="5400000" flipH="1" flipV="1">
            <a:off x="5530292" y="6208948"/>
            <a:ext cx="504056" cy="36004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6160362" y="4750786"/>
            <a:ext cx="900100" cy="576064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90232" y="5632884"/>
            <a:ext cx="1224136" cy="54006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70452" y="4984812"/>
            <a:ext cx="648072" cy="288032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6230410" y="5524872"/>
            <a:ext cx="432048" cy="0"/>
          </a:xfrm>
          <a:prstGeom prst="line">
            <a:avLst/>
          </a:prstGeom>
          <a:ln w="762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6790432" y="6424972"/>
            <a:ext cx="2448272" cy="126014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pic>
        <p:nvPicPr>
          <p:cNvPr id="8" name="Picture 7" descr="soundnes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9852" y="452437"/>
            <a:ext cx="11197244" cy="1300163"/>
          </a:xfrm>
        </p:spPr>
        <p:txBody>
          <a:bodyPr/>
          <a:lstStyle/>
          <a:p>
            <a:r>
              <a:rPr lang="en-US" dirty="0" smtClean="0"/>
              <a:t>Representation Soundness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pic>
        <p:nvPicPr>
          <p:cNvPr id="9" name="Picture 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94727" y="2140496"/>
            <a:ext cx="11400225" cy="62593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98444" y="6496980"/>
            <a:ext cx="2262773" cy="100467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5" name="Straight Connector 14"/>
          <p:cNvCxnSpPr/>
          <p:nvPr/>
        </p:nvCxnSpPr>
        <p:spPr>
          <a:xfrm rot="5400000" flipH="1" flipV="1">
            <a:off x="5530292" y="6208948"/>
            <a:ext cx="504056" cy="36004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6160362" y="4750786"/>
            <a:ext cx="900100" cy="576064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90232" y="5632884"/>
            <a:ext cx="1224136" cy="54006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970452" y="4984812"/>
            <a:ext cx="648072" cy="288032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230410" y="5524872"/>
            <a:ext cx="432048" cy="0"/>
          </a:xfrm>
          <a:prstGeom prst="line">
            <a:avLst/>
          </a:prstGeom>
          <a:ln w="762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6070352" y="5704892"/>
            <a:ext cx="396044" cy="0"/>
          </a:xfrm>
          <a:prstGeom prst="line">
            <a:avLst/>
          </a:prstGeom>
          <a:ln w="762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 bwMode="auto">
          <a:xfrm>
            <a:off x="6250372" y="5164832"/>
            <a:ext cx="360040" cy="360040"/>
          </a:xfrm>
          <a:prstGeom prst="ellips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14" name="Oval 13"/>
          <p:cNvSpPr/>
          <p:nvPr/>
        </p:nvSpPr>
        <p:spPr bwMode="auto">
          <a:xfrm>
            <a:off x="5818324" y="5524872"/>
            <a:ext cx="360040" cy="360040"/>
          </a:xfrm>
          <a:prstGeom prst="ellips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19" name="Straight Arrow Connector 18"/>
          <p:cNvCxnSpPr>
            <a:stCxn id="14" idx="4"/>
          </p:cNvCxnSpPr>
          <p:nvPr/>
        </p:nvCxnSpPr>
        <p:spPr>
          <a:xfrm rot="16200000" flipH="1">
            <a:off x="6034348" y="5848908"/>
            <a:ext cx="756086" cy="828094"/>
          </a:xfrm>
          <a:prstGeom prst="straightConnector1">
            <a:avLst/>
          </a:prstGeom>
          <a:ln w="508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5"/>
          </p:cNvCxnSpPr>
          <p:nvPr/>
        </p:nvCxnSpPr>
        <p:spPr>
          <a:xfrm rot="16200000" flipH="1">
            <a:off x="6503679" y="5526150"/>
            <a:ext cx="1024835" cy="916823"/>
          </a:xfrm>
          <a:prstGeom prst="straightConnector1">
            <a:avLst/>
          </a:prstGeom>
          <a:ln w="508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f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8256" y="2505456"/>
            <a:ext cx="8458200" cy="6343651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116616" cy="1300163"/>
          </a:xfrm>
        </p:spPr>
        <p:txBody>
          <a:bodyPr/>
          <a:lstStyle/>
          <a:p>
            <a:r>
              <a:rPr lang="en-US" dirty="0" smtClean="0"/>
              <a:t>Perfect Adaptation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408432" y="5155540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00C8"/>
                </a:solidFill>
              </a:rPr>
              <a:t>fascinating</a:t>
            </a:r>
            <a:endParaRPr lang="en-US" dirty="0">
              <a:solidFill>
                <a:srgbClr val="0000C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1398777">
            <a:off x="6413960" y="8605766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80000"/>
                </a:solidFill>
              </a:rPr>
              <a:t>works well</a:t>
            </a:r>
            <a:endParaRPr lang="en-US" dirty="0">
              <a:solidFill>
                <a:srgbClr val="C8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345189">
            <a:off x="1547825" y="8099535"/>
            <a:ext cx="2376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600C8"/>
                </a:solidFill>
              </a:rPr>
              <a:t>don’t buy</a:t>
            </a:r>
            <a:endParaRPr lang="en-US" dirty="0">
              <a:solidFill>
                <a:srgbClr val="9600C8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6322380" y="4696780"/>
            <a:ext cx="684076" cy="468052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90232" y="5740896"/>
            <a:ext cx="936104" cy="432048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116616" cy="1300163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2" name="Picture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94360" y="2199531"/>
            <a:ext cx="9316961" cy="55303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197962" y="3003957"/>
            <a:ext cx="6596245" cy="504613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090132" y="6680917"/>
            <a:ext cx="1232402" cy="288032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97744" y="4588765"/>
            <a:ext cx="5853117" cy="61206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594360" y="5884909"/>
            <a:ext cx="11503289" cy="1296147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34"/>
          <p:cNvGrpSpPr>
            <a:grpSpLocks noChangeAspect="1"/>
          </p:cNvGrpSpPr>
          <p:nvPr/>
        </p:nvGrpSpPr>
        <p:grpSpPr bwMode="auto">
          <a:xfrm>
            <a:off x="594360" y="7793124"/>
            <a:ext cx="10468855" cy="648072"/>
            <a:chOff x="267793" y="7345498"/>
            <a:chExt cx="7557473" cy="453907"/>
          </a:xfrm>
        </p:grpSpPr>
        <p:pic>
          <p:nvPicPr>
            <p:cNvPr id="26" name="Picture 25" descr="TP_t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267793" y="7359821"/>
              <a:ext cx="5603300" cy="4395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0" name="Picture 29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tretch>
              <a:fillRect/>
            </a:stretch>
          </p:blipFill>
          <p:spPr bwMode="auto">
            <a:xfrm>
              <a:off x="6007155" y="7345498"/>
              <a:ext cx="1818111" cy="453907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1" name="Picture 2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6965723" y="4588765"/>
            <a:ext cx="5549345" cy="648072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4086212" y="6657035"/>
            <a:ext cx="1152128" cy="50560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116616" cy="1300163"/>
          </a:xfrm>
        </p:spPr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pic>
        <p:nvPicPr>
          <p:cNvPr id="28" name="Picture 2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3728" y="2320515"/>
            <a:ext cx="11069919" cy="64481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5736" y="6304074"/>
            <a:ext cx="9722395" cy="64506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48662" y="7163990"/>
            <a:ext cx="8242584" cy="167325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30324" y="3361315"/>
            <a:ext cx="10556735" cy="77253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77864" y="4601987"/>
            <a:ext cx="7273349" cy="706861"/>
          </a:xfrm>
          <a:prstGeom prst="rect">
            <a:avLst/>
          </a:prstGeom>
          <a:noFill/>
          <a:ln/>
          <a:effectLst/>
        </p:spPr>
      </p:pic>
      <p:sp>
        <p:nvSpPr>
          <p:cNvPr id="8" name="Rectangle 7"/>
          <p:cNvSpPr/>
          <p:nvPr/>
        </p:nvSpPr>
        <p:spPr bwMode="auto">
          <a:xfrm>
            <a:off x="8158584" y="6965032"/>
            <a:ext cx="2304256" cy="2088232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116616" cy="1300163"/>
          </a:xfrm>
        </p:spPr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pic>
        <p:nvPicPr>
          <p:cNvPr id="28" name="Picture 2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3728" y="2320515"/>
            <a:ext cx="11069919" cy="64481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5736" y="6304074"/>
            <a:ext cx="9722395" cy="64506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48662" y="7163990"/>
            <a:ext cx="8242584" cy="1673250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630324" y="3204080"/>
            <a:ext cx="10556735" cy="772537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677864" y="4372744"/>
            <a:ext cx="7273349" cy="706861"/>
          </a:xfrm>
          <a:prstGeom prst="rect">
            <a:avLst/>
          </a:prstGeom>
          <a:noFill/>
          <a:ln/>
          <a:effectLst/>
        </p:spPr>
      </p:pic>
      <p:sp>
        <p:nvSpPr>
          <p:cNvPr id="8" name="Oval 7"/>
          <p:cNvSpPr/>
          <p:nvPr/>
        </p:nvSpPr>
        <p:spPr bwMode="auto">
          <a:xfrm>
            <a:off x="8122580" y="7001036"/>
            <a:ext cx="2304256" cy="2016224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 bwMode="auto">
          <a:xfrm>
            <a:off x="0" y="2248508"/>
            <a:ext cx="13004800" cy="3816424"/>
          </a:xfrm>
          <a:prstGeom prst="rect">
            <a:avLst/>
          </a:prstGeom>
          <a:solidFill>
            <a:schemeClr val="bg1">
              <a:alpha val="97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pic>
        <p:nvPicPr>
          <p:cNvPr id="11" name="Picture 1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181920" y="3076600"/>
            <a:ext cx="6904324" cy="1404156"/>
          </a:xfrm>
          <a:prstGeom prst="rect">
            <a:avLst/>
          </a:prstGeom>
          <a:noFill/>
          <a:ln/>
          <a:effectLst/>
        </p:spPr>
      </p:pic>
      <p:sp>
        <p:nvSpPr>
          <p:cNvPr id="12" name="Up Arrow 11"/>
          <p:cNvSpPr/>
          <p:nvPr/>
        </p:nvSpPr>
        <p:spPr bwMode="auto">
          <a:xfrm rot="18971511">
            <a:off x="7229098" y="4242695"/>
            <a:ext cx="1267339" cy="2979285"/>
          </a:xfrm>
          <a:prstGeom prst="upArrow">
            <a:avLst/>
          </a:prstGeom>
          <a:solidFill>
            <a:srgbClr val="008000"/>
          </a:solidFill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3788" y="1996480"/>
            <a:ext cx="10765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bg2"/>
                </a:solidFill>
              </a:rPr>
              <a:t>Canonical Correlation Analysis  (CCA) [</a:t>
            </a:r>
            <a:r>
              <a:rPr lang="en-US" sz="4000" dirty="0" err="1" smtClean="0">
                <a:solidFill>
                  <a:schemeClr val="bg2"/>
                </a:solidFill>
              </a:rPr>
              <a:t>Hotelling</a:t>
            </a:r>
            <a:r>
              <a:rPr lang="en-US" sz="4000" dirty="0" smtClean="0">
                <a:solidFill>
                  <a:schemeClr val="bg2"/>
                </a:solidFill>
              </a:rPr>
              <a:t> 1935]</a:t>
            </a:r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37904" y="844352"/>
            <a:ext cx="6552728" cy="650210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>
          <a:xfrm>
            <a:off x="525736" y="3328628"/>
            <a:ext cx="7344816" cy="77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1) Divide feature space into disjoint views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01800" y="4336740"/>
            <a:ext cx="4572508" cy="165618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37804" y="4300736"/>
            <a:ext cx="4716524" cy="16086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dirty="0" smtClean="0"/>
              <a:t>Do </a:t>
            </a:r>
            <a:r>
              <a:rPr lang="en-US" sz="3200" b="1" dirty="0">
                <a:solidFill>
                  <a:srgbClr val="9600E1"/>
                </a:solidFill>
              </a:rPr>
              <a:t>not buy</a:t>
            </a:r>
            <a:r>
              <a:rPr lang="en-US" sz="3200" dirty="0">
                <a:solidFill>
                  <a:srgbClr val="9600E1"/>
                </a:solidFill>
              </a:rPr>
              <a:t> </a:t>
            </a:r>
            <a:r>
              <a:rPr lang="en-US" sz="3200" dirty="0"/>
              <a:t>the Shark portable </a:t>
            </a:r>
            <a:r>
              <a:rPr lang="en-US" sz="3200" dirty="0" smtClean="0"/>
              <a:t>steamer.  The trigger </a:t>
            </a:r>
            <a:r>
              <a:rPr lang="en-US" sz="3200" dirty="0"/>
              <a:t>mechanism is </a:t>
            </a:r>
            <a:r>
              <a:rPr lang="en-US" sz="3200" b="1" dirty="0">
                <a:solidFill>
                  <a:srgbClr val="C80000"/>
                </a:solidFill>
              </a:rPr>
              <a:t>defective</a:t>
            </a:r>
            <a:r>
              <a:rPr lang="en-US" sz="3200" dirty="0"/>
              <a:t>. </a:t>
            </a:r>
          </a:p>
        </p:txBody>
      </p:sp>
      <p:pic>
        <p:nvPicPr>
          <p:cNvPr id="14" name="Picture 1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86377" y="4552764"/>
            <a:ext cx="1176136" cy="504056"/>
          </a:xfrm>
          <a:prstGeom prst="rect">
            <a:avLst/>
          </a:prstGeom>
          <a:noFill/>
          <a:ln/>
          <a:effectLst/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62540" y="4264732"/>
            <a:ext cx="1224136" cy="12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9600C8"/>
                </a:solidFill>
              </a:rPr>
              <a:t>not buy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trigger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rot="5400000">
            <a:off x="7716736" y="4362944"/>
            <a:ext cx="1243736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7798544" y="4912804"/>
            <a:ext cx="1088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pic>
        <p:nvPicPr>
          <p:cNvPr id="29" name="Picture 2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670750" y="4552764"/>
            <a:ext cx="1176140" cy="504058"/>
          </a:xfrm>
          <a:prstGeom prst="rect">
            <a:avLst/>
          </a:prstGeom>
          <a:noFill/>
          <a:ln/>
          <a:effectLst/>
        </p:spPr>
      </p:pic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1038904" y="4264732"/>
            <a:ext cx="1656184" cy="12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C80000"/>
                </a:solidFill>
              </a:rPr>
              <a:t>defective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mechanism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 rot="5400000">
            <a:off x="11227126" y="4164922"/>
            <a:ext cx="1243736" cy="1476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11130874" y="4912804"/>
            <a:ext cx="1472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30" name="Rectangle 29"/>
          <p:cNvSpPr/>
          <p:nvPr/>
        </p:nvSpPr>
        <p:spPr>
          <a:xfrm>
            <a:off x="525736" y="6316960"/>
            <a:ext cx="7344816" cy="77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tx2"/>
                </a:solidFill>
              </a:rPr>
              <a:t>2) Find maximally correlating projections</a:t>
            </a:r>
          </a:p>
        </p:txBody>
      </p:sp>
      <p:sp>
        <p:nvSpPr>
          <p:cNvPr id="41" name="Rectangle 40"/>
          <p:cNvSpPr/>
          <p:nvPr/>
        </p:nvSpPr>
        <p:spPr bwMode="auto">
          <a:xfrm rot="19297640">
            <a:off x="1072175" y="7462470"/>
            <a:ext cx="1366960" cy="16561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42" name="Rectangle 41"/>
          <p:cNvSpPr/>
          <p:nvPr/>
        </p:nvSpPr>
        <p:spPr bwMode="auto">
          <a:xfrm rot="2912641">
            <a:off x="6351978" y="7449447"/>
            <a:ext cx="1366960" cy="16561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 bwMode="auto">
          <a:xfrm>
            <a:off x="3730092" y="7469088"/>
            <a:ext cx="1366960" cy="165618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3570034" y="7661230"/>
            <a:ext cx="1620180" cy="13321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5"/>
          <p:cNvSpPr txBox="1">
            <a:spLocks noChangeArrowheads="1"/>
          </p:cNvSpPr>
          <p:nvPr/>
        </p:nvSpPr>
        <p:spPr bwMode="auto">
          <a:xfrm rot="3076840">
            <a:off x="279406" y="8616153"/>
            <a:ext cx="1800200" cy="623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b="1" dirty="0" smtClean="0">
                <a:solidFill>
                  <a:srgbClr val="9600E1"/>
                </a:solidFill>
              </a:rPr>
              <a:t>not buy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 rot="2815448">
            <a:off x="5300004" y="8738644"/>
            <a:ext cx="1800200" cy="623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b="1" dirty="0" smtClean="0">
                <a:solidFill>
                  <a:srgbClr val="C80000"/>
                </a:solidFill>
              </a:rPr>
              <a:t>defective</a:t>
            </a:r>
            <a:endParaRPr lang="en-US" sz="3200" dirty="0">
              <a:solidFill>
                <a:srgbClr val="C8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9213872">
            <a:off x="1791564" y="8774193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trigger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 rot="19159422">
            <a:off x="6761772" y="8686126"/>
            <a:ext cx="1907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mechanism</a:t>
            </a:r>
            <a:endParaRPr lang="en-US" sz="32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2541960" y="7613104"/>
            <a:ext cx="1044116" cy="684076"/>
          </a:xfrm>
          <a:prstGeom prst="rightArrow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5254020" y="7613104"/>
            <a:ext cx="1044116" cy="684076"/>
          </a:xfrm>
          <a:prstGeom prst="rightArrow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pic>
        <p:nvPicPr>
          <p:cNvPr id="32" name="Picture 3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85977" y="7178274"/>
            <a:ext cx="540060" cy="44267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46806" y="7197098"/>
            <a:ext cx="539078" cy="441867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698644" y="6929028"/>
            <a:ext cx="4066616" cy="12261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/>
      <p:bldP spid="17" grpId="0" animBg="1"/>
      <p:bldP spid="18" grpId="0" animBg="1"/>
      <p:bldP spid="26" grpId="0"/>
      <p:bldP spid="27" grpId="0" animBg="1"/>
      <p:bldP spid="28" grpId="0" animBg="1"/>
      <p:bldP spid="41" grpId="0" animBg="1"/>
      <p:bldP spid="42" grpId="0" animBg="1"/>
      <p:bldP spid="43" grpId="0" animBg="1"/>
      <p:bldP spid="48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3788" y="1996480"/>
            <a:ext cx="10765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4000" dirty="0" smtClean="0">
                <a:solidFill>
                  <a:schemeClr val="bg2"/>
                </a:solidFill>
              </a:rPr>
              <a:t>Canonical Correlation Analysis  (CCA) [</a:t>
            </a:r>
            <a:r>
              <a:rPr lang="en-US" sz="4000" dirty="0" err="1" smtClean="0">
                <a:solidFill>
                  <a:schemeClr val="bg2"/>
                </a:solidFill>
              </a:rPr>
              <a:t>Hotelling</a:t>
            </a:r>
            <a:r>
              <a:rPr lang="en-US" sz="4000" dirty="0" smtClean="0">
                <a:solidFill>
                  <a:schemeClr val="bg2"/>
                </a:solidFill>
              </a:rPr>
              <a:t> 1935]</a:t>
            </a:r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037904" y="844352"/>
            <a:ext cx="6552728" cy="650210"/>
          </a:xfrm>
          <a:prstGeom prst="rect">
            <a:avLst/>
          </a:prstGeom>
          <a:noFill/>
          <a:ln/>
          <a:effectLst/>
        </p:spPr>
      </p:pic>
      <p:sp>
        <p:nvSpPr>
          <p:cNvPr id="7" name="Rectangle 6"/>
          <p:cNvSpPr/>
          <p:nvPr/>
        </p:nvSpPr>
        <p:spPr>
          <a:xfrm>
            <a:off x="525736" y="3328628"/>
            <a:ext cx="734481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008000"/>
                </a:solidFill>
              </a:rPr>
              <a:t>1) Divide feature space into disjoint views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01800" y="4336740"/>
            <a:ext cx="4572508" cy="165618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137804" y="4300736"/>
            <a:ext cx="4716524" cy="16086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dirty="0" smtClean="0"/>
              <a:t>Do </a:t>
            </a:r>
            <a:r>
              <a:rPr lang="en-US" sz="3200" b="1" dirty="0">
                <a:solidFill>
                  <a:srgbClr val="9600E1"/>
                </a:solidFill>
              </a:rPr>
              <a:t>not buy</a:t>
            </a:r>
            <a:r>
              <a:rPr lang="en-US" sz="3200" dirty="0">
                <a:solidFill>
                  <a:srgbClr val="9600E1"/>
                </a:solidFill>
              </a:rPr>
              <a:t> </a:t>
            </a:r>
            <a:r>
              <a:rPr lang="en-US" sz="3200" dirty="0"/>
              <a:t>the Shark portable </a:t>
            </a:r>
            <a:r>
              <a:rPr lang="en-US" sz="3200" dirty="0" smtClean="0"/>
              <a:t>steamer.  The trigger </a:t>
            </a:r>
            <a:r>
              <a:rPr lang="en-US" sz="3200" dirty="0"/>
              <a:t>mechanism is </a:t>
            </a:r>
            <a:r>
              <a:rPr lang="en-US" sz="3200" b="1" dirty="0">
                <a:solidFill>
                  <a:srgbClr val="C80000"/>
                </a:solidFill>
              </a:rPr>
              <a:t>defective</a:t>
            </a:r>
            <a:r>
              <a:rPr lang="en-US" sz="3200" dirty="0"/>
              <a:t>. </a:t>
            </a:r>
          </a:p>
        </p:txBody>
      </p:sp>
      <p:pic>
        <p:nvPicPr>
          <p:cNvPr id="14" name="Picture 1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286377" y="4552764"/>
            <a:ext cx="1176136" cy="504056"/>
          </a:xfrm>
          <a:prstGeom prst="rect">
            <a:avLst/>
          </a:prstGeom>
          <a:noFill/>
          <a:ln/>
          <a:effectLst/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62540" y="4264732"/>
            <a:ext cx="1224136" cy="12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9600C8"/>
                </a:solidFill>
              </a:rPr>
              <a:t>not buy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trigger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rot="5400000">
            <a:off x="7716736" y="4362944"/>
            <a:ext cx="1243736" cy="10801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7798544" y="4912804"/>
            <a:ext cx="1088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pic>
        <p:nvPicPr>
          <p:cNvPr id="29" name="Picture 2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670750" y="4552764"/>
            <a:ext cx="1176140" cy="504058"/>
          </a:xfrm>
          <a:prstGeom prst="rect">
            <a:avLst/>
          </a:prstGeom>
          <a:noFill/>
          <a:ln/>
          <a:effectLst/>
        </p:spPr>
      </p:pic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1038904" y="4264732"/>
            <a:ext cx="1656184" cy="12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rgbClr val="C80000"/>
                </a:solidFill>
              </a:rPr>
              <a:t>defective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</a:rPr>
              <a:t>mechanism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 rot="5400000">
            <a:off x="11227126" y="4164922"/>
            <a:ext cx="1243736" cy="1476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V="1">
            <a:off x="11130874" y="4912804"/>
            <a:ext cx="14721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30" name="Rectangle 29"/>
          <p:cNvSpPr/>
          <p:nvPr/>
        </p:nvSpPr>
        <p:spPr>
          <a:xfrm>
            <a:off x="525736" y="6316960"/>
            <a:ext cx="734481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l">
              <a:lnSpc>
                <a:spcPct val="140000"/>
              </a:lnSpc>
              <a:spcBef>
                <a:spcPts val="0"/>
              </a:spcBef>
            </a:pPr>
            <a:r>
              <a:rPr lang="en-US" sz="3600" dirty="0" smtClean="0">
                <a:solidFill>
                  <a:schemeClr val="bg2"/>
                </a:solidFill>
              </a:rPr>
              <a:t>2) Find maximally correlating projections</a:t>
            </a:r>
          </a:p>
        </p:txBody>
      </p:sp>
      <p:sp>
        <p:nvSpPr>
          <p:cNvPr id="41" name="Rectangle 40"/>
          <p:cNvSpPr/>
          <p:nvPr/>
        </p:nvSpPr>
        <p:spPr bwMode="auto">
          <a:xfrm rot="19297640">
            <a:off x="1072175" y="7462470"/>
            <a:ext cx="1366960" cy="16561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42" name="Rectangle 41"/>
          <p:cNvSpPr/>
          <p:nvPr/>
        </p:nvSpPr>
        <p:spPr bwMode="auto">
          <a:xfrm rot="2912641">
            <a:off x="6351978" y="7449447"/>
            <a:ext cx="1366960" cy="165618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 bwMode="auto">
          <a:xfrm>
            <a:off x="3730092" y="7469088"/>
            <a:ext cx="1366960" cy="165618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3570034" y="7661230"/>
            <a:ext cx="1620180" cy="133214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5"/>
          <p:cNvSpPr txBox="1">
            <a:spLocks noChangeArrowheads="1"/>
          </p:cNvSpPr>
          <p:nvPr/>
        </p:nvSpPr>
        <p:spPr bwMode="auto">
          <a:xfrm rot="3076840">
            <a:off x="279406" y="8616153"/>
            <a:ext cx="1800200" cy="623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b="1" dirty="0" smtClean="0">
                <a:solidFill>
                  <a:srgbClr val="9600E1"/>
                </a:solidFill>
              </a:rPr>
              <a:t>not buy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 rot="2815448">
            <a:off x="5300004" y="8738644"/>
            <a:ext cx="1800200" cy="623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b="1" dirty="0" smtClean="0">
                <a:solidFill>
                  <a:srgbClr val="C80000"/>
                </a:solidFill>
              </a:rPr>
              <a:t>defective</a:t>
            </a:r>
            <a:endParaRPr lang="en-US" sz="3200" dirty="0">
              <a:solidFill>
                <a:srgbClr val="C8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9213872">
            <a:off x="1791564" y="8774193"/>
            <a:ext cx="1140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trigger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 rot="19159422">
            <a:off x="6761772" y="8686126"/>
            <a:ext cx="1907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mechanism</a:t>
            </a:r>
            <a:endParaRPr lang="en-US" sz="3200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2541960" y="7613104"/>
            <a:ext cx="1044116" cy="684076"/>
          </a:xfrm>
          <a:prstGeom prst="rightArrow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25" name="Right Arrow 24"/>
          <p:cNvSpPr/>
          <p:nvPr/>
        </p:nvSpPr>
        <p:spPr bwMode="auto">
          <a:xfrm rot="10800000">
            <a:off x="5254020" y="7613104"/>
            <a:ext cx="1044116" cy="684076"/>
          </a:xfrm>
          <a:prstGeom prst="rightArrow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pic>
        <p:nvPicPr>
          <p:cNvPr id="32" name="Picture 3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85977" y="7178274"/>
            <a:ext cx="540060" cy="44267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46806" y="7197098"/>
            <a:ext cx="539078" cy="441867"/>
          </a:xfrm>
          <a:prstGeom prst="rect">
            <a:avLst/>
          </a:prstGeom>
          <a:noFill/>
          <a:ln/>
          <a:effectLst/>
        </p:spPr>
      </p:pic>
      <p:pic>
        <p:nvPicPr>
          <p:cNvPr id="36" name="Picture 3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698644" y="6929028"/>
            <a:ext cx="4066616" cy="1226161"/>
          </a:xfrm>
          <a:prstGeom prst="rect">
            <a:avLst/>
          </a:prstGeom>
          <a:noFill/>
          <a:ln/>
          <a:effectLst/>
        </p:spPr>
      </p:pic>
      <p:sp>
        <p:nvSpPr>
          <p:cNvPr id="31" name="Rectangle 30"/>
          <p:cNvSpPr/>
          <p:nvPr/>
        </p:nvSpPr>
        <p:spPr bwMode="auto">
          <a:xfrm>
            <a:off x="144016" y="3508648"/>
            <a:ext cx="12731092" cy="2340260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33" name="TextBox 32"/>
          <p:cNvSpPr txBox="1"/>
          <p:nvPr/>
        </p:nvSpPr>
        <p:spPr>
          <a:xfrm>
            <a:off x="1065796" y="3400636"/>
            <a:ext cx="10153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Ando and Zhang (ACL 2005)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Kakade</a:t>
            </a:r>
            <a:r>
              <a:rPr lang="en-US" dirty="0" smtClean="0">
                <a:solidFill>
                  <a:srgbClr val="008000"/>
                </a:solidFill>
              </a:rPr>
              <a:t> and Foster (COLT 2006)</a:t>
            </a: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0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2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5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5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6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9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1" grpId="1" animBg="1"/>
      <p:bldP spid="12" grpId="1"/>
      <p:bldP spid="16" grpId="1"/>
      <p:bldP spid="17" grpId="1" animBg="1"/>
      <p:bldP spid="18" grpId="1" animBg="1"/>
      <p:bldP spid="26" grpId="1"/>
      <p:bldP spid="27" grpId="1" animBg="1"/>
      <p:bldP spid="28" grpId="1" animBg="1"/>
      <p:bldP spid="30" grpId="0" build="allAtOnce"/>
      <p:bldP spid="41" grpId="1" animBg="1"/>
      <p:bldP spid="42" grpId="1" animBg="1"/>
      <p:bldP spid="43" grpId="1" animBg="1"/>
      <p:bldP spid="48" grpId="1"/>
      <p:bldP spid="21" grpId="1"/>
      <p:bldP spid="22" grpId="1"/>
      <p:bldP spid="23" grpId="1"/>
      <p:bldP spid="24" grpId="1" animBg="1"/>
      <p:bldP spid="2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573145" y="626374"/>
            <a:ext cx="11395142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Square Loss: Kitchen Appliances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52424" y="2138325"/>
          <a:ext cx="10990413" cy="6754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041880" y="8893230"/>
            <a:ext cx="3103605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chemeClr val="bg2"/>
                </a:solidFill>
              </a:rPr>
              <a:t>Source Domain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859237" y="4895673"/>
            <a:ext cx="536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Square loss (   s)</a:t>
            </a:r>
            <a:endParaRPr lang="en-US" sz="3600" b="1" dirty="0"/>
          </a:p>
        </p:txBody>
      </p:sp>
      <p:pic>
        <p:nvPicPr>
          <p:cNvPr id="7" name="Picture 6" descr="sta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798" y="4084712"/>
            <a:ext cx="324036" cy="303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792223" y="184108"/>
            <a:ext cx="10917387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headings"/>
                <a:ea typeface="+mj-ea"/>
                <a:cs typeface="+mj-cs"/>
                <a:sym typeface="Arial Narrow" pitchFamily="34" charset="0"/>
              </a:rPr>
              <a:t>Shared Representations: A Quick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headings"/>
                <a:ea typeface="+mj-ea"/>
                <a:cs typeface="+mj-cs"/>
                <a:sym typeface="Arial Narrow" pitchFamily="34" charset="0"/>
              </a:rPr>
              <a:t> Review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headings"/>
              <a:ea typeface="+mj-ea"/>
              <a:cs typeface="+mj-cs"/>
              <a:sym typeface="Arial Narrow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9752" y="1780456"/>
            <a:ext cx="7668852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200000"/>
              </a:lnSpc>
            </a:pPr>
            <a:r>
              <a:rPr lang="en-US" sz="3600" dirty="0" smtClean="0">
                <a:solidFill>
                  <a:srgbClr val="0000C8"/>
                </a:solidFill>
              </a:rPr>
              <a:t>Blitzer et al. (2006, 2007).  </a:t>
            </a:r>
            <a:r>
              <a:rPr lang="en-US" sz="3600" u="sng" dirty="0" smtClean="0">
                <a:solidFill>
                  <a:srgbClr val="0000C8"/>
                </a:solidFill>
              </a:rPr>
              <a:t>Shared CCA</a:t>
            </a:r>
            <a:r>
              <a:rPr lang="en-US" sz="3600" dirty="0" smtClean="0">
                <a:solidFill>
                  <a:srgbClr val="0000C8"/>
                </a:solidFill>
              </a:rPr>
              <a:t>.</a:t>
            </a:r>
          </a:p>
          <a:p>
            <a:pPr marL="742950" indent="-742950" algn="l"/>
            <a:r>
              <a:rPr lang="en-US" sz="3600" dirty="0" smtClean="0">
                <a:solidFill>
                  <a:schemeClr val="bg2"/>
                </a:solidFill>
              </a:rPr>
              <a:t>	</a:t>
            </a:r>
            <a:r>
              <a:rPr lang="en-US" sz="3200" dirty="0" smtClean="0">
                <a:solidFill>
                  <a:schemeClr val="bg2"/>
                </a:solidFill>
              </a:rPr>
              <a:t>Tasks:  Part of speech tagging, sentiment.</a:t>
            </a:r>
          </a:p>
          <a:p>
            <a:pPr marL="742950" indent="-742950" algn="l">
              <a:lnSpc>
                <a:spcPct val="250000"/>
              </a:lnSpc>
            </a:pPr>
            <a:r>
              <a:rPr lang="en-US" sz="3600" dirty="0" err="1" smtClean="0">
                <a:solidFill>
                  <a:srgbClr val="0000C8"/>
                </a:solidFill>
              </a:rPr>
              <a:t>Xue</a:t>
            </a:r>
            <a:r>
              <a:rPr lang="en-US" sz="3600" dirty="0" smtClean="0">
                <a:solidFill>
                  <a:srgbClr val="0000C8"/>
                </a:solidFill>
              </a:rPr>
              <a:t> et al. (2008). </a:t>
            </a:r>
            <a:r>
              <a:rPr lang="en-US" sz="3600" u="sng" dirty="0" smtClean="0">
                <a:solidFill>
                  <a:srgbClr val="0000C8"/>
                </a:solidFill>
              </a:rPr>
              <a:t>Probabilistic LSA</a:t>
            </a:r>
            <a:r>
              <a:rPr lang="en-US" sz="3600" dirty="0" smtClean="0">
                <a:solidFill>
                  <a:srgbClr val="0000C8"/>
                </a:solidFill>
              </a:rPr>
              <a:t> </a:t>
            </a:r>
          </a:p>
          <a:p>
            <a:pPr marL="742950" indent="-742950" algn="l"/>
            <a:r>
              <a:rPr lang="en-US" sz="3200" dirty="0" smtClean="0">
                <a:solidFill>
                  <a:schemeClr val="bg2"/>
                </a:solidFill>
              </a:rPr>
              <a:t>	Task:  Cross-lingual document classification.</a:t>
            </a:r>
          </a:p>
          <a:p>
            <a:pPr marL="742950" indent="-742950" algn="l">
              <a:lnSpc>
                <a:spcPct val="250000"/>
              </a:lnSpc>
            </a:pPr>
            <a:r>
              <a:rPr lang="en-US" sz="3600" dirty="0" err="1" smtClean="0">
                <a:solidFill>
                  <a:srgbClr val="0000C8"/>
                </a:solidFill>
              </a:rPr>
              <a:t>Guo</a:t>
            </a:r>
            <a:r>
              <a:rPr lang="en-US" sz="3600" dirty="0" smtClean="0">
                <a:solidFill>
                  <a:srgbClr val="0000C8"/>
                </a:solidFill>
              </a:rPr>
              <a:t> et al. (2009).  </a:t>
            </a:r>
            <a:r>
              <a:rPr lang="en-US" sz="3600" u="sng" dirty="0" smtClean="0">
                <a:solidFill>
                  <a:srgbClr val="0000C8"/>
                </a:solidFill>
              </a:rPr>
              <a:t>Latent </a:t>
            </a:r>
            <a:r>
              <a:rPr lang="en-US" sz="3600" u="sng" dirty="0" err="1" smtClean="0">
                <a:solidFill>
                  <a:srgbClr val="0000C8"/>
                </a:solidFill>
              </a:rPr>
              <a:t>Dirichlet</a:t>
            </a:r>
            <a:r>
              <a:rPr lang="en-US" sz="3600" u="sng" dirty="0" smtClean="0">
                <a:solidFill>
                  <a:srgbClr val="0000C8"/>
                </a:solidFill>
              </a:rPr>
              <a:t> Allocation</a:t>
            </a:r>
          </a:p>
          <a:p>
            <a:pPr marL="742950" indent="-742950" algn="l"/>
            <a:r>
              <a:rPr lang="en-US" sz="3600" dirty="0" smtClean="0">
                <a:solidFill>
                  <a:schemeClr val="bg2"/>
                </a:solidFill>
              </a:rPr>
              <a:t>	</a:t>
            </a:r>
            <a:r>
              <a:rPr lang="en-US" sz="3200" dirty="0" smtClean="0">
                <a:solidFill>
                  <a:schemeClr val="bg2"/>
                </a:solidFill>
              </a:rPr>
              <a:t>Task:  Named entity recognition</a:t>
            </a:r>
          </a:p>
          <a:p>
            <a:pPr marL="742950" indent="-742950" algn="l">
              <a:lnSpc>
                <a:spcPct val="250000"/>
              </a:lnSpc>
            </a:pPr>
            <a:r>
              <a:rPr lang="en-US" sz="3600" dirty="0" smtClean="0">
                <a:solidFill>
                  <a:srgbClr val="0000C8"/>
                </a:solidFill>
              </a:rPr>
              <a:t>Huang et al. (2009).  </a:t>
            </a:r>
            <a:r>
              <a:rPr lang="en-US" sz="3600" u="sng" dirty="0" smtClean="0">
                <a:solidFill>
                  <a:srgbClr val="0000C8"/>
                </a:solidFill>
              </a:rPr>
              <a:t>Hidden Markov Models </a:t>
            </a:r>
          </a:p>
          <a:p>
            <a:pPr marL="742950" indent="-742950" algn="l"/>
            <a:r>
              <a:rPr lang="en-US" sz="3200" dirty="0" smtClean="0">
                <a:solidFill>
                  <a:schemeClr val="bg2"/>
                </a:solidFill>
              </a:rPr>
              <a:t>	Task: Part of Speech Tagging</a:t>
            </a:r>
          </a:p>
        </p:txBody>
      </p:sp>
      <p:grpSp>
        <p:nvGrpSpPr>
          <p:cNvPr id="2" name="Group 162"/>
          <p:cNvGrpSpPr/>
          <p:nvPr/>
        </p:nvGrpSpPr>
        <p:grpSpPr>
          <a:xfrm>
            <a:off x="7474508" y="2320516"/>
            <a:ext cx="5508612" cy="1044116"/>
            <a:chOff x="7582520" y="2176500"/>
            <a:chExt cx="5508612" cy="1044116"/>
          </a:xfrm>
        </p:grpSpPr>
        <p:grpSp>
          <p:nvGrpSpPr>
            <p:cNvPr id="3" name="Group 158"/>
            <p:cNvGrpSpPr/>
            <p:nvPr/>
          </p:nvGrpSpPr>
          <p:grpSpPr>
            <a:xfrm>
              <a:off x="7582520" y="2176500"/>
              <a:ext cx="2016224" cy="1044116"/>
              <a:chOff x="7690532" y="4408748"/>
              <a:chExt cx="2484276" cy="1476164"/>
            </a:xfrm>
          </p:grpSpPr>
          <p:grpSp>
            <p:nvGrpSpPr>
              <p:cNvPr id="4" name="Group 111"/>
              <p:cNvGrpSpPr/>
              <p:nvPr/>
            </p:nvGrpSpPr>
            <p:grpSpPr>
              <a:xfrm>
                <a:off x="7690532" y="4408748"/>
                <a:ext cx="2484276" cy="1224136"/>
                <a:chOff x="624950" y="3416280"/>
                <a:chExt cx="4051800" cy="2263806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 rot="5400000">
                  <a:off x="1427093" y="4548183"/>
                  <a:ext cx="22638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lg"/>
                </a:ln>
                <a:scene3d>
                  <a:camera prst="perspectiveHeroicExtremeRightFacing" fov="2700000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696833" y="4767261"/>
                  <a:ext cx="3979917" cy="884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lg" len="lg"/>
                  <a:tailEnd type="triangle" w="lg" len="lg"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624950" y="4847091"/>
                  <a:ext cx="3979917" cy="884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lg" len="lg"/>
                  <a:tailEnd type="triangle" w="lg" len="lg"/>
                </a:ln>
                <a:scene3d>
                  <a:camera prst="perspectiveContrastingRightFacing">
                    <a:rot lat="623785" lon="3600000" rev="21321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116"/>
              <p:cNvGrpSpPr/>
              <p:nvPr/>
            </p:nvGrpSpPr>
            <p:grpSpPr>
              <a:xfrm>
                <a:off x="8302600" y="4444752"/>
                <a:ext cx="1188132" cy="1440160"/>
                <a:chOff x="6027731" y="5680086"/>
                <a:chExt cx="1679599" cy="1971701"/>
              </a:xfrm>
              <a:scene3d>
                <a:camera prst="perspectiveRelaxed">
                  <a:rot lat="17400000" lon="600000" rev="21594000"/>
                </a:camera>
                <a:lightRig rig="threePt" dir="t"/>
              </a:scene3d>
            </p:grpSpPr>
            <p:sp>
              <p:nvSpPr>
                <p:cNvPr id="120" name="Rectangle 119"/>
                <p:cNvSpPr/>
                <p:nvPr/>
              </p:nvSpPr>
              <p:spPr bwMode="auto">
                <a:xfrm>
                  <a:off x="6027731" y="5680086"/>
                  <a:ext cx="1679599" cy="1971701"/>
                </a:xfrm>
                <a:prstGeom prst="rect">
                  <a:avLst/>
                </a:prstGeom>
                <a:solidFill>
                  <a:srgbClr val="0000D0">
                    <a:alpha val="67000"/>
                  </a:srgbClr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 bwMode="auto">
                <a:xfrm>
                  <a:off x="6191882" y="6008703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2" name="Oval 121"/>
                <p:cNvSpPr/>
                <p:nvPr/>
              </p:nvSpPr>
              <p:spPr bwMode="auto">
                <a:xfrm>
                  <a:off x="6666551" y="7067580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3" name="Oval 122"/>
                <p:cNvSpPr/>
                <p:nvPr/>
              </p:nvSpPr>
              <p:spPr bwMode="auto">
                <a:xfrm>
                  <a:off x="7232660" y="6994554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4" name="Oval 123"/>
                <p:cNvSpPr/>
                <p:nvPr/>
              </p:nvSpPr>
              <p:spPr bwMode="auto">
                <a:xfrm>
                  <a:off x="6210296" y="6994554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 bwMode="auto">
                <a:xfrm>
                  <a:off x="7512698" y="6300807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 bwMode="auto">
                <a:xfrm>
                  <a:off x="7013582" y="6453207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 bwMode="auto">
                <a:xfrm>
                  <a:off x="6356348" y="6605607"/>
                  <a:ext cx="91440" cy="91440"/>
                </a:xfrm>
                <a:prstGeom prst="ellipse">
                  <a:avLst/>
                </a:prstGeom>
                <a:solidFill>
                  <a:srgbClr val="C00000"/>
                </a:solidFill>
                <a:ln w="25400" cap="flat" cmpd="sng" algn="ctr">
                  <a:solidFill>
                    <a:srgbClr val="C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8" name="Oval 127"/>
                <p:cNvSpPr/>
                <p:nvPr/>
              </p:nvSpPr>
              <p:spPr bwMode="auto">
                <a:xfrm>
                  <a:off x="6849116" y="6118242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 bwMode="auto">
                <a:xfrm>
                  <a:off x="6721478" y="6684036"/>
                  <a:ext cx="91440" cy="91440"/>
                </a:xfrm>
                <a:prstGeom prst="ellipse">
                  <a:avLst/>
                </a:prstGeom>
                <a:solidFill>
                  <a:srgbClr val="9600E1"/>
                </a:solidFill>
                <a:ln w="25400" cap="flat" cmpd="sng" algn="ctr">
                  <a:solidFill>
                    <a:srgbClr val="9600E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</p:grpSp>
        </p:grpSp>
        <p:grpSp>
          <p:nvGrpSpPr>
            <p:cNvPr id="6" name="Group 161"/>
            <p:cNvGrpSpPr/>
            <p:nvPr/>
          </p:nvGrpSpPr>
          <p:grpSpPr>
            <a:xfrm>
              <a:off x="11362940" y="2248508"/>
              <a:ext cx="1728192" cy="828092"/>
              <a:chOff x="11276608" y="3112604"/>
              <a:chExt cx="1728192" cy="828092"/>
            </a:xfrm>
          </p:grpSpPr>
          <p:grpSp>
            <p:nvGrpSpPr>
              <p:cNvPr id="7" name="Group 130"/>
              <p:cNvGrpSpPr/>
              <p:nvPr/>
            </p:nvGrpSpPr>
            <p:grpSpPr>
              <a:xfrm>
                <a:off x="11276608" y="3112604"/>
                <a:ext cx="1728192" cy="686710"/>
                <a:chOff x="624950" y="3416280"/>
                <a:chExt cx="4051800" cy="2263806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 rot="5400000">
                  <a:off x="1427093" y="4548183"/>
                  <a:ext cx="226380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 w="lg" len="lg"/>
                </a:ln>
                <a:scene3d>
                  <a:camera prst="perspectiveHeroicExtremeRightFacing" fov="2700000">
                    <a:rot lat="0" lon="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696833" y="4767261"/>
                  <a:ext cx="3979917" cy="884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lg" len="lg"/>
                  <a:tailEnd type="triangle" w="lg" len="lg"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624950" y="4847091"/>
                  <a:ext cx="3979917" cy="884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 w="lg" len="lg"/>
                  <a:tailEnd type="triangle" w="lg" len="lg"/>
                </a:ln>
                <a:scene3d>
                  <a:camera prst="perspectiveContrastingRightFacing">
                    <a:rot lat="623785" lon="3600000" rev="213211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134"/>
              <p:cNvGrpSpPr/>
              <p:nvPr/>
            </p:nvGrpSpPr>
            <p:grpSpPr>
              <a:xfrm>
                <a:off x="11702392" y="3132801"/>
                <a:ext cx="826527" cy="807895"/>
                <a:chOff x="6027718" y="5680101"/>
                <a:chExt cx="1679596" cy="1971706"/>
              </a:xfrm>
              <a:scene3d>
                <a:camera prst="perspectiveRelaxed">
                  <a:rot lat="17400000" lon="600000" rev="21594000"/>
                </a:camera>
                <a:lightRig rig="threePt" dir="t"/>
              </a:scene3d>
            </p:grpSpPr>
            <p:sp>
              <p:nvSpPr>
                <p:cNvPr id="136" name="Rectangle 135"/>
                <p:cNvSpPr/>
                <p:nvPr/>
              </p:nvSpPr>
              <p:spPr bwMode="auto">
                <a:xfrm>
                  <a:off x="6027718" y="5680101"/>
                  <a:ext cx="1679596" cy="1971706"/>
                </a:xfrm>
                <a:prstGeom prst="rect">
                  <a:avLst/>
                </a:prstGeom>
                <a:solidFill>
                  <a:srgbClr val="C80000">
                    <a:alpha val="67000"/>
                  </a:srgbClr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 bwMode="auto">
                <a:xfrm>
                  <a:off x="6191868" y="6008718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 bwMode="auto">
                <a:xfrm>
                  <a:off x="6874359" y="7067599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 bwMode="auto">
                <a:xfrm>
                  <a:off x="7232645" y="6994570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 bwMode="auto">
                <a:xfrm>
                  <a:off x="6210283" y="6994572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 bwMode="auto">
                <a:xfrm>
                  <a:off x="7512684" y="6300822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 bwMode="auto">
                <a:xfrm>
                  <a:off x="7013571" y="6070157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43" name="Oval 142"/>
                <p:cNvSpPr/>
                <p:nvPr/>
              </p:nvSpPr>
              <p:spPr bwMode="auto">
                <a:xfrm>
                  <a:off x="6435374" y="6330194"/>
                  <a:ext cx="91439" cy="91440"/>
                </a:xfrm>
                <a:prstGeom prst="ellipse">
                  <a:avLst/>
                </a:prstGeom>
                <a:solidFill>
                  <a:srgbClr val="C00000"/>
                </a:solidFill>
                <a:ln w="25400" cap="flat" cmpd="sng" algn="ctr">
                  <a:solidFill>
                    <a:srgbClr val="C8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 bwMode="auto">
                <a:xfrm>
                  <a:off x="6563430" y="7033150"/>
                  <a:ext cx="91439" cy="91440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 bwMode="auto">
                <a:xfrm>
                  <a:off x="7441398" y="6860982"/>
                  <a:ext cx="91439" cy="91440"/>
                </a:xfrm>
                <a:prstGeom prst="ellipse">
                  <a:avLst/>
                </a:prstGeom>
                <a:solidFill>
                  <a:srgbClr val="9600E1"/>
                </a:solidFill>
                <a:ln w="25400" cap="flat" cmpd="sng" algn="ctr">
                  <a:solidFill>
                    <a:srgbClr val="9600E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 Narrow" pitchFamily="34" charset="0"/>
                    <a:ea typeface="ヒラギノ角ゴ Pro W3" pitchFamily="-80" charset="-128"/>
                    <a:sym typeface="Arial Narrow" pitchFamily="34" charset="0"/>
                  </a:endParaRPr>
                </a:p>
              </p:txBody>
            </p:sp>
          </p:grpSp>
        </p:grpSp>
        <p:grpSp>
          <p:nvGrpSpPr>
            <p:cNvPr id="9" name="Group 145"/>
            <p:cNvGrpSpPr/>
            <p:nvPr/>
          </p:nvGrpSpPr>
          <p:grpSpPr>
            <a:xfrm>
              <a:off x="9994789" y="2176501"/>
              <a:ext cx="972108" cy="900099"/>
              <a:chOff x="5587988" y="4749798"/>
              <a:chExt cx="2008215" cy="2008215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5587988" y="4749798"/>
                <a:ext cx="2008215" cy="2008215"/>
              </a:xfrm>
              <a:prstGeom prst="rect">
                <a:avLst/>
              </a:prstGeom>
              <a:solidFill>
                <a:srgbClr val="A349A4">
                  <a:alpha val="25000"/>
                </a:srgbClr>
              </a:solidFill>
              <a:ln w="50800" cap="flat" cmpd="sng" algn="ctr">
                <a:solidFill>
                  <a:srgbClr val="A349A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 rot="5400000">
                <a:off x="5775326" y="5749926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0800000">
                <a:off x="5815025" y="5789625"/>
                <a:ext cx="16002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/>
              <p:cNvSpPr/>
              <p:nvPr/>
            </p:nvSpPr>
            <p:spPr bwMode="auto">
              <a:xfrm>
                <a:off x="6002969" y="5296542"/>
                <a:ext cx="91440" cy="91440"/>
              </a:xfrm>
              <a:prstGeom prst="ellipse">
                <a:avLst/>
              </a:prstGeom>
              <a:solidFill>
                <a:srgbClr val="0000D0"/>
              </a:solidFill>
              <a:ln w="25400" cap="flat" cmpd="sng" algn="ctr">
                <a:solidFill>
                  <a:srgbClr val="0000D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 bwMode="auto">
              <a:xfrm>
                <a:off x="6666551" y="6026802"/>
                <a:ext cx="91440" cy="91440"/>
              </a:xfrm>
              <a:prstGeom prst="ellipse">
                <a:avLst/>
              </a:prstGeom>
              <a:solidFill>
                <a:srgbClr val="C80000"/>
              </a:solidFill>
              <a:ln w="25400" cap="flat" cmpd="sng" algn="ctr">
                <a:solidFill>
                  <a:srgbClr val="C8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 bwMode="auto">
              <a:xfrm>
                <a:off x="7104707" y="6154755"/>
                <a:ext cx="91440" cy="91440"/>
              </a:xfrm>
              <a:prstGeom prst="ellipse">
                <a:avLst/>
              </a:prstGeom>
              <a:solidFill>
                <a:srgbClr val="C80000"/>
              </a:solidFill>
              <a:ln w="25400" cap="flat" cmpd="sng" algn="ctr">
                <a:solidFill>
                  <a:srgbClr val="C8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 bwMode="auto">
              <a:xfrm>
                <a:off x="6021383" y="6282393"/>
                <a:ext cx="91440" cy="91440"/>
              </a:xfrm>
              <a:prstGeom prst="ellipse">
                <a:avLst/>
              </a:prstGeom>
              <a:solidFill>
                <a:srgbClr val="0000D0"/>
              </a:solidFill>
              <a:ln w="25400" cap="flat" cmpd="sng" algn="ctr">
                <a:solidFill>
                  <a:srgbClr val="0000D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6904043" y="5588646"/>
                <a:ext cx="91440" cy="91440"/>
              </a:xfrm>
              <a:prstGeom prst="ellipse">
                <a:avLst/>
              </a:prstGeom>
              <a:solidFill>
                <a:srgbClr val="0000D0"/>
              </a:solidFill>
              <a:ln w="25400" cap="flat" cmpd="sng" algn="ctr">
                <a:solidFill>
                  <a:srgbClr val="0000D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 bwMode="auto">
              <a:xfrm>
                <a:off x="6167435" y="5893446"/>
                <a:ext cx="91440" cy="91440"/>
              </a:xfrm>
              <a:prstGeom prst="ellipse">
                <a:avLst/>
              </a:prstGeom>
              <a:solidFill>
                <a:srgbClr val="C00000"/>
              </a:solidFill>
              <a:ln w="25400" cap="flat" cmpd="sng" algn="ctr">
                <a:solidFill>
                  <a:srgbClr val="C8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 bwMode="auto">
              <a:xfrm>
                <a:off x="6660203" y="5406081"/>
                <a:ext cx="91440" cy="91440"/>
              </a:xfrm>
              <a:prstGeom prst="ellipse">
                <a:avLst/>
              </a:prstGeom>
              <a:solidFill>
                <a:srgbClr val="C80000"/>
              </a:solidFill>
              <a:ln w="25400" cap="flat" cmpd="sng" algn="ctr">
                <a:solidFill>
                  <a:srgbClr val="C8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6867530" y="6172854"/>
                <a:ext cx="91440" cy="91440"/>
              </a:xfrm>
              <a:prstGeom prst="ellipse">
                <a:avLst/>
              </a:prstGeom>
              <a:solidFill>
                <a:srgbClr val="0000D0"/>
              </a:solidFill>
              <a:ln w="25400" cap="flat" cmpd="sng" algn="ctr">
                <a:solidFill>
                  <a:srgbClr val="0000D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dirty="0" smtClean="0">
                  <a:ln>
                    <a:noFill/>
                  </a:ln>
                  <a:solidFill>
                    <a:srgbClr val="0000D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</p:grpSp>
        <p:sp>
          <p:nvSpPr>
            <p:cNvPr id="160" name="Right Arrow 159"/>
            <p:cNvSpPr/>
            <p:nvPr/>
          </p:nvSpPr>
          <p:spPr bwMode="auto">
            <a:xfrm>
              <a:off x="9346716" y="2464532"/>
              <a:ext cx="501019" cy="356415"/>
            </a:xfrm>
            <a:prstGeom prst="rightArrow">
              <a:avLst/>
            </a:prstGeom>
            <a:gradFill>
              <a:gsLst>
                <a:gs pos="0">
                  <a:srgbClr val="0000C8"/>
                </a:gs>
                <a:gs pos="100000">
                  <a:srgbClr val="9600E1"/>
                </a:gs>
              </a:gsLst>
              <a:lin ang="0" scaled="1"/>
            </a:gra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61" name="Right Arrow 160"/>
            <p:cNvSpPr/>
            <p:nvPr/>
          </p:nvSpPr>
          <p:spPr bwMode="auto">
            <a:xfrm rot="10800000">
              <a:off x="11084955" y="2483912"/>
              <a:ext cx="458005" cy="360040"/>
            </a:xfrm>
            <a:prstGeom prst="rightArrow">
              <a:avLst/>
            </a:prstGeom>
            <a:gradFill>
              <a:gsLst>
                <a:gs pos="0">
                  <a:srgbClr val="C80000"/>
                </a:gs>
                <a:gs pos="100000">
                  <a:srgbClr val="A349A4"/>
                </a:gs>
              </a:gsLst>
              <a:lin ang="0" scaled="1"/>
            </a:gra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sp>
        <p:nvSpPr>
          <p:cNvPr id="165" name="Oval 164"/>
          <p:cNvSpPr/>
          <p:nvPr/>
        </p:nvSpPr>
        <p:spPr bwMode="auto">
          <a:xfrm>
            <a:off x="8770651" y="5888908"/>
            <a:ext cx="320040" cy="3200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168" name="Straight Arrow Connector 167"/>
          <p:cNvCxnSpPr>
            <a:stCxn id="165" idx="4"/>
          </p:cNvCxnSpPr>
          <p:nvPr/>
        </p:nvCxnSpPr>
        <p:spPr>
          <a:xfrm rot="5400000">
            <a:off x="8816371" y="6323248"/>
            <a:ext cx="228600" cy="0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 bwMode="auto">
          <a:xfrm>
            <a:off x="8774647" y="6429735"/>
            <a:ext cx="320040" cy="3200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8626636" y="6280956"/>
            <a:ext cx="612068" cy="111612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194" name="Straight Arrow Connector 193"/>
          <p:cNvCxnSpPr/>
          <p:nvPr/>
        </p:nvCxnSpPr>
        <p:spPr>
          <a:xfrm rot="5400000">
            <a:off x="8817320" y="6880260"/>
            <a:ext cx="228600" cy="0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 bwMode="auto">
          <a:xfrm>
            <a:off x="8770652" y="7005032"/>
            <a:ext cx="320040" cy="32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197" name="Straight Arrow Connector 196"/>
          <p:cNvCxnSpPr/>
          <p:nvPr/>
        </p:nvCxnSpPr>
        <p:spPr>
          <a:xfrm rot="5400000">
            <a:off x="8600347" y="4271020"/>
            <a:ext cx="228600" cy="0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 bwMode="auto">
          <a:xfrm>
            <a:off x="8558623" y="4377507"/>
            <a:ext cx="320040" cy="32004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8410612" y="4228728"/>
            <a:ext cx="612068" cy="1116124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cxnSp>
        <p:nvCxnSpPr>
          <p:cNvPr id="200" name="Straight Arrow Connector 199"/>
          <p:cNvCxnSpPr/>
          <p:nvPr/>
        </p:nvCxnSpPr>
        <p:spPr>
          <a:xfrm rot="5400000">
            <a:off x="8601296" y="4828032"/>
            <a:ext cx="228600" cy="0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 bwMode="auto">
          <a:xfrm>
            <a:off x="8554628" y="4952804"/>
            <a:ext cx="320040" cy="32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2" name="Oval 201"/>
          <p:cNvSpPr/>
          <p:nvPr/>
        </p:nvSpPr>
        <p:spPr bwMode="auto">
          <a:xfrm>
            <a:off x="8554628" y="3836680"/>
            <a:ext cx="320040" cy="32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grpSp>
        <p:nvGrpSpPr>
          <p:cNvPr id="10" name="Group 222"/>
          <p:cNvGrpSpPr/>
          <p:nvPr/>
        </p:nvGrpSpPr>
        <p:grpSpPr>
          <a:xfrm>
            <a:off x="8914668" y="8261176"/>
            <a:ext cx="1394630" cy="838385"/>
            <a:chOff x="9418724" y="8369188"/>
            <a:chExt cx="1394630" cy="838385"/>
          </a:xfrm>
        </p:grpSpPr>
        <p:sp>
          <p:nvSpPr>
            <p:cNvPr id="203" name="Oval 202"/>
            <p:cNvSpPr/>
            <p:nvPr/>
          </p:nvSpPr>
          <p:spPr bwMode="auto">
            <a:xfrm>
              <a:off x="9418724" y="8369188"/>
              <a:ext cx="320040" cy="32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204" name="Straight Arrow Connector 203"/>
            <p:cNvCxnSpPr>
              <a:stCxn id="203" idx="6"/>
              <a:endCxn id="205" idx="2"/>
            </p:cNvCxnSpPr>
            <p:nvPr/>
          </p:nvCxnSpPr>
          <p:spPr>
            <a:xfrm>
              <a:off x="9738764" y="8529208"/>
              <a:ext cx="224015" cy="767"/>
            </a:xfrm>
            <a:prstGeom prst="straightConnector1">
              <a:avLst/>
            </a:prstGeom>
            <a:ln w="38100">
              <a:headEnd w="sm" len="sm"/>
              <a:tailEnd type="arrow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 bwMode="auto">
            <a:xfrm>
              <a:off x="9962779" y="8369955"/>
              <a:ext cx="320040" cy="32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08" name="Oval 207"/>
            <p:cNvSpPr/>
            <p:nvPr/>
          </p:nvSpPr>
          <p:spPr bwMode="auto">
            <a:xfrm>
              <a:off x="9418724" y="8887533"/>
              <a:ext cx="320040" cy="3200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10486655" y="8373184"/>
              <a:ext cx="320040" cy="320040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>
              <a:off x="10279592" y="8534152"/>
              <a:ext cx="224015" cy="767"/>
            </a:xfrm>
            <a:prstGeom prst="straightConnector1">
              <a:avLst/>
            </a:prstGeom>
            <a:ln w="38100">
              <a:headEnd w="sm" len="sm"/>
              <a:tailEnd type="arrow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03" idx="4"/>
              <a:endCxn id="208" idx="0"/>
            </p:cNvCxnSpPr>
            <p:nvPr/>
          </p:nvCxnSpPr>
          <p:spPr>
            <a:xfrm rot="5400000">
              <a:off x="9479592" y="8788380"/>
              <a:ext cx="198305" cy="1588"/>
            </a:xfrm>
            <a:prstGeom prst="straightConnector1">
              <a:avLst/>
            </a:prstGeom>
            <a:ln w="38100">
              <a:headEnd w="sm" len="sm"/>
              <a:tailEnd type="arrow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9" name="Oval 218"/>
            <p:cNvSpPr/>
            <p:nvPr/>
          </p:nvSpPr>
          <p:spPr bwMode="auto">
            <a:xfrm>
              <a:off x="9970206" y="8887533"/>
              <a:ext cx="320040" cy="3200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20" name="Oval 219"/>
            <p:cNvSpPr/>
            <p:nvPr/>
          </p:nvSpPr>
          <p:spPr bwMode="auto">
            <a:xfrm>
              <a:off x="10493314" y="8884666"/>
              <a:ext cx="320040" cy="32004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rot="5400000">
              <a:off x="10030357" y="8794246"/>
              <a:ext cx="198305" cy="1588"/>
            </a:xfrm>
            <a:prstGeom prst="straightConnector1">
              <a:avLst/>
            </a:prstGeom>
            <a:ln w="38100">
              <a:headEnd w="sm" len="sm"/>
              <a:tailEnd type="arrow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rot="5400000">
              <a:off x="10544502" y="8784157"/>
              <a:ext cx="198305" cy="1588"/>
            </a:xfrm>
            <a:prstGeom prst="straightConnector1">
              <a:avLst/>
            </a:prstGeom>
            <a:ln w="38100">
              <a:headEnd w="sm" len="sm"/>
              <a:tailEnd type="arrow" w="sm" len="sm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89" grpId="0" animBg="1"/>
      <p:bldP spid="191" grpId="0" animBg="1"/>
      <p:bldP spid="195" grpId="0" animBg="1"/>
      <p:bldP spid="198" grpId="0" animBg="1"/>
      <p:bldP spid="199" grpId="0" animBg="1"/>
      <p:bldP spid="201" grpId="0" animBg="1"/>
      <p:bldP spid="20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573145" y="626374"/>
            <a:ext cx="11395142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Square Loss: Kitchen Appliances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52424" y="2138325"/>
          <a:ext cx="10990413" cy="6754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41880" y="8893230"/>
            <a:ext cx="3103605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>
                <a:solidFill>
                  <a:schemeClr val="bg2"/>
                </a:solidFill>
              </a:rPr>
              <a:t>Source Domain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-1859237" y="4895673"/>
            <a:ext cx="536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Square loss (   s)</a:t>
            </a:r>
            <a:endParaRPr lang="en-US" sz="3600" b="1" dirty="0"/>
          </a:p>
        </p:txBody>
      </p:sp>
      <p:pic>
        <p:nvPicPr>
          <p:cNvPr id="6" name="Picture 5" descr="sta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798" y="4084712"/>
            <a:ext cx="324036" cy="303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641860" y="626374"/>
            <a:ext cx="10783074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Using Target-Specific Features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32646" y="4939277"/>
            <a:ext cx="12571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206726" y="4548681"/>
            <a:ext cx="13547" cy="758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86" y="3372305"/>
            <a:ext cx="1842347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mush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25389" y="3405781"/>
            <a:ext cx="260096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bad quality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086725" y="3417535"/>
            <a:ext cx="2493752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warranty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43124" y="3424307"/>
            <a:ext cx="950489" cy="481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158726" y="461641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907627" y="3966174"/>
            <a:ext cx="2235200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971041" y="3424307"/>
            <a:ext cx="1882987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630192" y="3424307"/>
            <a:ext cx="1404156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025712" y="461641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642086" y="4566743"/>
            <a:ext cx="0" cy="38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041228" y="3975206"/>
            <a:ext cx="968586" cy="6366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4623929" y="3972948"/>
            <a:ext cx="715716" cy="584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482081" y="3315935"/>
            <a:ext cx="205909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evenly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014568" y="2536540"/>
            <a:ext cx="1972298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super easy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9922780" y="2537294"/>
            <a:ext cx="231147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great product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10664882" y="3372305"/>
            <a:ext cx="195072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0000D0"/>
                </a:solidFill>
              </a:rPr>
              <a:t>dishwasher</a:t>
            </a:r>
            <a:endParaRPr lang="en-US" sz="3200" dirty="0">
              <a:solidFill>
                <a:srgbClr val="0000D0"/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502400" y="3315934"/>
            <a:ext cx="195072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8672219" y="461641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8128000" y="3099187"/>
            <a:ext cx="866987" cy="1517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0078720" y="2557321"/>
            <a:ext cx="200430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122580" y="2557321"/>
            <a:ext cx="1739393" cy="55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10750872" y="3424307"/>
            <a:ext cx="1764196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9769499" y="461641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8669867" y="3099187"/>
            <a:ext cx="2275840" cy="1517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V="1">
            <a:off x="9753600" y="3966174"/>
            <a:ext cx="2275840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8143899" y="461641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7927152" y="461641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7369387" y="3857801"/>
            <a:ext cx="541867" cy="75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4126136" y="1960476"/>
            <a:ext cx="476842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400" b="1" i="1" dirty="0" smtClean="0">
                <a:solidFill>
                  <a:schemeClr val="tx1"/>
                </a:solidFill>
              </a:rPr>
              <a:t>books  </a:t>
            </a:r>
            <a:r>
              <a:rPr lang="en-US" sz="34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400" b="1" i="1" dirty="0" smtClean="0">
                <a:solidFill>
                  <a:srgbClr val="0000C8"/>
                </a:solidFill>
                <a:sym typeface="Wingdings" pitchFamily="2" charset="2"/>
              </a:rPr>
              <a:t>k</a:t>
            </a:r>
            <a:r>
              <a:rPr lang="en-US" sz="3400" b="1" i="1" dirty="0" smtClean="0">
                <a:solidFill>
                  <a:srgbClr val="0000C8"/>
                </a:solidFill>
              </a:rPr>
              <a:t>itchen</a:t>
            </a:r>
            <a:endParaRPr lang="en-US" sz="3400" b="1" i="1" dirty="0">
              <a:solidFill>
                <a:srgbClr val="0000C8"/>
              </a:solidFill>
            </a:endParaRPr>
          </a:p>
        </p:txBody>
      </p:sp>
      <p:pic>
        <p:nvPicPr>
          <p:cNvPr id="72" name="Picture 7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61615" y="5129582"/>
            <a:ext cx="831941" cy="243997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739367" y="5093578"/>
            <a:ext cx="830962" cy="390523"/>
          </a:xfrm>
          <a:prstGeom prst="rect">
            <a:avLst/>
          </a:prstGeom>
          <a:noFill/>
          <a:ln/>
          <a:effectLst/>
        </p:spPr>
      </p:pic>
      <p:sp>
        <p:nvSpPr>
          <p:cNvPr id="75" name="Line 6"/>
          <p:cNvSpPr>
            <a:spLocks noChangeShapeType="1"/>
          </p:cNvSpPr>
          <p:nvPr/>
        </p:nvSpPr>
        <p:spPr bwMode="auto">
          <a:xfrm>
            <a:off x="235341" y="8940488"/>
            <a:ext cx="12571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/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>
            <a:off x="6209421" y="8549892"/>
            <a:ext cx="13547" cy="758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1677864" y="7457398"/>
            <a:ext cx="1842347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80000"/>
                </a:solidFill>
              </a:rPr>
              <a:t>trite</a:t>
            </a:r>
            <a:endParaRPr lang="en-US" sz="3200" dirty="0">
              <a:solidFill>
                <a:srgbClr val="C80000"/>
              </a:solidFill>
            </a:endParaRPr>
          </a:p>
        </p:txBody>
      </p:sp>
      <p:sp>
        <p:nvSpPr>
          <p:cNvPr id="78" name="Text Box 10"/>
          <p:cNvSpPr txBox="1">
            <a:spLocks noChangeArrowheads="1"/>
          </p:cNvSpPr>
          <p:nvPr/>
        </p:nvSpPr>
        <p:spPr bwMode="auto">
          <a:xfrm>
            <a:off x="2737552" y="6665310"/>
            <a:ext cx="260096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80000"/>
                </a:solidFill>
              </a:rPr>
              <a:t>the publisher</a:t>
            </a:r>
            <a:endParaRPr lang="en-US" sz="3200" dirty="0">
              <a:solidFill>
                <a:srgbClr val="C80000"/>
              </a:solidFill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3946116" y="7505092"/>
            <a:ext cx="2493752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80000"/>
                </a:solidFill>
              </a:rPr>
              <a:t>the author</a:t>
            </a:r>
            <a:endParaRPr lang="en-US" sz="3200" dirty="0">
              <a:solidFill>
                <a:srgbClr val="C80000"/>
              </a:solidFill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2217925" y="7536928"/>
            <a:ext cx="792088" cy="481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3478064" y="8617625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>
            <a:off x="2685975" y="8025189"/>
            <a:ext cx="792089" cy="5960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3" name="Rectangle 15"/>
          <p:cNvSpPr>
            <a:spLocks noChangeArrowheads="1"/>
          </p:cNvSpPr>
          <p:nvPr/>
        </p:nvSpPr>
        <p:spPr bwMode="auto">
          <a:xfrm>
            <a:off x="3046016" y="6713004"/>
            <a:ext cx="1954995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4378164" y="7541096"/>
            <a:ext cx="162018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5" name="Line 17"/>
          <p:cNvSpPr>
            <a:spLocks noChangeShapeType="1"/>
          </p:cNvSpPr>
          <p:nvPr/>
        </p:nvSpPr>
        <p:spPr bwMode="auto">
          <a:xfrm>
            <a:off x="4028407" y="8617625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6" name="Line 18"/>
          <p:cNvSpPr>
            <a:spLocks noChangeShapeType="1"/>
          </p:cNvSpPr>
          <p:nvPr/>
        </p:nvSpPr>
        <p:spPr bwMode="auto">
          <a:xfrm flipH="1">
            <a:off x="5406836" y="8567954"/>
            <a:ext cx="0" cy="38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 flipH="1" flipV="1">
            <a:off x="3946116" y="7253064"/>
            <a:ext cx="82292" cy="1360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 flipH="1" flipV="1">
            <a:off x="5118204" y="8081154"/>
            <a:ext cx="288033" cy="5040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90" name="Text Box 22"/>
          <p:cNvSpPr txBox="1">
            <a:spLocks noChangeArrowheads="1"/>
          </p:cNvSpPr>
          <p:nvPr/>
        </p:nvSpPr>
        <p:spPr bwMode="auto">
          <a:xfrm>
            <a:off x="6610412" y="7421394"/>
            <a:ext cx="2448272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introduction to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1" name="Text Box 23"/>
          <p:cNvSpPr txBox="1">
            <a:spLocks noChangeArrowheads="1"/>
          </p:cNvSpPr>
          <p:nvPr/>
        </p:nvSpPr>
        <p:spPr bwMode="auto">
          <a:xfrm>
            <a:off x="8734648" y="6640996"/>
            <a:ext cx="231147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illustrations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10138804" y="7373516"/>
            <a:ext cx="2664296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good reference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4" name="Line 26"/>
          <p:cNvSpPr>
            <a:spLocks noChangeShapeType="1"/>
          </p:cNvSpPr>
          <p:nvPr/>
        </p:nvSpPr>
        <p:spPr bwMode="auto">
          <a:xfrm>
            <a:off x="9274708" y="8617625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95" name="Line 27"/>
          <p:cNvSpPr>
            <a:spLocks noChangeShapeType="1"/>
          </p:cNvSpPr>
          <p:nvPr/>
        </p:nvSpPr>
        <p:spPr bwMode="auto">
          <a:xfrm>
            <a:off x="7870552" y="8025190"/>
            <a:ext cx="276042" cy="6084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96" name="Rectangle 28"/>
          <p:cNvSpPr>
            <a:spLocks noChangeArrowheads="1"/>
          </p:cNvSpPr>
          <p:nvPr/>
        </p:nvSpPr>
        <p:spPr bwMode="auto">
          <a:xfrm>
            <a:off x="8890588" y="6675193"/>
            <a:ext cx="200430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6682420" y="7457463"/>
            <a:ext cx="2196244" cy="55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98" name="Rectangle 30"/>
          <p:cNvSpPr>
            <a:spLocks noChangeArrowheads="1"/>
          </p:cNvSpPr>
          <p:nvPr/>
        </p:nvSpPr>
        <p:spPr bwMode="auto">
          <a:xfrm>
            <a:off x="10354828" y="7425518"/>
            <a:ext cx="2268252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99" name="Line 31"/>
          <p:cNvSpPr>
            <a:spLocks noChangeShapeType="1"/>
          </p:cNvSpPr>
          <p:nvPr/>
        </p:nvSpPr>
        <p:spPr bwMode="auto">
          <a:xfrm>
            <a:off x="9772194" y="8617625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00" name="Line 32"/>
          <p:cNvSpPr>
            <a:spLocks noChangeShapeType="1"/>
          </p:cNvSpPr>
          <p:nvPr/>
        </p:nvSpPr>
        <p:spPr bwMode="auto">
          <a:xfrm flipV="1">
            <a:off x="9270787" y="7217059"/>
            <a:ext cx="724001" cy="1404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01" name="Line 33"/>
          <p:cNvSpPr>
            <a:spLocks noChangeShapeType="1"/>
          </p:cNvSpPr>
          <p:nvPr/>
        </p:nvSpPr>
        <p:spPr bwMode="auto">
          <a:xfrm flipV="1">
            <a:off x="9772194" y="7967385"/>
            <a:ext cx="2275840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02" name="Line 34"/>
          <p:cNvSpPr>
            <a:spLocks noChangeShapeType="1"/>
          </p:cNvSpPr>
          <p:nvPr/>
        </p:nvSpPr>
        <p:spPr bwMode="auto">
          <a:xfrm>
            <a:off x="8146594" y="8617625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105" name="Text Box 65"/>
          <p:cNvSpPr txBox="1">
            <a:spLocks noChangeArrowheads="1"/>
          </p:cNvSpPr>
          <p:nvPr/>
        </p:nvSpPr>
        <p:spPr bwMode="auto">
          <a:xfrm>
            <a:off x="4128831" y="5961687"/>
            <a:ext cx="476842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400" b="1" i="1" dirty="0" smtClean="0">
                <a:solidFill>
                  <a:schemeClr val="bg2"/>
                </a:solidFill>
              </a:rPr>
              <a:t>kitchen  </a:t>
            </a:r>
            <a:r>
              <a:rPr lang="en-US" sz="3400" b="1" dirty="0" smtClean="0">
                <a:solidFill>
                  <a:schemeClr val="bg2"/>
                </a:solidFill>
                <a:sym typeface="Wingdings" pitchFamily="2" charset="2"/>
              </a:rPr>
              <a:t> </a:t>
            </a:r>
            <a:r>
              <a:rPr lang="en-US" sz="3400" b="1" i="1" dirty="0" smtClean="0">
                <a:solidFill>
                  <a:srgbClr val="C00000"/>
                </a:solidFill>
                <a:sym typeface="Wingdings" pitchFamily="2" charset="2"/>
              </a:rPr>
              <a:t>books</a:t>
            </a:r>
            <a:endParaRPr lang="en-US" sz="3400" b="1" i="1" dirty="0">
              <a:solidFill>
                <a:srgbClr val="C00000"/>
              </a:solidFill>
            </a:endParaRPr>
          </a:p>
        </p:txBody>
      </p:sp>
      <p:pic>
        <p:nvPicPr>
          <p:cNvPr id="106" name="Picture 10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64310" y="9130793"/>
            <a:ext cx="831941" cy="243997"/>
          </a:xfrm>
          <a:prstGeom prst="rect">
            <a:avLst/>
          </a:prstGeom>
          <a:noFill/>
          <a:ln/>
          <a:effectLst/>
        </p:spPr>
      </p:pic>
      <p:pic>
        <p:nvPicPr>
          <p:cNvPr id="107" name="Picture 10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742062" y="9094789"/>
            <a:ext cx="830962" cy="390523"/>
          </a:xfrm>
          <a:prstGeom prst="rect">
            <a:avLst/>
          </a:prstGeom>
          <a:noFill/>
          <a:ln/>
          <a:effectLst/>
        </p:spPr>
      </p:pic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19593" y="6568988"/>
            <a:ext cx="1842347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rgbClr val="C80000"/>
                </a:solidFill>
              </a:rPr>
              <a:t>critique</a:t>
            </a:r>
            <a:endParaRPr lang="en-US" sz="3200" dirty="0">
              <a:solidFill>
                <a:srgbClr val="C80000"/>
              </a:solidFill>
            </a:endParaRPr>
          </a:p>
        </p:txBody>
      </p:sp>
      <p:sp>
        <p:nvSpPr>
          <p:cNvPr id="109" name="Rectangle 12"/>
          <p:cNvSpPr>
            <a:spLocks noChangeArrowheads="1"/>
          </p:cNvSpPr>
          <p:nvPr/>
        </p:nvSpPr>
        <p:spPr bwMode="auto">
          <a:xfrm>
            <a:off x="849772" y="6627909"/>
            <a:ext cx="1188132" cy="4811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10" name="Line 13"/>
          <p:cNvSpPr>
            <a:spLocks noChangeShapeType="1"/>
          </p:cNvSpPr>
          <p:nvPr/>
        </p:nvSpPr>
        <p:spPr bwMode="auto">
          <a:xfrm>
            <a:off x="1101800" y="8620132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 flipH="1">
            <a:off x="1101800" y="7109048"/>
            <a:ext cx="360040" cy="151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8" grpId="0"/>
      <p:bldP spid="75" grpId="0" animBg="1"/>
      <p:bldP spid="76" grpId="0" animBg="1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5" grpId="0"/>
      <p:bldP spid="108" grpId="0"/>
      <p:bldP spid="109" grpId="0" animBg="1"/>
      <p:bldP spid="110" grpId="0" animBg="1"/>
      <p:bldP spid="1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ound_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9912" y="2163673"/>
            <a:ext cx="8496081" cy="6637563"/>
          </a:xfrm>
          <a:prstGeom prst="rect">
            <a:avLst/>
          </a:prstGeom>
        </p:spPr>
      </p:pic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767998" y="626374"/>
            <a:ext cx="10927090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Comparing Discrepancy &amp; </a:t>
            </a:r>
            <a:r>
              <a:rPr lang="en-US" sz="4400" dirty="0" smtClean="0">
                <a:solidFill>
                  <a:schemeClr val="accent2"/>
                </a:solidFill>
              </a:rPr>
              <a:t>Coupled Bounds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4998434" y="2032484"/>
            <a:ext cx="2952328" cy="746869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solidFill>
                  <a:schemeClr val="tx2"/>
                </a:solidFill>
              </a:rPr>
              <a:t>Target: DVDs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 rot="16200000">
            <a:off x="75067" y="5074203"/>
            <a:ext cx="2664296" cy="68531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Square Loss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5026236" y="8909248"/>
            <a:ext cx="3456384" cy="68531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Source Instances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pic>
        <p:nvPicPr>
          <p:cNvPr id="21" name="Picture 20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874108" y="3364632"/>
            <a:ext cx="6159944" cy="54006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726536" y="6388968"/>
            <a:ext cx="1736687" cy="853720"/>
          </a:xfrm>
          <a:prstGeom prst="rect">
            <a:avLst/>
          </a:prstGeom>
          <a:noFill/>
          <a:ln w="25400">
            <a:noFill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rot="5400000" flipH="1" flipV="1">
            <a:off x="8104578" y="7307070"/>
            <a:ext cx="432048" cy="252028"/>
          </a:xfrm>
          <a:prstGeom prst="straightConnector1">
            <a:avLst/>
          </a:prstGeom>
          <a:ln w="25400">
            <a:solidFill>
              <a:srgbClr val="0000C8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670752" y="7037040"/>
            <a:ext cx="2671272" cy="504056"/>
          </a:xfrm>
          <a:prstGeom prst="rect">
            <a:avLst/>
          </a:prstGeom>
          <a:noFill/>
          <a:ln/>
          <a:effectLst/>
        </p:spPr>
      </p:pic>
      <p:sp>
        <p:nvSpPr>
          <p:cNvPr id="11" name="TextBox 10"/>
          <p:cNvSpPr txBox="1"/>
          <p:nvPr/>
        </p:nvSpPr>
        <p:spPr>
          <a:xfrm>
            <a:off x="2865996" y="6100936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true error</a:t>
            </a:r>
            <a:endParaRPr lang="en-US" sz="36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3514068" y="484253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coupled bound</a:t>
            </a:r>
            <a:endParaRPr lang="en-US" sz="36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ound_db.png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080" y="2160458"/>
            <a:ext cx="8494776" cy="6638544"/>
          </a:xfrm>
          <a:prstGeom prst="rect">
            <a:avLst/>
          </a:prstGeom>
        </p:spPr>
      </p:pic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767998" y="626374"/>
            <a:ext cx="11236802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Comparing Discrepancy &amp; Coupled Bounds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4998434" y="2032484"/>
            <a:ext cx="2952328" cy="746869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solidFill>
                  <a:schemeClr val="tx2"/>
                </a:solidFill>
              </a:rPr>
              <a:t>Target: DVDs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 rot="16200000">
            <a:off x="75067" y="5074203"/>
            <a:ext cx="2664296" cy="68531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Square Loss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5026236" y="8909248"/>
            <a:ext cx="3456384" cy="68531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Source Instances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pic>
        <p:nvPicPr>
          <p:cNvPr id="19" name="Picture 1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158584" y="4876800"/>
            <a:ext cx="1736691" cy="853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7114468" y="5776900"/>
            <a:ext cx="828092" cy="720080"/>
          </a:xfrm>
          <a:prstGeom prst="straightConnector1">
            <a:avLst/>
          </a:prstGeom>
          <a:ln w="25400">
            <a:solidFill>
              <a:schemeClr val="bg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598744" y="5740896"/>
            <a:ext cx="3128772" cy="50292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726536" y="6388968"/>
            <a:ext cx="1736687" cy="853720"/>
          </a:xfrm>
          <a:prstGeom prst="rect">
            <a:avLst/>
          </a:prstGeom>
          <a:noFill/>
          <a:ln w="25400">
            <a:noFill/>
          </a:ln>
          <a:effectLst/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8104578" y="7307070"/>
            <a:ext cx="432048" cy="252028"/>
          </a:xfrm>
          <a:prstGeom prst="straightConnector1">
            <a:avLst/>
          </a:prstGeom>
          <a:ln w="25400">
            <a:solidFill>
              <a:srgbClr val="0000C8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670752" y="7037040"/>
            <a:ext cx="2671272" cy="504056"/>
          </a:xfrm>
          <a:prstGeom prst="rect">
            <a:avLst/>
          </a:prstGeom>
          <a:noFill/>
          <a:ln/>
          <a:effectLst/>
        </p:spPr>
      </p:pic>
      <p:sp>
        <p:nvSpPr>
          <p:cNvPr id="14" name="Oval 13"/>
          <p:cNvSpPr/>
          <p:nvPr/>
        </p:nvSpPr>
        <p:spPr bwMode="auto">
          <a:xfrm>
            <a:off x="9490732" y="5488868"/>
            <a:ext cx="3312368" cy="108012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ound_dbk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2264" y="2157984"/>
            <a:ext cx="8494776" cy="6638544"/>
          </a:xfrm>
          <a:prstGeom prst="rect">
            <a:avLst/>
          </a:prstGeom>
        </p:spPr>
      </p:pic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767998" y="626374"/>
            <a:ext cx="11236802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Comparing Discrepancy &amp; Coupled Bounds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4998434" y="2032484"/>
            <a:ext cx="2952328" cy="746869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dirty="0" smtClean="0">
                <a:solidFill>
                  <a:schemeClr val="tx2"/>
                </a:solidFill>
              </a:rPr>
              <a:t>Target: DVDs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 rot="16200000">
            <a:off x="75067" y="5074203"/>
            <a:ext cx="2664296" cy="68531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Square Loss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5026236" y="8909248"/>
            <a:ext cx="3456384" cy="685314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u="sng" dirty="0" smtClean="0">
                <a:solidFill>
                  <a:schemeClr val="tx2"/>
                </a:solidFill>
              </a:rPr>
              <a:t>Source Instances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pic>
        <p:nvPicPr>
          <p:cNvPr id="19" name="Picture 1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158584" y="4876800"/>
            <a:ext cx="1736691" cy="853722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7114468" y="5776900"/>
            <a:ext cx="828092" cy="720080"/>
          </a:xfrm>
          <a:prstGeom prst="straightConnector1">
            <a:avLst/>
          </a:prstGeom>
          <a:ln w="25400">
            <a:solidFill>
              <a:schemeClr val="bg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9598744" y="5740896"/>
            <a:ext cx="3128772" cy="50292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7726536" y="6388968"/>
            <a:ext cx="1736687" cy="853720"/>
          </a:xfrm>
          <a:prstGeom prst="rect">
            <a:avLst/>
          </a:prstGeom>
          <a:noFill/>
          <a:ln w="25400">
            <a:noFill/>
          </a:ln>
          <a:effectLst/>
        </p:spPr>
      </p:pic>
      <p:cxnSp>
        <p:nvCxnSpPr>
          <p:cNvPr id="22" name="Straight Arrow Connector 21"/>
          <p:cNvCxnSpPr/>
          <p:nvPr/>
        </p:nvCxnSpPr>
        <p:spPr>
          <a:xfrm rot="5400000" flipH="1" flipV="1">
            <a:off x="8104578" y="7307070"/>
            <a:ext cx="432048" cy="252028"/>
          </a:xfrm>
          <a:prstGeom prst="straightConnector1">
            <a:avLst/>
          </a:prstGeom>
          <a:ln w="25400">
            <a:solidFill>
              <a:srgbClr val="0000C8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9670752" y="7037040"/>
            <a:ext cx="2671272" cy="50405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586262" y="4156719"/>
            <a:ext cx="3128796" cy="502924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934446" y="3976699"/>
            <a:ext cx="1736695" cy="853724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>
          <a:xfrm flipV="1">
            <a:off x="7114468" y="4804792"/>
            <a:ext cx="43204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11939004" y="3832684"/>
            <a:ext cx="936104" cy="2736304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  <p:sp>
        <p:nvSpPr>
          <p:cNvPr id="21" name="Oval 20"/>
          <p:cNvSpPr/>
          <p:nvPr/>
        </p:nvSpPr>
        <p:spPr bwMode="auto">
          <a:xfrm rot="18703138">
            <a:off x="8595852" y="3482649"/>
            <a:ext cx="936104" cy="245941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767998" y="626374"/>
            <a:ext cx="10603054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Idea: Active Learning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Picture 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96047" y="3400635"/>
            <a:ext cx="11521199" cy="838114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5736" y="2320516"/>
            <a:ext cx="10624034" cy="645167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25736" y="5128828"/>
            <a:ext cx="4763440" cy="645169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40566" y="6316960"/>
            <a:ext cx="3544272" cy="2191498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22521" y="6332634"/>
            <a:ext cx="5920539" cy="2036554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7258484" y="5128828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Piyush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Rai</a:t>
            </a:r>
            <a:r>
              <a:rPr lang="en-US" sz="3600" b="1" dirty="0" smtClean="0">
                <a:solidFill>
                  <a:srgbClr val="FF0000"/>
                </a:solidFill>
              </a:rPr>
              <a:t> et al. (2010)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eck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2152" y="2212504"/>
            <a:ext cx="1046672" cy="914400"/>
          </a:xfrm>
          <a:prstGeom prst="rect">
            <a:avLst/>
          </a:prstGeom>
        </p:spPr>
      </p:pic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7704" y="1996480"/>
            <a:ext cx="9433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accent4"/>
                </a:solidFill>
              </a:rPr>
              <a:t>A computable bound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2"/>
                </a:solidFill>
              </a:rPr>
              <a:t>Description of shared representations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chemeClr val="bg2"/>
                </a:solidFill>
              </a:rPr>
              <a:t>Suggestions for future research</a:t>
            </a:r>
          </a:p>
        </p:txBody>
      </p:sp>
      <p:pic>
        <p:nvPicPr>
          <p:cNvPr id="7" name="Picture 6" descr="check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1604" y="4034408"/>
            <a:ext cx="1046672" cy="914400"/>
          </a:xfrm>
          <a:prstGeom prst="rect">
            <a:avLst/>
          </a:prstGeom>
        </p:spPr>
      </p:pic>
      <p:pic>
        <p:nvPicPr>
          <p:cNvPr id="9" name="Picture 8" descr="checkma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4160" y="5848908"/>
            <a:ext cx="1046672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767998" y="626374"/>
            <a:ext cx="10603054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Conclusion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" y="1996480"/>
            <a:ext cx="12529392" cy="681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Theory can help us understand domain adaptation better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00C8"/>
                </a:solidFill>
              </a:rPr>
              <a:t>Good theory suggests new directions for future research</a:t>
            </a:r>
          </a:p>
          <a:p>
            <a:pPr marL="742950" indent="-742950" algn="l"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80000"/>
                </a:solidFill>
              </a:rPr>
              <a:t>There’s still a lot left to do</a:t>
            </a:r>
          </a:p>
          <a:p>
            <a:pPr marL="1200150" lvl="1" indent="-742950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</a:rPr>
              <a:t>Connecting supervised and unsupervised adaptation</a:t>
            </a:r>
          </a:p>
          <a:p>
            <a:pPr marL="1200150" lvl="1" indent="-742950" algn="l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</a:rPr>
              <a:t>Unsupervised adaptation for problems with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1767998" y="626374"/>
            <a:ext cx="10603054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Thanks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748" y="2104492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/>
            <a:r>
              <a:rPr lang="en-US" u="sng" dirty="0" smtClean="0">
                <a:solidFill>
                  <a:srgbClr val="0000C8"/>
                </a:solidFill>
              </a:rPr>
              <a:t>Collaborators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5836" y="2983664"/>
            <a:ext cx="3024336" cy="264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125000"/>
              </a:lnSpc>
            </a:pPr>
            <a:r>
              <a:rPr lang="en-US" sz="3400" dirty="0" smtClean="0"/>
              <a:t>Shai Ben-David</a:t>
            </a:r>
          </a:p>
          <a:p>
            <a:pPr marL="742950" indent="-742950" algn="l">
              <a:lnSpc>
                <a:spcPct val="125000"/>
              </a:lnSpc>
            </a:pPr>
            <a:r>
              <a:rPr lang="en-US" sz="3400" dirty="0" err="1" smtClean="0"/>
              <a:t>Koby</a:t>
            </a:r>
            <a:r>
              <a:rPr lang="en-US" sz="3400" dirty="0" smtClean="0"/>
              <a:t> Crammer</a:t>
            </a:r>
          </a:p>
          <a:p>
            <a:pPr marL="742950" indent="-742950" algn="l">
              <a:lnSpc>
                <a:spcPct val="125000"/>
              </a:lnSpc>
            </a:pPr>
            <a:r>
              <a:rPr lang="en-US" sz="3400" dirty="0" smtClean="0"/>
              <a:t>Dean Foster</a:t>
            </a:r>
          </a:p>
          <a:p>
            <a:pPr marL="742950" indent="-742950" algn="l">
              <a:lnSpc>
                <a:spcPct val="125000"/>
              </a:lnSpc>
            </a:pPr>
            <a:r>
              <a:rPr lang="en-US" sz="3400" dirty="0" smtClean="0"/>
              <a:t>Sham </a:t>
            </a:r>
            <a:r>
              <a:rPr lang="en-US" sz="3400" dirty="0" err="1" smtClean="0"/>
              <a:t>Kakade</a:t>
            </a:r>
            <a:endParaRPr lang="en-US" sz="3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30592" y="2968588"/>
            <a:ext cx="3096344" cy="198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125000"/>
              </a:lnSpc>
            </a:pPr>
            <a:r>
              <a:rPr lang="en-US" sz="3400" dirty="0" smtClean="0"/>
              <a:t>Alex </a:t>
            </a:r>
            <a:r>
              <a:rPr lang="en-US" sz="3400" dirty="0" err="1" smtClean="0"/>
              <a:t>Kulesza</a:t>
            </a:r>
            <a:endParaRPr lang="en-US" sz="3400" dirty="0" smtClean="0"/>
          </a:p>
          <a:p>
            <a:pPr marL="742950" indent="-742950" algn="l">
              <a:lnSpc>
                <a:spcPct val="125000"/>
              </a:lnSpc>
            </a:pPr>
            <a:r>
              <a:rPr lang="en-US" sz="3400" dirty="0" smtClean="0"/>
              <a:t>Fernando Pereira</a:t>
            </a:r>
          </a:p>
          <a:p>
            <a:pPr marL="742950" indent="-742950" algn="l">
              <a:lnSpc>
                <a:spcPct val="125000"/>
              </a:lnSpc>
            </a:pPr>
            <a:r>
              <a:rPr lang="en-US" sz="3400" dirty="0" err="1" smtClean="0"/>
              <a:t>Jenn</a:t>
            </a:r>
            <a:r>
              <a:rPr lang="en-US" sz="3400" dirty="0" smtClean="0"/>
              <a:t> </a:t>
            </a:r>
            <a:r>
              <a:rPr lang="en-US" sz="3400" dirty="0" err="1" smtClean="0"/>
              <a:t>Wortman</a:t>
            </a:r>
            <a:endParaRPr lang="en-US" sz="3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33748" y="6064932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/>
            <a:r>
              <a:rPr lang="en-US" u="sng" dirty="0" smtClean="0">
                <a:solidFill>
                  <a:srgbClr val="C80000"/>
                </a:solidFill>
              </a:rPr>
              <a:t>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728" y="7181056"/>
            <a:ext cx="12493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/>
              <a:t>Ben-David et al.   </a:t>
            </a:r>
            <a:r>
              <a:rPr lang="en-US" sz="3000" u="sng" dirty="0" smtClean="0"/>
              <a:t>A Theory of Learning from Different Domains</a:t>
            </a:r>
            <a:r>
              <a:rPr lang="en-US" sz="3000" dirty="0" smtClean="0"/>
              <a:t>.  Machine Learning 2009.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453728" y="7887198"/>
            <a:ext cx="12493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 smtClean="0"/>
              <a:t>Mansour</a:t>
            </a:r>
            <a:r>
              <a:rPr lang="en-US" sz="3000" dirty="0" smtClean="0"/>
              <a:t>  et al.   </a:t>
            </a:r>
            <a:r>
              <a:rPr lang="en-US" sz="3000" u="sng" dirty="0" smtClean="0"/>
              <a:t>Domain Adaptation: Learning Bounds and Algorithms</a:t>
            </a:r>
            <a:r>
              <a:rPr lang="en-US" sz="3000" dirty="0" smtClean="0"/>
              <a:t>.  COLT 2009.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What do you mean, theory?</a:t>
            </a:r>
            <a:endParaRPr lang="en-US" dirty="0"/>
          </a:p>
        </p:txBody>
      </p:sp>
      <p:pic>
        <p:nvPicPr>
          <p:cNvPr id="6" name="Picture 5" descr="test.png"/>
          <p:cNvPicPr>
            <a:picLocks/>
          </p:cNvPicPr>
          <p:nvPr/>
        </p:nvPicPr>
        <p:blipFill>
          <a:blip r:embed="rId7" cstate="print"/>
          <a:srcRect l="11633" t="4692" r="7326" b="8848"/>
          <a:stretch>
            <a:fillRect/>
          </a:stretch>
        </p:blipFill>
        <p:spPr>
          <a:xfrm>
            <a:off x="2810030" y="1996118"/>
            <a:ext cx="7332694" cy="4516542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49972" y="6280956"/>
            <a:ext cx="198700" cy="2800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07410" y="1880628"/>
            <a:ext cx="198700" cy="695452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9778764" y="5456783"/>
            <a:ext cx="320801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174809" y="5272844"/>
            <a:ext cx="331070" cy="33107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66848" y="6532984"/>
            <a:ext cx="3907760" cy="4661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in_test.png"/>
          <p:cNvPicPr>
            <a:picLocks/>
          </p:cNvPicPr>
          <p:nvPr/>
        </p:nvPicPr>
        <p:blipFill>
          <a:blip r:embed="rId8" cstate="print"/>
          <a:srcRect l="11245" t="5553" r="8434" b="8369"/>
          <a:stretch>
            <a:fillRect/>
          </a:stretch>
        </p:blipFill>
        <p:spPr>
          <a:xfrm>
            <a:off x="2737296" y="2143822"/>
            <a:ext cx="7333488" cy="4517136"/>
          </a:xfrm>
          <a:prstGeom prst="rect">
            <a:avLst/>
          </a:prstGeom>
        </p:spPr>
      </p:pic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What do you mean, theory?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49972" y="6280956"/>
            <a:ext cx="198700" cy="2800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07410" y="1880628"/>
            <a:ext cx="198700" cy="695452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9778764" y="5456783"/>
            <a:ext cx="320801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174809" y="5272844"/>
            <a:ext cx="331070" cy="33107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66848" y="6570901"/>
            <a:ext cx="3907760" cy="466139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>
          <a:xfrm rot="5400000">
            <a:off x="6196366" y="5362854"/>
            <a:ext cx="540060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2380" y="5092824"/>
            <a:ext cx="324036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2380" y="5632884"/>
            <a:ext cx="324036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926336" y="7685112"/>
            <a:ext cx="6372708" cy="1207919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422408" y="7901136"/>
            <a:ext cx="543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u="sng" dirty="0" smtClean="0">
                <a:solidFill>
                  <a:srgbClr val="008000"/>
                </a:solidFill>
              </a:rPr>
              <a:t>Statistical Learning Theory: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9490732" y="7541096"/>
            <a:ext cx="3096344" cy="972108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in_test.png"/>
          <p:cNvPicPr>
            <a:picLocks/>
          </p:cNvPicPr>
          <p:nvPr/>
        </p:nvPicPr>
        <p:blipFill>
          <a:blip r:embed="rId8" cstate="print"/>
          <a:srcRect l="11245" t="5553" r="8434" b="8369"/>
          <a:stretch>
            <a:fillRect/>
          </a:stretch>
        </p:blipFill>
        <p:spPr>
          <a:xfrm>
            <a:off x="2737296" y="2143822"/>
            <a:ext cx="7333488" cy="4517136"/>
          </a:xfrm>
          <a:prstGeom prst="rect">
            <a:avLst/>
          </a:prstGeom>
        </p:spPr>
      </p:pic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What do you mean, theory?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49972" y="6280956"/>
            <a:ext cx="198700" cy="2800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07410" y="1880628"/>
            <a:ext cx="198700" cy="695452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9778764" y="5456783"/>
            <a:ext cx="320801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174809" y="5272844"/>
            <a:ext cx="331070" cy="33107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66848" y="6570901"/>
            <a:ext cx="3907760" cy="466139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>
          <a:xfrm rot="5400000">
            <a:off x="6196366" y="5362854"/>
            <a:ext cx="540060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2380" y="5092824"/>
            <a:ext cx="324036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2380" y="5632884"/>
            <a:ext cx="324036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09069" y="7685112"/>
            <a:ext cx="6807241" cy="1207924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422408" y="7901136"/>
            <a:ext cx="543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u="sng" dirty="0" smtClean="0">
                <a:solidFill>
                  <a:srgbClr val="008000"/>
                </a:solidFill>
              </a:rPr>
              <a:t>Statistical Learning Theory: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9490732" y="7541096"/>
            <a:ext cx="3096344" cy="972108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</p:spPr>
        <p:txBody>
          <a:bodyPr lIns="130046" tIns="65023" rIns="130046" bIns="65023" rtlCol="0" anchor="ctr"/>
          <a:lstStyle/>
          <a:p>
            <a:pPr algn="ctr"/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ain_test.png"/>
          <p:cNvPicPr>
            <a:picLocks/>
          </p:cNvPicPr>
          <p:nvPr/>
        </p:nvPicPr>
        <p:blipFill>
          <a:blip r:embed="rId8" cstate="print"/>
          <a:srcRect l="11245" t="5553" r="8434" b="8369"/>
          <a:stretch>
            <a:fillRect/>
          </a:stretch>
        </p:blipFill>
        <p:spPr>
          <a:xfrm>
            <a:off x="2737296" y="2143822"/>
            <a:ext cx="7333488" cy="4517136"/>
          </a:xfrm>
          <a:prstGeom prst="rect">
            <a:avLst/>
          </a:prstGeom>
        </p:spPr>
      </p:pic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2437"/>
            <a:ext cx="10706184" cy="1300163"/>
          </a:xfrm>
        </p:spPr>
        <p:txBody>
          <a:bodyPr/>
          <a:lstStyle/>
          <a:p>
            <a:r>
              <a:rPr lang="en-US" dirty="0" smtClean="0"/>
              <a:t>What do you mean, theory?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49972" y="6280956"/>
            <a:ext cx="198700" cy="280094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07410" y="1880628"/>
            <a:ext cx="198700" cy="695452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9778764" y="5456783"/>
            <a:ext cx="320801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174809" y="5272844"/>
            <a:ext cx="331070" cy="33107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66848" y="6570901"/>
            <a:ext cx="3907760" cy="466139"/>
          </a:xfrm>
          <a:prstGeom prst="rect">
            <a:avLst/>
          </a:prstGeom>
          <a:noFill/>
          <a:ln/>
          <a:effectLst/>
        </p:spPr>
      </p:pic>
      <p:cxnSp>
        <p:nvCxnSpPr>
          <p:cNvPr id="13" name="Straight Connector 12"/>
          <p:cNvCxnSpPr/>
          <p:nvPr/>
        </p:nvCxnSpPr>
        <p:spPr>
          <a:xfrm rot="5400000">
            <a:off x="6196366" y="5362854"/>
            <a:ext cx="540060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22380" y="5092824"/>
            <a:ext cx="324036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2380" y="5632884"/>
            <a:ext cx="324036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09069" y="7685112"/>
            <a:ext cx="6807241" cy="1207924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422408" y="7901136"/>
            <a:ext cx="5431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000" u="sng" dirty="0" smtClean="0">
                <a:solidFill>
                  <a:srgbClr val="008000"/>
                </a:solidFill>
              </a:rPr>
              <a:t>Classical Learning Theory: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ITFOZEGHACEBWQ8A" val="3028"/>
  <p:tag name="FIRSTJOHN@EKWUWJGFUVWYY57I" val="3660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raining data $\rightarrow \inft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320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$\Pi = \hat{\beta}\hat{\beta}^{\top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243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$\hat{\beta} =$ source ERM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517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$\epsilon_{\Pi,T}(\beta^{*}) - \epsilon_{T}(\beta^{*})$~~small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7"/>
  <p:tag name="PICTUREFILESIZE" val="665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$\hat{\epsilon}_{S,\Pi}(\hat{\beta})$~~small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1"/>
  <p:tag name="PICTUREFILESIZE" val="540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\color{red}&#10;$\Pi$ ignores target-unique features!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759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Minimize $\textrm{disc}_{\Pi}(S,T)$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1"/>
  <p:tag name="PICTUREFILESIZE" val="694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'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5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\newcommand{\Expct}{{\mathbb E}}&#10;&#10;\begin{document}&#10;\definecolor{titleblue}{rgb}{0.0,0.0,0.78}&#10;\noindent&#10;Assumption 1: $\Expct_{S} [Y | x ] = \Expct_{T} [Y | x ] = \beta \cdot 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2"/>
  <p:tag name="PICTUREFILESIZE" val="93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\newcommand{\Expct}{{\mathbb E}}&#10;&#10;\begin{document}&#10;\definecolor{red}{rgb}{0.78,0,0}&#10;\definecolor{blue}{rgb}{0,0,0.78}&#10;\definecolor{purple}{rgb}{0.6,0,0.6}&#10;$\beta \cdot x$ can be decomposed as&#10;\\&#10;\\&#10;\[&#10;\hspace{-1.4in}\color{blue}[\beta]_{S,\perp} \cdot [x]_{S,\perp}~\color{black}+~\color{purple}[\beta]_{S,T} \cdot [x]_{S,T}\color{black}~+~\color{red}[\beta]_{T,\perp} \cdot [x]_{T,\perp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2"/>
  <p:tag name="PICTUREFILESIZE" val="2329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_{\textrm{test}} \leq \hat{\epsilon}_{\textrm{train}} + \sqrt{\frac{\textrm{complexity}}{n}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89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\newcommand{\Expct}{{\mathbb E}}&#10;&#10;\begin{document}&#10;\noindent&#10;Assumption 2: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35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definecolor{titleblue}{rgb}{0.0,0.0,0.78}&#10;\color{titleblue}&#10;\noindent&#10;$\Expct_{S} [Y|x] = \beta_{S} \cdot (\Projs 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572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definecolor{titlered}{rgb}{0.78,0.0,0.0}&#10;\color{titlered}&#10;\noindent&#10;$\Expct_{T} [Y|x] = \beta_{T} \cdot (\Projt 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52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Projections~~~$\Pi_{S} = \Pi_{S}\Pi_{S} $~~$\Pi_{T} = \Pi_{T}\Pi_{T}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3"/>
  <p:tag name="PICTUREFILESIZE" val="661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titlered}{rgb}{0.78,0,0}&#10;\definecolor{titlepurple}{rgb}{0.6,0,0.6}&#10;$\Pi_{T}$ couples \color{titlered}(works well)\color{black}~and~-\color{titlepurple}(don't buy)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1"/>
  <p:tag name="PICTUREFILESIZE" val="1157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titlegreen}{rgb}{0.0,0.5,0.0}&#10;\color{titlegreen}&#10;$\Pi_{S}$ \&amp; $\Pi_{T}$ learned from unlabeled data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8"/>
  <p:tag name="PICTUREFILESIZE" val="824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definecolor{green}{rgb}{0,0.5,0}&#10;\noindent&#10;$\color{green}\Pi_{S}:\frac{1}{\sqrt{2}}\left(\textrm{fascinating} - \textrm{don't buy}\righ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7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definecolor{green}{rgb}{0,0.5,0}&#10;\noindent&#10;$\color{green}\Pi_{T}: \frac{1}{\sqrt{2}}\left(\textrm{works well} - \textrm{don't buy}\right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90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Lemma: $\forall x~~ \beta_{S}\cdot (\Projs \color{purple}[x]_{S,T}\color{black}) = \beta_{T} \cdot (\Projt \color{purple}[x]_{S,T}\color{black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1083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Lemma: $\forall x~~ \beta_{S}\cdot (\Projs \color{purple}[x]_{S,T}\color{black}) = \beta_{T} \cdot (\Projt \color{purple}[x]_{S,T}\color{black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1083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6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Lemma: $\forall x~~ \beta_{S}\cdot (\Projs \color{purple}[x]_{S,T}\color{black}) = \beta_{T} \cdot (\Projt \color{purple}[x]_{S,T}\color{black}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1083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prediction\\&#10;identical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581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titleblue}{rgb}{0.0,0,0.78}&#10;\definecolor{titlered}{rgb}{0.78,0,0.0}&#10;Input: \color{blue} Labeled source instances $(x_{i},y_{i})_{i=1}^{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5"/>
  <p:tag name="PICTUREFILESIZE" val="1122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titleblue}{rgb}{0.0,0,0.78}&#10;\definecolor{titlered}{rgb}{0.78,0,0.0}&#10;\color{titlered} Unlabeled target instances $x_{T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750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newcommand{\argmin}{{\rm argmin}} &#10;&#10;\begin{document}&#10;\noindent&#10;\definecolor{purple}{rgb}{0.6,0,0.6}&#10;\definecolor{blue}{rgb}{0.0,0,0.78}&#10;\definecolor{red}{rgb}{0.78,0,0.0}&#10;$\color{blue}[\beta]_{S}\color{black},\color{purple}[\beta]_{S,T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406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titleblue}{rgb}{0.0,0,0.78}&#10;\definecolor{titlered}{rgb}{0.78,0,0.0}&#10;1) Compute \color{titleblue} $\Projs$ \color{black} and \color{titlered} $\Projt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61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newcommand{\argmin}{{\rm argmin}} &#10;&#10;\begin{document}&#10;\noindent&#10;\definecolor{purple}{rgb}{0.6,0,0.6}&#10;\definecolor{blue}{rgb}{0.0,0,0.78}&#10;\definecolor{red}{rgb}{0.78,0,0.0}&#10;\[&#10;2) \left( \color{purple}[\hat{\beta}]_{S,T} \color{black} \right) = \argmin~\sum_{i} \left( \color{purple}[\beta]_{S,T}\color{red}\Projt \color{black}[x_{i}]_{S,T}\color{black}&#10;- y_{i} \right)^{2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3"/>
  <p:tag name="PICTUREFILESIZE" val="171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titleblue}{rgb}{0.0,0,0.78}&#10;\definecolor{titlegreen}{rgb}{0.0,0.5,0.0}&#10;( LDA, HMM, CCA )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517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newcommand{\argmin}{{\rm argmin}} &#10;&#10;\begin{document}&#10;\noindent&#10;\definecolor{purple}{rgb}{0.6,0,0.6}&#10;\definecolor{blue}{rgb}{0.0,0,0.78}&#10;\definecolor{red}{rgb}{0.78,0,0.0}&#10;$\color{purple}[\beta]_{S,T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"/>
  <p:tag name="PICTUREFILESIZE" val="240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newcommand{\argmin}{{\rm argmin}} &#10;&#10;\begin{document}&#10;\noindent&#10;\definecolor{purple}{rgb}{0.6,0,0.6}&#10;\definecolor{blue}{rgb}{0.0,0,0.78}&#10;\definecolor{red}{rgb}{0.78,0,0.0}&#10;3) For target instance $x$\color{black}, predict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86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1}{2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2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newcommand{\argmin}{{\rm argmin}} &#10;&#10;\begin{document}&#10;\noindent&#10;\definecolor{purple}{rgb}{0.6,0,0.6}&#10;\definecolor{blue}{rgb}{0.0,0,0.78}&#10;\definecolor{red}{rgb}{0.78,0,0.0}&#10;$\color{purple}[\beta]_{S,T}\color{red}\Projt \color{black}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50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Let $\Sigma_{T} = I$\quad $n = $ num source instances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785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Under perfect adaptation, we have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796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ell_{T}([\hat{\beta}]_{S,T}) - \ell_{T}(\beta^{*}_{T}) \leq \frac{\sum_{j} \frac{1}{\lambda_{j}}}{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1184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$\Sigma_{S\rightarrow T} = \sum_{i} \left(\color{red}\Projt \color{purple}[x_{i}]_{S,T} \color{black}\right)\left(\color{red}\Projt \color{purple}[x_{i}]_{S,T} \color{black}\right)^{\top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4"/>
  <p:tag name="PICTUREFILESIZE" val="923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$\lambda_{j} = $ eigenvalues of $\Sigma_{S\rightarrow T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733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Let $\Sigma_{T} = I$\quad $n = $ num source instances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785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Under perfect adaptation, we have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796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ell_{T}([\hat{\beta}]_{S,T}) - \ell_{T}(\beta^{*}_{T}) \leq \frac{\sum_{j} \frac{1}{\lambda_{j}}}{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118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$\Sigma_{S\rightarrow T} = \sum_{i} \left(\color{red}\Projt \color{purple}[x_{i}]_{S,T} \color{black}\right)\left(\color{red}\Projt \color{purple}[x_{i}]_{S,T} \color{black}\right)^{\top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4"/>
  <p:tag name="PICTUREFILESIZE" val="92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2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$\lambda_{j} = $ eigenvalues of $\Sigma_{S\rightarrow T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733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color{green}&#10;$\frac{d}{n}$ when $S = T$ 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4"/>
  <p:tag name="PICTUREFILESIZE" val="436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Computing $\Projs$ and $\Projt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586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$x^{1} =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13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$x^{2} =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155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$\Pi^{1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70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$\Pi^{2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97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[&#10;\Pi_{T} = \left[\begin{array}{ll}\Pi^{1}_{T} &amp; 0 \\ 0 &amp; \Pi^{2}_{T}\end{array}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3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Computing $\Projs$ and $\Projt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586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$x^{1} =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13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raining data $\rightarrow \inft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320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$x^{2} =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155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$\Pi^{1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70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$\Pi^{2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97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[&#10;\Pi_{T} = \left[\begin{array}{ll}\Pi^{1}_{T} &amp; 0 \\ 0 &amp; \Pi^{2}_{T}\end{array}\right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3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[&#10;-\infty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8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[&#10;+\infty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45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[&#10;-\infty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18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green}{rgb}{0.0,0.5,0.0}&#10;\[&#10;+\infty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145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green}{rgb}{0,0.5,0}&#10;\noindent&#10;\color{green} bounds are the same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480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color{blue}\sum_{j} \frac{1}{\lambda_{j}} = 10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56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_{\textrm{test}} \leq \hat{\epsilon}_{\textrm{train}} + \sqrt{\frac{\textrm{num features}}{n}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671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blue}{rgb}{0,0,0.78}&#10;\noindent&#10;\[&#10;\color{blue} \textrm{disc}_{\H}(\hat{S},\hat{T}) = 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558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sum_{j} \frac{1}{\lambda_{j}} = 148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06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textrm{disc}_{\H}(\hat{S},\hat{T}) = 4.12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12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color{blue}\sum_{j} \frac{1}{\lambda_{j}} = 10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566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blue}{rgb}{0,0,0.78}&#10;\noindent&#10;\[&#10;\color{blue} \textrm{disc}_{\H}(\hat{S},\hat{T}) = 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558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sum_{j} \frac{1}{\lambda_{j}} = 148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06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textrm{disc}_{\H}(\hat{S},\hat{T}) = 4.12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12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color{blue}\sum_{j} \frac{1}{\lambda_{j}} = 10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566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blue}{rgb}{0,0,0.78}&#10;\noindent&#10;\[&#10;\color{blue} \textrm{disc}_{\H}(\hat{S},\hat{T}) = 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558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usepackage{color}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&#10;\color{red}&#10;\[&#10;\textrm{disc}_{\H}(\hat{S},\hat{T}) = 2.09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53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6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[&#10;\color{red} \sum_{j} \frac{1}{\lambda_{j}} = 170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575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$\Sigma_{T\rightarrow S} = \sum_{x_{i}\in T} \left(\color{blue}\Projs \color{purple}[x_{i}]_{S,T} \color{black}\right)\left(\color{blue}\Projs \color{purple}[x_{i}]_{S,T} \color{black}\right)^{\top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9"/>
  <p:tag name="PICTUREFILESIZE" val="1096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Only label \color{red} really new \color{black} target instances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1000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Order $x \in \X_{T}$ by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4"/>
  <p:tag name="PICTUREFILESIZE" val="511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[&#10;\frac{\color{red}||\Projt x||^{2}_{\Sigma_{T}^{-1}}}{\color{purple}||\Projt x ||^{2}_{\Sigma_{T\rightarrow S}^{-1}}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739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color}&#10;\usepackage{amsmath}&#10;\usepackage{amsfonts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newcommand{\Expct}{{\mathbb E}}&#10;\newcommand{\betat}{\beta_T} &#10;\newcommand{\betas}{\beta_S} &#10;\newcommand{\Projt}{\Pi_T} &#10;\newcommand{\Projs}{\Pi_S} &#10;&#10;\begin{document}&#10;\noindent&#10;\definecolor{purple}{rgb}{0.6,0,0.6}&#10;\definecolor{blue}{rgb}{0.0,0,0.78}&#10;\definecolor{red}{rgb}{0.78,0,0.0}&#10;\begin{Large} Ratio is \end{Large}&#10;\begin{itemize}&#10;\item 1 when $S = T$&#10;\item $\infty$ when $\Projt x$ has no shared part&#10;\end{itemize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4"/>
  <p:tag name="PICTUREFILESIZE" val="2101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1}{2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raining data $\rightarrow \inft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32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_{\textrm{test}} \leq \hat{\epsilon}_{\textrm{train}} + \sqrt{\frac{\textrm{num features}}{n}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671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6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1}{2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raining data $\rightarrow \inft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320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_{\textrm{target}} \leq ~??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24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'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5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(x,y) \sim \textrm{Pr}_{S}[x,y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5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6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(x,y) \sim \textrm{Pr}_{T}[x,y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48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x \sim \textrm{Pr}_{S}[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31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x \sim \textrm{Pr}_{T}[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83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y \sim \textrm{Pr}_{S}[y | 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8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(x,y) \sim \textrm{Pr}_{S}[x,y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51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(x,y) \sim \textrm{Pr}_{T}[x,y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48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x \sim \textrm{Pr}_{S}[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31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x \sim \textrm{Pr}_{T}[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83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y \sim \textrm{Pr}_{S}[y | 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8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y \sim \textrm{Pr}_{T}[y | 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1}{2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(x,y) \sim \textrm{Pr}_{S}[x,y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51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(x,y) \sim \textrm{Pr}_{T}[x,y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48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x \sim \textrm{Pr}_{S}[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31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78,0.0,0.0}&#10;\color{titlered}&#10;\[&#10;x \sim \textrm{Pr}_{T}[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83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0,0.0,0.78}&#10;\color{titleblue}&#10;\[&#10;y \sim \textrm{Pr}_{S}[y | x]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8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S$, $T$: Source and target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428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at{S}$: Labeled $S$ sample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373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With probability $1-\delta$, for $h$ the ERM of $\hat{S}$:&#10;\begin{eqnarray*}&#10;\errdh{T}{h} - \errdh{T}{h^{*}} &amp; \leq &amp; \errdh{\hat{S}}{h,h^{*}} + \textrm{disc}_{\H}(\hat{S},\hat{T}) + \\ &#10;&amp; &amp; \hspace{-0.85in} + O\left(\sqrt{\frac{\textrm{complexity}(\H) + \log \frac{1}{\delta}}{n}}\right) &#10;\end{eqnarray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269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at{T}$: Unlabeled $T$ sample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37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\H$: Hypothesis class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36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2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n$: Sample size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76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h^{*}$: best $h\in\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57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S$, $T$: Source and target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428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at{S}$: Labeled $S$ sample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373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With probability $1-\delta$, for $h$ the ERM of $\hat{S}$:&#10;\begin{eqnarray*}&#10;\errdh{T}{h} - \errdh{T}{h^{*}} &amp; \leq &amp; \errdh{\hat{S}}{h,h^{*}} + \textrm{disc}_{\H}(\hat{S},\hat{T}) + \\ &#10;&amp; &amp; \hspace{-0.85in} + O\left(\sqrt{\frac{\textrm{complexity}(\H) + \log \frac{1}{\delta}}{n}}\right) &#10;\end{eqnarray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2693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at{T}$: Unlabeled $T$ sample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371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\H$: Hypothesis class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8"/>
  <p:tag name="PICTUREFILESIZE" val="365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n$: Sample size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76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0in&#10;\renewcommand{\H}{\mathcal{H}}&#10;\newcommand{\R}{\mathcal{R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h^{*}$: best $h\in\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257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textrm{disc}_{\H}(S,T) =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0"/>
  <p:tag name="PICTUREFILESIZE" val="27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training data $\rightarrow \infty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4"/>
  <p:tag name="PICTUREFILESIZE" val="32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max_{h,h^{*}\in \H} \left| E_{S}[h(x) \neq h^{*}(x)] - E_{T}[h(x) \neq h^{*}(x)] \right|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074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6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textrm{disc}_{\H}(S,T) =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0"/>
  <p:tag name="PICTUREFILESIZE" val="27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max_{h,h^{*}\in \H} \left| E_{S}[h(x) \neq h^{*}(x)] - E_{T}[h(x) \neq h^{*}(x)] \right|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107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1}{2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5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5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$h^{*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60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\[&#10;\beta \cdot \Pi x&#10;\]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7"/>
  <p:tag name="PICTUREFILESIZE" val="248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$\P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52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$\Pi$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04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$\epsilon_{\Pi,T}(\beta^{*}) - \epsilon_{T}(\beta^{*})$~~small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07"/>
  <p:tag name="PICTUREFILESIZE" val="665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\[&#10;h(x) = \textrm{sgn}\left(\beta \cdot x\right)&#10;\]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5"/>
  <p:tag name="PICTUREFILESIZE" val="596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\[&#10;\Pi = \Pi \Pi&#10;\]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36"/>
  <p:tag name="PICTUREFILESIZE" val="16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Minimize $\textrm{disc}_{\Pi}(S,T)$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1"/>
  <p:tag name="PICTUREFILESIZE" val="69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epsilon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32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\[&#10;\beta \cdot \Pi x&#10;\]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7"/>
  <p:tag name="PICTUREFILESIZE" val="248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$\P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5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$\Pi$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"/>
  <p:tag name="PICTUREFILESIZE" val="104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\[&#10;h(x) = \textrm{sgn}\left(\beta \cdot x\right)&#10;\]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75"/>
  <p:tag name="PICTUREFILESIZE" val="596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\[&#10;\Pi = \Pi \Pi&#10;\]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36"/>
  <p:tag name="PICTUREFILESIZE" val="16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Minimize $\textrm{disc}_{\Pi}(S,T)$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1"/>
  <p:tag name="PICTUREFILESIZE" val="694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&#10;$\hat{\epsilon}_{S,\Pi}(\hat{\beta})$~~small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1"/>
  <p:tag name="PICTUREFILESIZE" val="54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44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red}{rgb}{0.659,0.22,0.18}&#10;\definecolor{titleblue}{rgb}{0.18,0.22,0.659}&#10;\definecolor{titlegreen}{rgb}{0.0,0.5,0.0}&#10;\newcommand{\E}{{\mathbb E}}&#10;$\P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525"/>
</p:tagLst>
</file>

<file path=ppt/theme/theme1.xml><?xml version="1.0" encoding="utf-8"?>
<a:theme xmlns:a="http://schemas.openxmlformats.org/drawingml/2006/main" name="Title">
  <a:themeElements>
    <a:clrScheme name="Adaptation">
      <a:dk1>
        <a:srgbClr val="3F3F3F"/>
      </a:dk1>
      <a:lt1>
        <a:srgbClr val="FFFFFF"/>
      </a:lt1>
      <a:dk2>
        <a:srgbClr val="000000"/>
      </a:dk2>
      <a:lt2>
        <a:srgbClr val="000000"/>
      </a:lt2>
      <a:accent1>
        <a:srgbClr val="3F3F3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DAED1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"/>
        <a:ea typeface="ヒラギノ角ゴ Pro W3"/>
        <a:cs typeface=""/>
      </a:majorFont>
      <a:minorFont>
        <a:latin typeface="Arial Narrow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ffectLst/>
      </a:spPr>
      <a:bodyPr lIns="130046" tIns="65023" rIns="130046" bIns="65023"/>
      <a:lstStyle>
        <a:defPPr>
          <a:defRPr sz="2800"/>
        </a:defPPr>
      </a:lst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66878</TotalTime>
  <Pages>0</Pages>
  <Words>1351</Words>
  <Characters>0</Characters>
  <Application>Microsoft Office PowerPoint</Application>
  <PresentationFormat>Custom</PresentationFormat>
  <Lines>0</Lines>
  <Paragraphs>413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5" baseType="lpstr">
      <vt:lpstr>Arial</vt:lpstr>
      <vt:lpstr>ヒラギノ角ゴ Pro W3</vt:lpstr>
      <vt:lpstr>Arial Narrow</vt:lpstr>
      <vt:lpstr>Wingdings</vt:lpstr>
      <vt:lpstr>CMMI10</vt:lpstr>
      <vt:lpstr>CMSY10</vt:lpstr>
      <vt:lpstr>CMEX10</vt:lpstr>
      <vt:lpstr>MSBM10</vt:lpstr>
      <vt:lpstr>CMMI7</vt:lpstr>
      <vt:lpstr>CMMI5</vt:lpstr>
      <vt:lpstr>CMR10</vt:lpstr>
      <vt:lpstr>CMSY10ORIG</vt:lpstr>
      <vt:lpstr>CMBX10</vt:lpstr>
      <vt:lpstr>Arial headings</vt:lpstr>
      <vt:lpstr>Lucida Grande</vt:lpstr>
      <vt:lpstr>Tahoma</vt:lpstr>
      <vt:lpstr>Title</vt:lpstr>
      <vt:lpstr>Unsupervised Domain Adaptation: From Practice to Theory</vt:lpstr>
      <vt:lpstr>Unsupervised Domain Adaptation</vt:lpstr>
      <vt:lpstr>Target-Specific Features</vt:lpstr>
      <vt:lpstr>Slide 4</vt:lpstr>
      <vt:lpstr>Slide 5</vt:lpstr>
      <vt:lpstr>What do you mean, theory?</vt:lpstr>
      <vt:lpstr>What do you mean, theory?</vt:lpstr>
      <vt:lpstr>What do you mean, theory?</vt:lpstr>
      <vt:lpstr>What do you mean, theory?</vt:lpstr>
      <vt:lpstr>What do you mean, theory?</vt:lpstr>
      <vt:lpstr>Goals for Domain Adaptation Theory</vt:lpstr>
      <vt:lpstr>Talk Outline</vt:lpstr>
      <vt:lpstr>Formalizing Domain Adaptation</vt:lpstr>
      <vt:lpstr>Formalizing Domain Adaptation</vt:lpstr>
      <vt:lpstr>Formalizing Domain Adaptation</vt:lpstr>
      <vt:lpstr>A Generalization Bound</vt:lpstr>
      <vt:lpstr>A new adaptation bound</vt:lpstr>
      <vt:lpstr>Discrepancy Distance</vt:lpstr>
      <vt:lpstr>Binary Hypothesis Error Regions</vt:lpstr>
      <vt:lpstr>Binary Hypothesis Error Regions</vt:lpstr>
      <vt:lpstr>Binary Hypothesis Error Regions</vt:lpstr>
      <vt:lpstr>Binary Hypothesis Error Regions</vt:lpstr>
      <vt:lpstr>Discrepancy Distance</vt:lpstr>
      <vt:lpstr>Computing Discrepancy Distance</vt:lpstr>
      <vt:lpstr>Computing Discrepancy Distance</vt:lpstr>
      <vt:lpstr>Computing Discrepancy Distance</vt:lpstr>
      <vt:lpstr>Hypothesis Classes &amp; Representations</vt:lpstr>
      <vt:lpstr>A Proxy for the Best Model</vt:lpstr>
      <vt:lpstr>Problems with the Proxy </vt:lpstr>
      <vt:lpstr>Goals</vt:lpstr>
      <vt:lpstr>Talk Outline</vt:lpstr>
      <vt:lpstr>Assumption: Single Linear Predictor</vt:lpstr>
      <vt:lpstr>Visualizing Single Linear Predictor</vt:lpstr>
      <vt:lpstr>Visualizing Single Linear Predictor</vt:lpstr>
      <vt:lpstr>Visualizing Single Linear Predictor</vt:lpstr>
      <vt:lpstr>Visualizing Single Linear Predictor</vt:lpstr>
      <vt:lpstr>Dimensionality Reduction Assumption</vt:lpstr>
      <vt:lpstr>Visualizing Dimensionality Reduction</vt:lpstr>
      <vt:lpstr>Visualizing Dimensionality Reduction</vt:lpstr>
      <vt:lpstr>Representation Soundness</vt:lpstr>
      <vt:lpstr>Representation Soundness</vt:lpstr>
      <vt:lpstr>Representation Soundness</vt:lpstr>
      <vt:lpstr>Perfect Adaptation</vt:lpstr>
      <vt:lpstr>Algorithm</vt:lpstr>
      <vt:lpstr>Generalization</vt:lpstr>
      <vt:lpstr>Generalization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Goals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Tailoring Word Alignments to Syntactic Machine Translation</dc:title>
  <dc:creator>blitzer</dc:creator>
  <cp:lastModifiedBy>John</cp:lastModifiedBy>
  <cp:revision>1627</cp:revision>
  <dcterms:modified xsi:type="dcterms:W3CDTF">2010-08-09T01:18:25Z</dcterms:modified>
</cp:coreProperties>
</file>