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34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  <Default Extension="emf" ContentType="image/x-emf"/>
  <Override PartName="/ppt/tags/tag39.xml" ContentType="application/vnd.openxmlformats-officedocument.presentationml.tags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tags/tag2.xml" ContentType="application/vnd.openxmlformats-officedocument.presentationml.tags+xml"/>
  <Default Extension="xls" ContentType="application/vnd.ms-exce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tags/tag36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notesSlides/notesSlide10.xml" ContentType="application/vnd.openxmlformats-officedocument.presentationml.notesSlide+xml"/>
  <Override PartName="/ppt/tags/tag32.xml" ContentType="application/vnd.openxmlformats-officedocument.presentationml.tags+xml"/>
  <Override PartName="/ppt/tags/tag5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1" r:id="rId1"/>
  </p:sldMasterIdLst>
  <p:notesMasterIdLst>
    <p:notesMasterId r:id="rId37"/>
  </p:notesMasterIdLst>
  <p:sldIdLst>
    <p:sldId id="256" r:id="rId2"/>
    <p:sldId id="376" r:id="rId3"/>
    <p:sldId id="377" r:id="rId4"/>
    <p:sldId id="379" r:id="rId5"/>
    <p:sldId id="375" r:id="rId6"/>
    <p:sldId id="415" r:id="rId7"/>
    <p:sldId id="344" r:id="rId8"/>
    <p:sldId id="345" r:id="rId9"/>
    <p:sldId id="399" r:id="rId10"/>
    <p:sldId id="414" r:id="rId11"/>
    <p:sldId id="409" r:id="rId12"/>
    <p:sldId id="347" r:id="rId13"/>
    <p:sldId id="348" r:id="rId14"/>
    <p:sldId id="349" r:id="rId15"/>
    <p:sldId id="384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424" r:id="rId24"/>
    <p:sldId id="417" r:id="rId25"/>
    <p:sldId id="418" r:id="rId26"/>
    <p:sldId id="419" r:id="rId27"/>
    <p:sldId id="420" r:id="rId28"/>
    <p:sldId id="422" r:id="rId29"/>
    <p:sldId id="423" r:id="rId30"/>
    <p:sldId id="412" r:id="rId31"/>
    <p:sldId id="397" r:id="rId32"/>
    <p:sldId id="393" r:id="rId33"/>
    <p:sldId id="404" r:id="rId34"/>
    <p:sldId id="411" r:id="rId35"/>
    <p:sldId id="421" r:id="rId36"/>
  </p:sldIdLst>
  <p:sldSz cx="9144000" cy="6858000" type="screen4x3"/>
  <p:notesSz cx="6858000" cy="9144000"/>
  <p:embeddedFontLst>
    <p:embeddedFont>
      <p:font typeface="Times" pitchFamily="18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allowPng="1" encoding="windows-1252"/>
  <p:clrMru>
    <a:srgbClr val="0000AC"/>
    <a:srgbClr val="880E0E"/>
    <a:srgbClr val="0000FF"/>
    <a:srgbClr val="008000"/>
    <a:srgbClr val="823267"/>
    <a:srgbClr val="E92323"/>
    <a:srgbClr val="FF00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476" autoAdjust="0"/>
    <p:restoredTop sz="90244" autoAdjust="0"/>
  </p:normalViewPr>
  <p:slideViewPr>
    <p:cSldViewPr>
      <p:cViewPr>
        <p:scale>
          <a:sx n="66" d="100"/>
          <a:sy n="66" d="100"/>
        </p:scale>
        <p:origin x="-828" y="-3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42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808A682-E418-4F70-B004-F713C5EEF0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EE49E2-9C35-4D7E-9406-F349801600AC}" type="slidenum">
              <a:rPr lang="en-US"/>
              <a:pPr/>
              <a:t>1</a:t>
            </a:fld>
            <a:endParaRPr lang="en-US"/>
          </a:p>
        </p:txBody>
      </p:sp>
      <p:sp>
        <p:nvSpPr>
          <p:cNvPr id="552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012231-9005-48DF-B1F9-051158BA1F8F}" type="slidenum">
              <a:rPr lang="en-US"/>
              <a:pPr/>
              <a:t>15</a:t>
            </a:fld>
            <a:endParaRPr lang="en-US"/>
          </a:p>
        </p:txBody>
      </p:sp>
      <p:sp>
        <p:nvSpPr>
          <p:cNvPr id="3092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FE0BCF-8082-4082-8BDC-9C0C34A0F29C}" type="slidenum">
              <a:rPr lang="en-US"/>
              <a:pPr/>
              <a:t>16</a:t>
            </a:fld>
            <a:endParaRPr lang="en-US"/>
          </a:p>
        </p:txBody>
      </p:sp>
      <p:sp>
        <p:nvSpPr>
          <p:cNvPr id="2775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FFF484-0220-4A7A-9839-051E60D34C20}" type="slidenum">
              <a:rPr lang="en-US"/>
              <a:pPr/>
              <a:t>17</a:t>
            </a:fld>
            <a:endParaRPr lang="en-US"/>
          </a:p>
        </p:txBody>
      </p:sp>
      <p:sp>
        <p:nvSpPr>
          <p:cNvPr id="27955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8C57F-8CA6-49B6-8936-82F074E71BAD}" type="slidenum">
              <a:rPr lang="en-US"/>
              <a:pPr/>
              <a:t>18</a:t>
            </a:fld>
            <a:endParaRPr lang="en-US"/>
          </a:p>
        </p:txBody>
      </p:sp>
      <p:sp>
        <p:nvSpPr>
          <p:cNvPr id="28160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6CDC03-76D4-4229-9920-E4A4CF1D1D85}" type="slidenum">
              <a:rPr lang="en-US"/>
              <a:pPr/>
              <a:t>19</a:t>
            </a:fld>
            <a:endParaRPr lang="en-US"/>
          </a:p>
        </p:txBody>
      </p:sp>
      <p:sp>
        <p:nvSpPr>
          <p:cNvPr id="28365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118B22-3DE6-4715-ADB7-E0E272F3CFEA}" type="slidenum">
              <a:rPr lang="en-US"/>
              <a:pPr/>
              <a:t>21</a:t>
            </a:fld>
            <a:endParaRPr lang="en-US"/>
          </a:p>
        </p:txBody>
      </p:sp>
      <p:sp>
        <p:nvSpPr>
          <p:cNvPr id="286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34D334-0B87-40A9-9ECF-7FEFC3ACDBA3}" type="slidenum">
              <a:rPr lang="en-US"/>
              <a:pPr/>
              <a:t>28</a:t>
            </a:fld>
            <a:endParaRPr lang="en-US"/>
          </a:p>
        </p:txBody>
      </p:sp>
      <p:sp>
        <p:nvSpPr>
          <p:cNvPr id="34611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34E9D0-B44A-4C73-AC1C-A9D772FEFA97}" type="slidenum">
              <a:rPr lang="en-US"/>
              <a:pPr/>
              <a:t>29</a:t>
            </a:fld>
            <a:endParaRPr lang="en-US"/>
          </a:p>
        </p:txBody>
      </p:sp>
      <p:sp>
        <p:nvSpPr>
          <p:cNvPr id="34816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13BCB1-62DE-4276-9039-0D05D83D8C43}" type="slidenum">
              <a:rPr lang="en-US"/>
              <a:pPr/>
              <a:t>32</a:t>
            </a:fld>
            <a:endParaRPr lang="en-US"/>
          </a:p>
        </p:txBody>
      </p:sp>
      <p:sp>
        <p:nvSpPr>
          <p:cNvPr id="2897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2AF348-811B-4A3D-8FEE-1228DB0CFD71}" type="slidenum">
              <a:rPr lang="en-US"/>
              <a:pPr/>
              <a:t>4</a:t>
            </a:fld>
            <a:endParaRPr lang="en-US"/>
          </a:p>
        </p:txBody>
      </p:sp>
      <p:sp>
        <p:nvSpPr>
          <p:cNvPr id="2672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r>
              <a:rPr lang="en-US"/>
              <a:t>Say:  “Many companies are working on this problem.  You want to mine the web for particular instances of positive or negative sentiment”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B80BC8-92A5-46BE-A02B-39EF7705049F}" type="slidenum">
              <a:rPr lang="en-US"/>
              <a:pPr/>
              <a:t>5</a:t>
            </a:fld>
            <a:endParaRPr lang="en-US"/>
          </a:p>
        </p:txBody>
      </p:sp>
      <p:sp>
        <p:nvSpPr>
          <p:cNvPr id="261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D877D-AEAD-4482-8157-4771F1783575}" type="slidenum">
              <a:rPr lang="en-US"/>
              <a:pPr/>
              <a:t>7</a:t>
            </a:fld>
            <a:endParaRPr lang="en-US"/>
          </a:p>
        </p:txBody>
      </p:sp>
      <p:sp>
        <p:nvSpPr>
          <p:cNvPr id="2058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31EA0-E34B-4423-A8A4-7FF28D3B1475}" type="slidenum">
              <a:rPr lang="en-US"/>
              <a:pPr/>
              <a:t>8</a:t>
            </a:fld>
            <a:endParaRPr lang="en-US"/>
          </a:p>
        </p:txBody>
      </p:sp>
      <p:sp>
        <p:nvSpPr>
          <p:cNvPr id="2078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EBEF99-921E-4DB7-8BE9-3E4F879E56B8}" type="slidenum">
              <a:rPr lang="en-US"/>
              <a:pPr/>
              <a:t>9</a:t>
            </a:fld>
            <a:endParaRPr lang="en-US"/>
          </a:p>
        </p:txBody>
      </p:sp>
      <p:sp>
        <p:nvSpPr>
          <p:cNvPr id="3000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B4BA30-B6D8-4FE3-8F47-B9B027475475}" type="slidenum">
              <a:rPr lang="en-US"/>
              <a:pPr/>
              <a:t>10</a:t>
            </a:fld>
            <a:endParaRPr lang="en-US"/>
          </a:p>
        </p:txBody>
      </p:sp>
      <p:sp>
        <p:nvSpPr>
          <p:cNvPr id="33689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6FC2C4-5548-4375-AD79-E550F0F294C1}" type="slidenum">
              <a:rPr lang="en-US"/>
              <a:pPr/>
              <a:t>11</a:t>
            </a:fld>
            <a:endParaRPr lang="en-US"/>
          </a:p>
        </p:txBody>
      </p:sp>
      <p:sp>
        <p:nvSpPr>
          <p:cNvPr id="32870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D830C3-471C-4B0C-8AA1-440C2C85B0A4}" type="slidenum">
              <a:rPr lang="en-US"/>
              <a:pPr/>
              <a:t>12</a:t>
            </a:fld>
            <a:endParaRPr lang="en-US"/>
          </a:p>
        </p:txBody>
      </p:sp>
      <p:sp>
        <p:nvSpPr>
          <p:cNvPr id="31027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********* We model an explicitly constructed feature-feature matrix by choosing pivots ********* </a:t>
            </a:r>
          </a:p>
          <a:p>
            <a:endParaRPr lang="en-US" b="1"/>
          </a:p>
          <a:p>
            <a:r>
              <a:rPr lang="en-US" b="1"/>
              <a:t>********* We estimate the entries of that matrix discriminatively ********* </a:t>
            </a:r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163301E-ADCE-49CE-87B0-8DD82309059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28600"/>
            <a:ext cx="8229600" cy="58975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0486" name="Rectangle 6"/>
          <p:cNvSpPr>
            <a:spLocks noChangeArrowheads="1"/>
          </p:cNvSpPr>
          <p:nvPr userDrawn="1"/>
        </p:nvSpPr>
        <p:spPr bwMode="auto">
          <a:xfrm rot="10800000">
            <a:off x="250825" y="1219200"/>
            <a:ext cx="8588375" cy="215900"/>
          </a:xfrm>
          <a:prstGeom prst="rect">
            <a:avLst/>
          </a:prstGeom>
          <a:solidFill>
            <a:srgbClr val="8C261C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491" name="Picture 11" descr="penn_fulllogo"/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543800" y="6246813"/>
            <a:ext cx="1476375" cy="4873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2D2D87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tags" Target="../tags/tag16.xml"/><Relationship Id="rId7" Type="http://schemas.openxmlformats.org/officeDocument/2006/relationships/image" Target="../media/image2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image" Target="../media/image29.png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0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7.png"/><Relationship Id="rId5" Type="http://schemas.openxmlformats.org/officeDocument/2006/relationships/tags" Target="../tags/tag21.xml"/><Relationship Id="rId15" Type="http://schemas.openxmlformats.org/officeDocument/2006/relationships/image" Target="../media/image22.png"/><Relationship Id="rId10" Type="http://schemas.openxmlformats.org/officeDocument/2006/relationships/image" Target="../media/image28.png"/><Relationship Id="rId4" Type="http://schemas.openxmlformats.org/officeDocument/2006/relationships/tags" Target="../tags/tag2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Excel_Chart1.xls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Microsoft_Office_Excel_Chart2.xls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Microsoft_Office_Excel_Chart3.xls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image" Target="../media/image3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Microsoft_Office_Excel_Chart4.xls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tags" Target="../tags/tag33.xml"/><Relationship Id="rId7" Type="http://schemas.openxmlformats.org/officeDocument/2006/relationships/image" Target="../media/image4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37.xml"/><Relationship Id="rId7" Type="http://schemas.openxmlformats.org/officeDocument/2006/relationships/image" Target="../media/image44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8.xml"/><Relationship Id="rId9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42.xml"/><Relationship Id="rId7" Type="http://schemas.openxmlformats.org/officeDocument/2006/relationships/image" Target="../media/image50.png"/><Relationship Id="rId2" Type="http://schemas.openxmlformats.org/officeDocument/2006/relationships/tags" Target="../tags/tag4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Microsoft_Office_Excel_Chart5.xls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6.pn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55.pn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54.png"/><Relationship Id="rId5" Type="http://schemas.openxmlformats.org/officeDocument/2006/relationships/tags" Target="../tags/tag47.xml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tags" Target="../tags/tag46.xml"/><Relationship Id="rId9" Type="http://schemas.openxmlformats.org/officeDocument/2006/relationships/image" Target="../media/image17.png"/><Relationship Id="rId1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4.xml"/><Relationship Id="rId7" Type="http://schemas.openxmlformats.org/officeDocument/2006/relationships/image" Target="../media/image1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21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tags" Target="../tags/tag6.xml"/><Relationship Id="rId16" Type="http://schemas.openxmlformats.org/officeDocument/2006/relationships/image" Target="../media/image24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notesSlide" Target="../notesSlides/notesSlide5.xml"/><Relationship Id="rId5" Type="http://schemas.openxmlformats.org/officeDocument/2006/relationships/tags" Target="../tags/tag9.xml"/><Relationship Id="rId15" Type="http://schemas.openxmlformats.org/officeDocument/2006/relationships/image" Target="../media/image23.png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r>
              <a:rPr lang="en-US" b="1"/>
              <a:t>Domain Adaptation with Structural Correspondence Learning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3429000"/>
            <a:ext cx="8610600" cy="685800"/>
          </a:xfrm>
        </p:spPr>
        <p:txBody>
          <a:bodyPr/>
          <a:lstStyle/>
          <a:p>
            <a:r>
              <a:rPr lang="en-US" sz="3600"/>
              <a:t>John Blitzer</a:t>
            </a:r>
          </a:p>
        </p:txBody>
      </p:sp>
      <p:pic>
        <p:nvPicPr>
          <p:cNvPr id="2057" name="Picture 9" descr="penn_full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04800"/>
            <a:ext cx="2543175" cy="838200"/>
          </a:xfrm>
          <a:prstGeom prst="rect">
            <a:avLst/>
          </a:prstGeom>
          <a:noFill/>
        </p:spPr>
      </p:pic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533400" y="5105400"/>
            <a:ext cx="82296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880E0E"/>
                </a:solidFill>
              </a:rPr>
              <a:t>Shai Ben-David, Koby Crammer, Mark Dredze, Ryan McDonald, Fernando Pereira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28600" y="4449763"/>
            <a:ext cx="6400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u="sng"/>
              <a:t>Joint work with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ChangeArrowheads="1"/>
          </p:cNvSpPr>
          <p:nvPr/>
        </p:nvSpPr>
        <p:spPr bwMode="auto">
          <a:xfrm>
            <a:off x="7315200" y="6172200"/>
            <a:ext cx="1828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SCL: Pivot Features</a:t>
            </a: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396875" y="1539875"/>
            <a:ext cx="8366125" cy="247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00FF"/>
                </a:solidFill>
              </a:rPr>
              <a:t>Pivot Features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/>
              <a:t> Occur frequently in both domains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/>
              <a:t> Characterize the task we want to do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/>
              <a:t> Number in the hundreds or thousands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200"/>
              <a:t> Choose using labeled </a:t>
            </a:r>
            <a:r>
              <a:rPr lang="en-US" sz="2200" b="1">
                <a:solidFill>
                  <a:srgbClr val="E92323"/>
                </a:solidFill>
              </a:rPr>
              <a:t>source</a:t>
            </a:r>
            <a:r>
              <a:rPr lang="en-US" sz="2200"/>
              <a:t>, unlabeled </a:t>
            </a:r>
            <a:r>
              <a:rPr lang="en-US" sz="2200" b="1">
                <a:solidFill>
                  <a:srgbClr val="E92323"/>
                </a:solidFill>
              </a:rPr>
              <a:t>source</a:t>
            </a:r>
            <a:r>
              <a:rPr lang="en-US" sz="2200"/>
              <a:t> &amp; </a:t>
            </a:r>
            <a:r>
              <a:rPr lang="en-US" sz="2200" b="1">
                <a:solidFill>
                  <a:srgbClr val="008000"/>
                </a:solidFill>
              </a:rPr>
              <a:t>target </a:t>
            </a:r>
            <a:r>
              <a:rPr lang="en-US" sz="2200"/>
              <a:t>data</a:t>
            </a:r>
            <a:endParaRPr lang="en-US" sz="2200">
              <a:solidFill>
                <a:srgbClr val="0000FF"/>
              </a:solidFill>
            </a:endParaRPr>
          </a:p>
        </p:txBody>
      </p:sp>
      <p:sp>
        <p:nvSpPr>
          <p:cNvPr id="335877" name="Rectangle 5"/>
          <p:cNvSpPr>
            <a:spLocks noChangeArrowheads="1"/>
          </p:cNvSpPr>
          <p:nvPr/>
        </p:nvSpPr>
        <p:spPr bwMode="auto">
          <a:xfrm>
            <a:off x="381000" y="1981200"/>
            <a:ext cx="8305800" cy="2057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76200" y="4419600"/>
            <a:ext cx="4419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008600"/>
                </a:solidFill>
              </a:rPr>
              <a:t>SCL</a:t>
            </a:r>
            <a:r>
              <a:rPr lang="en-US" sz="2200">
                <a:solidFill>
                  <a:srgbClr val="008600"/>
                </a:solidFill>
              </a:rPr>
              <a:t>: words &amp; bigrams that occur frequently in both domains</a:t>
            </a:r>
          </a:p>
        </p:txBody>
      </p:sp>
      <p:sp>
        <p:nvSpPr>
          <p:cNvPr id="335879" name="Text Box 7"/>
          <p:cNvSpPr txBox="1">
            <a:spLocks noChangeArrowheads="1"/>
          </p:cNvSpPr>
          <p:nvPr/>
        </p:nvSpPr>
        <p:spPr bwMode="auto">
          <a:xfrm>
            <a:off x="4648200" y="4419600"/>
            <a:ext cx="419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200" b="1">
                <a:solidFill>
                  <a:srgbClr val="880E0E"/>
                </a:solidFill>
              </a:rPr>
              <a:t>SCL-MI</a:t>
            </a:r>
            <a:r>
              <a:rPr lang="en-US" sz="2200">
                <a:solidFill>
                  <a:srgbClr val="880E0E"/>
                </a:solidFill>
              </a:rPr>
              <a:t>: SCL but also based on mutual information with labels</a:t>
            </a:r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381000" y="5791200"/>
            <a:ext cx="3581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aphicFrame>
        <p:nvGraphicFramePr>
          <p:cNvPr id="335881" name="Group 9"/>
          <p:cNvGraphicFramePr>
            <a:graphicFrameLocks noGrp="1"/>
          </p:cNvGraphicFramePr>
          <p:nvPr/>
        </p:nvGraphicFramePr>
        <p:xfrm>
          <a:off x="381000" y="5334000"/>
          <a:ext cx="8229600" cy="1138238"/>
        </p:xfrm>
        <a:graphic>
          <a:graphicData uri="http://schemas.openxmlformats.org/drawingml/2006/table">
            <a:tbl>
              <a:tblPr/>
              <a:tblGrid>
                <a:gridCol w="4038600"/>
                <a:gridCol w="4191000"/>
              </a:tblGrid>
              <a:tr h="1138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book   one   &lt;num&gt;   so   all   very   about   they   like   good   when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a_must   a_wonderful   loved_it weak   don’t_waste   awful   highly_recommended   and_easy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5889" name="Line 17"/>
          <p:cNvSpPr>
            <a:spLocks noChangeShapeType="1"/>
          </p:cNvSpPr>
          <p:nvPr/>
        </p:nvSpPr>
        <p:spPr bwMode="auto">
          <a:xfrm>
            <a:off x="4419600" y="5334000"/>
            <a:ext cx="0" cy="1143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  <p:bldP spid="335877" grpId="0" animBg="1"/>
      <p:bldP spid="335878" grpId="0"/>
      <p:bldP spid="335879" grpId="0"/>
      <p:bldP spid="33588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SCL Unlabeled Step:  Pivot Predictors</a:t>
            </a:r>
          </a:p>
        </p:txBody>
      </p:sp>
      <p:sp>
        <p:nvSpPr>
          <p:cNvPr id="327685" name="Rectangle 5"/>
          <p:cNvSpPr>
            <a:spLocks noChangeArrowheads="1"/>
          </p:cNvSpPr>
          <p:nvPr/>
        </p:nvSpPr>
        <p:spPr bwMode="auto">
          <a:xfrm>
            <a:off x="228600" y="2119313"/>
            <a:ext cx="86106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228600" y="1524000"/>
            <a:ext cx="822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Use </a:t>
            </a:r>
            <a:r>
              <a:rPr lang="en-US" sz="2800" b="1">
                <a:solidFill>
                  <a:srgbClr val="0000FF"/>
                </a:solidFill>
              </a:rPr>
              <a:t>pivot features</a:t>
            </a:r>
            <a:r>
              <a:rPr lang="en-US" sz="2800" b="1">
                <a:solidFill>
                  <a:srgbClr val="880E0E"/>
                </a:solidFill>
              </a:rPr>
              <a:t> </a:t>
            </a:r>
            <a:r>
              <a:rPr lang="en-US" sz="2800"/>
              <a:t>to align other features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228600" y="4495800"/>
            <a:ext cx="86106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/>
              <a:t> </a:t>
            </a:r>
            <a:r>
              <a:rPr lang="en-US" sz="2400" b="1">
                <a:solidFill>
                  <a:srgbClr val="0000FF"/>
                </a:solidFill>
              </a:rPr>
              <a:t>Mask</a:t>
            </a:r>
            <a:r>
              <a:rPr lang="en-US" sz="2400"/>
              <a:t> and predict pivot features using other features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 Train N </a:t>
            </a:r>
            <a:r>
              <a:rPr lang="en-US" sz="2400" b="1"/>
              <a:t>linear predictors</a:t>
            </a:r>
            <a:r>
              <a:rPr lang="en-US" sz="2400"/>
              <a:t>, one for each binary problem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/>
              <a:t> Each pivot predictor implicitly aligns non-pivot features</a:t>
            </a:r>
            <a:r>
              <a:rPr lang="en-US" sz="2400" b="1">
                <a:solidFill>
                  <a:srgbClr val="E92323"/>
                </a:solidFill>
              </a:rPr>
              <a:t> </a:t>
            </a:r>
            <a:r>
              <a:rPr lang="en-US" sz="2400"/>
              <a:t>from </a:t>
            </a:r>
            <a:r>
              <a:rPr lang="en-US" sz="2400" b="1">
                <a:solidFill>
                  <a:srgbClr val="008000"/>
                </a:solidFill>
              </a:rPr>
              <a:t>source</a:t>
            </a:r>
            <a:r>
              <a:rPr lang="en-US" sz="2400"/>
              <a:t> &amp; </a:t>
            </a:r>
            <a:r>
              <a:rPr lang="en-US" sz="2400" b="1">
                <a:solidFill>
                  <a:srgbClr val="E92323"/>
                </a:solidFill>
              </a:rPr>
              <a:t>target</a:t>
            </a:r>
            <a:r>
              <a:rPr lang="en-US" sz="2400"/>
              <a:t> domains</a:t>
            </a:r>
          </a:p>
        </p:txBody>
      </p:sp>
      <p:sp>
        <p:nvSpPr>
          <p:cNvPr id="327688" name="Rectangle 8"/>
          <p:cNvSpPr>
            <a:spLocks noChangeArrowheads="1"/>
          </p:cNvSpPr>
          <p:nvPr/>
        </p:nvSpPr>
        <p:spPr bwMode="auto">
          <a:xfrm>
            <a:off x="6019800" y="2195513"/>
            <a:ext cx="990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1447800" y="2805113"/>
            <a:ext cx="990600" cy="3810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692" name="Text Box 12"/>
          <p:cNvSpPr txBox="1">
            <a:spLocks noChangeArrowheads="1"/>
          </p:cNvSpPr>
          <p:nvPr/>
        </p:nvSpPr>
        <p:spPr bwMode="auto">
          <a:xfrm>
            <a:off x="990600" y="3657600"/>
            <a:ext cx="6477000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Binary problem:</a:t>
            </a:r>
            <a:r>
              <a:rPr lang="en-US" sz="2000"/>
              <a:t>  Does “</a:t>
            </a:r>
            <a:r>
              <a:rPr lang="en-US" sz="2000" b="1">
                <a:solidFill>
                  <a:srgbClr val="0000FF"/>
                </a:solidFill>
              </a:rPr>
              <a:t>not buy</a:t>
            </a:r>
            <a:r>
              <a:rPr lang="en-US" sz="2000"/>
              <a:t>” appear here?</a:t>
            </a:r>
          </a:p>
        </p:txBody>
      </p:sp>
      <p:sp>
        <p:nvSpPr>
          <p:cNvPr id="327694" name="Text Box 14"/>
          <p:cNvSpPr txBox="1">
            <a:spLocks noChangeArrowheads="1"/>
          </p:cNvSpPr>
          <p:nvPr/>
        </p:nvSpPr>
        <p:spPr bwMode="auto">
          <a:xfrm>
            <a:off x="5181600" y="2195513"/>
            <a:ext cx="396240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</a:pPr>
            <a:r>
              <a:rPr lang="en-US" sz="2000" b="1"/>
              <a:t>(2)</a:t>
            </a:r>
            <a:r>
              <a:rPr lang="en-US" sz="2000"/>
              <a:t> Do </a:t>
            </a:r>
            <a:r>
              <a:rPr lang="en-US" sz="2000" b="1">
                <a:solidFill>
                  <a:srgbClr val="0000FF"/>
                </a:solidFill>
              </a:rPr>
              <a:t>not buy</a:t>
            </a:r>
            <a:r>
              <a:rPr lang="en-US" sz="2000"/>
              <a:t> the Shark portable steamer …. Trigger mechanism is </a:t>
            </a:r>
            <a:r>
              <a:rPr lang="en-US" sz="2000" b="1">
                <a:solidFill>
                  <a:srgbClr val="E92323"/>
                </a:solidFill>
              </a:rPr>
              <a:t>defective</a:t>
            </a:r>
            <a:r>
              <a:rPr lang="en-US" sz="2000"/>
              <a:t>. </a:t>
            </a:r>
          </a:p>
        </p:txBody>
      </p:sp>
      <p:sp>
        <p:nvSpPr>
          <p:cNvPr id="327695" name="Text Box 15"/>
          <p:cNvSpPr txBox="1">
            <a:spLocks noChangeArrowheads="1"/>
          </p:cNvSpPr>
          <p:nvPr/>
        </p:nvSpPr>
        <p:spPr bwMode="auto">
          <a:xfrm>
            <a:off x="304800" y="2195513"/>
            <a:ext cx="403860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</a:pPr>
            <a:r>
              <a:rPr lang="en-US" sz="2000" b="1"/>
              <a:t>(1)</a:t>
            </a:r>
            <a:r>
              <a:rPr lang="en-US" sz="2000"/>
              <a:t> The book is so </a:t>
            </a:r>
            <a:r>
              <a:rPr lang="en-US" sz="2000" b="1">
                <a:solidFill>
                  <a:srgbClr val="008000"/>
                </a:solidFill>
              </a:rPr>
              <a:t>repetitive</a:t>
            </a:r>
            <a:r>
              <a:rPr lang="en-US" sz="2000"/>
              <a:t> that I found myself yelling …. I will definitely </a:t>
            </a:r>
            <a:r>
              <a:rPr lang="en-US" sz="2000" b="1">
                <a:solidFill>
                  <a:srgbClr val="0000FF"/>
                </a:solidFill>
              </a:rPr>
              <a:t>not buy </a:t>
            </a:r>
            <a:r>
              <a:rPr lang="en-US" sz="2000"/>
              <a:t>another.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5" grpId="0" animBg="1"/>
      <p:bldP spid="327686" grpId="0"/>
      <p:bldP spid="327688" grpId="0" animBg="1"/>
      <p:bldP spid="327688" grpId="1" animBg="1"/>
      <p:bldP spid="327689" grpId="0" animBg="1"/>
      <p:bldP spid="327689" grpId="1" animBg="1"/>
      <p:bldP spid="327692" grpId="0" animBg="1"/>
      <p:bldP spid="327694" grpId="0"/>
      <p:bldP spid="32769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999" name="Picture 31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81000" y="1600200"/>
            <a:ext cx="3581400" cy="18049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SCL: Dimensionality Reduction</a:t>
            </a:r>
          </a:p>
        </p:txBody>
      </p:sp>
      <p:sp>
        <p:nvSpPr>
          <p:cNvPr id="211981" name="Line 13"/>
          <p:cNvSpPr>
            <a:spLocks noChangeShapeType="1"/>
          </p:cNvSpPr>
          <p:nvPr/>
        </p:nvSpPr>
        <p:spPr bwMode="auto">
          <a:xfrm>
            <a:off x="3505200" y="2743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1983" name="Oval 15"/>
          <p:cNvSpPr>
            <a:spLocks noChangeArrowheads="1"/>
          </p:cNvSpPr>
          <p:nvPr/>
        </p:nvSpPr>
        <p:spPr bwMode="auto">
          <a:xfrm>
            <a:off x="1862138" y="1676400"/>
            <a:ext cx="609600" cy="18288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1986" name="Text Box 18"/>
          <p:cNvSpPr txBox="1">
            <a:spLocks noChangeArrowheads="1"/>
          </p:cNvSpPr>
          <p:nvPr/>
        </p:nvSpPr>
        <p:spPr bwMode="auto">
          <a:xfrm>
            <a:off x="4267200" y="1812925"/>
            <a:ext cx="469582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buFontTx/>
              <a:buChar char="•"/>
            </a:pPr>
            <a:r>
              <a:rPr lang="en-US" sz="2000"/>
              <a:t>	     gives N new features</a:t>
            </a:r>
          </a:p>
          <a:p>
            <a:pPr>
              <a:spcBef>
                <a:spcPct val="100000"/>
              </a:spcBef>
              <a:buFontTx/>
              <a:buChar char="•"/>
            </a:pPr>
            <a:r>
              <a:rPr lang="en-US" sz="2000"/>
              <a:t> value of i</a:t>
            </a:r>
            <a:r>
              <a:rPr lang="en-US" sz="2000" baseline="30000"/>
              <a:t>th</a:t>
            </a:r>
            <a:r>
              <a:rPr lang="en-US" sz="2000"/>
              <a:t> feature is the propensity to see </a:t>
            </a:r>
            <a:r>
              <a:rPr lang="en-US" sz="2000" b="1">
                <a:solidFill>
                  <a:srgbClr val="0000FF"/>
                </a:solidFill>
              </a:rPr>
              <a:t>“not buy” </a:t>
            </a:r>
            <a:r>
              <a:rPr lang="en-US" sz="2000"/>
              <a:t>in the same document</a:t>
            </a:r>
          </a:p>
        </p:txBody>
      </p:sp>
      <p:sp>
        <p:nvSpPr>
          <p:cNvPr id="211990" name="Text Box 22"/>
          <p:cNvSpPr txBox="1">
            <a:spLocks noChangeArrowheads="1"/>
          </p:cNvSpPr>
          <p:nvPr/>
        </p:nvSpPr>
        <p:spPr bwMode="auto">
          <a:xfrm>
            <a:off x="304800" y="3657600"/>
            <a:ext cx="8305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  <a:buFontTx/>
              <a:buChar char="•"/>
            </a:pPr>
            <a:r>
              <a:rPr lang="en-US" sz="2400" b="1">
                <a:solidFill>
                  <a:srgbClr val="0000AC"/>
                </a:solidFill>
              </a:rPr>
              <a:t> We still want fewer new features (1000 is too many) 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400" b="1">
                <a:solidFill>
                  <a:srgbClr val="008000"/>
                </a:solidFill>
              </a:rPr>
              <a:t> Many pivot predictors give similar information</a:t>
            </a:r>
            <a:r>
              <a:rPr lang="en-US" sz="2200" b="1">
                <a:solidFill>
                  <a:srgbClr val="008000"/>
                </a:solidFill>
              </a:rPr>
              <a:t> </a:t>
            </a:r>
          </a:p>
          <a:p>
            <a:pPr lvl="1">
              <a:spcBef>
                <a:spcPct val="25000"/>
              </a:spcBef>
              <a:buFontTx/>
              <a:buChar char="•"/>
            </a:pPr>
            <a:r>
              <a:rPr lang="en-US">
                <a:solidFill>
                  <a:srgbClr val="008000"/>
                </a:solidFill>
              </a:rPr>
              <a:t> </a:t>
            </a:r>
            <a:r>
              <a:rPr lang="en-US" b="1">
                <a:solidFill>
                  <a:srgbClr val="008000"/>
                </a:solidFill>
              </a:rPr>
              <a:t>“horrible”, “terrible”, “awful”</a:t>
            </a:r>
            <a:endParaRPr lang="en-US" sz="2200" b="1">
              <a:solidFill>
                <a:srgbClr val="008000"/>
              </a:solidFill>
            </a:endParaRP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200" b="1"/>
              <a:t> Compute SVD &amp; use top left singular vectors </a:t>
            </a:r>
          </a:p>
        </p:txBody>
      </p:sp>
      <p:pic>
        <p:nvPicPr>
          <p:cNvPr id="212000" name="Picture 32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4646613" y="1828800"/>
            <a:ext cx="839787" cy="30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12004" name="Text Box 36"/>
          <p:cNvSpPr txBox="1">
            <a:spLocks noChangeArrowheads="1"/>
          </p:cNvSpPr>
          <p:nvPr/>
        </p:nvSpPr>
        <p:spPr bwMode="auto">
          <a:xfrm>
            <a:off x="228600" y="5791200"/>
            <a:ext cx="7467600" cy="854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Latent Semantic Indexing (LSI), (Deerwester et al. 1990)</a:t>
            </a:r>
          </a:p>
          <a:p>
            <a:pPr>
              <a:spcBef>
                <a:spcPct val="50000"/>
              </a:spcBef>
            </a:pPr>
            <a:r>
              <a:rPr lang="en-US" sz="2000"/>
              <a:t>Latent Dirichlet Allocation (LDA), (Blei et al. 2003)</a:t>
            </a:r>
            <a:endParaRPr lang="en-US" sz="2000">
              <a:sym typeface="Wingdings" pitchFamily="2" charset="2"/>
            </a:endParaRPr>
          </a:p>
        </p:txBody>
      </p:sp>
      <p:pic>
        <p:nvPicPr>
          <p:cNvPr id="212008" name="Picture 40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781800" y="4972050"/>
            <a:ext cx="268288" cy="2682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12009" name="Line 41"/>
          <p:cNvSpPr>
            <a:spLocks noChangeShapeType="1"/>
          </p:cNvSpPr>
          <p:nvPr/>
        </p:nvSpPr>
        <p:spPr bwMode="auto">
          <a:xfrm>
            <a:off x="3505200" y="1738313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010" name="Line 42"/>
          <p:cNvSpPr>
            <a:spLocks noChangeShapeType="1"/>
          </p:cNvSpPr>
          <p:nvPr/>
        </p:nvSpPr>
        <p:spPr bwMode="auto">
          <a:xfrm>
            <a:off x="2147888" y="27432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011" name="Line 43"/>
          <p:cNvSpPr>
            <a:spLocks noChangeShapeType="1"/>
          </p:cNvSpPr>
          <p:nvPr/>
        </p:nvSpPr>
        <p:spPr bwMode="auto">
          <a:xfrm>
            <a:off x="2133600" y="1752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012" name="Line 44"/>
          <p:cNvSpPr>
            <a:spLocks noChangeShapeType="1"/>
          </p:cNvSpPr>
          <p:nvPr/>
        </p:nvSpPr>
        <p:spPr bwMode="auto">
          <a:xfrm>
            <a:off x="762000" y="1752600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2013" name="Line 45"/>
          <p:cNvSpPr>
            <a:spLocks noChangeShapeType="1"/>
          </p:cNvSpPr>
          <p:nvPr/>
        </p:nvSpPr>
        <p:spPr bwMode="auto">
          <a:xfrm>
            <a:off x="762000" y="2681288"/>
            <a:ext cx="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81" grpId="0" animBg="1"/>
      <p:bldP spid="211983" grpId="0" animBg="1"/>
      <p:bldP spid="211986" grpId="0"/>
      <p:bldP spid="211990" grpId="0"/>
      <p:bldP spid="212004" grpId="0"/>
      <p:bldP spid="212009" grpId="0" animBg="1"/>
      <p:bldP spid="212010" grpId="0" animBg="1"/>
      <p:bldP spid="212011" grpId="0" animBg="1"/>
      <p:bldP spid="212012" grpId="0" animBg="1"/>
      <p:bldP spid="2120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 to Linear Classifiers</a:t>
            </a:r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774700" y="183673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0.3</a:t>
            </a: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850900" y="2903538"/>
            <a:ext cx="368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3002" name="Line 10"/>
          <p:cNvSpPr>
            <a:spLocks noChangeShapeType="1"/>
          </p:cNvSpPr>
          <p:nvPr/>
        </p:nvSpPr>
        <p:spPr bwMode="auto">
          <a:xfrm>
            <a:off x="774700" y="21415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03" name="Line 11"/>
          <p:cNvSpPr>
            <a:spLocks noChangeShapeType="1"/>
          </p:cNvSpPr>
          <p:nvPr/>
        </p:nvSpPr>
        <p:spPr bwMode="auto">
          <a:xfrm>
            <a:off x="774700" y="2408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04" name="Line 12"/>
          <p:cNvSpPr>
            <a:spLocks noChangeShapeType="1"/>
          </p:cNvSpPr>
          <p:nvPr/>
        </p:nvSpPr>
        <p:spPr bwMode="auto">
          <a:xfrm>
            <a:off x="774700" y="29162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05" name="Line 13"/>
          <p:cNvSpPr>
            <a:spLocks noChangeShapeType="1"/>
          </p:cNvSpPr>
          <p:nvPr/>
        </p:nvSpPr>
        <p:spPr bwMode="auto">
          <a:xfrm>
            <a:off x="774700" y="325913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850900" y="209073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876300" y="2395538"/>
            <a:ext cx="3048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213008" name="Text Box 16"/>
          <p:cNvSpPr txBox="1">
            <a:spLocks noChangeArrowheads="1"/>
          </p:cNvSpPr>
          <p:nvPr/>
        </p:nvSpPr>
        <p:spPr bwMode="auto">
          <a:xfrm>
            <a:off x="774700" y="320833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0.1</a:t>
            </a:r>
          </a:p>
        </p:txBody>
      </p:sp>
      <p:sp>
        <p:nvSpPr>
          <p:cNvPr id="213009" name="Rectangle 17"/>
          <p:cNvSpPr>
            <a:spLocks noChangeArrowheads="1"/>
          </p:cNvSpPr>
          <p:nvPr/>
        </p:nvSpPr>
        <p:spPr bwMode="auto">
          <a:xfrm>
            <a:off x="774700" y="1898650"/>
            <a:ext cx="457200" cy="165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11" name="Text Box 19"/>
          <p:cNvSpPr txBox="1">
            <a:spLocks noChangeArrowheads="1"/>
          </p:cNvSpPr>
          <p:nvPr/>
        </p:nvSpPr>
        <p:spPr bwMode="auto">
          <a:xfrm>
            <a:off x="787400" y="444658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0.3</a:t>
            </a:r>
          </a:p>
        </p:txBody>
      </p:sp>
      <p:sp>
        <p:nvSpPr>
          <p:cNvPr id="213012" name="Text Box 20"/>
          <p:cNvSpPr txBox="1">
            <a:spLocks noChangeArrowheads="1"/>
          </p:cNvSpPr>
          <p:nvPr/>
        </p:nvSpPr>
        <p:spPr bwMode="auto">
          <a:xfrm>
            <a:off x="812800" y="5105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0.7</a:t>
            </a:r>
          </a:p>
        </p:txBody>
      </p:sp>
      <p:sp>
        <p:nvSpPr>
          <p:cNvPr id="213013" name="Line 21"/>
          <p:cNvSpPr>
            <a:spLocks noChangeShapeType="1"/>
          </p:cNvSpPr>
          <p:nvPr/>
        </p:nvSpPr>
        <p:spPr bwMode="auto">
          <a:xfrm>
            <a:off x="774700" y="4699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14" name="Line 22"/>
          <p:cNvSpPr>
            <a:spLocks noChangeShapeType="1"/>
          </p:cNvSpPr>
          <p:nvPr/>
        </p:nvSpPr>
        <p:spPr bwMode="auto">
          <a:xfrm>
            <a:off x="774700" y="4903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15" name="Line 23"/>
          <p:cNvSpPr>
            <a:spLocks noChangeShapeType="1"/>
          </p:cNvSpPr>
          <p:nvPr/>
        </p:nvSpPr>
        <p:spPr bwMode="auto">
          <a:xfrm>
            <a:off x="774700" y="5157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16" name="Line 24"/>
          <p:cNvSpPr>
            <a:spLocks noChangeShapeType="1"/>
          </p:cNvSpPr>
          <p:nvPr/>
        </p:nvSpPr>
        <p:spPr bwMode="auto">
          <a:xfrm>
            <a:off x="774700" y="5373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3017" name="Text Box 25"/>
          <p:cNvSpPr txBox="1">
            <a:spLocks noChangeArrowheads="1"/>
          </p:cNvSpPr>
          <p:nvPr/>
        </p:nvSpPr>
        <p:spPr bwMode="auto">
          <a:xfrm>
            <a:off x="749300" y="463708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-1.0</a:t>
            </a:r>
          </a:p>
        </p:txBody>
      </p:sp>
      <p:sp>
        <p:nvSpPr>
          <p:cNvPr id="213018" name="Text Box 26"/>
          <p:cNvSpPr txBox="1">
            <a:spLocks noChangeArrowheads="1"/>
          </p:cNvSpPr>
          <p:nvPr/>
        </p:nvSpPr>
        <p:spPr bwMode="auto">
          <a:xfrm>
            <a:off x="876300" y="4851400"/>
            <a:ext cx="30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/>
              <a:t>.</a:t>
            </a:r>
          </a:p>
          <a:p>
            <a:pPr>
              <a:lnSpc>
                <a:spcPct val="30000"/>
              </a:lnSpc>
            </a:pPr>
            <a:r>
              <a:rPr lang="en-US"/>
              <a:t>.</a:t>
            </a:r>
          </a:p>
          <a:p>
            <a:pPr>
              <a:lnSpc>
                <a:spcPct val="30000"/>
              </a:lnSpc>
            </a:pPr>
            <a:r>
              <a:rPr lang="en-US"/>
              <a:t>.</a:t>
            </a:r>
          </a:p>
        </p:txBody>
      </p:sp>
      <p:sp>
        <p:nvSpPr>
          <p:cNvPr id="213019" name="Rectangle 27"/>
          <p:cNvSpPr>
            <a:spLocks noChangeArrowheads="1"/>
          </p:cNvSpPr>
          <p:nvPr/>
        </p:nvSpPr>
        <p:spPr bwMode="auto">
          <a:xfrm>
            <a:off x="774700" y="4521200"/>
            <a:ext cx="457200" cy="111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3020" name="Text Box 28"/>
          <p:cNvSpPr txBox="1">
            <a:spLocks noChangeArrowheads="1"/>
          </p:cNvSpPr>
          <p:nvPr/>
        </p:nvSpPr>
        <p:spPr bwMode="auto">
          <a:xfrm>
            <a:off x="774700" y="5334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-2.1</a:t>
            </a:r>
          </a:p>
        </p:txBody>
      </p:sp>
      <p:sp>
        <p:nvSpPr>
          <p:cNvPr id="213050" name="Text Box 58"/>
          <p:cNvSpPr txBox="1">
            <a:spLocks noChangeArrowheads="1"/>
          </p:cNvSpPr>
          <p:nvPr/>
        </p:nvSpPr>
        <p:spPr bwMode="auto">
          <a:xfrm>
            <a:off x="2667000" y="1766888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Classifier</a:t>
            </a:r>
          </a:p>
        </p:txBody>
      </p:sp>
      <p:sp>
        <p:nvSpPr>
          <p:cNvPr id="213059" name="Text Box 67"/>
          <p:cNvSpPr txBox="1">
            <a:spLocks noChangeArrowheads="1"/>
          </p:cNvSpPr>
          <p:nvPr/>
        </p:nvSpPr>
        <p:spPr bwMode="auto">
          <a:xfrm>
            <a:off x="2362200" y="2878138"/>
            <a:ext cx="6553200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0"/>
              </a:spcBef>
              <a:buFontTx/>
              <a:buChar char="•"/>
            </a:pPr>
            <a:r>
              <a:rPr lang="en-US" sz="2800" b="1">
                <a:solidFill>
                  <a:srgbClr val="008000"/>
                </a:solidFill>
              </a:rPr>
              <a:t> Source </a:t>
            </a:r>
            <a:r>
              <a:rPr lang="en-US" sz="2800">
                <a:solidFill>
                  <a:srgbClr val="008000"/>
                </a:solidFill>
              </a:rPr>
              <a:t>training:</a:t>
            </a:r>
            <a:r>
              <a:rPr lang="en-US" sz="2800">
                <a:solidFill>
                  <a:srgbClr val="0000AC"/>
                </a:solidFill>
              </a:rPr>
              <a:t> </a:t>
            </a:r>
            <a:r>
              <a:rPr lang="en-US" sz="2800"/>
              <a:t>Learn </a:t>
            </a:r>
            <a:r>
              <a:rPr lang="en-US" sz="2800" b="1"/>
              <a:t> </a:t>
            </a:r>
            <a:r>
              <a:rPr lang="en-US" sz="2800"/>
              <a:t>     &amp;      together</a:t>
            </a:r>
          </a:p>
          <a:p>
            <a:pPr>
              <a:spcBef>
                <a:spcPct val="100000"/>
              </a:spcBef>
              <a:buFontTx/>
              <a:buChar char="•"/>
            </a:pPr>
            <a:r>
              <a:rPr lang="en-US" sz="2800" b="1">
                <a:solidFill>
                  <a:srgbClr val="E92323"/>
                </a:solidFill>
              </a:rPr>
              <a:t> Target </a:t>
            </a:r>
            <a:r>
              <a:rPr lang="en-US" sz="2800">
                <a:solidFill>
                  <a:srgbClr val="E92323"/>
                </a:solidFill>
              </a:rPr>
              <a:t>testing:</a:t>
            </a:r>
            <a:r>
              <a:rPr lang="en-US" sz="2800">
                <a:solidFill>
                  <a:srgbClr val="008000"/>
                </a:solidFill>
              </a:rPr>
              <a:t> </a:t>
            </a:r>
            <a:r>
              <a:rPr lang="en-US" sz="2800"/>
              <a:t>First apply     , then apply        and </a:t>
            </a:r>
          </a:p>
        </p:txBody>
      </p:sp>
      <p:pic>
        <p:nvPicPr>
          <p:cNvPr id="213060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596900" y="4064000"/>
            <a:ext cx="787400" cy="374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3062" name="Picture 7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825500" y="1600200"/>
            <a:ext cx="277813" cy="198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3070" name="Picture 78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6883400" y="4232275"/>
            <a:ext cx="355600" cy="355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13077" name="Picture 85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4648200" y="1600200"/>
            <a:ext cx="3817938" cy="84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078" name="Picture 86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6386513" y="3044825"/>
            <a:ext cx="4000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079" name="Picture 87" descr="TP_t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7467600" y="3044825"/>
            <a:ext cx="3111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080" name="Picture 88" descr="TP_t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4910138" y="4775200"/>
            <a:ext cx="3111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3081" name="Picture 89" descr="TP_tmp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3511550" y="4768850"/>
            <a:ext cx="400050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Inspirations for SCL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609600" indent="-609600">
              <a:spcBef>
                <a:spcPct val="50000"/>
              </a:spcBef>
              <a:buFontTx/>
              <a:buAutoNum type="arabicPeriod"/>
            </a:pPr>
            <a:r>
              <a:rPr lang="en-US" sz="2800" b="1">
                <a:solidFill>
                  <a:srgbClr val="880E0E"/>
                </a:solidFill>
              </a:rPr>
              <a:t>Alternating Structural Optimization (ASO)</a:t>
            </a:r>
          </a:p>
          <a:p>
            <a:pPr marL="990600" lvl="1" indent="-533400">
              <a:spcBef>
                <a:spcPct val="50000"/>
              </a:spcBef>
              <a:buFontTx/>
              <a:buChar char="•"/>
            </a:pPr>
            <a:r>
              <a:rPr lang="en-US" sz="2400" b="1"/>
              <a:t>Ando &amp; Zhang</a:t>
            </a:r>
            <a:r>
              <a:rPr lang="en-US" sz="2400"/>
              <a:t> (JMLR 2005)</a:t>
            </a:r>
          </a:p>
          <a:p>
            <a:pPr marL="990600" lvl="1" indent="-533400">
              <a:spcBef>
                <a:spcPct val="50000"/>
              </a:spcBef>
              <a:buFontTx/>
              <a:buChar char="•"/>
            </a:pPr>
            <a:r>
              <a:rPr lang="en-US" sz="2400"/>
              <a:t>Inducing structures for semi-supervised learning </a:t>
            </a:r>
          </a:p>
          <a:p>
            <a:pPr marL="990600" lvl="1" indent="-533400">
              <a:spcBef>
                <a:spcPct val="50000"/>
              </a:spcBef>
              <a:buFontTx/>
              <a:buNone/>
            </a:pPr>
            <a:endParaRPr lang="en-US" sz="2400"/>
          </a:p>
          <a:p>
            <a:pPr marL="609600" indent="-609600">
              <a:spcBef>
                <a:spcPct val="50000"/>
              </a:spcBef>
              <a:buFontTx/>
              <a:buAutoNum type="arabicPeriod"/>
            </a:pPr>
            <a:r>
              <a:rPr lang="en-US" sz="2800" b="1">
                <a:solidFill>
                  <a:srgbClr val="0000AC"/>
                </a:solidFill>
              </a:rPr>
              <a:t>Correspondence Dimensionality Reduction</a:t>
            </a:r>
          </a:p>
          <a:p>
            <a:pPr marL="990600" lvl="1" indent="-533400">
              <a:spcBef>
                <a:spcPct val="50000"/>
              </a:spcBef>
              <a:buFontTx/>
              <a:buChar char="•"/>
            </a:pPr>
            <a:r>
              <a:rPr lang="en-US" sz="2400" b="1"/>
              <a:t>Ham, Lee, &amp; Saul</a:t>
            </a:r>
            <a:r>
              <a:rPr lang="en-US" sz="2400"/>
              <a:t> (AISTATS 2003)</a:t>
            </a:r>
          </a:p>
          <a:p>
            <a:pPr marL="990600" lvl="1" indent="-533400">
              <a:spcBef>
                <a:spcPct val="50000"/>
              </a:spcBef>
              <a:buFontTx/>
              <a:buChar char="•"/>
            </a:pPr>
            <a:r>
              <a:rPr lang="en-US" sz="2400"/>
              <a:t>Learn a low-dimensional representation from high-dimensional correspondences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Sentiment Classification Data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Product reviews from Amazon.com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Books, DVDs, Kitchen Appliances, Electronics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2000 labeled reviews from each domain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3000 – 6000 unlabeled reviews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sz="2400" b="1"/>
              <a:t>Binary classification problem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sz="2000"/>
              <a:t>Positive if 4 stars or more, negative if 2 or fewer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sz="2400" b="1"/>
              <a:t>Features: </a:t>
            </a:r>
            <a:r>
              <a:rPr lang="en-US" sz="2400"/>
              <a:t>unigrams &amp; bigrams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sz="2400" b="1">
                <a:solidFill>
                  <a:srgbClr val="0000FF"/>
                </a:solidFill>
              </a:rPr>
              <a:t>Pivots:</a:t>
            </a:r>
            <a:r>
              <a:rPr lang="en-US" sz="2400" b="1"/>
              <a:t> </a:t>
            </a:r>
            <a:r>
              <a:rPr lang="en-US" sz="2400"/>
              <a:t>SCL &amp; SCL-MI</a:t>
            </a:r>
          </a:p>
          <a:p>
            <a:pPr>
              <a:lnSpc>
                <a:spcPct val="80000"/>
              </a:lnSpc>
              <a:spcBef>
                <a:spcPct val="75000"/>
              </a:spcBef>
            </a:pPr>
            <a:r>
              <a:rPr lang="en-US" sz="2400" b="1"/>
              <a:t>At train time: </a:t>
            </a:r>
            <a:r>
              <a:rPr lang="en-US" sz="2400"/>
              <a:t>minimize Huberized hinge loss (Zhang, 2004)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Line 2"/>
          <p:cNvSpPr>
            <a:spLocks noChangeShapeType="1"/>
          </p:cNvSpPr>
          <p:nvPr/>
        </p:nvSpPr>
        <p:spPr bwMode="auto">
          <a:xfrm flipH="1" flipV="1">
            <a:off x="5267325" y="45974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4343400" y="4759325"/>
            <a:ext cx="1143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4" name="Line 4"/>
          <p:cNvSpPr>
            <a:spLocks noChangeShapeType="1"/>
          </p:cNvSpPr>
          <p:nvPr/>
        </p:nvSpPr>
        <p:spPr bwMode="auto">
          <a:xfrm flipH="1" flipV="1">
            <a:off x="2438400" y="4606925"/>
            <a:ext cx="619125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85" name="Rectangle 5"/>
          <p:cNvSpPr>
            <a:spLocks noChangeArrowheads="1"/>
          </p:cNvSpPr>
          <p:nvPr/>
        </p:nvSpPr>
        <p:spPr bwMode="auto">
          <a:xfrm>
            <a:off x="2743200" y="4759325"/>
            <a:ext cx="1447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86" name="Line 6"/>
          <p:cNvSpPr>
            <a:spLocks noChangeShapeType="1"/>
          </p:cNvSpPr>
          <p:nvPr/>
        </p:nvSpPr>
        <p:spPr bwMode="auto">
          <a:xfrm>
            <a:off x="152400" y="4376738"/>
            <a:ext cx="88392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87" name="Line 7"/>
          <p:cNvSpPr>
            <a:spLocks noChangeShapeType="1"/>
          </p:cNvSpPr>
          <p:nvPr/>
        </p:nvSpPr>
        <p:spPr bwMode="auto">
          <a:xfrm>
            <a:off x="4352925" y="4102100"/>
            <a:ext cx="9525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88" name="Text Box 8"/>
          <p:cNvSpPr txBox="1">
            <a:spLocks noChangeArrowheads="1"/>
          </p:cNvSpPr>
          <p:nvPr/>
        </p:nvSpPr>
        <p:spPr bwMode="auto">
          <a:xfrm>
            <a:off x="304800" y="1447800"/>
            <a:ext cx="8610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E92323"/>
                </a:solidFill>
              </a:rPr>
              <a:t>negative</a:t>
            </a:r>
            <a:r>
              <a:rPr lang="en-US" sz="2800" b="1"/>
              <a:t>                    vs.                 </a:t>
            </a:r>
            <a:r>
              <a:rPr lang="en-US" sz="2800" b="1">
                <a:solidFill>
                  <a:srgbClr val="0000FF"/>
                </a:solidFill>
              </a:rPr>
              <a:t>positive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304800" y="3311525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plot</a:t>
            </a:r>
          </a:p>
        </p:txBody>
      </p:sp>
      <p:sp>
        <p:nvSpPr>
          <p:cNvPr id="276490" name="Text Box 10"/>
          <p:cNvSpPr txBox="1">
            <a:spLocks noChangeArrowheads="1"/>
          </p:cNvSpPr>
          <p:nvPr/>
        </p:nvSpPr>
        <p:spPr bwMode="auto">
          <a:xfrm>
            <a:off x="1371600" y="3311525"/>
            <a:ext cx="1828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&lt;#&gt;_pages</a:t>
            </a:r>
          </a:p>
        </p:txBody>
      </p:sp>
      <p:sp>
        <p:nvSpPr>
          <p:cNvPr id="276491" name="Text Box 11"/>
          <p:cNvSpPr txBox="1">
            <a:spLocks noChangeArrowheads="1"/>
          </p:cNvSpPr>
          <p:nvPr/>
        </p:nvSpPr>
        <p:spPr bwMode="auto">
          <a:xfrm>
            <a:off x="3005138" y="3306763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predictable</a:t>
            </a:r>
          </a:p>
        </p:txBody>
      </p:sp>
      <p:sp>
        <p:nvSpPr>
          <p:cNvPr id="276492" name="Rectangle 12"/>
          <p:cNvSpPr>
            <a:spLocks noChangeArrowheads="1"/>
          </p:cNvSpPr>
          <p:nvPr/>
        </p:nvSpPr>
        <p:spPr bwMode="auto">
          <a:xfrm>
            <a:off x="352425" y="3311525"/>
            <a:ext cx="609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3" name="Line 13"/>
          <p:cNvSpPr>
            <a:spLocks noChangeShapeType="1"/>
          </p:cNvSpPr>
          <p:nvPr/>
        </p:nvSpPr>
        <p:spPr bwMode="auto">
          <a:xfrm>
            <a:off x="22098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94" name="Line 14"/>
          <p:cNvSpPr>
            <a:spLocks noChangeShapeType="1"/>
          </p:cNvSpPr>
          <p:nvPr/>
        </p:nvSpPr>
        <p:spPr bwMode="auto">
          <a:xfrm>
            <a:off x="638175" y="3692525"/>
            <a:ext cx="1571625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95" name="Rectangle 15"/>
          <p:cNvSpPr>
            <a:spLocks noChangeArrowheads="1"/>
          </p:cNvSpPr>
          <p:nvPr/>
        </p:nvSpPr>
        <p:spPr bwMode="auto">
          <a:xfrm>
            <a:off x="1385888" y="3311525"/>
            <a:ext cx="132397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6" name="Rectangle 16"/>
          <p:cNvSpPr>
            <a:spLocks noChangeArrowheads="1"/>
          </p:cNvSpPr>
          <p:nvPr/>
        </p:nvSpPr>
        <p:spPr bwMode="auto">
          <a:xfrm>
            <a:off x="3048000" y="3311525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497" name="Line 17"/>
          <p:cNvSpPr>
            <a:spLocks noChangeShapeType="1"/>
          </p:cNvSpPr>
          <p:nvPr/>
        </p:nvSpPr>
        <p:spPr bwMode="auto">
          <a:xfrm>
            <a:off x="28194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98" name="Line 18"/>
          <p:cNvSpPr>
            <a:spLocks noChangeShapeType="1"/>
          </p:cNvSpPr>
          <p:nvPr/>
        </p:nvSpPr>
        <p:spPr bwMode="auto">
          <a:xfrm flipH="1">
            <a:off x="3252788" y="4114800"/>
            <a:ext cx="0" cy="273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499" name="Line 19"/>
          <p:cNvSpPr>
            <a:spLocks noChangeShapeType="1"/>
          </p:cNvSpPr>
          <p:nvPr/>
        </p:nvSpPr>
        <p:spPr bwMode="auto">
          <a:xfrm flipH="1" flipV="1">
            <a:off x="2138363" y="3698875"/>
            <a:ext cx="681037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0" name="Line 20"/>
          <p:cNvSpPr>
            <a:spLocks noChangeShapeType="1"/>
          </p:cNvSpPr>
          <p:nvPr/>
        </p:nvSpPr>
        <p:spPr bwMode="auto">
          <a:xfrm flipV="1">
            <a:off x="3251200" y="3697288"/>
            <a:ext cx="503238" cy="411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1" name="Text Box 21"/>
          <p:cNvSpPr txBox="1">
            <a:spLocks noChangeArrowheads="1"/>
          </p:cNvSpPr>
          <p:nvPr/>
        </p:nvSpPr>
        <p:spPr bwMode="auto">
          <a:xfrm>
            <a:off x="4557713" y="3235325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fascinating</a:t>
            </a:r>
          </a:p>
        </p:txBody>
      </p:sp>
      <p:sp>
        <p:nvSpPr>
          <p:cNvPr id="276502" name="Text Box 22"/>
          <p:cNvSpPr txBox="1">
            <a:spLocks noChangeArrowheads="1"/>
          </p:cNvSpPr>
          <p:nvPr/>
        </p:nvSpPr>
        <p:spPr bwMode="auto">
          <a:xfrm>
            <a:off x="5762625" y="2701925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engaging</a:t>
            </a:r>
          </a:p>
        </p:txBody>
      </p:sp>
      <p:sp>
        <p:nvSpPr>
          <p:cNvPr id="276503" name="Text Box 23"/>
          <p:cNvSpPr txBox="1">
            <a:spLocks noChangeArrowheads="1"/>
          </p:cNvSpPr>
          <p:nvPr/>
        </p:nvSpPr>
        <p:spPr bwMode="auto">
          <a:xfrm>
            <a:off x="7043738" y="27019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must_read</a:t>
            </a:r>
          </a:p>
        </p:txBody>
      </p:sp>
      <p:sp>
        <p:nvSpPr>
          <p:cNvPr id="276504" name="Text Box 24"/>
          <p:cNvSpPr txBox="1">
            <a:spLocks noChangeArrowheads="1"/>
          </p:cNvSpPr>
          <p:nvPr/>
        </p:nvSpPr>
        <p:spPr bwMode="auto">
          <a:xfrm>
            <a:off x="7620000" y="329247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00FF"/>
                </a:solidFill>
              </a:rPr>
              <a:t>grisham</a:t>
            </a:r>
          </a:p>
        </p:txBody>
      </p:sp>
      <p:sp>
        <p:nvSpPr>
          <p:cNvPr id="276505" name="Rectangle 25"/>
          <p:cNvSpPr>
            <a:spLocks noChangeArrowheads="1"/>
          </p:cNvSpPr>
          <p:nvPr/>
        </p:nvSpPr>
        <p:spPr bwMode="auto">
          <a:xfrm>
            <a:off x="4572000" y="3235325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6" name="Line 26"/>
          <p:cNvSpPr>
            <a:spLocks noChangeShapeType="1"/>
          </p:cNvSpPr>
          <p:nvPr/>
        </p:nvSpPr>
        <p:spPr bwMode="auto">
          <a:xfrm>
            <a:off x="6086475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7" name="Line 27"/>
          <p:cNvSpPr>
            <a:spLocks noChangeShapeType="1"/>
          </p:cNvSpPr>
          <p:nvPr/>
        </p:nvSpPr>
        <p:spPr bwMode="auto">
          <a:xfrm flipH="1">
            <a:off x="5715000" y="3082925"/>
            <a:ext cx="6096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08" name="Rectangle 28"/>
          <p:cNvSpPr>
            <a:spLocks noChangeArrowheads="1"/>
          </p:cNvSpPr>
          <p:nvPr/>
        </p:nvSpPr>
        <p:spPr bwMode="auto">
          <a:xfrm>
            <a:off x="7086600" y="2701925"/>
            <a:ext cx="1295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09" name="Rectangle 29"/>
          <p:cNvSpPr>
            <a:spLocks noChangeArrowheads="1"/>
          </p:cNvSpPr>
          <p:nvPr/>
        </p:nvSpPr>
        <p:spPr bwMode="auto">
          <a:xfrm>
            <a:off x="5791200" y="2701925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0" name="Rectangle 30"/>
          <p:cNvSpPr>
            <a:spLocks noChangeArrowheads="1"/>
          </p:cNvSpPr>
          <p:nvPr/>
        </p:nvSpPr>
        <p:spPr bwMode="auto">
          <a:xfrm>
            <a:off x="7648575" y="3311525"/>
            <a:ext cx="10382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1" name="Line 31"/>
          <p:cNvSpPr>
            <a:spLocks noChangeShapeType="1"/>
          </p:cNvSpPr>
          <p:nvPr/>
        </p:nvSpPr>
        <p:spPr bwMode="auto">
          <a:xfrm>
            <a:off x="68580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2" name="Line 32"/>
          <p:cNvSpPr>
            <a:spLocks noChangeShapeType="1"/>
          </p:cNvSpPr>
          <p:nvPr/>
        </p:nvSpPr>
        <p:spPr bwMode="auto">
          <a:xfrm flipV="1">
            <a:off x="6096000" y="3082925"/>
            <a:ext cx="1600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3" name="Line 33"/>
          <p:cNvSpPr>
            <a:spLocks noChangeShapeType="1"/>
          </p:cNvSpPr>
          <p:nvPr/>
        </p:nvSpPr>
        <p:spPr bwMode="auto">
          <a:xfrm flipV="1">
            <a:off x="6858000" y="3692525"/>
            <a:ext cx="1600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4" name="Line 34"/>
          <p:cNvSpPr>
            <a:spLocks noChangeShapeType="1"/>
          </p:cNvSpPr>
          <p:nvPr/>
        </p:nvSpPr>
        <p:spPr bwMode="auto">
          <a:xfrm>
            <a:off x="57150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5" name="Line 35"/>
          <p:cNvSpPr>
            <a:spLocks noChangeShapeType="1"/>
          </p:cNvSpPr>
          <p:nvPr/>
        </p:nvSpPr>
        <p:spPr bwMode="auto">
          <a:xfrm>
            <a:off x="5562600" y="41497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6" name="Line 36"/>
          <p:cNvSpPr>
            <a:spLocks noChangeShapeType="1"/>
          </p:cNvSpPr>
          <p:nvPr/>
        </p:nvSpPr>
        <p:spPr bwMode="auto">
          <a:xfrm>
            <a:off x="5181600" y="3616325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17" name="Text Box 37"/>
          <p:cNvSpPr txBox="1">
            <a:spLocks noChangeArrowheads="1"/>
          </p:cNvSpPr>
          <p:nvPr/>
        </p:nvSpPr>
        <p:spPr bwMode="auto">
          <a:xfrm>
            <a:off x="152400" y="5254625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E92323"/>
                </a:solidFill>
              </a:rPr>
              <a:t>the_plastic</a:t>
            </a:r>
          </a:p>
        </p:txBody>
      </p:sp>
      <p:sp>
        <p:nvSpPr>
          <p:cNvPr id="276518" name="Text Box 38"/>
          <p:cNvSpPr txBox="1">
            <a:spLocks noChangeArrowheads="1"/>
          </p:cNvSpPr>
          <p:nvPr/>
        </p:nvSpPr>
        <p:spPr bwMode="auto">
          <a:xfrm>
            <a:off x="623888" y="4773613"/>
            <a:ext cx="2133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E92323"/>
                </a:solidFill>
              </a:rPr>
              <a:t>poorly_designed</a:t>
            </a:r>
          </a:p>
        </p:txBody>
      </p:sp>
      <p:sp>
        <p:nvSpPr>
          <p:cNvPr id="276519" name="Text Box 39"/>
          <p:cNvSpPr txBox="1">
            <a:spLocks noChangeArrowheads="1"/>
          </p:cNvSpPr>
          <p:nvPr/>
        </p:nvSpPr>
        <p:spPr bwMode="auto">
          <a:xfrm>
            <a:off x="2524125" y="5300663"/>
            <a:ext cx="1371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E92323"/>
                </a:solidFill>
              </a:rPr>
              <a:t>leaking</a:t>
            </a:r>
          </a:p>
        </p:txBody>
      </p:sp>
      <p:sp>
        <p:nvSpPr>
          <p:cNvPr id="276520" name="Text Box 40"/>
          <p:cNvSpPr txBox="1">
            <a:spLocks noChangeArrowheads="1"/>
          </p:cNvSpPr>
          <p:nvPr/>
        </p:nvSpPr>
        <p:spPr bwMode="auto">
          <a:xfrm>
            <a:off x="2709863" y="4754563"/>
            <a:ext cx="1676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E92323"/>
                </a:solidFill>
              </a:rPr>
              <a:t>awkward_to</a:t>
            </a:r>
          </a:p>
        </p:txBody>
      </p:sp>
      <p:sp>
        <p:nvSpPr>
          <p:cNvPr id="276521" name="Rectangle 41"/>
          <p:cNvSpPr>
            <a:spLocks noChangeArrowheads="1"/>
          </p:cNvSpPr>
          <p:nvPr/>
        </p:nvSpPr>
        <p:spPr bwMode="auto">
          <a:xfrm>
            <a:off x="152400" y="5254625"/>
            <a:ext cx="13716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2" name="Line 42"/>
          <p:cNvSpPr>
            <a:spLocks noChangeShapeType="1"/>
          </p:cNvSpPr>
          <p:nvPr/>
        </p:nvSpPr>
        <p:spPr bwMode="auto">
          <a:xfrm flipH="1" flipV="1">
            <a:off x="457200" y="4606925"/>
            <a:ext cx="21907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3" name="Rectangle 43"/>
          <p:cNvSpPr>
            <a:spLocks noChangeArrowheads="1"/>
          </p:cNvSpPr>
          <p:nvPr/>
        </p:nvSpPr>
        <p:spPr bwMode="auto">
          <a:xfrm>
            <a:off x="2600325" y="5300663"/>
            <a:ext cx="8477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4" name="Rectangle 44"/>
          <p:cNvSpPr>
            <a:spLocks noChangeArrowheads="1"/>
          </p:cNvSpPr>
          <p:nvPr/>
        </p:nvSpPr>
        <p:spPr bwMode="auto">
          <a:xfrm>
            <a:off x="685800" y="4759325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25" name="Line 45"/>
          <p:cNvSpPr>
            <a:spLocks noChangeShapeType="1"/>
          </p:cNvSpPr>
          <p:nvPr/>
        </p:nvSpPr>
        <p:spPr bwMode="auto">
          <a:xfrm flipV="1">
            <a:off x="1447800" y="46037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6" name="Line 46"/>
          <p:cNvSpPr>
            <a:spLocks noChangeShapeType="1"/>
          </p:cNvSpPr>
          <p:nvPr/>
        </p:nvSpPr>
        <p:spPr bwMode="auto">
          <a:xfrm>
            <a:off x="457200" y="4378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7" name="Line 47"/>
          <p:cNvSpPr>
            <a:spLocks noChangeShapeType="1"/>
          </p:cNvSpPr>
          <p:nvPr/>
        </p:nvSpPr>
        <p:spPr bwMode="auto">
          <a:xfrm>
            <a:off x="1752600" y="436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8" name="Line 48"/>
          <p:cNvSpPr>
            <a:spLocks noChangeShapeType="1"/>
          </p:cNvSpPr>
          <p:nvPr/>
        </p:nvSpPr>
        <p:spPr bwMode="auto">
          <a:xfrm>
            <a:off x="2438400" y="4378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29" name="Line 49"/>
          <p:cNvSpPr>
            <a:spLocks noChangeShapeType="1"/>
          </p:cNvSpPr>
          <p:nvPr/>
        </p:nvSpPr>
        <p:spPr bwMode="auto">
          <a:xfrm>
            <a:off x="2667000" y="4378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0" name="Line 50"/>
          <p:cNvSpPr>
            <a:spLocks noChangeShapeType="1"/>
          </p:cNvSpPr>
          <p:nvPr/>
        </p:nvSpPr>
        <p:spPr bwMode="auto">
          <a:xfrm flipH="1" flipV="1">
            <a:off x="2667000" y="4606925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1" name="Line 51"/>
          <p:cNvSpPr>
            <a:spLocks noChangeShapeType="1"/>
          </p:cNvSpPr>
          <p:nvPr/>
        </p:nvSpPr>
        <p:spPr bwMode="auto">
          <a:xfrm>
            <a:off x="5257800" y="4378325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2" name="Line 52"/>
          <p:cNvSpPr>
            <a:spLocks noChangeShapeType="1"/>
          </p:cNvSpPr>
          <p:nvPr/>
        </p:nvSpPr>
        <p:spPr bwMode="auto">
          <a:xfrm>
            <a:off x="6629400" y="4368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3" name="Line 53"/>
          <p:cNvSpPr>
            <a:spLocks noChangeShapeType="1"/>
          </p:cNvSpPr>
          <p:nvPr/>
        </p:nvSpPr>
        <p:spPr bwMode="auto">
          <a:xfrm>
            <a:off x="5553075" y="4349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4" name="Text Box 54"/>
          <p:cNvSpPr txBox="1">
            <a:spLocks noChangeArrowheads="1"/>
          </p:cNvSpPr>
          <p:nvPr/>
        </p:nvSpPr>
        <p:spPr bwMode="auto">
          <a:xfrm>
            <a:off x="4324350" y="4759325"/>
            <a:ext cx="1209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FF"/>
                </a:solidFill>
              </a:rPr>
              <a:t>espresso</a:t>
            </a:r>
          </a:p>
        </p:txBody>
      </p:sp>
      <p:sp>
        <p:nvSpPr>
          <p:cNvPr id="276535" name="Text Box 55"/>
          <p:cNvSpPr txBox="1">
            <a:spLocks noChangeArrowheads="1"/>
          </p:cNvSpPr>
          <p:nvPr/>
        </p:nvSpPr>
        <p:spPr bwMode="auto">
          <a:xfrm>
            <a:off x="5029200" y="5216525"/>
            <a:ext cx="1676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FF"/>
                </a:solidFill>
              </a:rPr>
              <a:t>are_perfect</a:t>
            </a:r>
          </a:p>
        </p:txBody>
      </p:sp>
      <p:sp>
        <p:nvSpPr>
          <p:cNvPr id="276536" name="Text Box 56"/>
          <p:cNvSpPr txBox="1">
            <a:spLocks noChangeArrowheads="1"/>
          </p:cNvSpPr>
          <p:nvPr/>
        </p:nvSpPr>
        <p:spPr bwMode="auto">
          <a:xfrm>
            <a:off x="7315200" y="476885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FF"/>
                </a:solidFill>
              </a:rPr>
              <a:t>years_now</a:t>
            </a:r>
          </a:p>
        </p:txBody>
      </p:sp>
      <p:sp>
        <p:nvSpPr>
          <p:cNvPr id="276537" name="Line 57"/>
          <p:cNvSpPr>
            <a:spLocks noChangeShapeType="1"/>
          </p:cNvSpPr>
          <p:nvPr/>
        </p:nvSpPr>
        <p:spPr bwMode="auto">
          <a:xfrm flipV="1">
            <a:off x="4953000" y="4606925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38" name="Rectangle 58"/>
          <p:cNvSpPr>
            <a:spLocks noChangeArrowheads="1"/>
          </p:cNvSpPr>
          <p:nvPr/>
        </p:nvSpPr>
        <p:spPr bwMode="auto">
          <a:xfrm>
            <a:off x="4953000" y="5216525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9" name="Rectangle 59"/>
          <p:cNvSpPr>
            <a:spLocks noChangeArrowheads="1"/>
          </p:cNvSpPr>
          <p:nvPr/>
        </p:nvSpPr>
        <p:spPr bwMode="auto">
          <a:xfrm>
            <a:off x="7315200" y="4759325"/>
            <a:ext cx="1381125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0" name="Line 60"/>
          <p:cNvSpPr>
            <a:spLocks noChangeShapeType="1"/>
          </p:cNvSpPr>
          <p:nvPr/>
        </p:nvSpPr>
        <p:spPr bwMode="auto">
          <a:xfrm>
            <a:off x="5562600" y="4572000"/>
            <a:ext cx="1676400" cy="638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41" name="Line 61"/>
          <p:cNvSpPr>
            <a:spLocks noChangeShapeType="1"/>
          </p:cNvSpPr>
          <p:nvPr/>
        </p:nvSpPr>
        <p:spPr bwMode="auto">
          <a:xfrm flipH="1" flipV="1">
            <a:off x="6629400" y="4606925"/>
            <a:ext cx="1752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542" name="Text Box 62"/>
          <p:cNvSpPr txBox="1">
            <a:spLocks noChangeArrowheads="1"/>
          </p:cNvSpPr>
          <p:nvPr/>
        </p:nvSpPr>
        <p:spPr bwMode="auto">
          <a:xfrm>
            <a:off x="6791325" y="5216525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00FF"/>
                </a:solidFill>
              </a:rPr>
              <a:t>a_breeze</a:t>
            </a:r>
          </a:p>
        </p:txBody>
      </p:sp>
      <p:sp>
        <p:nvSpPr>
          <p:cNvPr id="276543" name="Rectangle 63"/>
          <p:cNvSpPr>
            <a:spLocks noChangeArrowheads="1"/>
          </p:cNvSpPr>
          <p:nvPr/>
        </p:nvSpPr>
        <p:spPr bwMode="auto">
          <a:xfrm>
            <a:off x="6810375" y="5216525"/>
            <a:ext cx="120015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4" name="Text Box 64"/>
          <p:cNvSpPr txBox="1">
            <a:spLocks noChangeArrowheads="1"/>
          </p:cNvSpPr>
          <p:nvPr/>
        </p:nvSpPr>
        <p:spPr bwMode="auto">
          <a:xfrm>
            <a:off x="2990850" y="2286000"/>
            <a:ext cx="2819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/>
              <a:t>books</a:t>
            </a:r>
          </a:p>
        </p:txBody>
      </p:sp>
      <p:sp>
        <p:nvSpPr>
          <p:cNvPr id="276545" name="Text Box 65"/>
          <p:cNvSpPr txBox="1">
            <a:spLocks noChangeArrowheads="1"/>
          </p:cNvSpPr>
          <p:nvPr/>
        </p:nvSpPr>
        <p:spPr bwMode="auto">
          <a:xfrm>
            <a:off x="2676525" y="5715000"/>
            <a:ext cx="335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i="1"/>
              <a:t>kitchen</a:t>
            </a:r>
          </a:p>
        </p:txBody>
      </p:sp>
      <p:sp>
        <p:nvSpPr>
          <p:cNvPr id="276546" name="Rectangle 66"/>
          <p:cNvSpPr>
            <a:spLocks noChangeArrowheads="1"/>
          </p:cNvSpPr>
          <p:nvPr/>
        </p:nvSpPr>
        <p:spPr bwMode="auto">
          <a:xfrm>
            <a:off x="104775" y="2209800"/>
            <a:ext cx="8991600" cy="4038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7" name="Rectangle 67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143000"/>
          </a:xfrm>
          <a:noFill/>
          <a:ln/>
        </p:spPr>
        <p:txBody>
          <a:bodyPr/>
          <a:lstStyle/>
          <a:p>
            <a:r>
              <a:rPr lang="en-US"/>
              <a:t>Visualizing 	  (books &amp; kitchen)</a:t>
            </a:r>
          </a:p>
        </p:txBody>
      </p:sp>
      <p:pic>
        <p:nvPicPr>
          <p:cNvPr id="276548" name="Picture 68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3657600" y="600075"/>
            <a:ext cx="379413" cy="379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2" grpId="0" animBg="1"/>
      <p:bldP spid="276483" grpId="0" animBg="1"/>
      <p:bldP spid="276484" grpId="0" animBg="1"/>
      <p:bldP spid="276485" grpId="0" animBg="1"/>
      <p:bldP spid="276489" grpId="0"/>
      <p:bldP spid="276490" grpId="0"/>
      <p:bldP spid="276491" grpId="0"/>
      <p:bldP spid="276492" grpId="0" animBg="1"/>
      <p:bldP spid="276493" grpId="0" animBg="1"/>
      <p:bldP spid="276494" grpId="0" animBg="1"/>
      <p:bldP spid="276495" grpId="0" animBg="1"/>
      <p:bldP spid="276496" grpId="0" animBg="1"/>
      <p:bldP spid="276497" grpId="0" animBg="1"/>
      <p:bldP spid="276498" grpId="0" animBg="1"/>
      <p:bldP spid="276499" grpId="0" animBg="1"/>
      <p:bldP spid="276500" grpId="0" animBg="1"/>
      <p:bldP spid="276501" grpId="0"/>
      <p:bldP spid="276502" grpId="0"/>
      <p:bldP spid="276503" grpId="0"/>
      <p:bldP spid="276504" grpId="0"/>
      <p:bldP spid="276505" grpId="0" animBg="1"/>
      <p:bldP spid="276506" grpId="0" animBg="1"/>
      <p:bldP spid="276507" grpId="0" animBg="1"/>
      <p:bldP spid="276508" grpId="0" animBg="1"/>
      <p:bldP spid="276509" grpId="0" animBg="1"/>
      <p:bldP spid="276510" grpId="0" animBg="1"/>
      <p:bldP spid="276511" grpId="0" animBg="1"/>
      <p:bldP spid="276512" grpId="0" animBg="1"/>
      <p:bldP spid="276513" grpId="0" animBg="1"/>
      <p:bldP spid="276514" grpId="0" animBg="1"/>
      <p:bldP spid="276515" grpId="0" animBg="1"/>
      <p:bldP spid="276516" grpId="0" animBg="1"/>
      <p:bldP spid="276517" grpId="0"/>
      <p:bldP spid="276518" grpId="0"/>
      <p:bldP spid="276519" grpId="0"/>
      <p:bldP spid="276520" grpId="0"/>
      <p:bldP spid="276521" grpId="0" animBg="1"/>
      <p:bldP spid="276522" grpId="0" animBg="1"/>
      <p:bldP spid="276523" grpId="0" animBg="1"/>
      <p:bldP spid="276524" grpId="0" animBg="1"/>
      <p:bldP spid="276525" grpId="0" animBg="1"/>
      <p:bldP spid="276526" grpId="0" animBg="1"/>
      <p:bldP spid="276527" grpId="0" animBg="1"/>
      <p:bldP spid="276528" grpId="0" animBg="1"/>
      <p:bldP spid="276529" grpId="0" animBg="1"/>
      <p:bldP spid="276530" grpId="0" animBg="1"/>
      <p:bldP spid="276531" grpId="0" animBg="1"/>
      <p:bldP spid="276532" grpId="0" animBg="1"/>
      <p:bldP spid="276533" grpId="0" animBg="1"/>
      <p:bldP spid="276534" grpId="0"/>
      <p:bldP spid="276535" grpId="0"/>
      <p:bldP spid="276536" grpId="0"/>
      <p:bldP spid="276537" grpId="0" animBg="1"/>
      <p:bldP spid="276538" grpId="0" animBg="1"/>
      <p:bldP spid="276539" grpId="0" animBg="1"/>
      <p:bldP spid="276540" grpId="0" animBg="1"/>
      <p:bldP spid="276541" grpId="0" animBg="1"/>
      <p:bldP spid="276542" grpId="0"/>
      <p:bldP spid="27654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ChangeArrowheads="1"/>
          </p:cNvSpPr>
          <p:nvPr/>
        </p:nvSpPr>
        <p:spPr bwMode="auto">
          <a:xfrm>
            <a:off x="152400" y="1066800"/>
            <a:ext cx="8763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8531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76200" y="-2667000"/>
          <a:ext cx="8943975" cy="8348663"/>
        </p:xfrm>
        <a:graphic>
          <a:graphicData uri="http://schemas.openxmlformats.org/presentationml/2006/ole">
            <p:oleObj spid="_x0000_s278531" name="Chart" r:id="rId4" imgW="8315325" imgH="7762875" progId="Excel.Chart.8">
              <p:embed/>
            </p:oleObj>
          </a:graphicData>
        </a:graphic>
      </p:graphicFrame>
      <p:sp>
        <p:nvSpPr>
          <p:cNvPr id="278532" name="Text Box 4"/>
          <p:cNvSpPr txBox="1">
            <a:spLocks noChangeArrowheads="1"/>
          </p:cNvSpPr>
          <p:nvPr/>
        </p:nvSpPr>
        <p:spPr bwMode="auto">
          <a:xfrm>
            <a:off x="457200" y="4572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Empirical Results: books &amp; DVDs</a:t>
            </a: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228600" y="5943600"/>
            <a:ext cx="4419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880E0E"/>
                </a:solidFill>
              </a:rPr>
              <a:t>baseline loss due to adaptation: 7.6%</a:t>
            </a:r>
          </a:p>
          <a:p>
            <a:pPr>
              <a:spcBef>
                <a:spcPct val="50000"/>
              </a:spcBef>
            </a:pPr>
            <a:r>
              <a:rPr lang="en-US" b="1">
                <a:solidFill>
                  <a:srgbClr val="880E0E"/>
                </a:solidFill>
              </a:rPr>
              <a:t>SCL-MI loss due to adaptation: 0.7%</a:t>
            </a:r>
          </a:p>
        </p:txBody>
      </p:sp>
      <p:sp>
        <p:nvSpPr>
          <p:cNvPr id="278534" name="Oval 6"/>
          <p:cNvSpPr>
            <a:spLocks noChangeArrowheads="1"/>
          </p:cNvSpPr>
          <p:nvPr/>
        </p:nvSpPr>
        <p:spPr bwMode="auto">
          <a:xfrm>
            <a:off x="533400" y="2971800"/>
            <a:ext cx="1600200" cy="2590800"/>
          </a:xfrm>
          <a:prstGeom prst="ellipse">
            <a:avLst/>
          </a:prstGeom>
          <a:noFill/>
          <a:ln w="25400">
            <a:solidFill>
              <a:srgbClr val="880E0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78535" name="AutoShape 7"/>
          <p:cNvCxnSpPr>
            <a:cxnSpLocks noChangeShapeType="1"/>
            <a:stCxn id="278534" idx="4"/>
            <a:endCxn id="278533" idx="0"/>
          </p:cNvCxnSpPr>
          <p:nvPr/>
        </p:nvCxnSpPr>
        <p:spPr bwMode="auto">
          <a:xfrm rot="16200000" flipH="1">
            <a:off x="1701800" y="5207000"/>
            <a:ext cx="368300" cy="1104900"/>
          </a:xfrm>
          <a:prstGeom prst="curvedConnector3">
            <a:avLst>
              <a:gd name="adj1" fmla="val 48278"/>
            </a:avLst>
          </a:prstGeom>
          <a:noFill/>
          <a:ln w="25400">
            <a:solidFill>
              <a:srgbClr val="880E0E"/>
            </a:solidFill>
            <a:round/>
            <a:headEnd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3" grpId="0"/>
      <p:bldP spid="2785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152400" y="1066800"/>
            <a:ext cx="8763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0579" name="Object 3"/>
          <p:cNvGraphicFramePr>
            <a:graphicFrameLocks noChangeAspect="1"/>
          </p:cNvGraphicFramePr>
          <p:nvPr>
            <p:ph/>
          </p:nvPr>
        </p:nvGraphicFramePr>
        <p:xfrm>
          <a:off x="133350" y="-2286000"/>
          <a:ext cx="8905875" cy="8324850"/>
        </p:xfrm>
        <a:graphic>
          <a:graphicData uri="http://schemas.openxmlformats.org/presentationml/2006/ole">
            <p:oleObj spid="_x0000_s280579" name="Chart" r:id="rId4" imgW="8315325" imgH="7772400" progId="Excel.Chart.8">
              <p:embed/>
            </p:oleObj>
          </a:graphicData>
        </a:graphic>
      </p:graphicFrame>
      <p:sp>
        <p:nvSpPr>
          <p:cNvPr id="280580" name="Text Box 4"/>
          <p:cNvSpPr txBox="1">
            <a:spLocks noChangeArrowheads="1"/>
          </p:cNvSpPr>
          <p:nvPr/>
        </p:nvSpPr>
        <p:spPr bwMode="auto">
          <a:xfrm>
            <a:off x="409575" y="6858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Empirical Results: electronics &amp; kitchen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152400" y="1066800"/>
            <a:ext cx="8763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2627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76200" y="-2938463"/>
          <a:ext cx="8943975" cy="8348663"/>
        </p:xfrm>
        <a:graphic>
          <a:graphicData uri="http://schemas.openxmlformats.org/presentationml/2006/ole">
            <p:oleObj spid="_x0000_s282627" name="Chart" r:id="rId4" imgW="8315325" imgH="7762875" progId="Excel.Chart.8">
              <p:embed/>
            </p:oleObj>
          </a:graphicData>
        </a:graphic>
      </p:graphicFrame>
      <p:sp>
        <p:nvSpPr>
          <p:cNvPr id="282628" name="Text Box 4"/>
          <p:cNvSpPr txBox="1">
            <a:spLocks noChangeArrowheads="1"/>
          </p:cNvSpPr>
          <p:nvPr/>
        </p:nvSpPr>
        <p:spPr bwMode="auto">
          <a:xfrm>
            <a:off x="457200" y="22860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Empirical Results: books &amp; DVDs</a:t>
            </a:r>
          </a:p>
        </p:txBody>
      </p:sp>
      <p:sp>
        <p:nvSpPr>
          <p:cNvPr id="282629" name="Text Box 5"/>
          <p:cNvSpPr txBox="1">
            <a:spLocks noChangeArrowheads="1"/>
          </p:cNvSpPr>
          <p:nvPr/>
        </p:nvSpPr>
        <p:spPr bwMode="auto">
          <a:xfrm>
            <a:off x="228600" y="5548313"/>
            <a:ext cx="83058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solidFill>
                  <a:srgbClr val="880E0E"/>
                </a:solidFill>
              </a:rPr>
              <a:t> Sometimes SCL can cause increases in error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/>
              <a:t> With only unlabeled data, we misalign features</a:t>
            </a:r>
          </a:p>
        </p:txBody>
      </p:sp>
      <p:sp>
        <p:nvSpPr>
          <p:cNvPr id="282630" name="Oval 6"/>
          <p:cNvSpPr>
            <a:spLocks noChangeArrowheads="1"/>
          </p:cNvSpPr>
          <p:nvPr/>
        </p:nvSpPr>
        <p:spPr bwMode="auto">
          <a:xfrm>
            <a:off x="3352800" y="3657600"/>
            <a:ext cx="1371600" cy="1676400"/>
          </a:xfrm>
          <a:prstGeom prst="ellips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models, multiple domains</a:t>
            </a:r>
          </a:p>
        </p:txBody>
      </p:sp>
      <p:pic>
        <p:nvPicPr>
          <p:cNvPr id="2621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1357313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2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600200"/>
            <a:ext cx="135731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2151" name="Picture 7" descr="man_microphon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8200" y="3048000"/>
            <a:ext cx="1527175" cy="2286000"/>
          </a:xfrm>
          <a:prstGeom prst="rect">
            <a:avLst/>
          </a:prstGeom>
          <a:noFill/>
        </p:spPr>
      </p:pic>
      <p:pic>
        <p:nvPicPr>
          <p:cNvPr id="262154" name="Picture 10" descr="woman_microphon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00825" y="3124200"/>
            <a:ext cx="1476375" cy="2000250"/>
          </a:xfrm>
          <a:prstGeom prst="rect">
            <a:avLst/>
          </a:prstGeom>
          <a:noFill/>
        </p:spPr>
      </p:pic>
      <p:pic>
        <p:nvPicPr>
          <p:cNvPr id="262155" name="Picture 11" descr="wavefor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72000" y="1524000"/>
            <a:ext cx="3581400" cy="1643063"/>
          </a:xfrm>
          <a:prstGeom prst="rect">
            <a:avLst/>
          </a:prstGeom>
          <a:noFill/>
        </p:spPr>
      </p:pic>
      <p:pic>
        <p:nvPicPr>
          <p:cNvPr id="262160" name="Picture 16" descr="dna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04800" y="3733800"/>
            <a:ext cx="3200400" cy="1295400"/>
          </a:xfrm>
          <a:prstGeom prst="rect">
            <a:avLst/>
          </a:prstGeom>
          <a:noFill/>
        </p:spPr>
      </p:pic>
      <p:pic>
        <p:nvPicPr>
          <p:cNvPr id="262156" name="Picture 12" descr="cute_mouse_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28600" y="4953000"/>
            <a:ext cx="1485900" cy="1668463"/>
          </a:xfrm>
          <a:prstGeom prst="rect">
            <a:avLst/>
          </a:prstGeom>
          <a:noFill/>
        </p:spPr>
      </p:pic>
      <p:pic>
        <p:nvPicPr>
          <p:cNvPr id="262157" name="Picture 13" descr="baby_pic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057400" y="4953000"/>
            <a:ext cx="1600200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Picture 2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1400175" y="4724400"/>
            <a:ext cx="398145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846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Labeled Data</a:t>
            </a:r>
          </a:p>
        </p:txBody>
      </p:sp>
      <p:sp>
        <p:nvSpPr>
          <p:cNvPr id="284676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/>
              <a:t>50 instances of labeled target domain data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452438" y="2081213"/>
            <a:ext cx="84582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chemeClr val="accent2"/>
                </a:solidFill>
              </a:rPr>
              <a:t>Source data, save weight vector for SCL features</a:t>
            </a:r>
          </a:p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880E0E"/>
                </a:solidFill>
              </a:rPr>
              <a:t>Target data, regularize weight vector to be close to</a:t>
            </a: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457200" y="1981200"/>
            <a:ext cx="8001000" cy="1219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79" name="Oval 7"/>
          <p:cNvSpPr>
            <a:spLocks noChangeArrowheads="1"/>
          </p:cNvSpPr>
          <p:nvPr/>
        </p:nvSpPr>
        <p:spPr bwMode="auto">
          <a:xfrm>
            <a:off x="1966913" y="3228975"/>
            <a:ext cx="4648200" cy="1143000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80" name="Text Box 8"/>
          <p:cNvSpPr txBox="1">
            <a:spLocks noChangeArrowheads="1"/>
          </p:cNvSpPr>
          <p:nvPr/>
        </p:nvSpPr>
        <p:spPr bwMode="auto">
          <a:xfrm>
            <a:off x="304800" y="5699125"/>
            <a:ext cx="3429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E92323"/>
                </a:solidFill>
              </a:rPr>
              <a:t>Huberized hinge loss</a:t>
            </a:r>
          </a:p>
        </p:txBody>
      </p:sp>
      <p:cxnSp>
        <p:nvCxnSpPr>
          <p:cNvPr id="284681" name="AutoShape 9"/>
          <p:cNvCxnSpPr>
            <a:cxnSpLocks noChangeShapeType="1"/>
            <a:stCxn id="284679" idx="4"/>
            <a:endCxn id="284680" idx="0"/>
          </p:cNvCxnSpPr>
          <p:nvPr/>
        </p:nvCxnSpPr>
        <p:spPr bwMode="auto">
          <a:xfrm flipH="1">
            <a:off x="2019300" y="4384675"/>
            <a:ext cx="2271713" cy="1314450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</p:cxnSp>
      <p:sp>
        <p:nvSpPr>
          <p:cNvPr id="284682" name="Text Box 10"/>
          <p:cNvSpPr txBox="1">
            <a:spLocks noChangeArrowheads="1"/>
          </p:cNvSpPr>
          <p:nvPr/>
        </p:nvSpPr>
        <p:spPr bwMode="auto">
          <a:xfrm>
            <a:off x="685800" y="6080125"/>
            <a:ext cx="487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E92323"/>
                </a:solidFill>
              </a:rPr>
              <a:t>Avoid using high-dimensional features</a:t>
            </a:r>
          </a:p>
        </p:txBody>
      </p:sp>
      <p:sp>
        <p:nvSpPr>
          <p:cNvPr id="284683" name="Text Box 11"/>
          <p:cNvSpPr txBox="1">
            <a:spLocks noChangeArrowheads="1"/>
          </p:cNvSpPr>
          <p:nvPr/>
        </p:nvSpPr>
        <p:spPr bwMode="auto">
          <a:xfrm>
            <a:off x="2895600" y="5699125"/>
            <a:ext cx="548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E92323"/>
                </a:solidFill>
              </a:rPr>
              <a:t>Keep SCL weights close to source weights</a:t>
            </a:r>
          </a:p>
        </p:txBody>
      </p:sp>
      <p:sp>
        <p:nvSpPr>
          <p:cNvPr id="284684" name="Oval 12"/>
          <p:cNvSpPr>
            <a:spLocks noChangeArrowheads="1"/>
          </p:cNvSpPr>
          <p:nvPr/>
        </p:nvSpPr>
        <p:spPr bwMode="auto">
          <a:xfrm>
            <a:off x="1219200" y="4572000"/>
            <a:ext cx="1752600" cy="990600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85" name="Oval 13"/>
          <p:cNvSpPr>
            <a:spLocks noChangeArrowheads="1"/>
          </p:cNvSpPr>
          <p:nvPr/>
        </p:nvSpPr>
        <p:spPr bwMode="auto">
          <a:xfrm>
            <a:off x="3276600" y="4605338"/>
            <a:ext cx="2514600" cy="885825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84686" name="Picture 14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57200" y="3505200"/>
            <a:ext cx="6477000" cy="998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84687" name="Picture 15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7912100" y="2743200"/>
            <a:ext cx="492125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84688" name="Picture 16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7772400" y="2171700"/>
            <a:ext cx="492125" cy="312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cxnSp>
        <p:nvCxnSpPr>
          <p:cNvPr id="284689" name="AutoShape 17"/>
          <p:cNvCxnSpPr>
            <a:cxnSpLocks noChangeShapeType="1"/>
            <a:stCxn id="284684" idx="5"/>
            <a:endCxn id="284682" idx="0"/>
          </p:cNvCxnSpPr>
          <p:nvPr/>
        </p:nvCxnSpPr>
        <p:spPr bwMode="auto">
          <a:xfrm>
            <a:off x="2714625" y="5430838"/>
            <a:ext cx="409575" cy="649287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</p:cxnSp>
      <p:cxnSp>
        <p:nvCxnSpPr>
          <p:cNvPr id="284690" name="AutoShape 18"/>
          <p:cNvCxnSpPr>
            <a:cxnSpLocks noChangeShapeType="1"/>
            <a:stCxn id="284685" idx="4"/>
            <a:endCxn id="284683" idx="0"/>
          </p:cNvCxnSpPr>
          <p:nvPr/>
        </p:nvCxnSpPr>
        <p:spPr bwMode="auto">
          <a:xfrm>
            <a:off x="4533900" y="5503863"/>
            <a:ext cx="1104900" cy="195262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</p:cxnSp>
      <p:sp>
        <p:nvSpPr>
          <p:cNvPr id="284691" name="Text Box 19"/>
          <p:cNvSpPr txBox="1">
            <a:spLocks noChangeArrowheads="1"/>
          </p:cNvSpPr>
          <p:nvPr/>
        </p:nvSpPr>
        <p:spPr bwMode="auto">
          <a:xfrm>
            <a:off x="0" y="3276600"/>
            <a:ext cx="9144000" cy="604838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/>
              <a:t>Chelba &amp; Acero, EMNLP 2004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8" dur="indefinite"/>
                                        <p:tgtEl>
                                          <p:spTgt spid="2846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9" dur="indefinite"/>
                                        <p:tgtEl>
                                          <p:spTgt spid="28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1" dur="indefinite"/>
                                        <p:tgtEl>
                                          <p:spTgt spid="2846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2" dur="indefinite"/>
                                        <p:tgtEl>
                                          <p:spTgt spid="284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4" dur="indefinite"/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5" dur="indefinite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77" dur="indefinite"/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8" dur="indefinite"/>
                                        <p:tgtEl>
                                          <p:spTgt spid="284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0" dur="indefinite"/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1" dur="indefinite"/>
                                        <p:tgtEl>
                                          <p:spTgt spid="28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3" dur="indefinite"/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4" dur="indefinite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6" dur="indefinite"/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7" dur="indefinite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9" dur="indefinite"/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0" dur="indefinite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3" dur="indefinite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28468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6" dur="indefinite"/>
                                        <p:tgtEl>
                                          <p:spTgt spid="28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8" dur="indefinite"/>
                                        <p:tgtEl>
                                          <p:spTgt spid="2846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9" dur="indefinite"/>
                                        <p:tgtEl>
                                          <p:spTgt spid="28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1" dur="indefinite"/>
                                        <p:tgtEl>
                                          <p:spTgt spid="28468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2" dur="indefinite"/>
                                        <p:tgtEl>
                                          <p:spTgt spid="28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2846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5" dur="indefinite"/>
                                        <p:tgtEl>
                                          <p:spTgt spid="284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2846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8" dur="indefinite"/>
                                        <p:tgtEl>
                                          <p:spTgt spid="284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28468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1" dur="indefinite"/>
                                        <p:tgtEl>
                                          <p:spTgt spid="284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2846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4" dur="indefinite"/>
                                        <p:tgtEl>
                                          <p:spTgt spid="284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2846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7" dur="indefinite"/>
                                        <p:tgtEl>
                                          <p:spTgt spid="284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0" dur="indefinite"/>
                                        <p:tgtEl>
                                          <p:spTgt spid="284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/>
      <p:bldP spid="284676" grpId="0"/>
      <p:bldP spid="284676" grpId="1"/>
      <p:bldP spid="284677" grpId="0" build="allAtOnce"/>
      <p:bldP spid="284678" grpId="0" animBg="1"/>
      <p:bldP spid="284678" grpId="1" animBg="1"/>
      <p:bldP spid="284679" grpId="0" animBg="1"/>
      <p:bldP spid="284679" grpId="1" animBg="1"/>
      <p:bldP spid="284679" grpId="2" animBg="1"/>
      <p:bldP spid="284680" grpId="0"/>
      <p:bldP spid="284680" grpId="1"/>
      <p:bldP spid="284680" grpId="2"/>
      <p:bldP spid="284682" grpId="0"/>
      <p:bldP spid="284682" grpId="1"/>
      <p:bldP spid="284682" grpId="2"/>
      <p:bldP spid="284683" grpId="0"/>
      <p:bldP spid="284683" grpId="1"/>
      <p:bldP spid="284684" grpId="0" animBg="1"/>
      <p:bldP spid="284684" grpId="1" animBg="1"/>
      <p:bldP spid="284684" grpId="2" animBg="1"/>
      <p:bldP spid="284685" grpId="0" animBg="1"/>
      <p:bldP spid="284685" grpId="1" animBg="1"/>
      <p:bldP spid="2846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ChangeArrowheads="1"/>
          </p:cNvSpPr>
          <p:nvPr/>
        </p:nvSpPr>
        <p:spPr bwMode="auto">
          <a:xfrm>
            <a:off x="152400" y="1066800"/>
            <a:ext cx="8763000" cy="533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5699" name="Object 3"/>
          <p:cNvGraphicFramePr>
            <a:graphicFrameLocks noChangeAspect="1"/>
          </p:cNvGraphicFramePr>
          <p:nvPr>
            <p:ph/>
          </p:nvPr>
        </p:nvGraphicFramePr>
        <p:xfrm>
          <a:off x="133350" y="-1289050"/>
          <a:ext cx="8905875" cy="6089650"/>
        </p:xfrm>
        <a:graphic>
          <a:graphicData uri="http://schemas.openxmlformats.org/presentationml/2006/ole">
            <p:oleObj spid="_x0000_s285699" name="Chart" r:id="rId4" imgW="8677275" imgH="5934075" progId="Excel.Chart.8">
              <p:embed/>
            </p:oleObj>
          </a:graphicData>
        </a:graphic>
      </p:graphicFrame>
      <p:sp>
        <p:nvSpPr>
          <p:cNvPr id="285700" name="Text Box 4"/>
          <p:cNvSpPr txBox="1">
            <a:spLocks noChangeArrowheads="1"/>
          </p:cNvSpPr>
          <p:nvPr/>
        </p:nvSpPr>
        <p:spPr bwMode="auto">
          <a:xfrm>
            <a:off x="409575" y="501650"/>
            <a:ext cx="8305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>
                <a:solidFill>
                  <a:schemeClr val="accent2"/>
                </a:solidFill>
              </a:rPr>
              <a:t>Empirical Results: labeled data</a:t>
            </a: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228600" y="5257800"/>
            <a:ext cx="8305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>
                <a:solidFill>
                  <a:srgbClr val="880E0E"/>
                </a:solidFill>
              </a:rPr>
              <a:t> With 50 labeled target instances, SCL-MI </a:t>
            </a:r>
            <a:r>
              <a:rPr lang="en-US" sz="2800" b="1">
                <a:solidFill>
                  <a:srgbClr val="880E0E"/>
                </a:solidFill>
              </a:rPr>
              <a:t>always</a:t>
            </a:r>
            <a:r>
              <a:rPr lang="en-US" sz="2800">
                <a:solidFill>
                  <a:srgbClr val="880E0E"/>
                </a:solidFill>
              </a:rPr>
              <a:t> improves over baseline</a:t>
            </a:r>
            <a:endParaRPr lang="en-US" sz="2800"/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7086600" y="6172200"/>
            <a:ext cx="20574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Average Improvements</a:t>
            </a:r>
          </a:p>
        </p:txBody>
      </p:sp>
      <p:graphicFrame>
        <p:nvGraphicFramePr>
          <p:cNvPr id="287821" name="Group 77"/>
          <p:cNvGraphicFramePr>
            <a:graphicFrameLocks noGrp="1"/>
          </p:cNvGraphicFramePr>
          <p:nvPr>
            <p:ph idx="1"/>
          </p:nvPr>
        </p:nvGraphicFramePr>
        <p:xfrm>
          <a:off x="685800" y="1652588"/>
          <a:ext cx="7772400" cy="1837373"/>
        </p:xfrm>
        <a:graphic>
          <a:graphicData uri="http://schemas.openxmlformats.org/drawingml/2006/table">
            <a:tbl>
              <a:tblPr/>
              <a:tblGrid>
                <a:gridCol w="2286000"/>
                <a:gridCol w="901700"/>
                <a:gridCol w="1165225"/>
                <a:gridCol w="933450"/>
                <a:gridCol w="1241425"/>
                <a:gridCol w="1244600"/>
              </a:tblGrid>
              <a:tr h="10144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model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+targ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scl-mi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scl-mi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+targ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Avg Adaptation Loss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9.1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7.1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5.8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4.9</a:t>
                      </a:r>
                    </a:p>
                  </a:txBody>
                  <a:tcPr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152400" y="3886200"/>
            <a:ext cx="8915400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solidFill>
                  <a:srgbClr val="880E0E"/>
                </a:solidFill>
              </a:rPr>
              <a:t> scl-mi reduces error due to transfer by 36%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/>
              <a:t> adding 50 instances [Chelba &amp; Acero 2004] without SCL does not help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>
                <a:solidFill>
                  <a:srgbClr val="0000AC"/>
                </a:solidFill>
              </a:rPr>
              <a:t> scl-mi + targ reduces error due to transfer by 46%</a:t>
            </a:r>
          </a:p>
        </p:txBody>
      </p:sp>
      <p:sp>
        <p:nvSpPr>
          <p:cNvPr id="287822" name="Oval 78"/>
          <p:cNvSpPr>
            <a:spLocks noChangeArrowheads="1"/>
          </p:cNvSpPr>
          <p:nvPr/>
        </p:nvSpPr>
        <p:spPr bwMode="auto">
          <a:xfrm>
            <a:off x="6019800" y="1828800"/>
            <a:ext cx="1143000" cy="1905000"/>
          </a:xfrm>
          <a:prstGeom prst="ellipse">
            <a:avLst/>
          </a:prstGeom>
          <a:noFill/>
          <a:ln w="25400">
            <a:solidFill>
              <a:srgbClr val="880E0E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23" name="Oval 79"/>
          <p:cNvSpPr>
            <a:spLocks noChangeArrowheads="1"/>
          </p:cNvSpPr>
          <p:nvPr/>
        </p:nvSpPr>
        <p:spPr bwMode="auto">
          <a:xfrm>
            <a:off x="3886200" y="1600200"/>
            <a:ext cx="1143000" cy="1905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7824" name="Oval 80"/>
          <p:cNvSpPr>
            <a:spLocks noChangeArrowheads="1"/>
          </p:cNvSpPr>
          <p:nvPr/>
        </p:nvSpPr>
        <p:spPr bwMode="auto">
          <a:xfrm>
            <a:off x="7267575" y="1524000"/>
            <a:ext cx="1143000" cy="1981200"/>
          </a:xfrm>
          <a:prstGeom prst="ellipse">
            <a:avLst/>
          </a:prstGeom>
          <a:noFill/>
          <a:ln w="25400">
            <a:solidFill>
              <a:srgbClr val="0000A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822" grpId="0" animBg="1"/>
      <p:bldP spid="287822" grpId="1" animBg="1"/>
      <p:bldP spid="287823" grpId="0" animBg="1"/>
      <p:bldP spid="287823" grpId="1" animBg="1"/>
      <p:bldP spid="2878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Bounds for Domain Adaptation</a:t>
            </a: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Training and testing data are drawn from different distributions</a:t>
            </a:r>
          </a:p>
          <a:p>
            <a:endParaRPr lang="en-US"/>
          </a:p>
          <a:p>
            <a:r>
              <a:rPr lang="en-US"/>
              <a:t>Exploit </a:t>
            </a:r>
            <a:r>
              <a:rPr lang="en-US" b="1">
                <a:solidFill>
                  <a:srgbClr val="E92323"/>
                </a:solidFill>
              </a:rPr>
              <a:t>unlabeled data</a:t>
            </a:r>
            <a:r>
              <a:rPr lang="en-US"/>
              <a:t> to give computable error bounds for domain adaptation</a:t>
            </a:r>
          </a:p>
          <a:p>
            <a:endParaRPr lang="en-US"/>
          </a:p>
          <a:p>
            <a:r>
              <a:rPr lang="en-US"/>
              <a:t>Use these bounds in an </a:t>
            </a:r>
            <a:r>
              <a:rPr lang="en-US" b="1">
                <a:solidFill>
                  <a:srgbClr val="0000AC"/>
                </a:solidFill>
              </a:rPr>
              <a:t>adaptation active learning </a:t>
            </a:r>
            <a:r>
              <a:rPr lang="en-US"/>
              <a:t>experiment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998" name="Picture 30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17488" y="1524000"/>
            <a:ext cx="8691562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9990" name="Rectangle 22"/>
          <p:cNvSpPr>
            <a:spLocks noChangeArrowheads="1"/>
          </p:cNvSpPr>
          <p:nvPr/>
        </p:nvSpPr>
        <p:spPr bwMode="auto">
          <a:xfrm>
            <a:off x="7315200" y="5943600"/>
            <a:ext cx="18288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Bound on the Adaptation Error</a:t>
            </a:r>
          </a:p>
        </p:txBody>
      </p:sp>
      <p:sp>
        <p:nvSpPr>
          <p:cNvPr id="339989" name="Text Box 21"/>
          <p:cNvSpPr txBox="1">
            <a:spLocks noChangeArrowheads="1"/>
          </p:cNvSpPr>
          <p:nvPr/>
        </p:nvSpPr>
        <p:spPr bwMode="auto">
          <a:xfrm>
            <a:off x="228600" y="5105400"/>
            <a:ext cx="86868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0"/>
              </a:spcBef>
              <a:buFontTx/>
              <a:buAutoNum type="arabicPeriod"/>
            </a:pPr>
            <a:r>
              <a:rPr lang="en-US" sz="2000" b="1">
                <a:solidFill>
                  <a:srgbClr val="E92323"/>
                </a:solidFill>
              </a:rPr>
              <a:t>Difference across all measurable subsets cannot be estimated from finite samples</a:t>
            </a:r>
          </a:p>
          <a:p>
            <a:pPr marL="342900" indent="-342900">
              <a:spcBef>
                <a:spcPct val="100000"/>
              </a:spcBef>
              <a:buFontTx/>
              <a:buAutoNum type="arabicPeriod"/>
            </a:pPr>
            <a:r>
              <a:rPr lang="en-US" sz="2000" b="1">
                <a:solidFill>
                  <a:srgbClr val="0000FF"/>
                </a:solidFill>
              </a:rPr>
              <a:t>We’re only interested in differences related to classification error</a:t>
            </a:r>
          </a:p>
        </p:txBody>
      </p:sp>
      <p:sp>
        <p:nvSpPr>
          <p:cNvPr id="339988" name="Oval 20"/>
          <p:cNvSpPr>
            <a:spLocks noChangeArrowheads="1"/>
          </p:cNvSpPr>
          <p:nvPr/>
        </p:nvSpPr>
        <p:spPr bwMode="auto">
          <a:xfrm>
            <a:off x="4114800" y="3609975"/>
            <a:ext cx="4572000" cy="1143000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9994" name="Oval 26"/>
          <p:cNvSpPr>
            <a:spLocks noChangeArrowheads="1"/>
          </p:cNvSpPr>
          <p:nvPr/>
        </p:nvSpPr>
        <p:spPr bwMode="auto">
          <a:xfrm>
            <a:off x="4114800" y="3609975"/>
            <a:ext cx="4572000" cy="11430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88" grpId="0" animBg="1"/>
      <p:bldP spid="33999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017" name="Picture 2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15900" y="2362200"/>
            <a:ext cx="87264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1016" name="Rectangle 24"/>
          <p:cNvSpPr>
            <a:spLocks noChangeArrowheads="1"/>
          </p:cNvSpPr>
          <p:nvPr/>
        </p:nvSpPr>
        <p:spPr bwMode="auto">
          <a:xfrm>
            <a:off x="7239000" y="6096000"/>
            <a:ext cx="1905000" cy="762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40997" name="Picture 5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2498725" y="457200"/>
            <a:ext cx="45116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304800" y="16764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Idea:  Measure subsets where hypotheses in       disagree</a:t>
            </a:r>
          </a:p>
        </p:txBody>
      </p:sp>
      <p:pic>
        <p:nvPicPr>
          <p:cNvPr id="341004" name="Picture 12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997700" y="1738313"/>
            <a:ext cx="331788" cy="32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361950" y="4572000"/>
            <a:ext cx="784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solidFill>
                  <a:srgbClr val="0000FF"/>
                </a:solidFill>
              </a:rPr>
              <a:t>Subsets A are </a:t>
            </a:r>
            <a:r>
              <a:rPr lang="en-US" sz="2000" b="1">
                <a:solidFill>
                  <a:srgbClr val="0000FF"/>
                </a:solidFill>
              </a:rPr>
              <a:t>error sets </a:t>
            </a:r>
            <a:r>
              <a:rPr lang="en-US" sz="2000">
                <a:solidFill>
                  <a:srgbClr val="0000FF"/>
                </a:solidFill>
              </a:rPr>
              <a:t>of one hypothesis wrt another</a:t>
            </a:r>
            <a:endParaRPr lang="en-US" sz="2000" b="1">
              <a:solidFill>
                <a:srgbClr val="0000FF"/>
              </a:solidFill>
            </a:endParaRPr>
          </a:p>
        </p:txBody>
      </p:sp>
      <p:pic>
        <p:nvPicPr>
          <p:cNvPr id="341013" name="Picture 21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457200" y="6324600"/>
            <a:ext cx="6684963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1014" name="Oval 22"/>
          <p:cNvSpPr>
            <a:spLocks noChangeArrowheads="1"/>
          </p:cNvSpPr>
          <p:nvPr/>
        </p:nvSpPr>
        <p:spPr bwMode="auto">
          <a:xfrm>
            <a:off x="685800" y="3200400"/>
            <a:ext cx="8001000" cy="1066800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15" name="Text Box 23"/>
          <p:cNvSpPr txBox="1">
            <a:spLocks noChangeArrowheads="1"/>
          </p:cNvSpPr>
          <p:nvPr/>
        </p:nvSpPr>
        <p:spPr bwMode="auto">
          <a:xfrm>
            <a:off x="381000" y="5043488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000">
                <a:solidFill>
                  <a:srgbClr val="E92323"/>
                </a:solidFill>
              </a:rPr>
              <a:t>Always lower than L</a:t>
            </a:r>
            <a:r>
              <a:rPr lang="en-US" sz="2000" baseline="-25000">
                <a:solidFill>
                  <a:srgbClr val="E92323"/>
                </a:solidFill>
              </a:rPr>
              <a:t>1</a:t>
            </a:r>
          </a:p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000">
                <a:solidFill>
                  <a:srgbClr val="E92323"/>
                </a:solidFill>
              </a:rPr>
              <a:t>computable from finite </a:t>
            </a:r>
            <a:r>
              <a:rPr lang="en-US" sz="2000" b="1">
                <a:solidFill>
                  <a:srgbClr val="E92323"/>
                </a:solidFill>
              </a:rPr>
              <a:t>unlabeled </a:t>
            </a:r>
            <a:r>
              <a:rPr lang="en-US" sz="2000">
                <a:solidFill>
                  <a:srgbClr val="E92323"/>
                </a:solidFill>
              </a:rPr>
              <a:t>samples.</a:t>
            </a:r>
          </a:p>
          <a:p>
            <a:pPr marL="342900" indent="-342900">
              <a:spcBef>
                <a:spcPct val="10000"/>
              </a:spcBef>
              <a:buFontTx/>
              <a:buAutoNum type="arabicPeriod"/>
            </a:pPr>
            <a:r>
              <a:rPr lang="en-US" sz="2000">
                <a:solidFill>
                  <a:srgbClr val="E92323"/>
                </a:solidFill>
              </a:rPr>
              <a:t>train classifier to discriminate between source and target data</a:t>
            </a:r>
          </a:p>
        </p:txBody>
      </p:sp>
      <p:sp>
        <p:nvSpPr>
          <p:cNvPr id="341018" name="Oval 26"/>
          <p:cNvSpPr>
            <a:spLocks noChangeArrowheads="1"/>
          </p:cNvSpPr>
          <p:nvPr/>
        </p:nvSpPr>
        <p:spPr bwMode="auto">
          <a:xfrm>
            <a:off x="3810000" y="3824288"/>
            <a:ext cx="1295400" cy="366712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12" grpId="0"/>
      <p:bldP spid="341014" grpId="0" animBg="1"/>
      <p:bldP spid="341018" grpId="0" animBg="1"/>
      <p:bldP spid="34101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optimal joint hypothesis</a:t>
            </a:r>
          </a:p>
        </p:txBody>
      </p:sp>
      <p:sp>
        <p:nvSpPr>
          <p:cNvPr id="342027" name="Text Box 11"/>
          <p:cNvSpPr txBox="1">
            <a:spLocks noChangeArrowheads="1"/>
          </p:cNvSpPr>
          <p:nvPr/>
        </p:nvSpPr>
        <p:spPr bwMode="auto">
          <a:xfrm>
            <a:off x="152400" y="4630738"/>
            <a:ext cx="8763000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	is the hypothesis with </a:t>
            </a:r>
            <a:r>
              <a:rPr lang="en-US" sz="2800" b="1">
                <a:solidFill>
                  <a:srgbClr val="E92323"/>
                </a:solidFill>
              </a:rPr>
              <a:t>minimal combined error</a:t>
            </a:r>
          </a:p>
          <a:p>
            <a:pPr>
              <a:spcBef>
                <a:spcPct val="50000"/>
              </a:spcBef>
            </a:pPr>
            <a:r>
              <a:rPr lang="en-US" sz="2800"/>
              <a:t>	is that error</a:t>
            </a:r>
          </a:p>
        </p:txBody>
      </p:sp>
      <p:pic>
        <p:nvPicPr>
          <p:cNvPr id="342029" name="Picture 13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592138" y="4613275"/>
            <a:ext cx="4556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2031" name="Picture 15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601663" y="5292725"/>
            <a:ext cx="303212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2034" name="Oval 18"/>
          <p:cNvSpPr>
            <a:spLocks noChangeArrowheads="1"/>
          </p:cNvSpPr>
          <p:nvPr/>
        </p:nvSpPr>
        <p:spPr bwMode="auto">
          <a:xfrm>
            <a:off x="457200" y="5181600"/>
            <a:ext cx="533400" cy="685800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42035" name="Picture 19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762000" y="1905000"/>
            <a:ext cx="6254750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2036" name="Picture 20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763588" y="3044825"/>
            <a:ext cx="4875212" cy="54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074" name="Picture 34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73050" y="1614488"/>
            <a:ext cx="8534400" cy="475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3060" name="Rectangle 20"/>
          <p:cNvSpPr>
            <a:spLocks noChangeArrowheads="1"/>
          </p:cNvSpPr>
          <p:nvPr/>
        </p:nvSpPr>
        <p:spPr bwMode="auto">
          <a:xfrm>
            <a:off x="7391400" y="6172200"/>
            <a:ext cx="17526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Computable Adaptation Bound</a:t>
            </a:r>
          </a:p>
        </p:txBody>
      </p:sp>
      <p:sp>
        <p:nvSpPr>
          <p:cNvPr id="343067" name="Oval 27"/>
          <p:cNvSpPr>
            <a:spLocks noChangeArrowheads="1"/>
          </p:cNvSpPr>
          <p:nvPr/>
        </p:nvSpPr>
        <p:spPr bwMode="auto">
          <a:xfrm>
            <a:off x="2514600" y="4191000"/>
            <a:ext cx="1600200" cy="762000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69" name="Oval 29"/>
          <p:cNvSpPr>
            <a:spLocks noChangeArrowheads="1"/>
          </p:cNvSpPr>
          <p:nvPr/>
        </p:nvSpPr>
        <p:spPr bwMode="auto">
          <a:xfrm>
            <a:off x="4495800" y="4100513"/>
            <a:ext cx="2819400" cy="838200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0" name="Oval 30"/>
          <p:cNvSpPr>
            <a:spLocks noChangeArrowheads="1"/>
          </p:cNvSpPr>
          <p:nvPr/>
        </p:nvSpPr>
        <p:spPr bwMode="auto">
          <a:xfrm>
            <a:off x="3200400" y="5319713"/>
            <a:ext cx="381000" cy="609600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1" name="Oval 31"/>
          <p:cNvSpPr>
            <a:spLocks noChangeArrowheads="1"/>
          </p:cNvSpPr>
          <p:nvPr/>
        </p:nvSpPr>
        <p:spPr bwMode="auto">
          <a:xfrm>
            <a:off x="4038600" y="4614863"/>
            <a:ext cx="4800600" cy="2057400"/>
          </a:xfrm>
          <a:prstGeom prst="ellipse">
            <a:avLst/>
          </a:prstGeom>
          <a:noFill/>
          <a:ln w="25400">
            <a:solidFill>
              <a:srgbClr val="E9232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3072" name="Text Box 32"/>
          <p:cNvSpPr txBox="1">
            <a:spLocks noChangeArrowheads="1"/>
          </p:cNvSpPr>
          <p:nvPr/>
        </p:nvSpPr>
        <p:spPr bwMode="auto">
          <a:xfrm>
            <a:off x="152400" y="5257800"/>
            <a:ext cx="2667000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Divergence estimation complexity</a:t>
            </a:r>
          </a:p>
          <a:p>
            <a:pPr>
              <a:spcBef>
                <a:spcPct val="50000"/>
              </a:spcBef>
            </a:pPr>
            <a:r>
              <a:rPr lang="en-US" b="1"/>
              <a:t>Dependent on number of unlabeled samples</a:t>
            </a:r>
            <a:r>
              <a:rPr lang="en-US" b="1">
                <a:solidFill>
                  <a:srgbClr val="E92323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67" grpId="0" animBg="1"/>
      <p:bldP spid="343067" grpId="1" animBg="1"/>
      <p:bldP spid="343069" grpId="0" animBg="1"/>
      <p:bldP spid="343069" grpId="1" animBg="1"/>
      <p:bldP spid="343070" grpId="0" animBg="1"/>
      <p:bldP spid="343070" grpId="1" animBg="1"/>
      <p:bldP spid="343071" grpId="0" animBg="1"/>
      <p:bldP spid="34307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Adaptation Active Learning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>
              <a:spcBef>
                <a:spcPct val="75000"/>
              </a:spcBef>
            </a:pPr>
            <a:r>
              <a:rPr lang="en-US" sz="2800" b="1">
                <a:solidFill>
                  <a:srgbClr val="0000AC"/>
                </a:solidFill>
              </a:rPr>
              <a:t>Given limited resources, which domains should we label? </a:t>
            </a:r>
          </a:p>
          <a:p>
            <a:pPr>
              <a:lnSpc>
                <a:spcPct val="110000"/>
              </a:lnSpc>
              <a:spcBef>
                <a:spcPct val="75000"/>
              </a:spcBef>
            </a:pPr>
            <a:r>
              <a:rPr lang="en-US" sz="2800" b="1">
                <a:solidFill>
                  <a:srgbClr val="008000"/>
                </a:solidFill>
              </a:rPr>
              <a:t>Train a classifier to distinguish between unlabeled source and target instances</a:t>
            </a:r>
          </a:p>
          <a:p>
            <a:pPr>
              <a:spcBef>
                <a:spcPct val="75000"/>
              </a:spcBef>
            </a:pPr>
            <a:r>
              <a:rPr lang="en-US" sz="2800" b="1"/>
              <a:t>Proxy	        - distance: classifier margin</a:t>
            </a:r>
          </a:p>
          <a:p>
            <a:pPr>
              <a:spcBef>
                <a:spcPct val="75000"/>
              </a:spcBef>
            </a:pPr>
            <a:r>
              <a:rPr lang="en-US" sz="2800" b="1">
                <a:solidFill>
                  <a:srgbClr val="880E0E"/>
                </a:solidFill>
              </a:rPr>
              <a:t>Label domains to get the most coverage</a:t>
            </a:r>
          </a:p>
          <a:p>
            <a:pPr lvl="1">
              <a:spcBef>
                <a:spcPct val="0"/>
              </a:spcBef>
            </a:pPr>
            <a:r>
              <a:rPr lang="en-US" sz="2400" b="1">
                <a:solidFill>
                  <a:srgbClr val="880E0E"/>
                </a:solidFill>
              </a:rPr>
              <a:t>one of (books, DVDs)</a:t>
            </a:r>
          </a:p>
          <a:p>
            <a:pPr lvl="1">
              <a:spcBef>
                <a:spcPct val="0"/>
              </a:spcBef>
            </a:pPr>
            <a:r>
              <a:rPr lang="en-US" sz="2400" b="1">
                <a:solidFill>
                  <a:srgbClr val="880E0E"/>
                </a:solidFill>
              </a:rPr>
              <a:t>one of (electronics, kitchen)</a:t>
            </a:r>
            <a:endParaRPr lang="en-US" sz="2400" b="1">
              <a:solidFill>
                <a:srgbClr val="0000AC"/>
              </a:solidFill>
            </a:endParaRPr>
          </a:p>
        </p:txBody>
      </p:sp>
      <p:pic>
        <p:nvPicPr>
          <p:cNvPr id="345093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781175" y="41402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ChangeArrowheads="1"/>
          </p:cNvSpPr>
          <p:nvPr/>
        </p:nvSpPr>
        <p:spPr bwMode="auto">
          <a:xfrm>
            <a:off x="7391400" y="5867400"/>
            <a:ext cx="17526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7143" name="Rectangle 7"/>
          <p:cNvSpPr>
            <a:spLocks noChangeArrowheads="1"/>
          </p:cNvSpPr>
          <p:nvPr/>
        </p:nvSpPr>
        <p:spPr bwMode="auto">
          <a:xfrm>
            <a:off x="57150" y="1066800"/>
            <a:ext cx="90678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47140" name="Object 4"/>
          <p:cNvGraphicFramePr>
            <a:graphicFrameLocks noChangeAspect="1"/>
          </p:cNvGraphicFramePr>
          <p:nvPr>
            <p:ph idx="1"/>
          </p:nvPr>
        </p:nvGraphicFramePr>
        <p:xfrm>
          <a:off x="381000" y="1157288"/>
          <a:ext cx="8229600" cy="5627687"/>
        </p:xfrm>
        <a:graphic>
          <a:graphicData uri="http://schemas.openxmlformats.org/presentationml/2006/ole">
            <p:oleObj spid="_x0000_s347140" name="Chart" r:id="rId6" imgW="8677275" imgH="5934253" progId="Excel.Chart.8">
              <p:embed/>
            </p:oleObj>
          </a:graphicData>
        </a:graphic>
      </p:graphicFrame>
      <p:pic>
        <p:nvPicPr>
          <p:cNvPr id="347145" name="Picture 9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3276600" y="6388100"/>
            <a:ext cx="29718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7152" name="Picture 16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304800" y="228600"/>
            <a:ext cx="84582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3471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 Domains of Text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609600"/>
          </a:xfrm>
        </p:spPr>
        <p:txBody>
          <a:bodyPr/>
          <a:lstStyle/>
          <a:p>
            <a:r>
              <a:rPr lang="en-US" sz="2800"/>
              <a:t>Huge variation in vocabulary &amp; style</a:t>
            </a:r>
          </a:p>
        </p:txBody>
      </p:sp>
      <p:pic>
        <p:nvPicPr>
          <p:cNvPr id="263172" name="Picture 4" descr="masthead-wall-street-journa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981200"/>
            <a:ext cx="2743200" cy="19891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3175" name="Picture 7" descr="nature cov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8038" y="1600200"/>
            <a:ext cx="1757362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grpSp>
        <p:nvGrpSpPr>
          <p:cNvPr id="263193" name="Group 25"/>
          <p:cNvGrpSpPr>
            <a:grpSpLocks/>
          </p:cNvGrpSpPr>
          <p:nvPr/>
        </p:nvGrpSpPr>
        <p:grpSpPr bwMode="auto">
          <a:xfrm>
            <a:off x="4495800" y="4267200"/>
            <a:ext cx="1219200" cy="1371600"/>
            <a:chOff x="1576" y="2824"/>
            <a:chExt cx="768" cy="864"/>
          </a:xfrm>
        </p:grpSpPr>
        <p:sp>
          <p:nvSpPr>
            <p:cNvPr id="263178" name="Rectangle 10"/>
            <p:cNvSpPr>
              <a:spLocks noChangeArrowheads="1"/>
            </p:cNvSpPr>
            <p:nvPr/>
          </p:nvSpPr>
          <p:spPr bwMode="auto">
            <a:xfrm>
              <a:off x="1576" y="2824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0" name="Rectangle 12"/>
            <p:cNvSpPr>
              <a:spLocks noChangeArrowheads="1"/>
            </p:cNvSpPr>
            <p:nvPr/>
          </p:nvSpPr>
          <p:spPr bwMode="auto">
            <a:xfrm>
              <a:off x="1648" y="2896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1" name="Rectangle 13"/>
            <p:cNvSpPr>
              <a:spLocks noChangeArrowheads="1"/>
            </p:cNvSpPr>
            <p:nvPr/>
          </p:nvSpPr>
          <p:spPr bwMode="auto">
            <a:xfrm>
              <a:off x="1720" y="2968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182" name="Text Box 14"/>
            <p:cNvSpPr txBox="1">
              <a:spLocks noChangeArrowheads="1"/>
            </p:cNvSpPr>
            <p:nvPr/>
          </p:nvSpPr>
          <p:spPr bwMode="auto">
            <a:xfrm>
              <a:off x="1768" y="3016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tech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blogs</a:t>
              </a:r>
            </a:p>
          </p:txBody>
        </p:sp>
      </p:grpSp>
      <p:sp>
        <p:nvSpPr>
          <p:cNvPr id="263187" name="Rectangle 19"/>
          <p:cNvSpPr>
            <a:spLocks noChangeArrowheads="1"/>
          </p:cNvSpPr>
          <p:nvPr/>
        </p:nvSpPr>
        <p:spPr bwMode="auto">
          <a:xfrm>
            <a:off x="6629400" y="4267200"/>
            <a:ext cx="838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88" name="Rectangle 20"/>
          <p:cNvSpPr>
            <a:spLocks noChangeArrowheads="1"/>
          </p:cNvSpPr>
          <p:nvPr/>
        </p:nvSpPr>
        <p:spPr bwMode="auto">
          <a:xfrm>
            <a:off x="6743700" y="4381500"/>
            <a:ext cx="838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89" name="Rectangle 21"/>
          <p:cNvSpPr>
            <a:spLocks noChangeArrowheads="1"/>
          </p:cNvSpPr>
          <p:nvPr/>
        </p:nvSpPr>
        <p:spPr bwMode="auto">
          <a:xfrm>
            <a:off x="6858000" y="4495800"/>
            <a:ext cx="8382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90" name="Text Box 22"/>
          <p:cNvSpPr txBox="1">
            <a:spLocks noChangeArrowheads="1"/>
          </p:cNvSpPr>
          <p:nvPr/>
        </p:nvSpPr>
        <p:spPr bwMode="auto">
          <a:xfrm>
            <a:off x="6883400" y="4572000"/>
            <a:ext cx="9144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sports</a:t>
            </a:r>
          </a:p>
          <a:p>
            <a:pPr>
              <a:spcBef>
                <a:spcPct val="50000"/>
              </a:spcBef>
            </a:pPr>
            <a:r>
              <a:rPr lang="en-US"/>
              <a:t>blogs</a:t>
            </a:r>
          </a:p>
        </p:txBody>
      </p:sp>
      <p:sp>
        <p:nvSpPr>
          <p:cNvPr id="263191" name="Line 23"/>
          <p:cNvSpPr>
            <a:spLocks noChangeShapeType="1"/>
          </p:cNvSpPr>
          <p:nvPr/>
        </p:nvSpPr>
        <p:spPr bwMode="auto">
          <a:xfrm flipH="1">
            <a:off x="1524000" y="4025900"/>
            <a:ext cx="18288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2" name="Line 24"/>
          <p:cNvSpPr>
            <a:spLocks noChangeShapeType="1"/>
          </p:cNvSpPr>
          <p:nvPr/>
        </p:nvSpPr>
        <p:spPr bwMode="auto">
          <a:xfrm>
            <a:off x="6489700" y="4025900"/>
            <a:ext cx="1828800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4" name="Line 26"/>
          <p:cNvSpPr>
            <a:spLocks noChangeShapeType="1"/>
          </p:cNvSpPr>
          <p:nvPr/>
        </p:nvSpPr>
        <p:spPr bwMode="auto">
          <a:xfrm flipH="1">
            <a:off x="3657600" y="5651500"/>
            <a:ext cx="7620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5" name="Line 27"/>
          <p:cNvSpPr>
            <a:spLocks noChangeShapeType="1"/>
          </p:cNvSpPr>
          <p:nvPr/>
        </p:nvSpPr>
        <p:spPr bwMode="auto">
          <a:xfrm>
            <a:off x="5715000" y="5638800"/>
            <a:ext cx="914400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196" name="Rectangle 28"/>
          <p:cNvSpPr>
            <a:spLocks noChangeArrowheads="1"/>
          </p:cNvSpPr>
          <p:nvPr/>
        </p:nvSpPr>
        <p:spPr bwMode="auto">
          <a:xfrm>
            <a:off x="4013200" y="58420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97" name="Rectangle 29"/>
          <p:cNvSpPr>
            <a:spLocks noChangeArrowheads="1"/>
          </p:cNvSpPr>
          <p:nvPr/>
        </p:nvSpPr>
        <p:spPr bwMode="auto">
          <a:xfrm>
            <a:off x="4127500" y="59563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198" name="Rectangle 30"/>
          <p:cNvSpPr>
            <a:spLocks noChangeArrowheads="1"/>
          </p:cNvSpPr>
          <p:nvPr/>
        </p:nvSpPr>
        <p:spPr bwMode="auto">
          <a:xfrm>
            <a:off x="4241800" y="60706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04" name="Line 36"/>
          <p:cNvSpPr>
            <a:spLocks noChangeShapeType="1"/>
          </p:cNvSpPr>
          <p:nvPr/>
        </p:nvSpPr>
        <p:spPr bwMode="auto">
          <a:xfrm>
            <a:off x="4279900" y="624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5" name="Line 37"/>
          <p:cNvSpPr>
            <a:spLocks noChangeShapeType="1"/>
          </p:cNvSpPr>
          <p:nvPr/>
        </p:nvSpPr>
        <p:spPr bwMode="auto">
          <a:xfrm>
            <a:off x="42799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6" name="Line 38"/>
          <p:cNvSpPr>
            <a:spLocks noChangeShapeType="1"/>
          </p:cNvSpPr>
          <p:nvPr/>
        </p:nvSpPr>
        <p:spPr bwMode="auto">
          <a:xfrm>
            <a:off x="4279900" y="6413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7" name="Line 39"/>
          <p:cNvSpPr>
            <a:spLocks noChangeShapeType="1"/>
          </p:cNvSpPr>
          <p:nvPr/>
        </p:nvSpPr>
        <p:spPr bwMode="auto">
          <a:xfrm>
            <a:off x="4279900" y="64897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09" name="Text Box 41"/>
          <p:cNvSpPr txBox="1">
            <a:spLocks noChangeArrowheads="1"/>
          </p:cNvSpPr>
          <p:nvPr/>
        </p:nvSpPr>
        <p:spPr bwMode="auto">
          <a:xfrm>
            <a:off x="4203700" y="6089650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">
                <a:solidFill>
                  <a:srgbClr val="E92323"/>
                </a:solidFill>
              </a:rPr>
              <a:t>Yahoo </a:t>
            </a:r>
            <a:r>
              <a:rPr lang="en-US" sz="400"/>
              <a:t>360</a:t>
            </a:r>
          </a:p>
        </p:txBody>
      </p:sp>
      <p:sp>
        <p:nvSpPr>
          <p:cNvPr id="263210" name="Rectangle 42"/>
          <p:cNvSpPr>
            <a:spLocks noChangeArrowheads="1"/>
          </p:cNvSpPr>
          <p:nvPr/>
        </p:nvSpPr>
        <p:spPr bwMode="auto">
          <a:xfrm>
            <a:off x="4978400" y="58420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11" name="Rectangle 43"/>
          <p:cNvSpPr>
            <a:spLocks noChangeArrowheads="1"/>
          </p:cNvSpPr>
          <p:nvPr/>
        </p:nvSpPr>
        <p:spPr bwMode="auto">
          <a:xfrm>
            <a:off x="5092700" y="59563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12" name="Rectangle 44"/>
          <p:cNvSpPr>
            <a:spLocks noChangeArrowheads="1"/>
          </p:cNvSpPr>
          <p:nvPr/>
        </p:nvSpPr>
        <p:spPr bwMode="auto">
          <a:xfrm>
            <a:off x="5207000" y="60706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13" name="Line 45"/>
          <p:cNvSpPr>
            <a:spLocks noChangeShapeType="1"/>
          </p:cNvSpPr>
          <p:nvPr/>
        </p:nvSpPr>
        <p:spPr bwMode="auto">
          <a:xfrm>
            <a:off x="5245100" y="624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14" name="Line 46"/>
          <p:cNvSpPr>
            <a:spLocks noChangeShapeType="1"/>
          </p:cNvSpPr>
          <p:nvPr/>
        </p:nvSpPr>
        <p:spPr bwMode="auto">
          <a:xfrm>
            <a:off x="52451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15" name="Line 47"/>
          <p:cNvSpPr>
            <a:spLocks noChangeShapeType="1"/>
          </p:cNvSpPr>
          <p:nvPr/>
        </p:nvSpPr>
        <p:spPr bwMode="auto">
          <a:xfrm>
            <a:off x="5245100" y="6413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16" name="Line 48"/>
          <p:cNvSpPr>
            <a:spLocks noChangeShapeType="1"/>
          </p:cNvSpPr>
          <p:nvPr/>
        </p:nvSpPr>
        <p:spPr bwMode="auto">
          <a:xfrm>
            <a:off x="5245100" y="64897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17" name="Text Box 49"/>
          <p:cNvSpPr txBox="1">
            <a:spLocks noChangeArrowheads="1"/>
          </p:cNvSpPr>
          <p:nvPr/>
        </p:nvSpPr>
        <p:spPr bwMode="auto">
          <a:xfrm>
            <a:off x="5168900" y="6089650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">
                <a:solidFill>
                  <a:srgbClr val="E92323"/>
                </a:solidFill>
              </a:rPr>
              <a:t>Yahoo </a:t>
            </a:r>
            <a:r>
              <a:rPr lang="en-US" sz="400"/>
              <a:t>360</a:t>
            </a:r>
          </a:p>
        </p:txBody>
      </p:sp>
      <p:sp>
        <p:nvSpPr>
          <p:cNvPr id="263218" name="Rectangle 50"/>
          <p:cNvSpPr>
            <a:spLocks noChangeArrowheads="1"/>
          </p:cNvSpPr>
          <p:nvPr/>
        </p:nvSpPr>
        <p:spPr bwMode="auto">
          <a:xfrm>
            <a:off x="5981700" y="58420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19" name="Rectangle 51"/>
          <p:cNvSpPr>
            <a:spLocks noChangeArrowheads="1"/>
          </p:cNvSpPr>
          <p:nvPr/>
        </p:nvSpPr>
        <p:spPr bwMode="auto">
          <a:xfrm>
            <a:off x="6096000" y="59563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20" name="Rectangle 52"/>
          <p:cNvSpPr>
            <a:spLocks noChangeArrowheads="1"/>
          </p:cNvSpPr>
          <p:nvPr/>
        </p:nvSpPr>
        <p:spPr bwMode="auto">
          <a:xfrm>
            <a:off x="6210300" y="6070600"/>
            <a:ext cx="3810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3221" name="Line 53"/>
          <p:cNvSpPr>
            <a:spLocks noChangeShapeType="1"/>
          </p:cNvSpPr>
          <p:nvPr/>
        </p:nvSpPr>
        <p:spPr bwMode="auto">
          <a:xfrm>
            <a:off x="6248400" y="6248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22" name="Line 54"/>
          <p:cNvSpPr>
            <a:spLocks noChangeShapeType="1"/>
          </p:cNvSpPr>
          <p:nvPr/>
        </p:nvSpPr>
        <p:spPr bwMode="auto">
          <a:xfrm>
            <a:off x="6248400" y="6324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23" name="Line 55"/>
          <p:cNvSpPr>
            <a:spLocks noChangeShapeType="1"/>
          </p:cNvSpPr>
          <p:nvPr/>
        </p:nvSpPr>
        <p:spPr bwMode="auto">
          <a:xfrm>
            <a:off x="6248400" y="64135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24" name="Line 56"/>
          <p:cNvSpPr>
            <a:spLocks noChangeShapeType="1"/>
          </p:cNvSpPr>
          <p:nvPr/>
        </p:nvSpPr>
        <p:spPr bwMode="auto">
          <a:xfrm>
            <a:off x="6248400" y="64897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3225" name="Text Box 57"/>
          <p:cNvSpPr txBox="1">
            <a:spLocks noChangeArrowheads="1"/>
          </p:cNvSpPr>
          <p:nvPr/>
        </p:nvSpPr>
        <p:spPr bwMode="auto">
          <a:xfrm>
            <a:off x="6172200" y="6089650"/>
            <a:ext cx="4572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">
                <a:solidFill>
                  <a:srgbClr val="E92323"/>
                </a:solidFill>
              </a:rPr>
              <a:t>Yahoo </a:t>
            </a:r>
            <a:r>
              <a:rPr lang="en-US" sz="400"/>
              <a:t>360</a:t>
            </a:r>
          </a:p>
        </p:txBody>
      </p:sp>
      <p:sp>
        <p:nvSpPr>
          <p:cNvPr id="263226" name="Text Box 58"/>
          <p:cNvSpPr txBox="1">
            <a:spLocks noChangeArrowheads="1"/>
          </p:cNvSpPr>
          <p:nvPr/>
        </p:nvSpPr>
        <p:spPr bwMode="auto">
          <a:xfrm>
            <a:off x="4641850" y="60960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/>
              <a:t>. . .</a:t>
            </a:r>
          </a:p>
        </p:txBody>
      </p:sp>
      <p:sp>
        <p:nvSpPr>
          <p:cNvPr id="263227" name="Text Box 59"/>
          <p:cNvSpPr txBox="1">
            <a:spLocks noChangeArrowheads="1"/>
          </p:cNvSpPr>
          <p:nvPr/>
        </p:nvSpPr>
        <p:spPr bwMode="auto">
          <a:xfrm>
            <a:off x="5638800" y="6096000"/>
            <a:ext cx="381000" cy="21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800" b="1"/>
              <a:t>. . .</a:t>
            </a:r>
          </a:p>
        </p:txBody>
      </p:sp>
      <p:sp>
        <p:nvSpPr>
          <p:cNvPr id="263228" name="Text Box 60"/>
          <p:cNvSpPr txBox="1">
            <a:spLocks noChangeArrowheads="1"/>
          </p:cNvSpPr>
          <p:nvPr/>
        </p:nvSpPr>
        <p:spPr bwMode="auto">
          <a:xfrm>
            <a:off x="3752850" y="474345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. . .</a:t>
            </a:r>
          </a:p>
        </p:txBody>
      </p:sp>
      <p:sp>
        <p:nvSpPr>
          <p:cNvPr id="263229" name="Text Box 61"/>
          <p:cNvSpPr txBox="1">
            <a:spLocks noChangeArrowheads="1"/>
          </p:cNvSpPr>
          <p:nvPr/>
        </p:nvSpPr>
        <p:spPr bwMode="auto">
          <a:xfrm>
            <a:off x="5867400" y="474345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/>
              <a:t>. . .</a:t>
            </a:r>
          </a:p>
        </p:txBody>
      </p:sp>
      <p:grpSp>
        <p:nvGrpSpPr>
          <p:cNvPr id="263234" name="Group 66"/>
          <p:cNvGrpSpPr>
            <a:grpSpLocks/>
          </p:cNvGrpSpPr>
          <p:nvPr/>
        </p:nvGrpSpPr>
        <p:grpSpPr bwMode="auto">
          <a:xfrm>
            <a:off x="2438400" y="4267200"/>
            <a:ext cx="1155700" cy="1371600"/>
            <a:chOff x="2824" y="2688"/>
            <a:chExt cx="728" cy="864"/>
          </a:xfrm>
        </p:grpSpPr>
        <p:sp>
          <p:nvSpPr>
            <p:cNvPr id="263230" name="Rectangle 62"/>
            <p:cNvSpPr>
              <a:spLocks noChangeArrowheads="1"/>
            </p:cNvSpPr>
            <p:nvPr/>
          </p:nvSpPr>
          <p:spPr bwMode="auto">
            <a:xfrm>
              <a:off x="2824" y="2688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1" name="Rectangle 63"/>
            <p:cNvSpPr>
              <a:spLocks noChangeArrowheads="1"/>
            </p:cNvSpPr>
            <p:nvPr/>
          </p:nvSpPr>
          <p:spPr bwMode="auto">
            <a:xfrm>
              <a:off x="2896" y="2760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2" name="Rectangle 64"/>
            <p:cNvSpPr>
              <a:spLocks noChangeArrowheads="1"/>
            </p:cNvSpPr>
            <p:nvPr/>
          </p:nvSpPr>
          <p:spPr bwMode="auto">
            <a:xfrm>
              <a:off x="2968" y="2832"/>
              <a:ext cx="528" cy="7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233" name="Text Box 65"/>
            <p:cNvSpPr txBox="1">
              <a:spLocks noChangeArrowheads="1"/>
            </p:cNvSpPr>
            <p:nvPr/>
          </p:nvSpPr>
          <p:spPr bwMode="auto">
            <a:xfrm>
              <a:off x="2976" y="2880"/>
              <a:ext cx="576" cy="4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politics</a:t>
              </a:r>
            </a:p>
            <a:p>
              <a:pPr>
                <a:spcBef>
                  <a:spcPct val="50000"/>
                </a:spcBef>
              </a:pPr>
              <a:r>
                <a:rPr lang="en-US"/>
                <a:t>blogs</a:t>
              </a:r>
            </a:p>
          </p:txBody>
        </p:sp>
      </p:grpSp>
      <p:sp>
        <p:nvSpPr>
          <p:cNvPr id="263235" name="Text Box 67"/>
          <p:cNvSpPr txBox="1">
            <a:spLocks noChangeArrowheads="1"/>
          </p:cNvSpPr>
          <p:nvPr/>
        </p:nvSpPr>
        <p:spPr bwMode="auto">
          <a:xfrm>
            <a:off x="119063" y="4495800"/>
            <a:ext cx="8915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>
                <a:solidFill>
                  <a:srgbClr val="E92323"/>
                </a:solidFill>
              </a:rPr>
              <a:t>“Ok, I’ll just build models for each domain I encounter”</a:t>
            </a:r>
          </a:p>
        </p:txBody>
      </p:sp>
      <p:pic>
        <p:nvPicPr>
          <p:cNvPr id="263236" name="Picture 68" descr="MSN_Spac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1863725"/>
            <a:ext cx="2957513" cy="2212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187" grpId="0" animBg="1"/>
      <p:bldP spid="263188" grpId="0" animBg="1"/>
      <p:bldP spid="263189" grpId="0" animBg="1"/>
      <p:bldP spid="263190" grpId="0"/>
      <p:bldP spid="263191" grpId="0" animBg="1"/>
      <p:bldP spid="263192" grpId="0" animBg="1"/>
      <p:bldP spid="263194" grpId="0" animBg="1"/>
      <p:bldP spid="263195" grpId="0" animBg="1"/>
      <p:bldP spid="263196" grpId="0" animBg="1"/>
      <p:bldP spid="263197" grpId="0" animBg="1"/>
      <p:bldP spid="263198" grpId="0" animBg="1"/>
      <p:bldP spid="263204" grpId="0" animBg="1"/>
      <p:bldP spid="263205" grpId="0" animBg="1"/>
      <p:bldP spid="263206" grpId="0" animBg="1"/>
      <p:bldP spid="263207" grpId="0" animBg="1"/>
      <p:bldP spid="263209" grpId="0"/>
      <p:bldP spid="263210" grpId="0" animBg="1"/>
      <p:bldP spid="263211" grpId="0" animBg="1"/>
      <p:bldP spid="263212" grpId="0" animBg="1"/>
      <p:bldP spid="263213" grpId="0" animBg="1"/>
      <p:bldP spid="263214" grpId="0" animBg="1"/>
      <p:bldP spid="263215" grpId="0" animBg="1"/>
      <p:bldP spid="263216" grpId="0" animBg="1"/>
      <p:bldP spid="263217" grpId="0"/>
      <p:bldP spid="263218" grpId="0" animBg="1"/>
      <p:bldP spid="263219" grpId="0" animBg="1"/>
      <p:bldP spid="263220" grpId="0" animBg="1"/>
      <p:bldP spid="263221" grpId="0" animBg="1"/>
      <p:bldP spid="263222" grpId="0" animBg="1"/>
      <p:bldP spid="263223" grpId="0" animBg="1"/>
      <p:bldP spid="263224" grpId="0" animBg="1"/>
      <p:bldP spid="263225" grpId="0"/>
      <p:bldP spid="263226" grpId="0"/>
      <p:bldP spid="263227" grpId="0"/>
      <p:bldP spid="263228" grpId="0"/>
      <p:bldP spid="263229" grpId="0"/>
      <p:bldP spid="263235" grpId="0"/>
      <p:bldP spid="263235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Adaptation &amp; Ranking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458200" cy="4525963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3000" b="1"/>
              <a:t>Input: query &amp; list of top-ranked documents</a:t>
            </a:r>
          </a:p>
          <a:p>
            <a:pPr>
              <a:spcBef>
                <a:spcPct val="50000"/>
              </a:spcBef>
            </a:pPr>
            <a:r>
              <a:rPr lang="en-US" sz="3000" b="1">
                <a:solidFill>
                  <a:srgbClr val="008000"/>
                </a:solidFill>
              </a:rPr>
              <a:t>Output: Ranking</a:t>
            </a:r>
          </a:p>
          <a:p>
            <a:pPr>
              <a:spcBef>
                <a:spcPct val="50000"/>
              </a:spcBef>
            </a:pPr>
            <a:r>
              <a:rPr lang="en-US" sz="3000" b="1">
                <a:solidFill>
                  <a:srgbClr val="880E0E"/>
                </a:solidFill>
              </a:rPr>
              <a:t>Score documents based on editorial or click-through data </a:t>
            </a:r>
          </a:p>
          <a:p>
            <a:pPr>
              <a:spcBef>
                <a:spcPct val="50000"/>
              </a:spcBef>
            </a:pPr>
            <a:r>
              <a:rPr lang="en-US" sz="3000" b="1"/>
              <a:t>Adaptation: Different markets or query types </a:t>
            </a:r>
          </a:p>
          <a:p>
            <a:pPr>
              <a:spcBef>
                <a:spcPct val="50000"/>
              </a:spcBef>
            </a:pPr>
            <a:r>
              <a:rPr lang="en-US" sz="3000" b="1">
                <a:solidFill>
                  <a:srgbClr val="0000FF"/>
                </a:solidFill>
              </a:rPr>
              <a:t>Pivots: common relevant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Advertisement: More SCL &amp; Theory</a:t>
            </a: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228600" y="1600200"/>
            <a:ext cx="8915400" cy="457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sz="2800" b="1"/>
              <a:t>Domain Adaptation with Structural Correspondence Learning</a:t>
            </a:r>
            <a:r>
              <a:rPr lang="en-US" sz="2800"/>
              <a:t>.  </a:t>
            </a:r>
          </a:p>
          <a:p>
            <a:pPr>
              <a:spcBef>
                <a:spcPct val="25000"/>
              </a:spcBef>
            </a:pPr>
            <a:r>
              <a:rPr lang="en-US" sz="2800">
                <a:solidFill>
                  <a:schemeClr val="accent2"/>
                </a:solidFill>
              </a:rPr>
              <a:t>John Blitzer, Ryan McDonald, Fernando Pereira.</a:t>
            </a:r>
            <a:r>
              <a:rPr lang="en-US" sz="2800"/>
              <a:t>  </a:t>
            </a:r>
          </a:p>
          <a:p>
            <a:pPr>
              <a:spcBef>
                <a:spcPct val="25000"/>
              </a:spcBef>
            </a:pPr>
            <a:r>
              <a:rPr lang="en-US" sz="2800">
                <a:solidFill>
                  <a:srgbClr val="008600"/>
                </a:solidFill>
              </a:rPr>
              <a:t>EMNLP 2006.</a:t>
            </a:r>
          </a:p>
          <a:p>
            <a:pPr>
              <a:spcBef>
                <a:spcPct val="25000"/>
              </a:spcBef>
            </a:pPr>
            <a:endParaRPr lang="en-US" sz="2800" b="1">
              <a:solidFill>
                <a:srgbClr val="008600"/>
              </a:solidFill>
            </a:endParaRPr>
          </a:p>
          <a:p>
            <a:pPr>
              <a:spcBef>
                <a:spcPct val="25000"/>
              </a:spcBef>
            </a:pPr>
            <a:r>
              <a:rPr lang="en-US" sz="2800" b="1"/>
              <a:t>Learning Bounds for Domain Adaptation. </a:t>
            </a:r>
            <a:r>
              <a:rPr lang="en-US" sz="2800"/>
              <a:t> </a:t>
            </a:r>
          </a:p>
          <a:p>
            <a:pPr>
              <a:spcBef>
                <a:spcPct val="25000"/>
              </a:spcBef>
            </a:pPr>
            <a:r>
              <a:rPr lang="en-US" sz="2800">
                <a:solidFill>
                  <a:schemeClr val="accent2"/>
                </a:solidFill>
              </a:rPr>
              <a:t>John Blitzer, Koby Crammer, Alex Kulesza, Fernando Pereira, Jenn Wortman.</a:t>
            </a:r>
            <a:r>
              <a:rPr lang="en-US" sz="2800"/>
              <a:t>  </a:t>
            </a:r>
          </a:p>
          <a:p>
            <a:pPr>
              <a:spcBef>
                <a:spcPct val="25000"/>
              </a:spcBef>
            </a:pPr>
            <a:r>
              <a:rPr lang="en-US" sz="2800">
                <a:solidFill>
                  <a:srgbClr val="008600"/>
                </a:solidFill>
              </a:rPr>
              <a:t>Currently under review.</a:t>
            </a:r>
            <a:r>
              <a:rPr lang="en-US" sz="2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770" name="Picture 2" descr="pars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4625" y="1828800"/>
            <a:ext cx="4953000" cy="4187825"/>
          </a:xfrm>
          <a:prstGeom prst="rect">
            <a:avLst/>
          </a:prstGeom>
          <a:noFill/>
        </p:spPr>
      </p:pic>
      <p:sp>
        <p:nvSpPr>
          <p:cNvPr id="28877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Adaptation: Tagging &amp; Parsing</a:t>
            </a:r>
          </a:p>
        </p:txBody>
      </p:sp>
      <p:sp>
        <p:nvSpPr>
          <p:cNvPr id="288772" name="Text Box 4"/>
          <p:cNvSpPr txBox="1">
            <a:spLocks noChangeArrowheads="1"/>
          </p:cNvSpPr>
          <p:nvPr/>
        </p:nvSpPr>
        <p:spPr bwMode="auto">
          <a:xfrm>
            <a:off x="3976688" y="1524000"/>
            <a:ext cx="4964112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 sz="2000"/>
              <a:t>Accuracy for different tagger inputs</a:t>
            </a: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3992563" y="5872163"/>
            <a:ext cx="4954587" cy="3762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en-US"/>
              <a:t># of WSJ training sentences</a:t>
            </a:r>
          </a:p>
        </p:txBody>
      </p:sp>
      <p:sp>
        <p:nvSpPr>
          <p:cNvPr id="288774" name="Text Box 6"/>
          <p:cNvSpPr txBox="1">
            <a:spLocks noChangeArrowheads="1"/>
          </p:cNvSpPr>
          <p:nvPr/>
        </p:nvSpPr>
        <p:spPr bwMode="auto">
          <a:xfrm rot="10800000">
            <a:off x="3962400" y="2362200"/>
            <a:ext cx="45878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Accuracy</a:t>
            </a:r>
          </a:p>
        </p:txBody>
      </p:sp>
      <p:sp>
        <p:nvSpPr>
          <p:cNvPr id="288775" name="Text Box 7"/>
          <p:cNvSpPr txBox="1">
            <a:spLocks noChangeArrowheads="1"/>
          </p:cNvSpPr>
          <p:nvPr/>
        </p:nvSpPr>
        <p:spPr bwMode="auto">
          <a:xfrm>
            <a:off x="152400" y="1676400"/>
            <a:ext cx="40386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600" b="1"/>
              <a:t>Dependency Parsing</a:t>
            </a:r>
          </a:p>
        </p:txBody>
      </p:sp>
      <p:sp>
        <p:nvSpPr>
          <p:cNvPr id="288776" name="Text Box 8"/>
          <p:cNvSpPr txBox="1">
            <a:spLocks noChangeArrowheads="1"/>
          </p:cNvSpPr>
          <p:nvPr/>
        </p:nvSpPr>
        <p:spPr bwMode="auto">
          <a:xfrm>
            <a:off x="152400" y="2297113"/>
            <a:ext cx="3657600" cy="318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McDonald et al. 2005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Uses part of speech tags as features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Train on WSJ, test on MEDLINE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Use different taggers for MEDLINE input features</a:t>
            </a:r>
          </a:p>
        </p:txBody>
      </p:sp>
      <p:sp>
        <p:nvSpPr>
          <p:cNvPr id="288777" name="Rectangle 9"/>
          <p:cNvSpPr>
            <a:spLocks noChangeArrowheads="1"/>
          </p:cNvSpPr>
          <p:nvPr/>
        </p:nvSpPr>
        <p:spPr bwMode="auto">
          <a:xfrm>
            <a:off x="152400" y="1676400"/>
            <a:ext cx="3733800" cy="3962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2" grpId="0" animBg="1"/>
      <p:bldP spid="288773" grpId="0" animBg="1"/>
      <p:bldP spid="288774" grpId="0"/>
      <p:bldP spid="288775" grpId="0"/>
      <p:bldP spid="28877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/>
              <a:t>Features &amp; Linear Models</a:t>
            </a:r>
          </a:p>
        </p:txBody>
      </p:sp>
      <p:sp>
        <p:nvSpPr>
          <p:cNvPr id="308227" name="AutoShape 3"/>
          <p:cNvSpPr>
            <a:spLocks noChangeArrowheads="1"/>
          </p:cNvSpPr>
          <p:nvPr/>
        </p:nvSpPr>
        <p:spPr bwMode="auto">
          <a:xfrm>
            <a:off x="1524000" y="4343400"/>
            <a:ext cx="520700" cy="457200"/>
          </a:xfrm>
          <a:prstGeom prst="rightArrow">
            <a:avLst>
              <a:gd name="adj1" fmla="val 50000"/>
              <a:gd name="adj2" fmla="val 28472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2146300" y="3352800"/>
            <a:ext cx="4572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2057400" y="33401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8230" name="Text Box 6"/>
          <p:cNvSpPr txBox="1">
            <a:spLocks noChangeArrowheads="1"/>
          </p:cNvSpPr>
          <p:nvPr/>
        </p:nvSpPr>
        <p:spPr bwMode="auto">
          <a:xfrm>
            <a:off x="2222500" y="44196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08231" name="Line 7"/>
          <p:cNvSpPr>
            <a:spLocks noChangeShapeType="1"/>
          </p:cNvSpPr>
          <p:nvPr/>
        </p:nvSpPr>
        <p:spPr bwMode="auto">
          <a:xfrm>
            <a:off x="2603500" y="3505200"/>
            <a:ext cx="292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32" name="Text Box 8"/>
          <p:cNvSpPr txBox="1">
            <a:spLocks noChangeArrowheads="1"/>
          </p:cNvSpPr>
          <p:nvPr/>
        </p:nvSpPr>
        <p:spPr bwMode="auto">
          <a:xfrm>
            <a:off x="2908300" y="3314700"/>
            <a:ext cx="1358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LW=normal</a:t>
            </a:r>
          </a:p>
        </p:txBody>
      </p:sp>
      <p:sp>
        <p:nvSpPr>
          <p:cNvPr id="308233" name="Text Box 9"/>
          <p:cNvSpPr txBox="1">
            <a:spLocks noChangeArrowheads="1"/>
          </p:cNvSpPr>
          <p:nvPr/>
        </p:nvSpPr>
        <p:spPr bwMode="auto">
          <a:xfrm>
            <a:off x="2895600" y="4699000"/>
            <a:ext cx="1371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MW=signal</a:t>
            </a:r>
          </a:p>
        </p:txBody>
      </p:sp>
      <p:sp>
        <p:nvSpPr>
          <p:cNvPr id="308234" name="Text Box 10"/>
          <p:cNvSpPr txBox="1">
            <a:spLocks noChangeArrowheads="1"/>
          </p:cNvSpPr>
          <p:nvPr/>
        </p:nvSpPr>
        <p:spPr bwMode="auto">
          <a:xfrm>
            <a:off x="2895600" y="3605213"/>
            <a:ext cx="2070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RW=transduction</a:t>
            </a:r>
          </a:p>
        </p:txBody>
      </p:sp>
      <p:sp>
        <p:nvSpPr>
          <p:cNvPr id="308235" name="Line 11"/>
          <p:cNvSpPr>
            <a:spLocks noChangeShapeType="1"/>
          </p:cNvSpPr>
          <p:nvPr/>
        </p:nvSpPr>
        <p:spPr bwMode="auto">
          <a:xfrm>
            <a:off x="2603500" y="4889500"/>
            <a:ext cx="292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36" name="Line 12"/>
          <p:cNvSpPr>
            <a:spLocks noChangeShapeType="1"/>
          </p:cNvSpPr>
          <p:nvPr/>
        </p:nvSpPr>
        <p:spPr bwMode="auto">
          <a:xfrm>
            <a:off x="2609850" y="3771900"/>
            <a:ext cx="292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37" name="Line 13"/>
          <p:cNvSpPr>
            <a:spLocks noChangeShapeType="1"/>
          </p:cNvSpPr>
          <p:nvPr/>
        </p:nvSpPr>
        <p:spPr bwMode="auto">
          <a:xfrm>
            <a:off x="21463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38" name="Line 14"/>
          <p:cNvSpPr>
            <a:spLocks noChangeShapeType="1"/>
          </p:cNvSpPr>
          <p:nvPr/>
        </p:nvSpPr>
        <p:spPr bwMode="auto">
          <a:xfrm>
            <a:off x="2146300" y="3924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39" name="Line 15"/>
          <p:cNvSpPr>
            <a:spLocks noChangeShapeType="1"/>
          </p:cNvSpPr>
          <p:nvPr/>
        </p:nvSpPr>
        <p:spPr bwMode="auto">
          <a:xfrm>
            <a:off x="2146300" y="4432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40" name="Line 16"/>
          <p:cNvSpPr>
            <a:spLocks noChangeShapeType="1"/>
          </p:cNvSpPr>
          <p:nvPr/>
        </p:nvSpPr>
        <p:spPr bwMode="auto">
          <a:xfrm>
            <a:off x="2146300" y="477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41" name="Line 17"/>
          <p:cNvSpPr>
            <a:spLocks noChangeShapeType="1"/>
          </p:cNvSpPr>
          <p:nvPr/>
        </p:nvSpPr>
        <p:spPr bwMode="auto">
          <a:xfrm>
            <a:off x="2146300" y="505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42" name="Text Box 18"/>
          <p:cNvSpPr txBox="1">
            <a:spLocks noChangeArrowheads="1"/>
          </p:cNvSpPr>
          <p:nvPr/>
        </p:nvSpPr>
        <p:spPr bwMode="auto">
          <a:xfrm>
            <a:off x="2203450" y="3606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8243" name="Text Box 19"/>
          <p:cNvSpPr txBox="1">
            <a:spLocks noChangeArrowheads="1"/>
          </p:cNvSpPr>
          <p:nvPr/>
        </p:nvSpPr>
        <p:spPr bwMode="auto">
          <a:xfrm>
            <a:off x="2247900" y="3911600"/>
            <a:ext cx="3048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308244" name="Text Box 20"/>
          <p:cNvSpPr txBox="1">
            <a:spLocks noChangeArrowheads="1"/>
          </p:cNvSpPr>
          <p:nvPr/>
        </p:nvSpPr>
        <p:spPr bwMode="auto">
          <a:xfrm>
            <a:off x="2070100" y="4724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08245" name="Text Box 21"/>
          <p:cNvSpPr txBox="1">
            <a:spLocks noChangeArrowheads="1"/>
          </p:cNvSpPr>
          <p:nvPr/>
        </p:nvSpPr>
        <p:spPr bwMode="auto">
          <a:xfrm>
            <a:off x="2235200" y="5029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08246" name="Rectangle 22"/>
          <p:cNvSpPr>
            <a:spLocks noChangeArrowheads="1"/>
          </p:cNvSpPr>
          <p:nvPr/>
        </p:nvSpPr>
        <p:spPr bwMode="auto">
          <a:xfrm>
            <a:off x="4918075" y="3340100"/>
            <a:ext cx="457200" cy="1993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47" name="Text Box 23"/>
          <p:cNvSpPr txBox="1">
            <a:spLocks noChangeArrowheads="1"/>
          </p:cNvSpPr>
          <p:nvPr/>
        </p:nvSpPr>
        <p:spPr bwMode="auto">
          <a:xfrm>
            <a:off x="4918075" y="33401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0.5</a:t>
            </a:r>
          </a:p>
        </p:txBody>
      </p:sp>
      <p:sp>
        <p:nvSpPr>
          <p:cNvPr id="308248" name="Text Box 24"/>
          <p:cNvSpPr txBox="1">
            <a:spLocks noChangeArrowheads="1"/>
          </p:cNvSpPr>
          <p:nvPr/>
        </p:nvSpPr>
        <p:spPr bwMode="auto">
          <a:xfrm>
            <a:off x="4937125" y="44069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-2</a:t>
            </a:r>
          </a:p>
        </p:txBody>
      </p:sp>
      <p:sp>
        <p:nvSpPr>
          <p:cNvPr id="308249" name="Line 25"/>
          <p:cNvSpPr>
            <a:spLocks noChangeShapeType="1"/>
          </p:cNvSpPr>
          <p:nvPr/>
        </p:nvSpPr>
        <p:spPr bwMode="auto">
          <a:xfrm>
            <a:off x="4918075" y="3644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50" name="Line 26"/>
          <p:cNvSpPr>
            <a:spLocks noChangeShapeType="1"/>
          </p:cNvSpPr>
          <p:nvPr/>
        </p:nvSpPr>
        <p:spPr bwMode="auto">
          <a:xfrm>
            <a:off x="4918075" y="3911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51" name="Line 27"/>
          <p:cNvSpPr>
            <a:spLocks noChangeShapeType="1"/>
          </p:cNvSpPr>
          <p:nvPr/>
        </p:nvSpPr>
        <p:spPr bwMode="auto">
          <a:xfrm>
            <a:off x="4918075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52" name="Line 28"/>
          <p:cNvSpPr>
            <a:spLocks noChangeShapeType="1"/>
          </p:cNvSpPr>
          <p:nvPr/>
        </p:nvSpPr>
        <p:spPr bwMode="auto">
          <a:xfrm>
            <a:off x="4918075" y="4762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53" name="Line 29"/>
          <p:cNvSpPr>
            <a:spLocks noChangeShapeType="1"/>
          </p:cNvSpPr>
          <p:nvPr/>
        </p:nvSpPr>
        <p:spPr bwMode="auto">
          <a:xfrm>
            <a:off x="4918075" y="5041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8254" name="Text Box 30"/>
          <p:cNvSpPr txBox="1">
            <a:spLocks noChangeArrowheads="1"/>
          </p:cNvSpPr>
          <p:nvPr/>
        </p:nvSpPr>
        <p:spPr bwMode="auto">
          <a:xfrm>
            <a:off x="4914900" y="35941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0.7</a:t>
            </a:r>
          </a:p>
        </p:txBody>
      </p:sp>
      <p:sp>
        <p:nvSpPr>
          <p:cNvPr id="308255" name="Text Box 31"/>
          <p:cNvSpPr txBox="1">
            <a:spLocks noChangeArrowheads="1"/>
          </p:cNvSpPr>
          <p:nvPr/>
        </p:nvSpPr>
        <p:spPr bwMode="auto">
          <a:xfrm>
            <a:off x="5019675" y="3898900"/>
            <a:ext cx="3048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308256" name="Text Box 32"/>
          <p:cNvSpPr txBox="1">
            <a:spLocks noChangeArrowheads="1"/>
          </p:cNvSpPr>
          <p:nvPr/>
        </p:nvSpPr>
        <p:spPr bwMode="auto">
          <a:xfrm>
            <a:off x="4899025" y="47117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1.1</a:t>
            </a:r>
          </a:p>
        </p:txBody>
      </p:sp>
      <p:sp>
        <p:nvSpPr>
          <p:cNvPr id="308257" name="Text Box 33"/>
          <p:cNvSpPr txBox="1">
            <a:spLocks noChangeArrowheads="1"/>
          </p:cNvSpPr>
          <p:nvPr/>
        </p:nvSpPr>
        <p:spPr bwMode="auto">
          <a:xfrm>
            <a:off x="5006975" y="50165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08258" name="Text Box 34"/>
          <p:cNvSpPr txBox="1">
            <a:spLocks noChangeArrowheads="1"/>
          </p:cNvSpPr>
          <p:nvPr/>
        </p:nvSpPr>
        <p:spPr bwMode="auto">
          <a:xfrm>
            <a:off x="533400" y="5791200"/>
            <a:ext cx="5943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E92323"/>
                </a:solidFill>
              </a:rPr>
              <a:t>Problem:</a:t>
            </a:r>
            <a:r>
              <a:rPr lang="en-US">
                <a:solidFill>
                  <a:srgbClr val="E92323"/>
                </a:solidFill>
              </a:rPr>
              <a:t>  If we’ve only trained on financial news, then  </a:t>
            </a:r>
            <a:r>
              <a:rPr lang="en-US" sz="2000" b="1">
                <a:solidFill>
                  <a:srgbClr val="E92323"/>
                </a:solidFill>
              </a:rPr>
              <a:t>w(RW=transduction) = 0</a:t>
            </a:r>
            <a:endParaRPr lang="en-US">
              <a:solidFill>
                <a:srgbClr val="E92323"/>
              </a:solidFill>
            </a:endParaRPr>
          </a:p>
        </p:txBody>
      </p:sp>
      <p:sp>
        <p:nvSpPr>
          <p:cNvPr id="308259" name="Text Box 35"/>
          <p:cNvSpPr txBox="1">
            <a:spLocks noChangeArrowheads="1"/>
          </p:cNvSpPr>
          <p:nvPr/>
        </p:nvSpPr>
        <p:spPr bwMode="auto">
          <a:xfrm>
            <a:off x="4953000" y="3657600"/>
            <a:ext cx="38100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E92323"/>
                </a:solidFill>
              </a:rPr>
              <a:t>0</a:t>
            </a:r>
          </a:p>
        </p:txBody>
      </p:sp>
      <p:pic>
        <p:nvPicPr>
          <p:cNvPr id="308260" name="Picture 3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9"/>
          <a:srcRect/>
          <a:stretch>
            <a:fillRect/>
          </a:stretch>
        </p:blipFill>
        <p:spPr bwMode="auto">
          <a:xfrm>
            <a:off x="2209800" y="2971800"/>
            <a:ext cx="247650" cy="176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08261" name="Rectangle 37"/>
          <p:cNvSpPr>
            <a:spLocks noChangeArrowheads="1"/>
          </p:cNvSpPr>
          <p:nvPr/>
        </p:nvSpPr>
        <p:spPr bwMode="auto">
          <a:xfrm>
            <a:off x="1600200" y="2147888"/>
            <a:ext cx="457200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/>
              <a:t>normal  </a:t>
            </a:r>
            <a:r>
              <a:rPr lang="en-US" b="1">
                <a:solidFill>
                  <a:srgbClr val="E92323"/>
                </a:solidFill>
              </a:rPr>
              <a:t>signal</a:t>
            </a:r>
            <a:r>
              <a:rPr lang="en-US"/>
              <a:t>  transduction</a:t>
            </a:r>
          </a:p>
        </p:txBody>
      </p:sp>
      <p:sp>
        <p:nvSpPr>
          <p:cNvPr id="308262" name="Oval 38"/>
          <p:cNvSpPr>
            <a:spLocks noChangeArrowheads="1"/>
          </p:cNvSpPr>
          <p:nvPr/>
        </p:nvSpPr>
        <p:spPr bwMode="auto">
          <a:xfrm>
            <a:off x="2514600" y="1768475"/>
            <a:ext cx="365125" cy="3651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63" name="Oval 39"/>
          <p:cNvSpPr>
            <a:spLocks noChangeArrowheads="1"/>
          </p:cNvSpPr>
          <p:nvPr/>
        </p:nvSpPr>
        <p:spPr bwMode="auto">
          <a:xfrm>
            <a:off x="3444875" y="1768475"/>
            <a:ext cx="365125" cy="3651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264" name="Oval 40"/>
          <p:cNvSpPr>
            <a:spLocks noChangeArrowheads="1"/>
          </p:cNvSpPr>
          <p:nvPr/>
        </p:nvSpPr>
        <p:spPr bwMode="auto">
          <a:xfrm>
            <a:off x="4435475" y="1768475"/>
            <a:ext cx="365125" cy="36512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8265" name="AutoShape 41"/>
          <p:cNvCxnSpPr>
            <a:cxnSpLocks noChangeShapeType="1"/>
            <a:stCxn id="308262" idx="6"/>
            <a:endCxn id="308263" idx="2"/>
          </p:cNvCxnSpPr>
          <p:nvPr/>
        </p:nvCxnSpPr>
        <p:spPr bwMode="auto">
          <a:xfrm>
            <a:off x="2892425" y="1951038"/>
            <a:ext cx="5397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8266" name="AutoShape 42"/>
          <p:cNvCxnSpPr>
            <a:cxnSpLocks noChangeShapeType="1"/>
            <a:stCxn id="308263" idx="6"/>
            <a:endCxn id="308264" idx="2"/>
          </p:cNvCxnSpPr>
          <p:nvPr/>
        </p:nvCxnSpPr>
        <p:spPr bwMode="auto">
          <a:xfrm>
            <a:off x="3822700" y="1951038"/>
            <a:ext cx="600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08267" name="Rectangle 43"/>
          <p:cNvSpPr>
            <a:spLocks noChangeArrowheads="1"/>
          </p:cNvSpPr>
          <p:nvPr/>
        </p:nvSpPr>
        <p:spPr bwMode="auto">
          <a:xfrm>
            <a:off x="152400" y="3657600"/>
            <a:ext cx="1295400" cy="15589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1600"/>
              <a:t>normal  </a:t>
            </a:r>
            <a:r>
              <a:rPr lang="en-US" sz="1600" b="1">
                <a:solidFill>
                  <a:srgbClr val="E92323"/>
                </a:solidFill>
              </a:rPr>
              <a:t>signal</a:t>
            </a:r>
            <a:r>
              <a:rPr lang="en-US" sz="1600"/>
              <a:t>  transduction</a:t>
            </a:r>
          </a:p>
        </p:txBody>
      </p:sp>
      <p:sp>
        <p:nvSpPr>
          <p:cNvPr id="308268" name="Rectangle 44"/>
          <p:cNvSpPr>
            <a:spLocks noChangeArrowheads="1"/>
          </p:cNvSpPr>
          <p:nvPr/>
        </p:nvSpPr>
        <p:spPr bwMode="auto">
          <a:xfrm>
            <a:off x="180975" y="3810000"/>
            <a:ext cx="1219200" cy="1447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308269" name="Picture 45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0"/>
          <a:srcRect/>
          <a:stretch>
            <a:fillRect/>
          </a:stretch>
        </p:blipFill>
        <p:spPr bwMode="auto">
          <a:xfrm>
            <a:off x="4953000" y="2971800"/>
            <a:ext cx="1868488" cy="317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8270" name="Picture 46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1"/>
          <a:srcRect/>
          <a:stretch>
            <a:fillRect/>
          </a:stretch>
        </p:blipFill>
        <p:spPr bwMode="auto">
          <a:xfrm>
            <a:off x="5257800" y="1676400"/>
            <a:ext cx="28194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8271" name="Picture 47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2438400" y="1512888"/>
            <a:ext cx="635000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8272" name="Picture 48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3495675" y="1503363"/>
            <a:ext cx="228600" cy="177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8273" name="Picture 49" descr="TP_t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/>
          <a:srcRect/>
          <a:stretch>
            <a:fillRect/>
          </a:stretch>
        </p:blipFill>
        <p:spPr bwMode="auto">
          <a:xfrm>
            <a:off x="4352925" y="1509713"/>
            <a:ext cx="457200" cy="203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08274" name="Picture 50" descr="TP_t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5572125" y="3962400"/>
            <a:ext cx="3346450" cy="684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cxnSp>
        <p:nvCxnSpPr>
          <p:cNvPr id="308275" name="AutoShape 51"/>
          <p:cNvCxnSpPr>
            <a:cxnSpLocks noChangeShapeType="1"/>
            <a:stCxn id="308259" idx="1"/>
            <a:endCxn id="308258" idx="0"/>
          </p:cNvCxnSpPr>
          <p:nvPr/>
        </p:nvCxnSpPr>
        <p:spPr bwMode="auto">
          <a:xfrm rot="10800000" flipV="1">
            <a:off x="3505200" y="3886200"/>
            <a:ext cx="1447800" cy="1905000"/>
          </a:xfrm>
          <a:prstGeom prst="curvedConnector2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animBg="1"/>
      <p:bldP spid="308228" grpId="0" animBg="1"/>
      <p:bldP spid="308229" grpId="0"/>
      <p:bldP spid="308230" grpId="0"/>
      <p:bldP spid="308231" grpId="0" animBg="1"/>
      <p:bldP spid="308232" grpId="0"/>
      <p:bldP spid="308233" grpId="0"/>
      <p:bldP spid="308234" grpId="0"/>
      <p:bldP spid="308235" grpId="0" animBg="1"/>
      <p:bldP spid="308236" grpId="0" animBg="1"/>
      <p:bldP spid="308237" grpId="0" animBg="1"/>
      <p:bldP spid="308238" grpId="0" animBg="1"/>
      <p:bldP spid="308239" grpId="0" animBg="1"/>
      <p:bldP spid="308240" grpId="0" animBg="1"/>
      <p:bldP spid="308241" grpId="0" animBg="1"/>
      <p:bldP spid="308242" grpId="0"/>
      <p:bldP spid="308243" grpId="0"/>
      <p:bldP spid="308244" grpId="0"/>
      <p:bldP spid="308245" grpId="0"/>
      <p:bldP spid="308246" grpId="0" animBg="1"/>
      <p:bldP spid="308247" grpId="0"/>
      <p:bldP spid="308248" grpId="0"/>
      <p:bldP spid="308249" grpId="0" animBg="1"/>
      <p:bldP spid="308250" grpId="0" animBg="1"/>
      <p:bldP spid="308251" grpId="0" animBg="1"/>
      <p:bldP spid="308252" grpId="0" animBg="1"/>
      <p:bldP spid="308253" grpId="0" animBg="1"/>
      <p:bldP spid="308254" grpId="0"/>
      <p:bldP spid="308255" grpId="0"/>
      <p:bldP spid="308256" grpId="0"/>
      <p:bldP spid="308257" grpId="0"/>
      <p:bldP spid="308258" grpId="0"/>
      <p:bldP spid="308259" grpId="0" animBg="1"/>
      <p:bldP spid="308267" grpId="0"/>
      <p:bldP spid="30826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sz="2800" b="1">
                <a:solidFill>
                  <a:srgbClr val="0000AC"/>
                </a:solidFill>
              </a:rPr>
              <a:t>SCL for other problems &amp; modalities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named entity recognition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vision (aligning SIFT features)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speaker / acoustic environment adaptation</a:t>
            </a:r>
          </a:p>
          <a:p>
            <a:pPr>
              <a:spcBef>
                <a:spcPct val="100000"/>
              </a:spcBef>
            </a:pPr>
            <a:r>
              <a:rPr lang="en-US" sz="2800" b="1">
                <a:solidFill>
                  <a:srgbClr val="880E0E"/>
                </a:solidFill>
              </a:rPr>
              <a:t>Learning low-dimensional representations for multi-part prediction problems</a:t>
            </a:r>
          </a:p>
          <a:p>
            <a:pPr lvl="1">
              <a:spcBef>
                <a:spcPct val="50000"/>
              </a:spcBef>
            </a:pPr>
            <a:r>
              <a:rPr lang="en-US" sz="2400" b="1"/>
              <a:t>natural language parsing, machine translation, sentence compression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ChangeArrowheads="1"/>
          </p:cNvSpPr>
          <p:nvPr/>
        </p:nvSpPr>
        <p:spPr bwMode="auto">
          <a:xfrm>
            <a:off x="7315200" y="5943600"/>
            <a:ext cx="18288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Bounds for Adaptation</a:t>
            </a:r>
          </a:p>
        </p:txBody>
      </p:sp>
      <p:sp>
        <p:nvSpPr>
          <p:cNvPr id="344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414463"/>
            <a:ext cx="8763000" cy="5257800"/>
          </a:xfrm>
        </p:spPr>
        <p:txBody>
          <a:bodyPr/>
          <a:lstStyle/>
          <a:p>
            <a:r>
              <a:rPr lang="en-US" sz="2400" b="1">
                <a:solidFill>
                  <a:srgbClr val="0000AC"/>
                </a:solidFill>
              </a:rPr>
              <a:t>Standard learning bound, binary classification</a:t>
            </a:r>
          </a:p>
          <a:p>
            <a:endParaRPr lang="en-US" sz="2400" b="1">
              <a:solidFill>
                <a:srgbClr val="0000AC"/>
              </a:solidFill>
            </a:endParaRPr>
          </a:p>
          <a:p>
            <a:endParaRPr lang="en-US" sz="2400"/>
          </a:p>
          <a:p>
            <a:endParaRPr lang="en-US" sz="2400"/>
          </a:p>
          <a:p>
            <a:endParaRPr lang="en-US" sz="2400"/>
          </a:p>
          <a:p>
            <a:endParaRPr lang="en-US" sz="2400" b="1">
              <a:solidFill>
                <a:srgbClr val="E92323"/>
              </a:solidFill>
            </a:endParaRPr>
          </a:p>
          <a:p>
            <a:endParaRPr lang="en-US" sz="2400" b="1">
              <a:solidFill>
                <a:srgbClr val="E92323"/>
              </a:solidFill>
            </a:endParaRPr>
          </a:p>
          <a:p>
            <a:endParaRPr lang="en-US" sz="2400" b="1">
              <a:solidFill>
                <a:srgbClr val="E92323"/>
              </a:solidFill>
            </a:endParaRPr>
          </a:p>
          <a:p>
            <a:endParaRPr lang="en-US" sz="2400" b="1"/>
          </a:p>
          <a:p>
            <a:endParaRPr lang="en-US" sz="2400" b="1">
              <a:solidFill>
                <a:srgbClr val="E92323"/>
              </a:solidFill>
            </a:endParaRPr>
          </a:p>
          <a:p>
            <a:r>
              <a:rPr lang="en-US" sz="2400" b="1">
                <a:solidFill>
                  <a:srgbClr val="E92323"/>
                </a:solidFill>
              </a:rPr>
              <a:t>Target </a:t>
            </a:r>
            <a:r>
              <a:rPr lang="en-US" sz="2400" b="1"/>
              <a:t>data is drawn from a different distribution than </a:t>
            </a:r>
            <a:r>
              <a:rPr lang="en-US" sz="2400" b="1">
                <a:solidFill>
                  <a:srgbClr val="008000"/>
                </a:solidFill>
              </a:rPr>
              <a:t>source </a:t>
            </a:r>
            <a:r>
              <a:rPr lang="en-US" sz="2400" b="1"/>
              <a:t>data</a:t>
            </a:r>
          </a:p>
        </p:txBody>
      </p:sp>
      <p:pic>
        <p:nvPicPr>
          <p:cNvPr id="344069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19100" y="2057400"/>
            <a:ext cx="8115300" cy="346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3" name="Rectangle 33"/>
          <p:cNvSpPr>
            <a:spLocks noChangeArrowheads="1"/>
          </p:cNvSpPr>
          <p:nvPr/>
        </p:nvSpPr>
        <p:spPr bwMode="auto">
          <a:xfrm>
            <a:off x="7239000" y="6248400"/>
            <a:ext cx="1905000" cy="609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Sentiment Classification for Product Reviews</a:t>
            </a:r>
          </a:p>
        </p:txBody>
      </p:sp>
      <p:pic>
        <p:nvPicPr>
          <p:cNvPr id="266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4343400"/>
            <a:ext cx="1295400" cy="995363"/>
          </a:xfrm>
          <a:prstGeom prst="rect">
            <a:avLst/>
          </a:prstGeom>
          <a:noFill/>
        </p:spPr>
      </p:pic>
      <p:pic>
        <p:nvPicPr>
          <p:cNvPr id="26624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flipH="1">
            <a:off x="2362200" y="4235450"/>
            <a:ext cx="1600200" cy="1060450"/>
          </a:xfrm>
          <a:prstGeom prst="rect">
            <a:avLst/>
          </a:prstGeom>
          <a:noFill/>
        </p:spPr>
      </p:pic>
      <p:sp>
        <p:nvSpPr>
          <p:cNvPr id="266247" name="Rectangle 7"/>
          <p:cNvSpPr>
            <a:spLocks noChangeArrowheads="1"/>
          </p:cNvSpPr>
          <p:nvPr/>
        </p:nvSpPr>
        <p:spPr bwMode="auto">
          <a:xfrm>
            <a:off x="533400" y="1600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Product Review</a:t>
            </a:r>
          </a:p>
        </p:txBody>
      </p:sp>
      <p:sp>
        <p:nvSpPr>
          <p:cNvPr id="266249" name="AutoShape 9"/>
          <p:cNvSpPr>
            <a:spLocks noChangeArrowheads="1"/>
          </p:cNvSpPr>
          <p:nvPr/>
        </p:nvSpPr>
        <p:spPr bwMode="auto">
          <a:xfrm rot="10800000">
            <a:off x="1295400" y="2209800"/>
            <a:ext cx="1447800" cy="9906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50" name="Rectangle 10"/>
          <p:cNvSpPr>
            <a:spLocks noChangeArrowheads="1"/>
          </p:cNvSpPr>
          <p:nvPr/>
        </p:nvSpPr>
        <p:spPr bwMode="auto">
          <a:xfrm>
            <a:off x="152400" y="2438400"/>
            <a:ext cx="1439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400"/>
              <a:t>Classifier</a:t>
            </a:r>
          </a:p>
        </p:txBody>
      </p:sp>
      <p:sp>
        <p:nvSpPr>
          <p:cNvPr id="266251" name="Line 11"/>
          <p:cNvSpPr>
            <a:spLocks noChangeShapeType="1"/>
          </p:cNvSpPr>
          <p:nvPr/>
        </p:nvSpPr>
        <p:spPr bwMode="auto">
          <a:xfrm>
            <a:off x="2286000" y="32766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52" name="Line 12"/>
          <p:cNvSpPr>
            <a:spLocks noChangeShapeType="1"/>
          </p:cNvSpPr>
          <p:nvPr/>
        </p:nvSpPr>
        <p:spPr bwMode="auto">
          <a:xfrm flipH="1">
            <a:off x="1066800" y="3276600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53" name="Rectangle 13"/>
          <p:cNvSpPr>
            <a:spLocks noChangeArrowheads="1"/>
          </p:cNvSpPr>
          <p:nvPr/>
        </p:nvSpPr>
        <p:spPr bwMode="auto">
          <a:xfrm>
            <a:off x="228600" y="5330825"/>
            <a:ext cx="135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Times" pitchFamily="18" charset="0"/>
              <a:buNone/>
            </a:pPr>
            <a:r>
              <a:rPr lang="en-US" sz="2400" b="1"/>
              <a:t>Positive</a:t>
            </a:r>
          </a:p>
        </p:txBody>
      </p:sp>
      <p:sp>
        <p:nvSpPr>
          <p:cNvPr id="266254" name="Rectangle 14"/>
          <p:cNvSpPr>
            <a:spLocks noChangeArrowheads="1"/>
          </p:cNvSpPr>
          <p:nvPr/>
        </p:nvSpPr>
        <p:spPr bwMode="auto">
          <a:xfrm>
            <a:off x="2506663" y="5375275"/>
            <a:ext cx="14557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Font typeface="Times" pitchFamily="18" charset="0"/>
              <a:buNone/>
            </a:pPr>
            <a:r>
              <a:rPr lang="en-US" sz="2400" b="1"/>
              <a:t>Negative</a:t>
            </a:r>
          </a:p>
        </p:txBody>
      </p:sp>
      <p:sp>
        <p:nvSpPr>
          <p:cNvPr id="266257" name="Rectangle 17"/>
          <p:cNvSpPr>
            <a:spLocks noChangeArrowheads="1"/>
          </p:cNvSpPr>
          <p:nvPr/>
        </p:nvSpPr>
        <p:spPr bwMode="auto">
          <a:xfrm>
            <a:off x="2522538" y="2286000"/>
            <a:ext cx="18970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2400"/>
              <a:t>SVM, Naïve </a:t>
            </a:r>
          </a:p>
          <a:p>
            <a:pPr eaLnBrk="0" hangingPunct="0"/>
            <a:r>
              <a:rPr lang="en-US" sz="2400"/>
              <a:t>Bayes, etc.</a:t>
            </a:r>
          </a:p>
        </p:txBody>
      </p:sp>
      <p:sp>
        <p:nvSpPr>
          <p:cNvPr id="266258" name="Rectangle 18"/>
          <p:cNvSpPr>
            <a:spLocks noChangeArrowheads="1"/>
          </p:cNvSpPr>
          <p:nvPr/>
        </p:nvSpPr>
        <p:spPr bwMode="auto">
          <a:xfrm>
            <a:off x="5562600" y="16002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/>
            <a:r>
              <a:rPr lang="en-US" sz="2400" b="1"/>
              <a:t>Multiple Domains</a:t>
            </a:r>
          </a:p>
        </p:txBody>
      </p:sp>
      <p:sp>
        <p:nvSpPr>
          <p:cNvPr id="266259" name="Text Box 19"/>
          <p:cNvSpPr txBox="1">
            <a:spLocks noChangeArrowheads="1"/>
          </p:cNvSpPr>
          <p:nvPr/>
        </p:nvSpPr>
        <p:spPr bwMode="auto">
          <a:xfrm>
            <a:off x="4724400" y="2498725"/>
            <a:ext cx="1905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0000AC"/>
                </a:solidFill>
                <a:ea typeface="宋体" pitchFamily="2" charset="-122"/>
              </a:rPr>
              <a:t>books</a:t>
            </a:r>
          </a:p>
        </p:txBody>
      </p:sp>
      <p:sp>
        <p:nvSpPr>
          <p:cNvPr id="266260" name="Line 20"/>
          <p:cNvSpPr>
            <a:spLocks noChangeShapeType="1"/>
          </p:cNvSpPr>
          <p:nvPr/>
        </p:nvSpPr>
        <p:spPr bwMode="auto">
          <a:xfrm>
            <a:off x="4419600" y="1447800"/>
            <a:ext cx="0" cy="5410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61" name="Text Box 21"/>
          <p:cNvSpPr txBox="1">
            <a:spLocks noChangeArrowheads="1"/>
          </p:cNvSpPr>
          <p:nvPr/>
        </p:nvSpPr>
        <p:spPr bwMode="auto">
          <a:xfrm>
            <a:off x="6858000" y="2209800"/>
            <a:ext cx="1905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solidFill>
                  <a:srgbClr val="880E0E"/>
                </a:solidFill>
              </a:rPr>
              <a:t>kitchen appliances</a:t>
            </a:r>
          </a:p>
        </p:txBody>
      </p:sp>
      <p:pic>
        <p:nvPicPr>
          <p:cNvPr id="266263" name="Picture 23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3200400"/>
            <a:ext cx="595313" cy="762000"/>
          </a:xfrm>
          <a:prstGeom prst="rect">
            <a:avLst/>
          </a:prstGeom>
          <a:noFill/>
        </p:spPr>
      </p:pic>
      <p:pic>
        <p:nvPicPr>
          <p:cNvPr id="266264" name="Picture 24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4114800"/>
            <a:ext cx="595313" cy="762000"/>
          </a:xfrm>
          <a:prstGeom prst="rect">
            <a:avLst/>
          </a:prstGeom>
          <a:noFill/>
        </p:spPr>
      </p:pic>
      <p:pic>
        <p:nvPicPr>
          <p:cNvPr id="266265" name="Picture 25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76800" y="5791200"/>
            <a:ext cx="595313" cy="762000"/>
          </a:xfrm>
          <a:prstGeom prst="rect">
            <a:avLst/>
          </a:prstGeom>
          <a:noFill/>
        </p:spPr>
      </p:pic>
      <p:pic>
        <p:nvPicPr>
          <p:cNvPr id="266266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3124200"/>
            <a:ext cx="914400" cy="703263"/>
          </a:xfrm>
          <a:prstGeom prst="rect">
            <a:avLst/>
          </a:prstGeom>
          <a:noFill/>
        </p:spPr>
      </p:pic>
      <p:pic>
        <p:nvPicPr>
          <p:cNvPr id="266267" name="Picture 2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562600" y="4114800"/>
            <a:ext cx="1143000" cy="757238"/>
          </a:xfrm>
          <a:prstGeom prst="rect">
            <a:avLst/>
          </a:prstGeom>
          <a:noFill/>
        </p:spPr>
      </p:pic>
      <p:pic>
        <p:nvPicPr>
          <p:cNvPr id="266268" name="Picture 2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5791200"/>
            <a:ext cx="914400" cy="703263"/>
          </a:xfrm>
          <a:prstGeom prst="rect">
            <a:avLst/>
          </a:prstGeom>
          <a:noFill/>
        </p:spPr>
      </p:pic>
      <p:sp>
        <p:nvSpPr>
          <p:cNvPr id="266269" name="Text Box 29"/>
          <p:cNvSpPr txBox="1">
            <a:spLocks noChangeArrowheads="1"/>
          </p:cNvSpPr>
          <p:nvPr/>
        </p:nvSpPr>
        <p:spPr bwMode="auto">
          <a:xfrm>
            <a:off x="4800600" y="50292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. . .</a:t>
            </a:r>
          </a:p>
        </p:txBody>
      </p:sp>
      <p:pic>
        <p:nvPicPr>
          <p:cNvPr id="266270" name="Picture 30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3200400"/>
            <a:ext cx="595313" cy="762000"/>
          </a:xfrm>
          <a:prstGeom prst="rect">
            <a:avLst/>
          </a:prstGeom>
          <a:noFill/>
        </p:spPr>
      </p:pic>
      <p:pic>
        <p:nvPicPr>
          <p:cNvPr id="266271" name="Picture 31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4114800"/>
            <a:ext cx="595313" cy="762000"/>
          </a:xfrm>
          <a:prstGeom prst="rect">
            <a:avLst/>
          </a:prstGeom>
          <a:noFill/>
        </p:spPr>
      </p:pic>
      <p:pic>
        <p:nvPicPr>
          <p:cNvPr id="266272" name="Picture 32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391400" y="5715000"/>
            <a:ext cx="595313" cy="762000"/>
          </a:xfrm>
          <a:prstGeom prst="rect">
            <a:avLst/>
          </a:prstGeom>
          <a:noFill/>
        </p:spPr>
      </p:pic>
      <p:sp>
        <p:nvSpPr>
          <p:cNvPr id="266274" name="Text Box 34"/>
          <p:cNvSpPr txBox="1">
            <a:spLocks noChangeArrowheads="1"/>
          </p:cNvSpPr>
          <p:nvPr/>
        </p:nvSpPr>
        <p:spPr bwMode="auto">
          <a:xfrm>
            <a:off x="8077200" y="3352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8600"/>
                </a:solidFill>
              </a:rPr>
              <a:t>??</a:t>
            </a:r>
          </a:p>
        </p:txBody>
      </p:sp>
      <p:sp>
        <p:nvSpPr>
          <p:cNvPr id="266275" name="Text Box 35"/>
          <p:cNvSpPr txBox="1">
            <a:spLocks noChangeArrowheads="1"/>
          </p:cNvSpPr>
          <p:nvPr/>
        </p:nvSpPr>
        <p:spPr bwMode="auto">
          <a:xfrm>
            <a:off x="8077200" y="42672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8600"/>
                </a:solidFill>
              </a:rPr>
              <a:t>??</a:t>
            </a:r>
          </a:p>
        </p:txBody>
      </p:sp>
      <p:sp>
        <p:nvSpPr>
          <p:cNvPr id="266276" name="Text Box 36"/>
          <p:cNvSpPr txBox="1">
            <a:spLocks noChangeArrowheads="1"/>
          </p:cNvSpPr>
          <p:nvPr/>
        </p:nvSpPr>
        <p:spPr bwMode="auto">
          <a:xfrm>
            <a:off x="8077200" y="59436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>
                <a:solidFill>
                  <a:srgbClr val="008600"/>
                </a:solidFill>
              </a:rPr>
              <a:t>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7" grpId="0"/>
      <p:bldP spid="266249" grpId="0" animBg="1"/>
      <p:bldP spid="266250" grpId="0"/>
      <p:bldP spid="266251" grpId="0" animBg="1"/>
      <p:bldP spid="266252" grpId="0" animBg="1"/>
      <p:bldP spid="266253" grpId="0"/>
      <p:bldP spid="266254" grpId="0"/>
      <p:bldP spid="266257" grpId="0"/>
      <p:bldP spid="266258" grpId="0"/>
      <p:bldP spid="266259" grpId="0"/>
      <p:bldP spid="266261" grpId="0"/>
      <p:bldP spid="266269" grpId="0"/>
      <p:bldP spid="266274" grpId="0"/>
      <p:bldP spid="266275" grpId="0"/>
      <p:bldP spid="2662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b="1"/>
              <a:t>books &amp; kitchen appliances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381000" y="1524000"/>
            <a:ext cx="41148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b="1">
                <a:latin typeface="Times New Roman" pitchFamily="18" charset="0"/>
              </a:rPr>
              <a:t>Running with Scissors: A Memoir</a:t>
            </a:r>
          </a:p>
          <a:p>
            <a:pPr eaLnBrk="0" hangingPunct="0">
              <a:lnSpc>
                <a:spcPct val="150000"/>
              </a:lnSpc>
            </a:pPr>
            <a:r>
              <a:rPr lang="en-US" b="1">
                <a:latin typeface="Times New Roman" pitchFamily="18" charset="0"/>
              </a:rPr>
              <a:t>Title: </a:t>
            </a:r>
            <a:r>
              <a:rPr lang="en-US">
                <a:latin typeface="Times New Roman" pitchFamily="18" charset="0"/>
              </a:rPr>
              <a:t>Horrible book, horrible.</a:t>
            </a:r>
          </a:p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>
                <a:latin typeface="Times New Roman" pitchFamily="18" charset="0"/>
              </a:rPr>
              <a:t>This book was horrible.  I read half of it, suffering from a headache the entire time, and eventually i lit it on fire.  One less copy in the world...don't waste your money.  I wish i had the time spent reading this book back so i could use it for better purposes.  This book wasted my life</a:t>
            </a:r>
          </a:p>
        </p:txBody>
      </p:sp>
      <p:sp>
        <p:nvSpPr>
          <p:cNvPr id="260105" name="Rectangle 9"/>
          <p:cNvSpPr>
            <a:spLocks noChangeArrowheads="1"/>
          </p:cNvSpPr>
          <p:nvPr/>
        </p:nvSpPr>
        <p:spPr bwMode="auto">
          <a:xfrm>
            <a:off x="4953000" y="1562100"/>
            <a:ext cx="38862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b="1">
                <a:latin typeface="Times New Roman" pitchFamily="18" charset="0"/>
              </a:rPr>
              <a:t>Avante Deep Fryer, Chrome &amp; Black</a:t>
            </a:r>
            <a:endParaRPr lang="en-US">
              <a:latin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b="1">
                <a:latin typeface="Times New Roman" pitchFamily="18" charset="0"/>
              </a:rPr>
              <a:t>Title:</a:t>
            </a:r>
            <a:r>
              <a:rPr lang="en-US">
                <a:latin typeface="Times New Roman" pitchFamily="18" charset="0"/>
              </a:rPr>
              <a:t> lid does not work well...</a:t>
            </a:r>
          </a:p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>
                <a:latin typeface="Times New Roman" pitchFamily="18" charset="0"/>
              </a:rPr>
              <a:t>I love the way the Tefal deep fryer cooks, however, I am returning my second one due to a defective lid closure.  The lid may close initially, but after a few uses it no longer stays closed. I will not be purchasing this one again.</a:t>
            </a:r>
          </a:p>
        </p:txBody>
      </p:sp>
      <p:sp>
        <p:nvSpPr>
          <p:cNvPr id="260108" name="Rectangle 12"/>
          <p:cNvSpPr>
            <a:spLocks noChangeArrowheads="1"/>
          </p:cNvSpPr>
          <p:nvPr/>
        </p:nvSpPr>
        <p:spPr bwMode="auto">
          <a:xfrm>
            <a:off x="304800" y="1600200"/>
            <a:ext cx="41910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3" name="Rectangle 17"/>
          <p:cNvSpPr>
            <a:spLocks noChangeArrowheads="1"/>
          </p:cNvSpPr>
          <p:nvPr/>
        </p:nvSpPr>
        <p:spPr bwMode="auto">
          <a:xfrm>
            <a:off x="4927600" y="1600200"/>
            <a:ext cx="38862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5" name="Rectangle 19"/>
          <p:cNvSpPr>
            <a:spLocks noChangeArrowheads="1"/>
          </p:cNvSpPr>
          <p:nvPr/>
        </p:nvSpPr>
        <p:spPr bwMode="auto">
          <a:xfrm>
            <a:off x="390525" y="1524000"/>
            <a:ext cx="4114800" cy="408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b="1">
                <a:latin typeface="Times New Roman" pitchFamily="18" charset="0"/>
              </a:rPr>
              <a:t>Running with Scissors: A Memoir</a:t>
            </a:r>
          </a:p>
          <a:p>
            <a:pPr eaLnBrk="0" hangingPunct="0">
              <a:lnSpc>
                <a:spcPct val="150000"/>
              </a:lnSpc>
            </a:pPr>
            <a:r>
              <a:rPr lang="en-US" b="1">
                <a:latin typeface="Times New Roman" pitchFamily="18" charset="0"/>
              </a:rPr>
              <a:t>Title: Horrible book, horrible.</a:t>
            </a:r>
          </a:p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>
                <a:latin typeface="Times New Roman" pitchFamily="18" charset="0"/>
              </a:rPr>
              <a:t>This book was horrible.  I </a:t>
            </a:r>
            <a:r>
              <a:rPr lang="en-US" b="1">
                <a:solidFill>
                  <a:srgbClr val="0000AC"/>
                </a:solidFill>
                <a:latin typeface="Times New Roman" pitchFamily="18" charset="0"/>
              </a:rPr>
              <a:t>read half</a:t>
            </a:r>
            <a:r>
              <a:rPr lang="en-US">
                <a:latin typeface="Times New Roman" pitchFamily="18" charset="0"/>
              </a:rPr>
              <a:t> of it, </a:t>
            </a:r>
            <a:r>
              <a:rPr lang="en-US" b="1">
                <a:solidFill>
                  <a:srgbClr val="0000AC"/>
                </a:solidFill>
                <a:latin typeface="Times New Roman" pitchFamily="18" charset="0"/>
              </a:rPr>
              <a:t>suffering from a headache</a:t>
            </a:r>
            <a:r>
              <a:rPr lang="en-US">
                <a:latin typeface="Times New Roman" pitchFamily="18" charset="0"/>
              </a:rPr>
              <a:t> the entire time, and eventually </a:t>
            </a:r>
            <a:r>
              <a:rPr lang="en-US" b="1">
                <a:solidFill>
                  <a:srgbClr val="0000AC"/>
                </a:solidFill>
                <a:latin typeface="Times New Roman" pitchFamily="18" charset="0"/>
              </a:rPr>
              <a:t>i lit it on fire</a:t>
            </a:r>
            <a:r>
              <a:rPr lang="en-US">
                <a:latin typeface="Times New Roman" pitchFamily="18" charset="0"/>
              </a:rPr>
              <a:t>.  One less copy in the world...don't waste your money.  I wish i had the time spent reading this book back so i could use it for better purposes.  This book wasted my life</a:t>
            </a:r>
          </a:p>
        </p:txBody>
      </p:sp>
      <p:sp>
        <p:nvSpPr>
          <p:cNvPr id="260116" name="Rectangle 20"/>
          <p:cNvSpPr>
            <a:spLocks noChangeArrowheads="1"/>
          </p:cNvSpPr>
          <p:nvPr/>
        </p:nvSpPr>
        <p:spPr bwMode="auto">
          <a:xfrm>
            <a:off x="304800" y="1600200"/>
            <a:ext cx="41910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7" name="Rectangle 21"/>
          <p:cNvSpPr>
            <a:spLocks noChangeArrowheads="1"/>
          </p:cNvSpPr>
          <p:nvPr/>
        </p:nvSpPr>
        <p:spPr bwMode="auto">
          <a:xfrm>
            <a:off x="4953000" y="1557338"/>
            <a:ext cx="3886200" cy="408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 b="1">
                <a:latin typeface="Times New Roman" pitchFamily="18" charset="0"/>
              </a:rPr>
              <a:t>Avante Deep Fryer, Chrome &amp; Black</a:t>
            </a:r>
            <a:endParaRPr lang="en-US">
              <a:latin typeface="Times New Roman" pitchFamily="18" charset="0"/>
            </a:endParaRPr>
          </a:p>
          <a:p>
            <a:pPr eaLnBrk="0" hangingPunct="0">
              <a:lnSpc>
                <a:spcPct val="150000"/>
              </a:lnSpc>
            </a:pPr>
            <a:r>
              <a:rPr lang="en-US" b="1">
                <a:latin typeface="Times New Roman" pitchFamily="18" charset="0"/>
              </a:rPr>
              <a:t>Title: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b="1">
                <a:latin typeface="Times New Roman" pitchFamily="18" charset="0"/>
              </a:rPr>
              <a:t>lid </a:t>
            </a: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does not work</a:t>
            </a:r>
            <a:r>
              <a:rPr lang="en-US" b="1">
                <a:latin typeface="Times New Roman" pitchFamily="18" charset="0"/>
              </a:rPr>
              <a:t> well...</a:t>
            </a:r>
          </a:p>
          <a:p>
            <a:pPr eaLnBrk="0" hangingPunct="0">
              <a:lnSpc>
                <a:spcPct val="150000"/>
              </a:lnSpc>
              <a:spcBef>
                <a:spcPct val="100000"/>
              </a:spcBef>
            </a:pPr>
            <a:r>
              <a:rPr lang="en-US">
                <a:latin typeface="Times New Roman" pitchFamily="18" charset="0"/>
              </a:rPr>
              <a:t>I love the way the Tefal deep fryer cooks, however, I am</a:t>
            </a: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 returning </a:t>
            </a:r>
            <a:r>
              <a:rPr lang="en-US">
                <a:latin typeface="Times New Roman" pitchFamily="18" charset="0"/>
              </a:rPr>
              <a:t>my second one due to a </a:t>
            </a: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defective </a:t>
            </a:r>
            <a:r>
              <a:rPr lang="en-US">
                <a:latin typeface="Times New Roman" pitchFamily="18" charset="0"/>
              </a:rPr>
              <a:t>lid closure.  The lid may close initially, but after a few uses it no longer stays closed. I </a:t>
            </a:r>
            <a:r>
              <a:rPr lang="en-US" b="1">
                <a:solidFill>
                  <a:srgbClr val="008000"/>
                </a:solidFill>
                <a:latin typeface="Times New Roman" pitchFamily="18" charset="0"/>
              </a:rPr>
              <a:t>will not be purchasing</a:t>
            </a:r>
            <a:r>
              <a:rPr lang="en-US">
                <a:latin typeface="Times New Roman" pitchFamily="18" charset="0"/>
              </a:rPr>
              <a:t> this one again.</a:t>
            </a:r>
          </a:p>
        </p:txBody>
      </p:sp>
      <p:sp>
        <p:nvSpPr>
          <p:cNvPr id="260118" name="Rectangle 22"/>
          <p:cNvSpPr>
            <a:spLocks noChangeArrowheads="1"/>
          </p:cNvSpPr>
          <p:nvPr/>
        </p:nvSpPr>
        <p:spPr bwMode="auto">
          <a:xfrm>
            <a:off x="4927600" y="1600200"/>
            <a:ext cx="3886200" cy="419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19" name="Rectangle 23"/>
          <p:cNvSpPr>
            <a:spLocks noChangeArrowheads="1"/>
          </p:cNvSpPr>
          <p:nvPr/>
        </p:nvSpPr>
        <p:spPr bwMode="auto">
          <a:xfrm>
            <a:off x="0" y="3429000"/>
            <a:ext cx="9144000" cy="533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20" name="Text Box 24"/>
          <p:cNvSpPr txBox="1">
            <a:spLocks noChangeArrowheads="1"/>
          </p:cNvSpPr>
          <p:nvPr/>
        </p:nvSpPr>
        <p:spPr bwMode="auto">
          <a:xfrm>
            <a:off x="0" y="3429000"/>
            <a:ext cx="914400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E92323"/>
                </a:solidFill>
              </a:rPr>
              <a:t>Error increase: 13% </a:t>
            </a:r>
            <a:r>
              <a:rPr lang="en-US" sz="2800" b="1">
                <a:solidFill>
                  <a:srgbClr val="E92323"/>
                </a:solidFill>
                <a:sym typeface="Wingdings" pitchFamily="2" charset="2"/>
              </a:rPr>
              <a:t> 26%</a:t>
            </a:r>
            <a:r>
              <a:rPr lang="en-US" sz="2800" b="1">
                <a:solidFill>
                  <a:srgbClr val="008600"/>
                </a:solidFill>
                <a:sym typeface="Wingdings" pitchFamily="2" charset="2"/>
              </a:rPr>
              <a:t> </a:t>
            </a:r>
            <a:endParaRPr lang="en-US" sz="2800" b="1">
              <a:solidFill>
                <a:srgbClr val="0086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6" dur="indefinite"/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9" dur="indefinite"/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0" dur="indefinite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2" dur="indefinite"/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3" dur="indefinite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5" dur="indefinite"/>
                                        <p:tgtEl>
                                          <p:spTgt spid="260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6" dur="indefinite"/>
                                        <p:tgtEl>
                                          <p:spTgt spid="26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8" dur="indefinite"/>
                                        <p:tgtEl>
                                          <p:spTgt spid="260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49" dur="indefinite"/>
                                        <p:tgtEl>
                                          <p:spTgt spid="26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1" dur="indefinite"/>
                                        <p:tgtEl>
                                          <p:spTgt spid="260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2" dur="indefinite"/>
                                        <p:tgtEl>
                                          <p:spTgt spid="26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4" dur="indefinite"/>
                                        <p:tgtEl>
                                          <p:spTgt spid="2601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5" dur="indefinite"/>
                                        <p:tgtEl>
                                          <p:spTgt spid="26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7" dur="indefinite"/>
                                        <p:tgtEl>
                                          <p:spTgt spid="260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8" dur="indefinite"/>
                                        <p:tgtEl>
                                          <p:spTgt spid="26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/>
      <p:bldP spid="260099" grpId="1"/>
      <p:bldP spid="260099" grpId="2"/>
      <p:bldP spid="260105" grpId="0"/>
      <p:bldP spid="260105" grpId="1"/>
      <p:bldP spid="260105" grpId="2"/>
      <p:bldP spid="260108" grpId="0" animBg="1"/>
      <p:bldP spid="260108" grpId="1" animBg="1"/>
      <p:bldP spid="260113" grpId="0" animBg="1"/>
      <p:bldP spid="260113" grpId="1" animBg="1"/>
      <p:bldP spid="260115" grpId="0"/>
      <p:bldP spid="260115" grpId="1"/>
      <p:bldP spid="260116" grpId="0" animBg="1"/>
      <p:bldP spid="260116" grpId="1" animBg="1"/>
      <p:bldP spid="260117" grpId="0"/>
      <p:bldP spid="260117" grpId="1"/>
      <p:bldP spid="260118" grpId="0" animBg="1"/>
      <p:bldP spid="260118" grpId="1" animBg="1"/>
      <p:bldP spid="260119" grpId="0" animBg="1"/>
      <p:bldP spid="2601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&amp; Linear Models</a:t>
            </a:r>
          </a:p>
        </p:txBody>
      </p:sp>
      <p:pic>
        <p:nvPicPr>
          <p:cNvPr id="337923" name="Picture 3" descr="document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" y="2133600"/>
            <a:ext cx="1355725" cy="1905000"/>
          </a:xfrm>
          <a:prstGeom prst="rect">
            <a:avLst/>
          </a:prstGeom>
          <a:noFill/>
        </p:spPr>
      </p:pic>
      <p:sp>
        <p:nvSpPr>
          <p:cNvPr id="337924" name="AutoShape 4"/>
          <p:cNvSpPr>
            <a:spLocks noChangeArrowheads="1"/>
          </p:cNvSpPr>
          <p:nvPr/>
        </p:nvSpPr>
        <p:spPr bwMode="auto">
          <a:xfrm>
            <a:off x="1917700" y="2819400"/>
            <a:ext cx="673100" cy="609600"/>
          </a:xfrm>
          <a:prstGeom prst="rightArrow">
            <a:avLst>
              <a:gd name="adj1" fmla="val 50000"/>
              <a:gd name="adj2" fmla="val 27604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2832100" y="1828800"/>
            <a:ext cx="457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2832100" y="1828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0.3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2908300" y="2895600"/>
            <a:ext cx="368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37928" name="Line 8"/>
          <p:cNvSpPr>
            <a:spLocks noChangeShapeType="1"/>
          </p:cNvSpPr>
          <p:nvPr/>
        </p:nvSpPr>
        <p:spPr bwMode="auto">
          <a:xfrm>
            <a:off x="3289300" y="1981200"/>
            <a:ext cx="292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29" name="Text Box 9"/>
          <p:cNvSpPr txBox="1">
            <a:spLocks noChangeArrowheads="1"/>
          </p:cNvSpPr>
          <p:nvPr/>
        </p:nvSpPr>
        <p:spPr bwMode="auto">
          <a:xfrm>
            <a:off x="3594100" y="17907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horrible</a:t>
            </a:r>
          </a:p>
        </p:txBody>
      </p:sp>
      <p:sp>
        <p:nvSpPr>
          <p:cNvPr id="337930" name="Text Box 10"/>
          <p:cNvSpPr txBox="1">
            <a:spLocks noChangeArrowheads="1"/>
          </p:cNvSpPr>
          <p:nvPr/>
        </p:nvSpPr>
        <p:spPr bwMode="auto">
          <a:xfrm>
            <a:off x="3581400" y="31750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read_half</a:t>
            </a:r>
          </a:p>
        </p:txBody>
      </p:sp>
      <p:sp>
        <p:nvSpPr>
          <p:cNvPr id="337931" name="Text Box 11"/>
          <p:cNvSpPr txBox="1">
            <a:spLocks noChangeArrowheads="1"/>
          </p:cNvSpPr>
          <p:nvPr/>
        </p:nvSpPr>
        <p:spPr bwMode="auto">
          <a:xfrm>
            <a:off x="3568700" y="44958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waste</a:t>
            </a:r>
          </a:p>
        </p:txBody>
      </p:sp>
      <p:sp>
        <p:nvSpPr>
          <p:cNvPr id="337932" name="Line 12"/>
          <p:cNvSpPr>
            <a:spLocks noChangeShapeType="1"/>
          </p:cNvSpPr>
          <p:nvPr/>
        </p:nvSpPr>
        <p:spPr bwMode="auto">
          <a:xfrm>
            <a:off x="3289300" y="3365500"/>
            <a:ext cx="292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3" name="Line 13"/>
          <p:cNvSpPr>
            <a:spLocks noChangeShapeType="1"/>
          </p:cNvSpPr>
          <p:nvPr/>
        </p:nvSpPr>
        <p:spPr bwMode="auto">
          <a:xfrm>
            <a:off x="3289300" y="4699000"/>
            <a:ext cx="292100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4" name="Line 14"/>
          <p:cNvSpPr>
            <a:spLocks noChangeShapeType="1"/>
          </p:cNvSpPr>
          <p:nvPr/>
        </p:nvSpPr>
        <p:spPr bwMode="auto">
          <a:xfrm>
            <a:off x="2832100" y="213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5" name="Line 15"/>
          <p:cNvSpPr>
            <a:spLocks noChangeShapeType="1"/>
          </p:cNvSpPr>
          <p:nvPr/>
        </p:nvSpPr>
        <p:spPr bwMode="auto">
          <a:xfrm>
            <a:off x="2832100" y="2400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6" name="Line 16"/>
          <p:cNvSpPr>
            <a:spLocks noChangeShapeType="1"/>
          </p:cNvSpPr>
          <p:nvPr/>
        </p:nvSpPr>
        <p:spPr bwMode="auto">
          <a:xfrm>
            <a:off x="2832100" y="2908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7" name="Line 17"/>
          <p:cNvSpPr>
            <a:spLocks noChangeShapeType="1"/>
          </p:cNvSpPr>
          <p:nvPr/>
        </p:nvSpPr>
        <p:spPr bwMode="auto">
          <a:xfrm>
            <a:off x="2832100" y="325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8" name="Line 18"/>
          <p:cNvSpPr>
            <a:spLocks noChangeShapeType="1"/>
          </p:cNvSpPr>
          <p:nvPr/>
        </p:nvSpPr>
        <p:spPr bwMode="auto">
          <a:xfrm>
            <a:off x="2832100" y="3530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39" name="Line 19"/>
          <p:cNvSpPr>
            <a:spLocks noChangeShapeType="1"/>
          </p:cNvSpPr>
          <p:nvPr/>
        </p:nvSpPr>
        <p:spPr bwMode="auto">
          <a:xfrm>
            <a:off x="2832100" y="3835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0" name="Text Box 20"/>
          <p:cNvSpPr txBox="1">
            <a:spLocks noChangeArrowheads="1"/>
          </p:cNvSpPr>
          <p:nvPr/>
        </p:nvSpPr>
        <p:spPr bwMode="auto">
          <a:xfrm>
            <a:off x="2908300" y="20828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37941" name="Text Box 21"/>
          <p:cNvSpPr txBox="1">
            <a:spLocks noChangeArrowheads="1"/>
          </p:cNvSpPr>
          <p:nvPr/>
        </p:nvSpPr>
        <p:spPr bwMode="auto">
          <a:xfrm>
            <a:off x="2933700" y="2387600"/>
            <a:ext cx="3048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337942" name="Text Box 22"/>
          <p:cNvSpPr txBox="1">
            <a:spLocks noChangeArrowheads="1"/>
          </p:cNvSpPr>
          <p:nvPr/>
        </p:nvSpPr>
        <p:spPr bwMode="auto">
          <a:xfrm>
            <a:off x="2832100" y="32004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0.1</a:t>
            </a:r>
          </a:p>
        </p:txBody>
      </p:sp>
      <p:sp>
        <p:nvSpPr>
          <p:cNvPr id="337943" name="Text Box 23"/>
          <p:cNvSpPr txBox="1">
            <a:spLocks noChangeArrowheads="1"/>
          </p:cNvSpPr>
          <p:nvPr/>
        </p:nvSpPr>
        <p:spPr bwMode="auto">
          <a:xfrm>
            <a:off x="2921000" y="35052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37944" name="Text Box 24"/>
          <p:cNvSpPr txBox="1">
            <a:spLocks noChangeArrowheads="1"/>
          </p:cNvSpPr>
          <p:nvPr/>
        </p:nvSpPr>
        <p:spPr bwMode="auto">
          <a:xfrm>
            <a:off x="2933700" y="3786188"/>
            <a:ext cx="3048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337945" name="Line 25"/>
          <p:cNvSpPr>
            <a:spLocks noChangeShapeType="1"/>
          </p:cNvSpPr>
          <p:nvPr/>
        </p:nvSpPr>
        <p:spPr bwMode="auto">
          <a:xfrm>
            <a:off x="2832100" y="4279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6" name="Line 26"/>
          <p:cNvSpPr>
            <a:spLocks noChangeShapeType="1"/>
          </p:cNvSpPr>
          <p:nvPr/>
        </p:nvSpPr>
        <p:spPr bwMode="auto">
          <a:xfrm>
            <a:off x="2832100" y="4572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47" name="Text Box 27"/>
          <p:cNvSpPr txBox="1">
            <a:spLocks noChangeArrowheads="1"/>
          </p:cNvSpPr>
          <p:nvPr/>
        </p:nvSpPr>
        <p:spPr bwMode="auto">
          <a:xfrm>
            <a:off x="2921000" y="42418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37948" name="Text Box 28"/>
          <p:cNvSpPr txBox="1">
            <a:spLocks noChangeArrowheads="1"/>
          </p:cNvSpPr>
          <p:nvPr/>
        </p:nvSpPr>
        <p:spPr bwMode="auto">
          <a:xfrm>
            <a:off x="2819400" y="45339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0.2</a:t>
            </a:r>
          </a:p>
        </p:txBody>
      </p:sp>
      <p:sp>
        <p:nvSpPr>
          <p:cNvPr id="337949" name="Rectangle 29"/>
          <p:cNvSpPr>
            <a:spLocks noChangeArrowheads="1"/>
          </p:cNvSpPr>
          <p:nvPr/>
        </p:nvSpPr>
        <p:spPr bwMode="auto">
          <a:xfrm>
            <a:off x="5105400" y="1816100"/>
            <a:ext cx="4572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50" name="Text Box 30"/>
          <p:cNvSpPr txBox="1">
            <a:spLocks noChangeArrowheads="1"/>
          </p:cNvSpPr>
          <p:nvPr/>
        </p:nvSpPr>
        <p:spPr bwMode="auto">
          <a:xfrm>
            <a:off x="5105400" y="18161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-1</a:t>
            </a:r>
          </a:p>
        </p:txBody>
      </p:sp>
      <p:sp>
        <p:nvSpPr>
          <p:cNvPr id="337951" name="Text Box 31"/>
          <p:cNvSpPr txBox="1">
            <a:spLocks noChangeArrowheads="1"/>
          </p:cNvSpPr>
          <p:nvPr/>
        </p:nvSpPr>
        <p:spPr bwMode="auto">
          <a:xfrm>
            <a:off x="5105400" y="2882900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1.1</a:t>
            </a:r>
          </a:p>
        </p:txBody>
      </p:sp>
      <p:sp>
        <p:nvSpPr>
          <p:cNvPr id="337952" name="Line 32"/>
          <p:cNvSpPr>
            <a:spLocks noChangeShapeType="1"/>
          </p:cNvSpPr>
          <p:nvPr/>
        </p:nvSpPr>
        <p:spPr bwMode="auto">
          <a:xfrm>
            <a:off x="5105400" y="2120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3" name="Line 33"/>
          <p:cNvSpPr>
            <a:spLocks noChangeShapeType="1"/>
          </p:cNvSpPr>
          <p:nvPr/>
        </p:nvSpPr>
        <p:spPr bwMode="auto">
          <a:xfrm>
            <a:off x="5105400" y="238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4" name="Line 34"/>
          <p:cNvSpPr>
            <a:spLocks noChangeShapeType="1"/>
          </p:cNvSpPr>
          <p:nvPr/>
        </p:nvSpPr>
        <p:spPr bwMode="auto">
          <a:xfrm>
            <a:off x="51054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5" name="Line 35"/>
          <p:cNvSpPr>
            <a:spLocks noChangeShapeType="1"/>
          </p:cNvSpPr>
          <p:nvPr/>
        </p:nvSpPr>
        <p:spPr bwMode="auto">
          <a:xfrm>
            <a:off x="5105400" y="3238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6" name="Line 36"/>
          <p:cNvSpPr>
            <a:spLocks noChangeShapeType="1"/>
          </p:cNvSpPr>
          <p:nvPr/>
        </p:nvSpPr>
        <p:spPr bwMode="auto">
          <a:xfrm>
            <a:off x="5105400" y="35179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7" name="Line 37"/>
          <p:cNvSpPr>
            <a:spLocks noChangeShapeType="1"/>
          </p:cNvSpPr>
          <p:nvPr/>
        </p:nvSpPr>
        <p:spPr bwMode="auto">
          <a:xfrm>
            <a:off x="5105400" y="38227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58" name="Text Box 38"/>
          <p:cNvSpPr txBox="1">
            <a:spLocks noChangeArrowheads="1"/>
          </p:cNvSpPr>
          <p:nvPr/>
        </p:nvSpPr>
        <p:spPr bwMode="auto">
          <a:xfrm>
            <a:off x="5130800" y="20701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0.1</a:t>
            </a:r>
          </a:p>
        </p:txBody>
      </p:sp>
      <p:sp>
        <p:nvSpPr>
          <p:cNvPr id="337959" name="Text Box 39"/>
          <p:cNvSpPr txBox="1">
            <a:spLocks noChangeArrowheads="1"/>
          </p:cNvSpPr>
          <p:nvPr/>
        </p:nvSpPr>
        <p:spPr bwMode="auto">
          <a:xfrm>
            <a:off x="5207000" y="2374900"/>
            <a:ext cx="304800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337960" name="Text Box 40"/>
          <p:cNvSpPr txBox="1">
            <a:spLocks noChangeArrowheads="1"/>
          </p:cNvSpPr>
          <p:nvPr/>
        </p:nvSpPr>
        <p:spPr bwMode="auto">
          <a:xfrm>
            <a:off x="5105400" y="31877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-2</a:t>
            </a:r>
          </a:p>
        </p:txBody>
      </p:sp>
      <p:sp>
        <p:nvSpPr>
          <p:cNvPr id="337961" name="Text Box 41"/>
          <p:cNvSpPr txBox="1">
            <a:spLocks noChangeArrowheads="1"/>
          </p:cNvSpPr>
          <p:nvPr/>
        </p:nvSpPr>
        <p:spPr bwMode="auto">
          <a:xfrm>
            <a:off x="5194300" y="3492500"/>
            <a:ext cx="381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337962" name="Text Box 42"/>
          <p:cNvSpPr txBox="1">
            <a:spLocks noChangeArrowheads="1"/>
          </p:cNvSpPr>
          <p:nvPr/>
        </p:nvSpPr>
        <p:spPr bwMode="auto">
          <a:xfrm>
            <a:off x="5207000" y="3773488"/>
            <a:ext cx="3048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337963" name="Line 43"/>
          <p:cNvSpPr>
            <a:spLocks noChangeShapeType="1"/>
          </p:cNvSpPr>
          <p:nvPr/>
        </p:nvSpPr>
        <p:spPr bwMode="auto">
          <a:xfrm>
            <a:off x="5105400" y="4267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64" name="Line 44"/>
          <p:cNvSpPr>
            <a:spLocks noChangeShapeType="1"/>
          </p:cNvSpPr>
          <p:nvPr/>
        </p:nvSpPr>
        <p:spPr bwMode="auto">
          <a:xfrm>
            <a:off x="5105400" y="4559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65" name="Text Box 45"/>
          <p:cNvSpPr txBox="1">
            <a:spLocks noChangeArrowheads="1"/>
          </p:cNvSpPr>
          <p:nvPr/>
        </p:nvSpPr>
        <p:spPr bwMode="auto">
          <a:xfrm>
            <a:off x="5054600" y="4229100"/>
            <a:ext cx="6223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-0.3</a:t>
            </a:r>
          </a:p>
        </p:txBody>
      </p:sp>
      <p:sp>
        <p:nvSpPr>
          <p:cNvPr id="337966" name="Text Box 46"/>
          <p:cNvSpPr txBox="1">
            <a:spLocks noChangeArrowheads="1"/>
          </p:cNvSpPr>
          <p:nvPr/>
        </p:nvSpPr>
        <p:spPr bwMode="auto">
          <a:xfrm>
            <a:off x="5067300" y="4521200"/>
            <a:ext cx="596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-1.2</a:t>
            </a:r>
          </a:p>
        </p:txBody>
      </p:sp>
      <p:sp>
        <p:nvSpPr>
          <p:cNvPr id="337967" name="AutoShape 47"/>
          <p:cNvSpPr>
            <a:spLocks noChangeArrowheads="1"/>
          </p:cNvSpPr>
          <p:nvPr/>
        </p:nvSpPr>
        <p:spPr bwMode="auto">
          <a:xfrm>
            <a:off x="5842000" y="2895600"/>
            <a:ext cx="673100" cy="609600"/>
          </a:xfrm>
          <a:prstGeom prst="rightArrow">
            <a:avLst>
              <a:gd name="adj1" fmla="val 50000"/>
              <a:gd name="adj2" fmla="val 27604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68" name="Text Box 48"/>
          <p:cNvSpPr txBox="1">
            <a:spLocks noChangeArrowheads="1"/>
          </p:cNvSpPr>
          <p:nvPr/>
        </p:nvSpPr>
        <p:spPr bwMode="auto">
          <a:xfrm>
            <a:off x="381000" y="5562600"/>
            <a:ext cx="6781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solidFill>
                  <a:srgbClr val="E92323"/>
                </a:solidFill>
              </a:rPr>
              <a:t>Problem:</a:t>
            </a:r>
            <a:r>
              <a:rPr lang="en-US">
                <a:solidFill>
                  <a:srgbClr val="E92323"/>
                </a:solidFill>
              </a:rPr>
              <a:t>  If we’ve only trained on book reviews, then  </a:t>
            </a:r>
            <a:r>
              <a:rPr lang="en-US" sz="2000" b="1">
                <a:solidFill>
                  <a:srgbClr val="E92323"/>
                </a:solidFill>
              </a:rPr>
              <a:t>w(defective) = 0</a:t>
            </a:r>
            <a:endParaRPr lang="en-US">
              <a:solidFill>
                <a:srgbClr val="E92323"/>
              </a:solidFill>
            </a:endParaRPr>
          </a:p>
        </p:txBody>
      </p:sp>
      <p:sp>
        <p:nvSpPr>
          <p:cNvPr id="337969" name="Freeform 49"/>
          <p:cNvSpPr>
            <a:spLocks/>
          </p:cNvSpPr>
          <p:nvPr/>
        </p:nvSpPr>
        <p:spPr bwMode="auto">
          <a:xfrm>
            <a:off x="4648200" y="3517900"/>
            <a:ext cx="457200" cy="1892300"/>
          </a:xfrm>
          <a:custGeom>
            <a:avLst/>
            <a:gdLst/>
            <a:ahLst/>
            <a:cxnLst>
              <a:cxn ang="0">
                <a:pos x="288" y="88"/>
              </a:cxn>
              <a:cxn ang="0">
                <a:pos x="144" y="184"/>
              </a:cxn>
              <a:cxn ang="0">
                <a:pos x="0" y="1192"/>
              </a:cxn>
            </a:cxnLst>
            <a:rect l="0" t="0" r="r" b="b"/>
            <a:pathLst>
              <a:path w="288" h="1192">
                <a:moveTo>
                  <a:pt x="288" y="88"/>
                </a:moveTo>
                <a:cubicBezTo>
                  <a:pt x="240" y="44"/>
                  <a:pt x="192" y="0"/>
                  <a:pt x="144" y="184"/>
                </a:cubicBezTo>
                <a:cubicBezTo>
                  <a:pt x="96" y="368"/>
                  <a:pt x="48" y="780"/>
                  <a:pt x="0" y="1192"/>
                </a:cubicBezTo>
              </a:path>
            </a:pathLst>
          </a:custGeom>
          <a:noFill/>
          <a:ln w="25400">
            <a:solidFill>
              <a:srgbClr val="E92323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7970" name="Text Box 50"/>
          <p:cNvSpPr txBox="1">
            <a:spLocks noChangeArrowheads="1"/>
          </p:cNvSpPr>
          <p:nvPr/>
        </p:nvSpPr>
        <p:spPr bwMode="auto">
          <a:xfrm>
            <a:off x="5167313" y="3457575"/>
            <a:ext cx="381000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>
                <a:solidFill>
                  <a:srgbClr val="E92323"/>
                </a:solidFill>
              </a:rPr>
              <a:t>0</a:t>
            </a:r>
          </a:p>
        </p:txBody>
      </p:sp>
      <p:pic>
        <p:nvPicPr>
          <p:cNvPr id="337971" name="Picture 51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895600" y="1524000"/>
            <a:ext cx="247650" cy="176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37972" name="Picture 52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/>
          <a:srcRect/>
          <a:stretch>
            <a:fillRect/>
          </a:stretch>
        </p:blipFill>
        <p:spPr bwMode="auto">
          <a:xfrm>
            <a:off x="5143500" y="1535113"/>
            <a:ext cx="31750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337973" name="Picture 53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/>
          <a:srcRect/>
          <a:stretch>
            <a:fillRect/>
          </a:stretch>
        </p:blipFill>
        <p:spPr bwMode="auto">
          <a:xfrm>
            <a:off x="6705600" y="2971800"/>
            <a:ext cx="1408113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/>
      <p:bldP spid="337925" grpId="0" animBg="1"/>
      <p:bldP spid="337926" grpId="0"/>
      <p:bldP spid="337927" grpId="0"/>
      <p:bldP spid="337928" grpId="0" animBg="1"/>
      <p:bldP spid="337929" grpId="0"/>
      <p:bldP spid="337930" grpId="0"/>
      <p:bldP spid="337931" grpId="0"/>
      <p:bldP spid="337932" grpId="0" animBg="1"/>
      <p:bldP spid="337933" grpId="0" animBg="1"/>
      <p:bldP spid="337934" grpId="0" animBg="1"/>
      <p:bldP spid="337935" grpId="0" animBg="1"/>
      <p:bldP spid="337936" grpId="0" animBg="1"/>
      <p:bldP spid="337937" grpId="0" animBg="1"/>
      <p:bldP spid="337938" grpId="0" animBg="1"/>
      <p:bldP spid="337939" grpId="0" animBg="1"/>
      <p:bldP spid="337940" grpId="0"/>
      <p:bldP spid="337941" grpId="0"/>
      <p:bldP spid="337942" grpId="0"/>
      <p:bldP spid="337943" grpId="0"/>
      <p:bldP spid="337944" grpId="0"/>
      <p:bldP spid="337945" grpId="0" animBg="1"/>
      <p:bldP spid="337946" grpId="0" animBg="1"/>
      <p:bldP spid="337947" grpId="0"/>
      <p:bldP spid="337948" grpId="0"/>
      <p:bldP spid="337949" grpId="0" animBg="1"/>
      <p:bldP spid="337950" grpId="0"/>
      <p:bldP spid="337951" grpId="0"/>
      <p:bldP spid="337952" grpId="0" animBg="1"/>
      <p:bldP spid="337953" grpId="0" animBg="1"/>
      <p:bldP spid="337954" grpId="0" animBg="1"/>
      <p:bldP spid="337955" grpId="0" animBg="1"/>
      <p:bldP spid="337956" grpId="0" animBg="1"/>
      <p:bldP spid="337957" grpId="0" animBg="1"/>
      <p:bldP spid="337958" grpId="0"/>
      <p:bldP spid="337959" grpId="0"/>
      <p:bldP spid="337960" grpId="0"/>
      <p:bldP spid="337961" grpId="0"/>
      <p:bldP spid="337962" grpId="0"/>
      <p:bldP spid="337963" grpId="0" animBg="1"/>
      <p:bldP spid="337964" grpId="0" animBg="1"/>
      <p:bldP spid="337965" grpId="0"/>
      <p:bldP spid="337966" grpId="0"/>
      <p:bldP spid="337967" grpId="0" animBg="1"/>
      <p:bldP spid="337968" grpId="0"/>
      <p:bldP spid="337969" grpId="0" animBg="1"/>
      <p:bldP spid="33797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Structural Correspondence Learning (SCL)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304800" y="1600200"/>
            <a:ext cx="8458200" cy="468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  <a:buFontTx/>
              <a:buChar char="•"/>
            </a:pPr>
            <a:r>
              <a:rPr lang="en-US" sz="2800" b="1">
                <a:solidFill>
                  <a:srgbClr val="0000FF"/>
                </a:solidFill>
              </a:rPr>
              <a:t> Cut adaptation error by more than 40%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800"/>
              <a:t> Use </a:t>
            </a:r>
            <a:r>
              <a:rPr lang="en-US" sz="2800" b="1"/>
              <a:t>unlabeled </a:t>
            </a:r>
            <a:r>
              <a:rPr lang="en-US" sz="2800"/>
              <a:t>data from the target domain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800"/>
              <a:t> Induce correspondences among different features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800"/>
              <a:t> </a:t>
            </a:r>
            <a:r>
              <a:rPr lang="en-US" sz="2800" b="1">
                <a:solidFill>
                  <a:srgbClr val="008000"/>
                </a:solidFill>
              </a:rPr>
              <a:t>read-half, headache</a:t>
            </a:r>
            <a:r>
              <a:rPr lang="en-US" sz="2800" b="1">
                <a:sym typeface="Wingdings" pitchFamily="2" charset="2"/>
              </a:rPr>
              <a:t>		   </a:t>
            </a:r>
            <a:r>
              <a:rPr lang="en-US" sz="2800" b="1">
                <a:solidFill>
                  <a:srgbClr val="E92323"/>
                </a:solidFill>
                <a:sym typeface="Wingdings" pitchFamily="2" charset="2"/>
              </a:rPr>
              <a:t>defective, returned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800" b="1">
                <a:sym typeface="Wingdings" pitchFamily="2" charset="2"/>
              </a:rPr>
              <a:t> </a:t>
            </a:r>
            <a:r>
              <a:rPr lang="en-US" sz="2800"/>
              <a:t>Labeled data for </a:t>
            </a:r>
            <a:r>
              <a:rPr lang="en-US" sz="2800" b="1">
                <a:solidFill>
                  <a:srgbClr val="008000"/>
                </a:solidFill>
              </a:rPr>
              <a:t>source</a:t>
            </a:r>
            <a:r>
              <a:rPr lang="en-US" sz="2800">
                <a:solidFill>
                  <a:srgbClr val="008000"/>
                </a:solidFill>
              </a:rPr>
              <a:t> </a:t>
            </a:r>
            <a:r>
              <a:rPr lang="en-US" sz="2800"/>
              <a:t>domain will help us build a good classifier for </a:t>
            </a:r>
            <a:r>
              <a:rPr lang="en-US" sz="2800" b="1">
                <a:solidFill>
                  <a:srgbClr val="E92323"/>
                </a:solidFill>
              </a:rPr>
              <a:t>target </a:t>
            </a:r>
            <a:r>
              <a:rPr lang="en-US" sz="2800"/>
              <a:t>domain</a:t>
            </a:r>
          </a:p>
          <a:p>
            <a:pPr>
              <a:spcBef>
                <a:spcPct val="75000"/>
              </a:spcBef>
              <a:buFontTx/>
              <a:buChar char="•"/>
            </a:pPr>
            <a:endParaRPr lang="en-US" sz="2800">
              <a:solidFill>
                <a:srgbClr val="E92323"/>
              </a:solidFill>
            </a:endParaRPr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>
            <a:off x="4181475" y="4114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lg" len="lg"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17" name="Text Box 17"/>
          <p:cNvSpPr txBox="1">
            <a:spLocks noChangeArrowheads="1"/>
          </p:cNvSpPr>
          <p:nvPr/>
        </p:nvSpPr>
        <p:spPr bwMode="auto">
          <a:xfrm>
            <a:off x="304800" y="5867400"/>
            <a:ext cx="6629400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/>
              <a:t>Maximum likelihood linear regression (MLLR) for speaker adaptation</a:t>
            </a:r>
            <a:r>
              <a:rPr lang="en-US" sz="2000">
                <a:solidFill>
                  <a:srgbClr val="008600"/>
                </a:solidFill>
                <a:sym typeface="Wingdings" pitchFamily="2" charset="2"/>
              </a:rPr>
              <a:t> </a:t>
            </a:r>
            <a:r>
              <a:rPr lang="en-US" sz="2000">
                <a:sym typeface="Wingdings" pitchFamily="2" charset="2"/>
              </a:rPr>
              <a:t>(Leggetter &amp; Woodland, 1995)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2" grpId="0" animBg="1"/>
      <p:bldP spid="2048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ChangeArrowheads="1"/>
          </p:cNvSpPr>
          <p:nvPr/>
        </p:nvSpPr>
        <p:spPr bwMode="auto">
          <a:xfrm>
            <a:off x="304800" y="2286000"/>
            <a:ext cx="3962400" cy="434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1143000"/>
          </a:xfrm>
        </p:spPr>
        <p:txBody>
          <a:bodyPr/>
          <a:lstStyle/>
          <a:p>
            <a:r>
              <a:rPr lang="en-US"/>
              <a:t>SCL: 2-Step Learning Process</a:t>
            </a:r>
          </a:p>
        </p:txBody>
      </p:sp>
      <p:sp>
        <p:nvSpPr>
          <p:cNvPr id="206858" name="Rectangle 10"/>
          <p:cNvSpPr>
            <a:spLocks noChangeArrowheads="1"/>
          </p:cNvSpPr>
          <p:nvPr/>
        </p:nvSpPr>
        <p:spPr bwMode="auto">
          <a:xfrm>
            <a:off x="4800600" y="2286000"/>
            <a:ext cx="4114800" cy="1447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871" name="Text Box 23"/>
          <p:cNvSpPr txBox="1">
            <a:spLocks noChangeArrowheads="1"/>
          </p:cNvSpPr>
          <p:nvPr/>
        </p:nvSpPr>
        <p:spPr bwMode="auto">
          <a:xfrm>
            <a:off x="403225" y="3032125"/>
            <a:ext cx="1371600" cy="788988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Unlabeled.</a:t>
            </a:r>
          </a:p>
          <a:p>
            <a:pPr>
              <a:spcBef>
                <a:spcPct val="50000"/>
              </a:spcBef>
            </a:pPr>
            <a:r>
              <a:rPr lang="en-US" b="1"/>
              <a:t>Learn </a:t>
            </a:r>
          </a:p>
        </p:txBody>
      </p:sp>
      <p:sp>
        <p:nvSpPr>
          <p:cNvPr id="206877" name="Text Box 29"/>
          <p:cNvSpPr txBox="1">
            <a:spLocks noChangeArrowheads="1"/>
          </p:cNvSpPr>
          <p:nvPr/>
        </p:nvSpPr>
        <p:spPr bwMode="auto">
          <a:xfrm>
            <a:off x="5486400" y="2443163"/>
            <a:ext cx="2209800" cy="376237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Labeled.  Learn</a:t>
            </a:r>
          </a:p>
        </p:txBody>
      </p:sp>
      <p:sp>
        <p:nvSpPr>
          <p:cNvPr id="206880" name="Text Box 32"/>
          <p:cNvSpPr txBox="1">
            <a:spLocks noChangeArrowheads="1"/>
          </p:cNvSpPr>
          <p:nvPr/>
        </p:nvSpPr>
        <p:spPr bwMode="auto">
          <a:xfrm>
            <a:off x="4572000" y="4114800"/>
            <a:ext cx="4572000" cy="182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  <a:buFontTx/>
              <a:buChar char="•"/>
            </a:pPr>
            <a:r>
              <a:rPr lang="en-US" sz="2400"/>
              <a:t>      </a:t>
            </a:r>
            <a:r>
              <a:rPr lang="en-US" sz="2400" b="1"/>
              <a:t>should make the domains look as similar as possible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400" b="1"/>
              <a:t> But       should also allow us to classify well</a:t>
            </a:r>
          </a:p>
        </p:txBody>
      </p:sp>
      <p:sp>
        <p:nvSpPr>
          <p:cNvPr id="206889" name="Text Box 41"/>
          <p:cNvSpPr txBox="1">
            <a:spLocks noChangeArrowheads="1"/>
          </p:cNvSpPr>
          <p:nvPr/>
        </p:nvSpPr>
        <p:spPr bwMode="auto">
          <a:xfrm>
            <a:off x="152400" y="1536700"/>
            <a:ext cx="4191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Step 1:  Unlabeled </a:t>
            </a:r>
            <a:r>
              <a:rPr lang="en-US" sz="2000"/>
              <a:t>– Learn correspondence mapping</a:t>
            </a:r>
            <a:endParaRPr lang="en-US" sz="2000">
              <a:solidFill>
                <a:srgbClr val="0000FF"/>
              </a:solidFill>
            </a:endParaRPr>
          </a:p>
        </p:txBody>
      </p:sp>
      <p:sp>
        <p:nvSpPr>
          <p:cNvPr id="206890" name="Text Box 42"/>
          <p:cNvSpPr txBox="1">
            <a:spLocks noChangeArrowheads="1"/>
          </p:cNvSpPr>
          <p:nvPr/>
        </p:nvSpPr>
        <p:spPr bwMode="auto">
          <a:xfrm>
            <a:off x="4876800" y="1546225"/>
            <a:ext cx="3733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/>
              <a:t>Step 2:  Labeled </a:t>
            </a:r>
            <a:r>
              <a:rPr lang="en-US" sz="2000"/>
              <a:t>– Learn weight vector</a:t>
            </a:r>
          </a:p>
        </p:txBody>
      </p:sp>
      <p:sp>
        <p:nvSpPr>
          <p:cNvPr id="206910" name="Text Box 62"/>
          <p:cNvSpPr txBox="1">
            <a:spLocks noChangeArrowheads="1"/>
          </p:cNvSpPr>
          <p:nvPr/>
        </p:nvSpPr>
        <p:spPr bwMode="auto">
          <a:xfrm>
            <a:off x="1876425" y="26558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0.1</a:t>
            </a:r>
          </a:p>
        </p:txBody>
      </p:sp>
      <p:sp>
        <p:nvSpPr>
          <p:cNvPr id="206911" name="Text Box 63"/>
          <p:cNvSpPr txBox="1">
            <a:spLocks noChangeArrowheads="1"/>
          </p:cNvSpPr>
          <p:nvPr/>
        </p:nvSpPr>
        <p:spPr bwMode="auto">
          <a:xfrm>
            <a:off x="1955800" y="3722688"/>
            <a:ext cx="368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06914" name="Line 66"/>
          <p:cNvSpPr>
            <a:spLocks noChangeShapeType="1"/>
          </p:cNvSpPr>
          <p:nvPr/>
        </p:nvSpPr>
        <p:spPr bwMode="auto">
          <a:xfrm>
            <a:off x="1879600" y="2960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15" name="Line 67"/>
          <p:cNvSpPr>
            <a:spLocks noChangeShapeType="1"/>
          </p:cNvSpPr>
          <p:nvPr/>
        </p:nvSpPr>
        <p:spPr bwMode="auto">
          <a:xfrm>
            <a:off x="1879600" y="3227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16" name="Line 68"/>
          <p:cNvSpPr>
            <a:spLocks noChangeShapeType="1"/>
          </p:cNvSpPr>
          <p:nvPr/>
        </p:nvSpPr>
        <p:spPr bwMode="auto">
          <a:xfrm>
            <a:off x="1879600" y="3735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17" name="Line 69"/>
          <p:cNvSpPr>
            <a:spLocks noChangeShapeType="1"/>
          </p:cNvSpPr>
          <p:nvPr/>
        </p:nvSpPr>
        <p:spPr bwMode="auto">
          <a:xfrm>
            <a:off x="1879600" y="4078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19" name="Text Box 71"/>
          <p:cNvSpPr txBox="1">
            <a:spLocks noChangeArrowheads="1"/>
          </p:cNvSpPr>
          <p:nvPr/>
        </p:nvSpPr>
        <p:spPr bwMode="auto">
          <a:xfrm>
            <a:off x="1955800" y="29098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06920" name="Text Box 72"/>
          <p:cNvSpPr txBox="1">
            <a:spLocks noChangeArrowheads="1"/>
          </p:cNvSpPr>
          <p:nvPr/>
        </p:nvSpPr>
        <p:spPr bwMode="auto">
          <a:xfrm>
            <a:off x="1981200" y="3214688"/>
            <a:ext cx="3048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206921" name="Text Box 73"/>
          <p:cNvSpPr txBox="1">
            <a:spLocks noChangeArrowheads="1"/>
          </p:cNvSpPr>
          <p:nvPr/>
        </p:nvSpPr>
        <p:spPr bwMode="auto">
          <a:xfrm>
            <a:off x="1893888" y="40274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008000"/>
                </a:solidFill>
              </a:rPr>
              <a:t>0.3</a:t>
            </a:r>
          </a:p>
        </p:txBody>
      </p:sp>
      <p:sp>
        <p:nvSpPr>
          <p:cNvPr id="206922" name="Rectangle 74"/>
          <p:cNvSpPr>
            <a:spLocks noChangeArrowheads="1"/>
          </p:cNvSpPr>
          <p:nvPr/>
        </p:nvSpPr>
        <p:spPr bwMode="auto">
          <a:xfrm>
            <a:off x="1879600" y="2717800"/>
            <a:ext cx="457200" cy="165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24" name="Text Box 76"/>
          <p:cNvSpPr txBox="1">
            <a:spLocks noChangeArrowheads="1"/>
          </p:cNvSpPr>
          <p:nvPr/>
        </p:nvSpPr>
        <p:spPr bwMode="auto">
          <a:xfrm>
            <a:off x="3467100" y="419258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0.3</a:t>
            </a:r>
          </a:p>
        </p:txBody>
      </p:sp>
      <p:sp>
        <p:nvSpPr>
          <p:cNvPr id="206925" name="Text Box 77"/>
          <p:cNvSpPr txBox="1">
            <a:spLocks noChangeArrowheads="1"/>
          </p:cNvSpPr>
          <p:nvPr/>
        </p:nvSpPr>
        <p:spPr bwMode="auto">
          <a:xfrm>
            <a:off x="3492500" y="48514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0.7</a:t>
            </a:r>
          </a:p>
        </p:txBody>
      </p:sp>
      <p:sp>
        <p:nvSpPr>
          <p:cNvPr id="206926" name="Line 78"/>
          <p:cNvSpPr>
            <a:spLocks noChangeShapeType="1"/>
          </p:cNvSpPr>
          <p:nvPr/>
        </p:nvSpPr>
        <p:spPr bwMode="auto">
          <a:xfrm>
            <a:off x="3454400" y="444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27" name="Line 79"/>
          <p:cNvSpPr>
            <a:spLocks noChangeShapeType="1"/>
          </p:cNvSpPr>
          <p:nvPr/>
        </p:nvSpPr>
        <p:spPr bwMode="auto">
          <a:xfrm>
            <a:off x="3454400" y="4649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28" name="Line 80"/>
          <p:cNvSpPr>
            <a:spLocks noChangeShapeType="1"/>
          </p:cNvSpPr>
          <p:nvPr/>
        </p:nvSpPr>
        <p:spPr bwMode="auto">
          <a:xfrm>
            <a:off x="3454400" y="49037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29" name="Line 81"/>
          <p:cNvSpPr>
            <a:spLocks noChangeShapeType="1"/>
          </p:cNvSpPr>
          <p:nvPr/>
        </p:nvSpPr>
        <p:spPr bwMode="auto">
          <a:xfrm>
            <a:off x="3454400" y="5119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30" name="Text Box 82"/>
          <p:cNvSpPr txBox="1">
            <a:spLocks noChangeArrowheads="1"/>
          </p:cNvSpPr>
          <p:nvPr/>
        </p:nvSpPr>
        <p:spPr bwMode="auto">
          <a:xfrm>
            <a:off x="3429000" y="4383088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-1.0</a:t>
            </a:r>
          </a:p>
        </p:txBody>
      </p:sp>
      <p:sp>
        <p:nvSpPr>
          <p:cNvPr id="206931" name="Text Box 83"/>
          <p:cNvSpPr txBox="1">
            <a:spLocks noChangeArrowheads="1"/>
          </p:cNvSpPr>
          <p:nvPr/>
        </p:nvSpPr>
        <p:spPr bwMode="auto">
          <a:xfrm>
            <a:off x="3556000" y="4597400"/>
            <a:ext cx="3048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30000"/>
              </a:lnSpc>
            </a:pPr>
            <a:r>
              <a:rPr lang="en-US"/>
              <a:t>.</a:t>
            </a:r>
          </a:p>
          <a:p>
            <a:pPr>
              <a:lnSpc>
                <a:spcPct val="30000"/>
              </a:lnSpc>
            </a:pPr>
            <a:r>
              <a:rPr lang="en-US"/>
              <a:t>.</a:t>
            </a:r>
          </a:p>
          <a:p>
            <a:pPr>
              <a:lnSpc>
                <a:spcPct val="30000"/>
              </a:lnSpc>
            </a:pPr>
            <a:r>
              <a:rPr lang="en-US"/>
              <a:t>.</a:t>
            </a:r>
          </a:p>
        </p:txBody>
      </p:sp>
      <p:sp>
        <p:nvSpPr>
          <p:cNvPr id="206932" name="Rectangle 84"/>
          <p:cNvSpPr>
            <a:spLocks noChangeArrowheads="1"/>
          </p:cNvSpPr>
          <p:nvPr/>
        </p:nvSpPr>
        <p:spPr bwMode="auto">
          <a:xfrm>
            <a:off x="3454400" y="4267200"/>
            <a:ext cx="457200" cy="1117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33" name="Text Box 85"/>
          <p:cNvSpPr txBox="1">
            <a:spLocks noChangeArrowheads="1"/>
          </p:cNvSpPr>
          <p:nvPr/>
        </p:nvSpPr>
        <p:spPr bwMode="auto">
          <a:xfrm>
            <a:off x="3454400" y="50800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/>
              <a:t>-2.1</a:t>
            </a:r>
          </a:p>
        </p:txBody>
      </p:sp>
      <p:sp>
        <p:nvSpPr>
          <p:cNvPr id="206937" name="AutoShape 89"/>
          <p:cNvSpPr>
            <a:spLocks noChangeArrowheads="1"/>
          </p:cNvSpPr>
          <p:nvPr/>
        </p:nvSpPr>
        <p:spPr bwMode="auto">
          <a:xfrm rot="2661945">
            <a:off x="2514600" y="35814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43" name="Oval 95"/>
          <p:cNvSpPr>
            <a:spLocks noChangeArrowheads="1"/>
          </p:cNvSpPr>
          <p:nvPr/>
        </p:nvSpPr>
        <p:spPr bwMode="auto">
          <a:xfrm>
            <a:off x="1143000" y="3352800"/>
            <a:ext cx="533400" cy="4572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6954" name="Oval 106"/>
          <p:cNvSpPr>
            <a:spLocks noChangeArrowheads="1"/>
          </p:cNvSpPr>
          <p:nvPr/>
        </p:nvSpPr>
        <p:spPr bwMode="auto">
          <a:xfrm>
            <a:off x="7239000" y="2438400"/>
            <a:ext cx="533400" cy="457200"/>
          </a:xfrm>
          <a:prstGeom prst="ellips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6959" name="Picture 111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2538" y="3424238"/>
            <a:ext cx="277812" cy="277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60" name="Picture 112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/>
          <a:srcRect/>
          <a:stretch>
            <a:fillRect/>
          </a:stretch>
        </p:blipFill>
        <p:spPr bwMode="auto">
          <a:xfrm>
            <a:off x="3276600" y="3810000"/>
            <a:ext cx="787400" cy="4127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64" name="Picture 116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2986088"/>
            <a:ext cx="838200" cy="438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66" name="Picture 118" descr="TP_tmp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4876800" y="4148138"/>
            <a:ext cx="315913" cy="315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67" name="Picture 119" descr="TP_tmp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/>
          <a:srcRect/>
          <a:stretch>
            <a:fillRect/>
          </a:stretch>
        </p:blipFill>
        <p:spPr bwMode="auto">
          <a:xfrm>
            <a:off x="5500688" y="5156200"/>
            <a:ext cx="315912" cy="3159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206970" name="Picture 122" descr="TP_tmp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45363" y="2554288"/>
            <a:ext cx="244475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6976" name="AutoShape 128"/>
          <p:cNvSpPr>
            <a:spLocks noChangeArrowheads="1"/>
          </p:cNvSpPr>
          <p:nvPr/>
        </p:nvSpPr>
        <p:spPr bwMode="auto">
          <a:xfrm>
            <a:off x="6019800" y="30480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6977" name="Picture 129" descr="TP_tmp"/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15"/>
          <a:srcRect/>
          <a:stretch>
            <a:fillRect/>
          </a:stretch>
        </p:blipFill>
        <p:spPr bwMode="auto">
          <a:xfrm>
            <a:off x="1905000" y="2362200"/>
            <a:ext cx="582613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06978" name="Text Box 130"/>
          <p:cNvSpPr txBox="1">
            <a:spLocks noChangeArrowheads="1"/>
          </p:cNvSpPr>
          <p:nvPr/>
        </p:nvSpPr>
        <p:spPr bwMode="auto">
          <a:xfrm>
            <a:off x="1952625" y="48148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06979" name="Text Box 131"/>
          <p:cNvSpPr txBox="1">
            <a:spLocks noChangeArrowheads="1"/>
          </p:cNvSpPr>
          <p:nvPr/>
        </p:nvSpPr>
        <p:spPr bwMode="auto">
          <a:xfrm>
            <a:off x="1966913" y="5881688"/>
            <a:ext cx="368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0</a:t>
            </a:r>
          </a:p>
        </p:txBody>
      </p:sp>
      <p:sp>
        <p:nvSpPr>
          <p:cNvPr id="206980" name="Line 132"/>
          <p:cNvSpPr>
            <a:spLocks noChangeShapeType="1"/>
          </p:cNvSpPr>
          <p:nvPr/>
        </p:nvSpPr>
        <p:spPr bwMode="auto">
          <a:xfrm>
            <a:off x="1890713" y="51196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81" name="Line 133"/>
          <p:cNvSpPr>
            <a:spLocks noChangeShapeType="1"/>
          </p:cNvSpPr>
          <p:nvPr/>
        </p:nvSpPr>
        <p:spPr bwMode="auto">
          <a:xfrm>
            <a:off x="1890713" y="5386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82" name="Line 134"/>
          <p:cNvSpPr>
            <a:spLocks noChangeShapeType="1"/>
          </p:cNvSpPr>
          <p:nvPr/>
        </p:nvSpPr>
        <p:spPr bwMode="auto">
          <a:xfrm>
            <a:off x="1890713" y="58943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83" name="Line 135"/>
          <p:cNvSpPr>
            <a:spLocks noChangeShapeType="1"/>
          </p:cNvSpPr>
          <p:nvPr/>
        </p:nvSpPr>
        <p:spPr bwMode="auto">
          <a:xfrm>
            <a:off x="1890713" y="6237288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6984" name="Text Box 136"/>
          <p:cNvSpPr txBox="1">
            <a:spLocks noChangeArrowheads="1"/>
          </p:cNvSpPr>
          <p:nvPr/>
        </p:nvSpPr>
        <p:spPr bwMode="auto">
          <a:xfrm>
            <a:off x="1952625" y="50688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-1</a:t>
            </a:r>
          </a:p>
        </p:txBody>
      </p:sp>
      <p:sp>
        <p:nvSpPr>
          <p:cNvPr id="206985" name="Text Box 137"/>
          <p:cNvSpPr txBox="1">
            <a:spLocks noChangeArrowheads="1"/>
          </p:cNvSpPr>
          <p:nvPr/>
        </p:nvSpPr>
        <p:spPr bwMode="auto">
          <a:xfrm>
            <a:off x="1992313" y="5373688"/>
            <a:ext cx="304800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  <a:p>
            <a:pPr>
              <a:lnSpc>
                <a:spcPct val="50000"/>
              </a:lnSpc>
            </a:pPr>
            <a:r>
              <a:rPr lang="en-US"/>
              <a:t>.</a:t>
            </a:r>
          </a:p>
        </p:txBody>
      </p:sp>
      <p:sp>
        <p:nvSpPr>
          <p:cNvPr id="206986" name="Text Box 138"/>
          <p:cNvSpPr txBox="1">
            <a:spLocks noChangeArrowheads="1"/>
          </p:cNvSpPr>
          <p:nvPr/>
        </p:nvSpPr>
        <p:spPr bwMode="auto">
          <a:xfrm>
            <a:off x="1828800" y="6186488"/>
            <a:ext cx="6096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E92323"/>
                </a:solidFill>
              </a:rPr>
              <a:t>-0.7</a:t>
            </a:r>
          </a:p>
        </p:txBody>
      </p:sp>
      <p:sp>
        <p:nvSpPr>
          <p:cNvPr id="206987" name="Rectangle 139"/>
          <p:cNvSpPr>
            <a:spLocks noChangeArrowheads="1"/>
          </p:cNvSpPr>
          <p:nvPr/>
        </p:nvSpPr>
        <p:spPr bwMode="auto">
          <a:xfrm>
            <a:off x="1890713" y="4876800"/>
            <a:ext cx="457200" cy="165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6989" name="Picture 141" descr="TP_tmp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16"/>
          <a:srcRect/>
          <a:stretch>
            <a:fillRect/>
          </a:stretch>
        </p:blipFill>
        <p:spPr bwMode="auto">
          <a:xfrm>
            <a:off x="1916113" y="4521200"/>
            <a:ext cx="631825" cy="3397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206990" name="AutoShape 142"/>
          <p:cNvSpPr>
            <a:spLocks noChangeArrowheads="1"/>
          </p:cNvSpPr>
          <p:nvPr/>
        </p:nvSpPr>
        <p:spPr bwMode="auto">
          <a:xfrm rot="-2343821">
            <a:off x="2590800" y="4800600"/>
            <a:ext cx="762000" cy="6096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008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06992" name="Picture 144" descr="TP_tmp"/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17"/>
          <a:srcRect/>
          <a:stretch>
            <a:fillRect/>
          </a:stretch>
        </p:blipFill>
        <p:spPr bwMode="auto">
          <a:xfrm>
            <a:off x="6553200" y="2971800"/>
            <a:ext cx="2209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nimBg="1"/>
      <p:bldP spid="206858" grpId="0" animBg="1"/>
      <p:bldP spid="206871" grpId="0" animBg="1"/>
      <p:bldP spid="206877" grpId="0" animBg="1"/>
      <p:bldP spid="206880" grpId="0"/>
      <p:bldP spid="206889" grpId="0"/>
      <p:bldP spid="206890" grpId="0"/>
      <p:bldP spid="206910" grpId="0"/>
      <p:bldP spid="206911" grpId="0"/>
      <p:bldP spid="206914" grpId="0" animBg="1"/>
      <p:bldP spid="206915" grpId="0" animBg="1"/>
      <p:bldP spid="206916" grpId="0" animBg="1"/>
      <p:bldP spid="206917" grpId="0" animBg="1"/>
      <p:bldP spid="206919" grpId="0"/>
      <p:bldP spid="206920" grpId="0"/>
      <p:bldP spid="206921" grpId="0"/>
      <p:bldP spid="206922" grpId="0" animBg="1"/>
      <p:bldP spid="206924" grpId="0"/>
      <p:bldP spid="206925" grpId="0"/>
      <p:bldP spid="206926" grpId="0" animBg="1"/>
      <p:bldP spid="206927" grpId="0" animBg="1"/>
      <p:bldP spid="206928" grpId="0" animBg="1"/>
      <p:bldP spid="206929" grpId="0" animBg="1"/>
      <p:bldP spid="206930" grpId="0"/>
      <p:bldP spid="206931" grpId="0"/>
      <p:bldP spid="206932" grpId="0" animBg="1"/>
      <p:bldP spid="206933" grpId="0"/>
      <p:bldP spid="206937" grpId="0" animBg="1"/>
      <p:bldP spid="206943" grpId="0" animBg="1"/>
      <p:bldP spid="206954" grpId="0" animBg="1"/>
      <p:bldP spid="206976" grpId="0" animBg="1"/>
      <p:bldP spid="206978" grpId="0"/>
      <p:bldP spid="206979" grpId="0"/>
      <p:bldP spid="206980" grpId="0" animBg="1"/>
      <p:bldP spid="206981" grpId="0" animBg="1"/>
      <p:bldP spid="206982" grpId="0" animBg="1"/>
      <p:bldP spid="206983" grpId="0" animBg="1"/>
      <p:bldP spid="206984" grpId="0"/>
      <p:bldP spid="206985" grpId="0"/>
      <p:bldP spid="206986" grpId="0"/>
      <p:bldP spid="206987" grpId="0" animBg="1"/>
      <p:bldP spid="20699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6934200" y="6096000"/>
            <a:ext cx="2209800" cy="685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SCL: Making Domains Look Similar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5791200" y="1752600"/>
            <a:ext cx="213360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E92323"/>
                </a:solidFill>
              </a:rPr>
              <a:t>defective</a:t>
            </a:r>
            <a:r>
              <a:rPr lang="en-US" sz="2400"/>
              <a:t> lid</a:t>
            </a:r>
          </a:p>
        </p:txBody>
      </p:sp>
      <p:sp>
        <p:nvSpPr>
          <p:cNvPr id="299012" name="Text Box 4"/>
          <p:cNvSpPr txBox="1">
            <a:spLocks noChangeArrowheads="1"/>
          </p:cNvSpPr>
          <p:nvPr/>
        </p:nvSpPr>
        <p:spPr bwMode="auto">
          <a:xfrm>
            <a:off x="152400" y="1752600"/>
            <a:ext cx="617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Incorrect classification of kitchen review</a:t>
            </a:r>
            <a:endParaRPr lang="en-US" sz="2400">
              <a:solidFill>
                <a:srgbClr val="E92323"/>
              </a:solidFill>
            </a:endParaRPr>
          </a:p>
        </p:txBody>
      </p:sp>
      <p:sp>
        <p:nvSpPr>
          <p:cNvPr id="299013" name="Text Box 5"/>
          <p:cNvSpPr txBox="1">
            <a:spLocks noChangeArrowheads="1"/>
          </p:cNvSpPr>
          <p:nvPr/>
        </p:nvSpPr>
        <p:spPr bwMode="auto">
          <a:xfrm>
            <a:off x="239713" y="3071813"/>
            <a:ext cx="4408487" cy="3273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Do </a:t>
            </a:r>
            <a:r>
              <a:rPr lang="en-US" sz="2200" b="1">
                <a:solidFill>
                  <a:srgbClr val="0000FF"/>
                </a:solidFill>
              </a:rPr>
              <a:t>not buy</a:t>
            </a:r>
            <a:r>
              <a:rPr lang="en-US" sz="2200"/>
              <a:t> the Shark portable steamer …. Trigger mechanism is </a:t>
            </a:r>
            <a:r>
              <a:rPr lang="en-US" sz="2200" b="1">
                <a:solidFill>
                  <a:srgbClr val="E92323"/>
                </a:solidFill>
              </a:rPr>
              <a:t>defective</a:t>
            </a:r>
            <a:r>
              <a:rPr lang="en-US" sz="2200"/>
              <a:t>. 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the very nice lady assured me that I must have a </a:t>
            </a:r>
            <a:r>
              <a:rPr lang="en-US" sz="2200" b="1">
                <a:solidFill>
                  <a:srgbClr val="E92323"/>
                </a:solidFill>
              </a:rPr>
              <a:t>defective </a:t>
            </a:r>
            <a:r>
              <a:rPr lang="en-US" sz="2200"/>
              <a:t>set …. What a </a:t>
            </a:r>
            <a:r>
              <a:rPr lang="en-US" sz="2200" b="1">
                <a:solidFill>
                  <a:srgbClr val="0000FF"/>
                </a:solidFill>
              </a:rPr>
              <a:t>disappointment</a:t>
            </a:r>
            <a:r>
              <a:rPr lang="en-US" sz="2200"/>
              <a:t>!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Maybe mine was</a:t>
            </a:r>
            <a:r>
              <a:rPr lang="en-US" sz="2200">
                <a:solidFill>
                  <a:srgbClr val="008000"/>
                </a:solidFill>
              </a:rPr>
              <a:t> </a:t>
            </a:r>
            <a:r>
              <a:rPr lang="en-US" sz="2200" b="1">
                <a:solidFill>
                  <a:srgbClr val="E92323"/>
                </a:solidFill>
              </a:rPr>
              <a:t>defective</a:t>
            </a:r>
            <a:r>
              <a:rPr lang="en-US" sz="2200"/>
              <a:t> …. The directions were </a:t>
            </a:r>
            <a:r>
              <a:rPr lang="en-US" sz="2200" b="1">
                <a:solidFill>
                  <a:srgbClr val="0000FF"/>
                </a:solidFill>
              </a:rPr>
              <a:t>unclear</a:t>
            </a:r>
            <a:endParaRPr lang="en-US" sz="2200"/>
          </a:p>
        </p:txBody>
      </p:sp>
      <p:sp>
        <p:nvSpPr>
          <p:cNvPr id="299014" name="Text Box 6"/>
          <p:cNvSpPr txBox="1">
            <a:spLocks noChangeArrowheads="1"/>
          </p:cNvSpPr>
          <p:nvPr/>
        </p:nvSpPr>
        <p:spPr bwMode="auto">
          <a:xfrm>
            <a:off x="152400" y="2514600"/>
            <a:ext cx="449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Unlabeled</a:t>
            </a:r>
            <a:r>
              <a:rPr lang="en-US" sz="2400">
                <a:solidFill>
                  <a:srgbClr val="E92323"/>
                </a:solidFill>
              </a:rPr>
              <a:t> </a:t>
            </a:r>
            <a:r>
              <a:rPr lang="en-US" sz="2400" b="1">
                <a:solidFill>
                  <a:srgbClr val="E92323"/>
                </a:solidFill>
              </a:rPr>
              <a:t>kitchen</a:t>
            </a:r>
            <a:r>
              <a:rPr lang="en-US" sz="2400"/>
              <a:t> contexts</a:t>
            </a:r>
          </a:p>
        </p:txBody>
      </p:sp>
      <p:sp>
        <p:nvSpPr>
          <p:cNvPr id="299018" name="Text Box 10"/>
          <p:cNvSpPr txBox="1">
            <a:spLocks noChangeArrowheads="1"/>
          </p:cNvSpPr>
          <p:nvPr/>
        </p:nvSpPr>
        <p:spPr bwMode="auto">
          <a:xfrm>
            <a:off x="4887913" y="3071813"/>
            <a:ext cx="4027487" cy="3273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The book is so </a:t>
            </a:r>
            <a:r>
              <a:rPr lang="en-US" sz="2200" b="1">
                <a:solidFill>
                  <a:srgbClr val="008000"/>
                </a:solidFill>
              </a:rPr>
              <a:t>repetitive</a:t>
            </a:r>
            <a:r>
              <a:rPr lang="en-US" sz="2200"/>
              <a:t> that I found myself yelling …. I will definitely </a:t>
            </a:r>
            <a:r>
              <a:rPr lang="en-US" sz="2200" b="1">
                <a:solidFill>
                  <a:srgbClr val="0000FF"/>
                </a:solidFill>
              </a:rPr>
              <a:t>not buy </a:t>
            </a:r>
            <a:r>
              <a:rPr lang="en-US" sz="2200"/>
              <a:t>another.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A </a:t>
            </a:r>
            <a:r>
              <a:rPr lang="en-US" sz="2200" b="1">
                <a:solidFill>
                  <a:srgbClr val="0000FF"/>
                </a:solidFill>
              </a:rPr>
              <a:t>disappointment </a:t>
            </a:r>
            <a:r>
              <a:rPr lang="en-US" sz="2200"/>
              <a:t>…. Ender was talked about for </a:t>
            </a:r>
            <a:r>
              <a:rPr lang="en-US" sz="2200" b="1">
                <a:solidFill>
                  <a:srgbClr val="008000"/>
                </a:solidFill>
              </a:rPr>
              <a:t>&lt;#&gt; pages</a:t>
            </a:r>
            <a:r>
              <a:rPr lang="en-US" sz="2200"/>
              <a:t> altogether.</a:t>
            </a:r>
          </a:p>
          <a:p>
            <a:pPr>
              <a:spcBef>
                <a:spcPct val="75000"/>
              </a:spcBef>
              <a:buFontTx/>
              <a:buChar char="•"/>
            </a:pPr>
            <a:r>
              <a:rPr lang="en-US" sz="2200"/>
              <a:t> it’s </a:t>
            </a:r>
            <a:r>
              <a:rPr lang="en-US" sz="2200" b="1">
                <a:solidFill>
                  <a:srgbClr val="0000FF"/>
                </a:solidFill>
              </a:rPr>
              <a:t>unclear </a:t>
            </a:r>
            <a:r>
              <a:rPr lang="en-US" sz="2200"/>
              <a:t>…. It’s repetitive and </a:t>
            </a:r>
            <a:r>
              <a:rPr lang="en-US" sz="2200" b="1">
                <a:solidFill>
                  <a:srgbClr val="008000"/>
                </a:solidFill>
              </a:rPr>
              <a:t>boring</a:t>
            </a:r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4800600" y="25146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/>
              <a:t>Unlabeled</a:t>
            </a:r>
            <a:r>
              <a:rPr lang="en-US" sz="2400">
                <a:solidFill>
                  <a:srgbClr val="E92323"/>
                </a:solidFill>
              </a:rPr>
              <a:t> </a:t>
            </a:r>
            <a:r>
              <a:rPr lang="en-US" sz="2400" b="1">
                <a:solidFill>
                  <a:srgbClr val="008000"/>
                </a:solidFill>
              </a:rPr>
              <a:t>books</a:t>
            </a:r>
            <a:r>
              <a:rPr lang="en-US" sz="2400"/>
              <a:t> contexts</a:t>
            </a:r>
          </a:p>
        </p:txBody>
      </p:sp>
      <p:sp>
        <p:nvSpPr>
          <p:cNvPr id="299021" name="Rectangle 13"/>
          <p:cNvSpPr>
            <a:spLocks noChangeArrowheads="1"/>
          </p:cNvSpPr>
          <p:nvPr/>
        </p:nvSpPr>
        <p:spPr bwMode="auto">
          <a:xfrm>
            <a:off x="152400" y="3048000"/>
            <a:ext cx="8763000" cy="3429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animBg="1"/>
      <p:bldP spid="299012" grpId="0"/>
      <p:bldP spid="299014" grpId="0"/>
      <p:bldP spid="299019" grpId="0"/>
      <p:bldP spid="29902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WORDWRAP" val="0"/>
  <p:tag name="DEFAULTFONTSIZE" val="10"/>
  <p:tag name="DEFAULTWIDTH" val="354"/>
  <p:tag name="DEFAULTHEIGHT" val="31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begin{document}&#10;$\mathbf{v}$&#10;\end{document}&#10;"/>
  <p:tag name="EXTERNALNAME" val="TP_tmp"/>
  <p:tag name="BLEND" val="False"/>
  <p:tag name="TRANSPARENT" val="Tru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7"/>
  <p:tag name="PICTUREFILESIZE" val="3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_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"/>
  <p:tag name="PICTUREFILESIZE" val="69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_{T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3"/>
  <p:tag name="PICTUREFILESIZE" val="5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textrm{sgn}\left(\mathbf{v}\! \cdot \!\boldsymbol{\Phi}(\mathbf{x})\right)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56"/>
  <p:tag name="PICTUREFILESIZE" val="273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\[&#10;\left[\begin{array}{ccccc}&#10;\\&#10;\\&#10;\mathbf{w_{1}} &amp; \ldots &amp;  \mathbf{w_{i}} &amp; \ldots &amp; \mathbf{w_{N}}\\&#10;\\&#10;\\&#10;\end{array}\right]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21"/>
  <p:tag name="PICTUREFILESIZE" val="311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mathbf{W}^{T}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"/>
  <p:tag name="PICTUREFILESIZE" val="11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^{T}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"/>
  <p:tag name="PICTUREFILESIZE" val="90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"/>
  <p:tag name="PICTUREFILESIZE" val="42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"/>
  <p:tag name="PICTUREFILESIZE" val="42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textrm{sgn}\left[\mathbf{w}\! \cdot \!\mathbf{x} + \mathbf{v}\! \cdot \!\boldsymbol{\Phi}^{T}\mathbf{x}\right]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86"/>
  <p:tag name="PICTUREFILESIZE" val="32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mathbf{w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47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mathbf{v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7"/>
  <p:tag name="PICTUREFILESIZE" val="35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mathbf{v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7"/>
  <p:tag name="PICTUREFILESIZE" val="35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usepackage{amsfonts}&#10;\newcommand{\argmax}[1]{{\hbox{$\underset{#1}{\mbox{argmax}}\;$}}}&#10;\begin{document}&#10;$\mathbf{w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47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\[&#10;\lambda ||\mathbf{w}||^{2} + \mu ||\mathbf{v} \! -\! \mathbf{v}_{s}||^{2}&#10;\]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9"/>
  <p:tag name="PICTUREFILESIZE" val="296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{amsmath}&#10;\usepackage{amsfonts}&#10;\begin{document}&#10;\renewcommand{\min}[1]{{\hbox{$\underset{#1}{\mbox{min}}\;$}}}&#10;\[&#10;\min{\mathbf{w},\mathbf{v}} \sum_{j} L\left(\mathbf{w}\! \cdot\! \mathbf{x}_{j} + \mathbf{v} \! \cdot\! \boldsymbol{\Phi}^{T}\!\mathbf{x}_{j}, y_{j}\right) +&#10;\]&#10;\end{document}&#10;"/>
  <p:tag name="EXTERNALNAME" val="TP_tmp"/>
  <p:tag name="BLEND" val="0"/>
  <p:tag name="TRANSPARENT" val="1"/>
  <p:tag name="RESOLUTION" val="1200"/>
  <p:tag name="WORKAROUNDTRANSPARENCYBUG" val="0"/>
  <p:tag name="ALLOWFONTSUBSTITUTION" val="0"/>
  <p:tag name="BITMAPFORMAT" val="pngmono"/>
  <p:tag name="ORIGWIDTH" val="305"/>
  <p:tag name="PICTUREFILESIZE" val="1808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v}_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"/>
  <p:tag name="PICTUREFILESIZE" val="56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v}_{s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"/>
  <p:tag name="PICTUREFILESIZE" val="5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w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9"/>
  <p:tag name="PICTUREFILESIZE" val="45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Let $h$ be a binary hypothesis.  If $\E$ is the set of measureable subsets of $\X$ and $\D_{S},\D_{T}$ are source and target distributions with density functions $p_{S},p_{T}$.  Then&#10;\begin{eqnarray*}&#10;\errdh{\D_{T}}{h} &amp; \leq &amp; \errdh{\D_{S}}{h} + \int\left|p_{T}(\v{x}) - p_{S}(\v{x})\right|d\v{x}\\&#10;&amp; \leq &amp; \errdh{\D_{S}}{h} + 2\sup_{E\in\E} \left|\pr{\D_{T}}{E} - \pr{\D_{S}}{E}\right|&#10;\end{eqnarray*}&#10;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253"/>
  <p:tag name="PICTUREFILESIZE" val="4496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Let $\H$ be a hypothesis class.  Denote by $\H\Delta\H$ the set of subsets of $\X$ where two hypotheses in $\H$ disagree.&#10;\[&#10;d_{\H\Delta\H}(\D_{S},\D_{T}) = 2 \sup_{A\in\H\Delta\H} \left|\pr{\D_{T}}{A} - \pr{\D_{S}}{A}\right|&#10;\]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254"/>
  <p:tag name="PICTUREFILESIZE" val="3004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The $\H\Delta\H$ distance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85"/>
  <p:tag name="PICTUREFILESIZE" val="337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$\H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56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\newcommand{\U}{\mathcal{U}}&#10;&#10;\newcommand{\err}{\epsilon}&#10;\newcommand{\errdh}[2]{\err_{#1}(#2)}&#10;\newcommand{\eerrdh}[2]{\hat{\err}_{#1}(#2)}&#10;\newcommand{\pr}[2]{{\rm Pr}_{#1}\left[{#2}\right]} &#10;&#10;\begin{document}&#10;\noindent&#10;For unlabeled samples $\U_{S},U_{T}$, we write $\hat{d}_{\H\Delta\H}(\U_{S},\U_{T})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239"/>
  <p:tag name="PICTUREFILESIZE" val="1083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$h^{*}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9"/>
  <p:tag name="PICTUREFILESIZE" val="60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$\lambda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6"/>
  <p:tag name="PICTUREFILESIZE" val="45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[&#10;h^{*} = \argmin_{h\in\H} \errdh{\D_{S}}{h} + \errdh{\D_{T}}{h}&#10;\]&#10;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127"/>
  <p:tag name="PICTUREFILESIZE" val="659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&#10;\def\argmin{\mathop{\rm argmin}}&#10;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[&#10;\lambda = \errdh{\D_{S}}{h^{*}} + \errdh{\D_{T}}{h^{*}}&#10;\]&#10;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99"/>
  <p:tag name="PICTUREFILESIZE" val="435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0in&#10;\renewcommand{\H}{\mathcal{H}}&#10;\renewcommand{\v}[1]{\mathbf{#1}}&#10;\renewcommand{\S}{\mathcal{S}}&#10;&#10;\newcommand{\D}{\mathcal{D}}&#10;\newcommand{\U}{\mathcal{U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Let $\H$ be a hypothesis class of VC dimension $d$ and $\U_{S},\U_{T}$ be unlabeled samples of size $m'$ each, drawn from $\D_{S},\D_{T}$ respectively.  With probability at least $1-\delta$ (over the choice of unlabeled sample), for every $h\in\H$,&#10;\begin{eqnarray*}&#10;\errdh{\D_{T}}{h} &amp; \leq &amp; \errdh{\D_{S}}{h}~+~\hat{d}_{\H\Delta\H}(\U_{S},\U_{T}) \\&#10;&amp; &amp; +~\lambda~+~ O\left(\sqrt{\frac{d\log\frac{m'}{d} + \log\frac{1}{\delta}}{m'}}~\right)&#10;\end{eqnarray*}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217"/>
  <p:tag name="PICTUREFILESIZE" val="5629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textrm{sgn}(\mathbf{w}\!\! \cdot \!\!\mathbf{x})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37"/>
  <p:tag name="PICTUREFILESIZE" val="204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$\H\Delta\H$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26"/>
  <p:tag name="PICTUREFILESIZE" val="126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Proxy $\H\Delta\H$ distance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94"/>
  <p:tag name="PICTUREFILESIZE" val="422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.25in&#10;\renewcommand{\H}{\mathcal{H}}&#10;\renewcommand{\v}[1]{\mathbf{#1}}&#10;\renewcommand{\S}{\mathcal{S}}&#10;&#10;\newcommand{\D}{\mathcal{D}}&#10;\newcommand{\X}{\mathcal{X}}&#10;\newcommand{\E}{\mathcal{E}}&#10;&#10;\newcommand{\err}{\epsilon}&#10;\newcommand{\errdh}[2]{\err_{#1}(#2)}&#10;\newcommand{\eerrdh}[2]{\hat{\err}_{#1}(#2)}&#10;\newcommand{\pr}[2]{{\rm Pr}_{#1}\left[{#2}\right]} &#10;&#10;\begin{document}&#10;\noindent&#10;Proxy $\H\Delta\H$ distance: Train a linear classifier to distinguish between unlabeled instances from two domains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237"/>
  <p:tag name="PICTUREFILESIZE" val="1721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x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7"/>
  <p:tag name="PICTUREFILESIZE" val="426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\mathbf{w}_{y_{(i-1),i,(i+1)}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53"/>
  <p:tag name="PICTUREFILESIZE" val="192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_{(i-1),i,(i+1)}\!=\!\textrm{JJ-NN--NN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11"/>
  <p:tag name="PICTUREFILESIZE" val="410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_{(i-1)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5"/>
  <p:tag name="PICTUREFILESIZE" val="112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_{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9"/>
  <p:tag name="PICTUREFILESIZE" val="64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y_{i+1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18"/>
  <p:tag name="PICTUREFILESIZE" val="76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newcommand{\argmax}[1]{{\hbox{$\underset{#1}{\mbox{argmax}}\;$}}}&#10;\begin{document}&#10;$y^{*} = \argmax{y\in \mathcal{Y}} \left[\mathbf{w}_{y}\! \cdot \!\mathbf{x}\right]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8"/>
  <p:tag name="PICTUREFILESIZE" val="467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1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textwidth 3in&#10;\renewcommand{\H}{\mathcal{H}}&#10;\renewcommand{\v}[1]{\mathbf{#1}}&#10;\renewcommand{\S}{\mathcal{S}}&#10;\newcommand{\D}{\mathcal{D}}&#10;\newcommand{\X}{\mathcal{X}}&#10;&#10;\newcommand{\err}{\epsilon}&#10;\newcommand{\errdh}[2]{\err_{#1}(#2)}&#10;\newcommand{\eerrdh}[2]{\hat{\err}_{#1}(#2)}&#10;&#10;\begin{document}&#10;\noindent&#10;Let $\H$ be a hypothesis class of VC dimension $d$.  If we draw $m$ samples $\v{x}\in\S$ from $\D$ and label them according to $f:\X\rightarrow [0,1]$, then with probability $1-\delta$, for every $h\in\H$,  &#10;\[&#10;\errdh{\D}{h,f} \leq \eerrdh{\S}{h,f} + O\left(\sqrt{\frac{d\log\frac{m}{d} + \log\frac{1}{\delta}}{m}}\right)&#10;\]&#10;\end{document}&#10;"/>
  <p:tag name="EXTERNALNAME" val="TP_tmp"/>
  <p:tag name="BLEND" val="False"/>
  <p:tag name="TRANSPARENT" val="False"/>
  <p:tag name="KEEPFILES" val="False"/>
  <p:tag name="DEBUGPAUSE" val="False"/>
  <p:tag name="RESOLUTION" val="1200"/>
  <p:tag name="TIMEOUT" val="(none)"/>
  <p:tag name="BOXWIDTH" val="354"/>
  <p:tag name="BOXHEIGHT" val="310"/>
  <p:tag name="BOXFONT" val="10"/>
  <p:tag name="BOXWRAP" val="False"/>
  <p:tag name="WORKAROUNDTRANSPARENCYBUG" val="False"/>
  <p:tag name="ALLOWFONTSUBSTITUTION" val="False"/>
  <p:tag name="BITMAPFORMAT" val="pngmono"/>
  <p:tag name="ORIGWIDTH" val="218"/>
  <p:tag name="PICTUREFILESIZE" val="42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(\mathbf{x})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21"/>
  <p:tag name="PICTUREFILESIZE" val="11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(\mathbf{x})$&#10;\end{document}&#10;"/>
  <p:tag name="EXTERNALNAME" val="TP_tmp"/>
  <p:tag name="BLEND" val="0"/>
  <p:tag name="TRANSPARENT" val="1"/>
  <p:tag name="RESOLUTION" val="1200"/>
  <p:tag name="WORKAROUNDTRANSPARENCYBUG" val="0"/>
  <p:tag name="ALLOWFONTSUBSTITUTION" val="0"/>
  <p:tag name="BITMAPFORMAT" val="pngmono"/>
  <p:tag name="ORIGWIDTH" val="21"/>
  <p:tag name="PICTUREFILESIZE" val="11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&#10;\begin{document}&#10;$\boldsymbol{\Phi}$&#10;\end{document}&#10;"/>
  <p:tag name="EXTERNALNAME" val="TP_tmp"/>
  <p:tag name="BLEND" val="0"/>
  <p:tag name="TRANSPARENT" val="0"/>
  <p:tag name="RESOLUTION" val="1200"/>
  <p:tag name="WORKAROUNDTRANSPARENCYBUG" val="0"/>
  <p:tag name="ALLOWFONTSUBSTITUTION" val="0"/>
  <p:tag name="BITMAPFORMAT" val="pngmono"/>
  <p:tag name="ORIGWIDTH" val="8"/>
  <p:tag name="PICTUREFILESIZE" val="399"/>
</p:tagLst>
</file>

<file path=ppt/theme/theme1.xml><?xml version="1.0" encoding="utf-8"?>
<a:theme xmlns:a="http://schemas.openxmlformats.org/drawingml/2006/main" name="2_Default Design">
  <a:themeElements>
    <a:clrScheme name="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Default Design 13">
        <a:dk1>
          <a:srgbClr val="000000"/>
        </a:dk1>
        <a:lt1>
          <a:srgbClr val="FFCC66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E2B8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40722</TotalTime>
  <Words>1706</Words>
  <Application>Microsoft PowerPoint</Application>
  <PresentationFormat>On-screen Show (4:3)</PresentationFormat>
  <Paragraphs>368</Paragraphs>
  <Slides>35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Times</vt:lpstr>
      <vt:lpstr>宋体</vt:lpstr>
      <vt:lpstr>Times New Roman</vt:lpstr>
      <vt:lpstr>Wingdings</vt:lpstr>
      <vt:lpstr>2_Default Design</vt:lpstr>
      <vt:lpstr>Microsoft Office Excel Chart</vt:lpstr>
      <vt:lpstr>Domain Adaptation with Structural Correspondence Learning</vt:lpstr>
      <vt:lpstr>Statistical models, multiple domains</vt:lpstr>
      <vt:lpstr>Different Domains of Text</vt:lpstr>
      <vt:lpstr>Sentiment Classification for Product Reviews</vt:lpstr>
      <vt:lpstr>books &amp; kitchen appliances</vt:lpstr>
      <vt:lpstr>Features &amp; Linear Models</vt:lpstr>
      <vt:lpstr>Structural Correspondence Learning (SCL)</vt:lpstr>
      <vt:lpstr>SCL: 2-Step Learning Process</vt:lpstr>
      <vt:lpstr>SCL: Making Domains Look Similar</vt:lpstr>
      <vt:lpstr>SCL: Pivot Features</vt:lpstr>
      <vt:lpstr>SCL Unlabeled Step:  Pivot Predictors</vt:lpstr>
      <vt:lpstr>SCL: Dimensionality Reduction</vt:lpstr>
      <vt:lpstr>Back to Linear Classifiers</vt:lpstr>
      <vt:lpstr>Inspirations for SCL</vt:lpstr>
      <vt:lpstr>Sentiment Classification Data</vt:lpstr>
      <vt:lpstr>Visualizing    (books &amp; kitchen)</vt:lpstr>
      <vt:lpstr>Slide 17</vt:lpstr>
      <vt:lpstr>Slide 18</vt:lpstr>
      <vt:lpstr>Slide 19</vt:lpstr>
      <vt:lpstr>Using Labeled Data</vt:lpstr>
      <vt:lpstr>Slide 21</vt:lpstr>
      <vt:lpstr>Average Improvements</vt:lpstr>
      <vt:lpstr>Error Bounds for Domain Adaptation</vt:lpstr>
      <vt:lpstr>A Bound on the Adaptation Error</vt:lpstr>
      <vt:lpstr>Slide 25</vt:lpstr>
      <vt:lpstr>The optimal joint hypothesis</vt:lpstr>
      <vt:lpstr>A Computable Adaptation Bound</vt:lpstr>
      <vt:lpstr>Adaptation Active Learning</vt:lpstr>
      <vt:lpstr>Slide 29</vt:lpstr>
      <vt:lpstr>Adaptation &amp; Ranking</vt:lpstr>
      <vt:lpstr>Advertisement: More SCL &amp; Theory</vt:lpstr>
      <vt:lpstr>Pipeline Adaptation: Tagging &amp; Parsing</vt:lpstr>
      <vt:lpstr>Features &amp; Linear Models</vt:lpstr>
      <vt:lpstr>Future Work</vt:lpstr>
      <vt:lpstr>Learning Bounds for Adaptation</vt:lpstr>
    </vt:vector>
  </TitlesOfParts>
  <Company>Upenn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Feature-based Distributed Language Modeling with a Mixture of Experts</dc:title>
  <dc:creator>John Blitzer</dc:creator>
  <cp:lastModifiedBy>John Blitzer</cp:lastModifiedBy>
  <cp:revision>262</cp:revision>
  <dcterms:created xsi:type="dcterms:W3CDTF">2005-03-14T04:01:14Z</dcterms:created>
  <dcterms:modified xsi:type="dcterms:W3CDTF">2008-08-04T07:19:27Z</dcterms:modified>
</cp:coreProperties>
</file>