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</p:sldMasterIdLst>
  <p:notesMasterIdLst>
    <p:notesMasterId r:id="rId37"/>
  </p:notesMasterIdLst>
  <p:sldIdLst>
    <p:sldId id="256" r:id="rId2"/>
    <p:sldId id="376" r:id="rId3"/>
    <p:sldId id="377" r:id="rId4"/>
    <p:sldId id="379" r:id="rId5"/>
    <p:sldId id="375" r:id="rId6"/>
    <p:sldId id="413" r:id="rId7"/>
    <p:sldId id="415" r:id="rId8"/>
    <p:sldId id="344" r:id="rId9"/>
    <p:sldId id="345" r:id="rId10"/>
    <p:sldId id="399" r:id="rId11"/>
    <p:sldId id="414" r:id="rId12"/>
    <p:sldId id="409" r:id="rId13"/>
    <p:sldId id="347" r:id="rId14"/>
    <p:sldId id="348" r:id="rId15"/>
    <p:sldId id="349" r:id="rId16"/>
    <p:sldId id="384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405" r:id="rId25"/>
    <p:sldId id="406" r:id="rId26"/>
    <p:sldId id="407" r:id="rId27"/>
    <p:sldId id="408" r:id="rId28"/>
    <p:sldId id="410" r:id="rId29"/>
    <p:sldId id="416" r:id="rId30"/>
    <p:sldId id="397" r:id="rId31"/>
    <p:sldId id="393" r:id="rId32"/>
    <p:sldId id="400" r:id="rId33"/>
    <p:sldId id="401" r:id="rId34"/>
    <p:sldId id="404" r:id="rId35"/>
    <p:sldId id="411" r:id="rId36"/>
  </p:sldIdLst>
  <p:sldSz cx="9144000" cy="6858000" type="screen4x3"/>
  <p:notesSz cx="6858000" cy="9144000"/>
  <p:embeddedFontLst>
    <p:embeddedFont>
      <p:font typeface="Times" pitchFamily="18" charset="0"/>
      <p:regular r:id="rId38"/>
      <p:bold r:id="rId39"/>
      <p:italic r:id="rId40"/>
      <p:boldItalic r:id="rId41"/>
    </p:embeddedFont>
    <p:embeddedFont>
      <p:font typeface="Helvetica" pitchFamily="34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allowPng="1" encoding="windows-1252"/>
  <p:clrMru>
    <a:srgbClr val="0000AC"/>
    <a:srgbClr val="880E0E"/>
    <a:srgbClr val="0000FF"/>
    <a:srgbClr val="008000"/>
    <a:srgbClr val="823267"/>
    <a:srgbClr val="E92323"/>
    <a:srgbClr val="FF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476" autoAdjust="0"/>
    <p:restoredTop sz="90244" autoAdjust="0"/>
  </p:normalViewPr>
  <p:slideViewPr>
    <p:cSldViewPr>
      <p:cViewPr>
        <p:scale>
          <a:sx n="66" d="100"/>
          <a:sy n="66" d="100"/>
        </p:scale>
        <p:origin x="-82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06426B-01AF-4FD3-BED3-70E1BE798D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ADDDE-EF8B-43FB-9B27-B56BD65CB621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0AE73-C7D8-4CA6-B852-0C639F417500}" type="slidenum">
              <a:rPr lang="en-US"/>
              <a:pPr/>
              <a:t>13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********* We model an explicitly constructed feature-feature matrix by choosing pivots ********* </a:t>
            </a:r>
          </a:p>
          <a:p>
            <a:endParaRPr lang="en-US" b="1"/>
          </a:p>
          <a:p>
            <a:r>
              <a:rPr lang="en-US" b="1"/>
              <a:t>********* We estimate the entries of that matrix discriminatively *********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0D2DC-377D-4E6F-8CBB-F85D03C0AFD0}" type="slidenum">
              <a:rPr lang="en-US"/>
              <a:pPr/>
              <a:t>16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59D3F-ED9A-4028-B862-5F5B08709DEE}" type="slidenum">
              <a:rPr lang="en-US"/>
              <a:pPr/>
              <a:t>17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8478A-C0DC-4C66-A2CF-A05E6C78CEE8}" type="slidenum">
              <a:rPr lang="en-US"/>
              <a:pPr/>
              <a:t>18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0C982-9244-49B2-9D25-6E66996E8A2C}" type="slidenum">
              <a:rPr lang="en-US"/>
              <a:pPr/>
              <a:t>19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7AF4D-21C4-41FF-A827-B1072DA43518}" type="slidenum">
              <a:rPr lang="en-US"/>
              <a:pPr/>
              <a:t>20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CDB32-879B-4543-A88D-15B0580D7900}" type="slidenum">
              <a:rPr lang="en-US"/>
              <a:pPr/>
              <a:t>22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BC9C2-8E6C-4BE3-A7F2-41EA8137F4E4}" type="slidenum">
              <a:rPr lang="en-US"/>
              <a:pPr/>
              <a:t>24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6BB14-F011-44D1-A886-278F19F1ACD9}" type="slidenum">
              <a:rPr lang="en-US"/>
              <a:pPr/>
              <a:t>25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39622-C216-4575-9931-189E3F7F05A7}" type="slidenum">
              <a:rPr lang="en-US"/>
              <a:pPr/>
              <a:t>26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8ADDE-D5A2-41F2-839B-D90B25DF02C6}" type="slidenum">
              <a:rPr lang="en-US"/>
              <a:pPr/>
              <a:t>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Say:  “Many companies are working on this problem.  You want to mine the web for particular instances of positive or negative sentiment”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10EDF-D45B-4E90-98DF-686270891B09}" type="slidenum">
              <a:rPr lang="en-US"/>
              <a:pPr/>
              <a:t>27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2EE96-E142-4F5B-B4BB-F8744D094336}" type="slidenum">
              <a:rPr lang="en-US"/>
              <a:pPr/>
              <a:t>31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F801-C049-40C9-9E33-C4DB68CD6A65}" type="slidenum">
              <a:rPr lang="en-US"/>
              <a:pPr/>
              <a:t>32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CC53C-CADB-40BC-A0DD-BCA4968EC3DE}" type="slidenum">
              <a:rPr lang="en-US"/>
              <a:pPr/>
              <a:t>33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72B6C-B3A2-400E-A6DD-A39895F8EB9C}" type="slidenum">
              <a:rPr lang="en-US"/>
              <a:pPr/>
              <a:t>5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74E49-225D-437B-A7A2-71E2714E73C2}" type="slidenum">
              <a:rPr lang="en-US"/>
              <a:pPr/>
              <a:t>6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4A7F0-1470-4CF7-9651-F590AE54C8C5}" type="slidenum">
              <a:rPr lang="en-US"/>
              <a:pPr/>
              <a:t>8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A114C-1F3C-497B-98C2-211EA4386D8E}" type="slidenum">
              <a:rPr lang="en-US"/>
              <a:pPr/>
              <a:t>9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90A29-01BA-4B76-B79B-8A3B6169DCC3}" type="slidenum">
              <a:rPr lang="en-US"/>
              <a:pPr/>
              <a:t>10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F397-8A77-4DA6-AA26-96C601D567A1}" type="slidenum">
              <a:rPr lang="en-US"/>
              <a:pPr/>
              <a:t>11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A5531-72D9-48A8-A72C-653961B4D53B}" type="slidenum">
              <a:rPr lang="en-US"/>
              <a:pPr/>
              <a:t>12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9A216FF8-1200-4919-AFEF-7B4CBF4F2F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486" name="Rectangle 6"/>
          <p:cNvSpPr>
            <a:spLocks noChangeArrowheads="1"/>
          </p:cNvSpPr>
          <p:nvPr userDrawn="1"/>
        </p:nvSpPr>
        <p:spPr bwMode="auto">
          <a:xfrm rot="10800000">
            <a:off x="250825" y="1219200"/>
            <a:ext cx="8588375" cy="215900"/>
          </a:xfrm>
          <a:prstGeom prst="rect">
            <a:avLst/>
          </a:prstGeom>
          <a:solidFill>
            <a:srgbClr val="8C26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491" name="Picture 11" descr="penn_full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543800" y="6246813"/>
            <a:ext cx="1476375" cy="4873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image" Target="../media/image2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7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3.xls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4.xls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5.xls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4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43.png"/><Relationship Id="rId5" Type="http://schemas.openxmlformats.org/officeDocument/2006/relationships/tags" Target="../tags/tag35.xml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tags" Target="../tags/tag34.xml"/><Relationship Id="rId9" Type="http://schemas.openxmlformats.org/officeDocument/2006/relationships/image" Target="../media/image17.png"/><Relationship Id="rId1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21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6.xml"/><Relationship Id="rId16" Type="http://schemas.openxmlformats.org/officeDocument/2006/relationships/image" Target="../media/image2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9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b="1"/>
              <a:t>Domain Adaptation with Structural Correspondence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29000"/>
            <a:ext cx="8610600" cy="685800"/>
          </a:xfrm>
        </p:spPr>
        <p:txBody>
          <a:bodyPr/>
          <a:lstStyle/>
          <a:p>
            <a:r>
              <a:rPr lang="en-US" sz="3600"/>
              <a:t>John Blitzer</a:t>
            </a:r>
          </a:p>
        </p:txBody>
      </p:sp>
      <p:pic>
        <p:nvPicPr>
          <p:cNvPr id="2057" name="Picture 9" descr="penn_full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04800"/>
            <a:ext cx="2543175" cy="838200"/>
          </a:xfrm>
          <a:prstGeom prst="rect">
            <a:avLst/>
          </a:prstGeom>
          <a:noFill/>
        </p:spPr>
      </p:pic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33400" y="51054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880E0E"/>
                </a:solidFill>
              </a:rPr>
              <a:t>Shai Ben-David, Koby Crammer, Mark Dredze, Ryan McDonald, Fernando Pereira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28600" y="4449763"/>
            <a:ext cx="640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sng"/>
              <a:t>Joint work 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6934200" y="6096000"/>
            <a:ext cx="22098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SCL: Making Domains Look Similar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5791200" y="1752600"/>
            <a:ext cx="2133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E92323"/>
                </a:solidFill>
              </a:rPr>
              <a:t>defective</a:t>
            </a:r>
            <a:r>
              <a:rPr lang="en-US" sz="2400"/>
              <a:t> lid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Incorrect classification of kitchen review</a:t>
            </a:r>
            <a:endParaRPr lang="en-US" sz="2400">
              <a:solidFill>
                <a:srgbClr val="E92323"/>
              </a:solidFill>
            </a:endParaRP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239713" y="3071813"/>
            <a:ext cx="4408487" cy="3273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Do </a:t>
            </a:r>
            <a:r>
              <a:rPr lang="en-US" sz="2200" b="1">
                <a:solidFill>
                  <a:srgbClr val="0000FF"/>
                </a:solidFill>
              </a:rPr>
              <a:t>not buy</a:t>
            </a:r>
            <a:r>
              <a:rPr lang="en-US" sz="2200"/>
              <a:t> the Shark portable steamer …. Trigger mechanism is </a:t>
            </a:r>
            <a:r>
              <a:rPr lang="en-US" sz="2200" b="1">
                <a:solidFill>
                  <a:srgbClr val="E92323"/>
                </a:solidFill>
              </a:rPr>
              <a:t>defective</a:t>
            </a:r>
            <a:r>
              <a:rPr lang="en-US" sz="2200"/>
              <a:t>. 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the very nice lady assured me that I must have a </a:t>
            </a:r>
            <a:r>
              <a:rPr lang="en-US" sz="2200" b="1">
                <a:solidFill>
                  <a:srgbClr val="E92323"/>
                </a:solidFill>
              </a:rPr>
              <a:t>defective </a:t>
            </a:r>
            <a:r>
              <a:rPr lang="en-US" sz="2200"/>
              <a:t>set …. What a </a:t>
            </a:r>
            <a:r>
              <a:rPr lang="en-US" sz="2200" b="1">
                <a:solidFill>
                  <a:srgbClr val="0000FF"/>
                </a:solidFill>
              </a:rPr>
              <a:t>disappointment</a:t>
            </a:r>
            <a:r>
              <a:rPr lang="en-US" sz="2200"/>
              <a:t>!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Maybe mine was</a:t>
            </a:r>
            <a:r>
              <a:rPr lang="en-US" sz="2200">
                <a:solidFill>
                  <a:srgbClr val="008000"/>
                </a:solidFill>
              </a:rPr>
              <a:t> </a:t>
            </a:r>
            <a:r>
              <a:rPr lang="en-US" sz="2200" b="1">
                <a:solidFill>
                  <a:srgbClr val="E92323"/>
                </a:solidFill>
              </a:rPr>
              <a:t>defective</a:t>
            </a:r>
            <a:r>
              <a:rPr lang="en-US" sz="2200"/>
              <a:t> …. The directions were </a:t>
            </a:r>
            <a:r>
              <a:rPr lang="en-US" sz="2200" b="1">
                <a:solidFill>
                  <a:srgbClr val="0000FF"/>
                </a:solidFill>
              </a:rPr>
              <a:t>unclear</a:t>
            </a:r>
            <a:endParaRPr lang="en-US" sz="2200"/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52400" y="2514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Unlabeled</a:t>
            </a:r>
            <a:r>
              <a:rPr lang="en-US" sz="2400">
                <a:solidFill>
                  <a:srgbClr val="E92323"/>
                </a:solidFill>
              </a:rPr>
              <a:t> </a:t>
            </a:r>
            <a:r>
              <a:rPr lang="en-US" sz="2400" b="1">
                <a:solidFill>
                  <a:srgbClr val="E92323"/>
                </a:solidFill>
              </a:rPr>
              <a:t>kitchen</a:t>
            </a:r>
            <a:r>
              <a:rPr lang="en-US" sz="2400"/>
              <a:t> contexts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4887913" y="3071813"/>
            <a:ext cx="4027487" cy="3273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The book is so </a:t>
            </a:r>
            <a:r>
              <a:rPr lang="en-US" sz="2200" b="1">
                <a:solidFill>
                  <a:srgbClr val="008000"/>
                </a:solidFill>
              </a:rPr>
              <a:t>repetitive</a:t>
            </a:r>
            <a:r>
              <a:rPr lang="en-US" sz="2200"/>
              <a:t> that I found myself yelling …. I will definitely </a:t>
            </a:r>
            <a:r>
              <a:rPr lang="en-US" sz="2200" b="1">
                <a:solidFill>
                  <a:srgbClr val="0000FF"/>
                </a:solidFill>
              </a:rPr>
              <a:t>not buy </a:t>
            </a:r>
            <a:r>
              <a:rPr lang="en-US" sz="2200"/>
              <a:t>another.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A </a:t>
            </a:r>
            <a:r>
              <a:rPr lang="en-US" sz="2200" b="1">
                <a:solidFill>
                  <a:srgbClr val="0000FF"/>
                </a:solidFill>
              </a:rPr>
              <a:t>disappointment </a:t>
            </a:r>
            <a:r>
              <a:rPr lang="en-US" sz="2200"/>
              <a:t>…. Ender was talked about for </a:t>
            </a:r>
            <a:r>
              <a:rPr lang="en-US" sz="2200" b="1">
                <a:solidFill>
                  <a:srgbClr val="008000"/>
                </a:solidFill>
              </a:rPr>
              <a:t>&lt;#&gt; pages</a:t>
            </a:r>
            <a:r>
              <a:rPr lang="en-US" sz="2200"/>
              <a:t> altogether.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it’s </a:t>
            </a:r>
            <a:r>
              <a:rPr lang="en-US" sz="2200" b="1">
                <a:solidFill>
                  <a:srgbClr val="0000FF"/>
                </a:solidFill>
              </a:rPr>
              <a:t>unclear </a:t>
            </a:r>
            <a:r>
              <a:rPr lang="en-US" sz="2200"/>
              <a:t>…. It’s repetitive and </a:t>
            </a:r>
            <a:r>
              <a:rPr lang="en-US" sz="2200" b="1">
                <a:solidFill>
                  <a:srgbClr val="008000"/>
                </a:solidFill>
              </a:rPr>
              <a:t>boring</a:t>
            </a:r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4800600" y="25146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Unlabeled</a:t>
            </a:r>
            <a:r>
              <a:rPr lang="en-US" sz="2400">
                <a:solidFill>
                  <a:srgbClr val="E92323"/>
                </a:solidFill>
              </a:rPr>
              <a:t> </a:t>
            </a:r>
            <a:r>
              <a:rPr lang="en-US" sz="2400" b="1">
                <a:solidFill>
                  <a:srgbClr val="008000"/>
                </a:solidFill>
              </a:rPr>
              <a:t>books</a:t>
            </a:r>
            <a:r>
              <a:rPr lang="en-US" sz="2400"/>
              <a:t> contexts</a:t>
            </a:r>
          </a:p>
        </p:txBody>
      </p:sp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152400" y="3048000"/>
            <a:ext cx="8763000" cy="342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nimBg="1"/>
      <p:bldP spid="299012" grpId="0"/>
      <p:bldP spid="299014" grpId="0"/>
      <p:bldP spid="299019" grpId="0"/>
      <p:bldP spid="2990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7315200" y="6172200"/>
            <a:ext cx="1828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SCL: Pivot Features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96875" y="1539875"/>
            <a:ext cx="836612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FF"/>
                </a:solidFill>
              </a:rPr>
              <a:t>Pivot Features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Occur frequently in both domains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Characterize the task we want to do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Number in the hundreds or thousands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Choose using labeled </a:t>
            </a:r>
            <a:r>
              <a:rPr lang="en-US" sz="2200" b="1">
                <a:solidFill>
                  <a:srgbClr val="E92323"/>
                </a:solidFill>
              </a:rPr>
              <a:t>source</a:t>
            </a:r>
            <a:r>
              <a:rPr lang="en-US" sz="2200"/>
              <a:t>, unlabeled </a:t>
            </a:r>
            <a:r>
              <a:rPr lang="en-US" sz="2200" b="1">
                <a:solidFill>
                  <a:srgbClr val="E92323"/>
                </a:solidFill>
              </a:rPr>
              <a:t>source</a:t>
            </a:r>
            <a:r>
              <a:rPr lang="en-US" sz="2200"/>
              <a:t> &amp; </a:t>
            </a:r>
            <a:r>
              <a:rPr lang="en-US" sz="2200" b="1">
                <a:solidFill>
                  <a:srgbClr val="008000"/>
                </a:solidFill>
              </a:rPr>
              <a:t>target </a:t>
            </a:r>
            <a:r>
              <a:rPr lang="en-US" sz="2200"/>
              <a:t>data</a:t>
            </a:r>
            <a:endParaRPr lang="en-US" sz="2200">
              <a:solidFill>
                <a:srgbClr val="0000FF"/>
              </a:solidFill>
            </a:endParaRP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381000" y="1981200"/>
            <a:ext cx="8305800" cy="2057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76200" y="44196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8600"/>
                </a:solidFill>
              </a:rPr>
              <a:t>SCL</a:t>
            </a:r>
            <a:r>
              <a:rPr lang="en-US" sz="2200">
                <a:solidFill>
                  <a:srgbClr val="008600"/>
                </a:solidFill>
              </a:rPr>
              <a:t>: words &amp; bigrams that occur frequently in both domains</a:t>
            </a: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4648200" y="44196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880E0E"/>
                </a:solidFill>
              </a:rPr>
              <a:t>SCL-MI</a:t>
            </a:r>
            <a:r>
              <a:rPr lang="en-US" sz="2200">
                <a:solidFill>
                  <a:srgbClr val="880E0E"/>
                </a:solidFill>
              </a:rPr>
              <a:t>: SCL but also based on mutual information with labels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381000" y="57912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335881" name="Group 9"/>
          <p:cNvGraphicFramePr>
            <a:graphicFrameLocks noGrp="1"/>
          </p:cNvGraphicFramePr>
          <p:nvPr/>
        </p:nvGraphicFramePr>
        <p:xfrm>
          <a:off x="381000" y="5334000"/>
          <a:ext cx="8229600" cy="1138238"/>
        </p:xfrm>
        <a:graphic>
          <a:graphicData uri="http://schemas.openxmlformats.org/drawingml/2006/table">
            <a:tbl>
              <a:tblPr/>
              <a:tblGrid>
                <a:gridCol w="4038600"/>
                <a:gridCol w="4191000"/>
              </a:tblGrid>
              <a:tr h="1138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book   one   &lt;num&gt;   so   all   very   about   they   like   good   when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a_must   a_wonderful   loved_it weak   don’t_waste   awful   highly_recommended   and_easy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4419600" y="53340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77" grpId="0" animBg="1"/>
      <p:bldP spid="335878" grpId="0"/>
      <p:bldP spid="335879" grpId="0"/>
      <p:bldP spid="3358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 Unlabeled Step:  Pivot Predictors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228600" y="2119313"/>
            <a:ext cx="86106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228600" y="1524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Use </a:t>
            </a:r>
            <a:r>
              <a:rPr lang="en-US" sz="2800" b="1">
                <a:solidFill>
                  <a:srgbClr val="0000FF"/>
                </a:solidFill>
              </a:rPr>
              <a:t>pivot features</a:t>
            </a:r>
            <a:r>
              <a:rPr lang="en-US" sz="2800" b="1">
                <a:solidFill>
                  <a:srgbClr val="880E0E"/>
                </a:solidFill>
              </a:rPr>
              <a:t> </a:t>
            </a:r>
            <a:r>
              <a:rPr lang="en-US" sz="2800"/>
              <a:t>to align other features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228600" y="4495800"/>
            <a:ext cx="8610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/>
              <a:t> </a:t>
            </a:r>
            <a:r>
              <a:rPr lang="en-US" sz="2400" b="1">
                <a:solidFill>
                  <a:srgbClr val="0000FF"/>
                </a:solidFill>
              </a:rPr>
              <a:t>Mask</a:t>
            </a:r>
            <a:r>
              <a:rPr lang="en-US" sz="2400"/>
              <a:t> and predict pivot features using other features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 Train N </a:t>
            </a:r>
            <a:r>
              <a:rPr lang="en-US" sz="2400" b="1"/>
              <a:t>linear predictors</a:t>
            </a:r>
            <a:r>
              <a:rPr lang="en-US" sz="2400"/>
              <a:t>, one for each binary problem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 Each pivot predictor implicitly aligns non-pivot features</a:t>
            </a:r>
            <a:r>
              <a:rPr lang="en-US" sz="2400" b="1">
                <a:solidFill>
                  <a:srgbClr val="E92323"/>
                </a:solidFill>
              </a:rPr>
              <a:t> </a:t>
            </a:r>
            <a:r>
              <a:rPr lang="en-US" sz="2400"/>
              <a:t>from </a:t>
            </a:r>
            <a:r>
              <a:rPr lang="en-US" sz="2400" b="1">
                <a:solidFill>
                  <a:srgbClr val="008000"/>
                </a:solidFill>
              </a:rPr>
              <a:t>source</a:t>
            </a:r>
            <a:r>
              <a:rPr lang="en-US" sz="2400"/>
              <a:t> &amp; </a:t>
            </a:r>
            <a:r>
              <a:rPr lang="en-US" sz="2400" b="1">
                <a:solidFill>
                  <a:srgbClr val="E92323"/>
                </a:solidFill>
              </a:rPr>
              <a:t>target</a:t>
            </a:r>
            <a:r>
              <a:rPr lang="en-US" sz="2400"/>
              <a:t> domains</a:t>
            </a:r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6019800" y="2195513"/>
            <a:ext cx="990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1447800" y="2805113"/>
            <a:ext cx="990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990600" y="3657600"/>
            <a:ext cx="64770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Binary problem:</a:t>
            </a:r>
            <a:r>
              <a:rPr lang="en-US" sz="2000"/>
              <a:t>  Does “</a:t>
            </a:r>
            <a:r>
              <a:rPr lang="en-US" sz="2000" b="1">
                <a:solidFill>
                  <a:srgbClr val="0000FF"/>
                </a:solidFill>
              </a:rPr>
              <a:t>not buy</a:t>
            </a:r>
            <a:r>
              <a:rPr lang="en-US" sz="2000"/>
              <a:t>” appear here?</a:t>
            </a:r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5181600" y="2195513"/>
            <a:ext cx="39624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000" b="1"/>
              <a:t>(2)</a:t>
            </a:r>
            <a:r>
              <a:rPr lang="en-US" sz="2000"/>
              <a:t> Do </a:t>
            </a:r>
            <a:r>
              <a:rPr lang="en-US" sz="2000" b="1">
                <a:solidFill>
                  <a:srgbClr val="0000FF"/>
                </a:solidFill>
              </a:rPr>
              <a:t>not buy</a:t>
            </a:r>
            <a:r>
              <a:rPr lang="en-US" sz="2000"/>
              <a:t> the Shark portable steamer …. Trigger mechanism is </a:t>
            </a:r>
            <a:r>
              <a:rPr lang="en-US" sz="2000" b="1">
                <a:solidFill>
                  <a:srgbClr val="E92323"/>
                </a:solidFill>
              </a:rPr>
              <a:t>defective</a:t>
            </a:r>
            <a:r>
              <a:rPr lang="en-US" sz="2000"/>
              <a:t>. 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304800" y="2195513"/>
            <a:ext cx="40386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000" b="1"/>
              <a:t>(1)</a:t>
            </a:r>
            <a:r>
              <a:rPr lang="en-US" sz="2000"/>
              <a:t> The book is so </a:t>
            </a:r>
            <a:r>
              <a:rPr lang="en-US" sz="2000" b="1">
                <a:solidFill>
                  <a:srgbClr val="008000"/>
                </a:solidFill>
              </a:rPr>
              <a:t>repetitive</a:t>
            </a:r>
            <a:r>
              <a:rPr lang="en-US" sz="2000"/>
              <a:t> that I found myself yelling …. I will definitely </a:t>
            </a:r>
            <a:r>
              <a:rPr lang="en-US" sz="2000" b="1">
                <a:solidFill>
                  <a:srgbClr val="0000FF"/>
                </a:solidFill>
              </a:rPr>
              <a:t>not buy </a:t>
            </a:r>
            <a:r>
              <a:rPr lang="en-US" sz="2000"/>
              <a:t>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animBg="1"/>
      <p:bldP spid="327686" grpId="0"/>
      <p:bldP spid="327688" grpId="0" animBg="1"/>
      <p:bldP spid="327688" grpId="1" animBg="1"/>
      <p:bldP spid="327689" grpId="0" animBg="1"/>
      <p:bldP spid="327689" grpId="1" animBg="1"/>
      <p:bldP spid="327692" grpId="0" animBg="1"/>
      <p:bldP spid="327694" grpId="0"/>
      <p:bldP spid="3276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99" name="Picture 3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81000" y="1600200"/>
            <a:ext cx="3581400" cy="1804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SCL: Dimensionality Reduction</a:t>
            </a: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3505200" y="2743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1862138" y="1676400"/>
            <a:ext cx="609600" cy="18288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4267200" y="1812925"/>
            <a:ext cx="46958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buFontTx/>
              <a:buChar char="•"/>
            </a:pPr>
            <a:r>
              <a:rPr lang="en-US" sz="2000"/>
              <a:t>	     gives N new features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sz="2000"/>
              <a:t> value of i</a:t>
            </a:r>
            <a:r>
              <a:rPr lang="en-US" sz="2000" baseline="30000"/>
              <a:t>th</a:t>
            </a:r>
            <a:r>
              <a:rPr lang="en-US" sz="2000"/>
              <a:t> feature is the propensity to see </a:t>
            </a:r>
            <a:r>
              <a:rPr lang="en-US" sz="2000" b="1">
                <a:solidFill>
                  <a:srgbClr val="0000FF"/>
                </a:solidFill>
              </a:rPr>
              <a:t>“not buy” </a:t>
            </a:r>
            <a:r>
              <a:rPr lang="en-US" sz="2000"/>
              <a:t>in the same document</a:t>
            </a: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304800" y="3657600"/>
            <a:ext cx="8305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buFontTx/>
              <a:buChar char="•"/>
            </a:pPr>
            <a:r>
              <a:rPr lang="en-US" sz="2400" b="1">
                <a:solidFill>
                  <a:srgbClr val="0000AC"/>
                </a:solidFill>
              </a:rPr>
              <a:t> We still want fewer new features (1000 is too many) 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400" b="1">
                <a:solidFill>
                  <a:srgbClr val="008000"/>
                </a:solidFill>
              </a:rPr>
              <a:t> Many pivot predictors give similar information</a:t>
            </a:r>
            <a:r>
              <a:rPr lang="en-US" sz="2200" b="1">
                <a:solidFill>
                  <a:srgbClr val="008000"/>
                </a:solidFill>
              </a:rPr>
              <a:t> 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“horrible”, “terrible”, “awful”</a:t>
            </a:r>
            <a:endParaRPr lang="en-US" sz="2200" b="1">
              <a:solidFill>
                <a:srgbClr val="008000"/>
              </a:solidFill>
            </a:endParaRP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200" b="1"/>
              <a:t> Compute SVD &amp; use top left singular vectors </a:t>
            </a:r>
          </a:p>
        </p:txBody>
      </p:sp>
      <p:pic>
        <p:nvPicPr>
          <p:cNvPr id="212000" name="Picture 3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646613" y="1828800"/>
            <a:ext cx="839787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2004" name="Text Box 36"/>
          <p:cNvSpPr txBox="1">
            <a:spLocks noChangeArrowheads="1"/>
          </p:cNvSpPr>
          <p:nvPr/>
        </p:nvSpPr>
        <p:spPr bwMode="auto">
          <a:xfrm>
            <a:off x="228600" y="5791200"/>
            <a:ext cx="7467600" cy="854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Latent Semantic Indexing (LSI), (Deerwester et al. 1990)</a:t>
            </a:r>
          </a:p>
          <a:p>
            <a:pPr>
              <a:spcBef>
                <a:spcPct val="50000"/>
              </a:spcBef>
            </a:pPr>
            <a:r>
              <a:rPr lang="en-US" sz="2000"/>
              <a:t>Latent Dirichlet Allocation (LDA), (Blei et al. 2003)</a:t>
            </a:r>
            <a:endParaRPr lang="en-US" sz="2000">
              <a:sym typeface="Wingdings" pitchFamily="2" charset="2"/>
            </a:endParaRPr>
          </a:p>
        </p:txBody>
      </p:sp>
      <p:pic>
        <p:nvPicPr>
          <p:cNvPr id="212008" name="Picture 4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781800" y="4972050"/>
            <a:ext cx="268288" cy="268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2009" name="Line 41"/>
          <p:cNvSpPr>
            <a:spLocks noChangeShapeType="1"/>
          </p:cNvSpPr>
          <p:nvPr/>
        </p:nvSpPr>
        <p:spPr bwMode="auto">
          <a:xfrm>
            <a:off x="3505200" y="173831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10" name="Line 42"/>
          <p:cNvSpPr>
            <a:spLocks noChangeShapeType="1"/>
          </p:cNvSpPr>
          <p:nvPr/>
        </p:nvSpPr>
        <p:spPr bwMode="auto">
          <a:xfrm>
            <a:off x="2147888" y="2743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11" name="Line 43"/>
          <p:cNvSpPr>
            <a:spLocks noChangeShapeType="1"/>
          </p:cNvSpPr>
          <p:nvPr/>
        </p:nvSpPr>
        <p:spPr bwMode="auto">
          <a:xfrm>
            <a:off x="2133600" y="1752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12" name="Line 44"/>
          <p:cNvSpPr>
            <a:spLocks noChangeShapeType="1"/>
          </p:cNvSpPr>
          <p:nvPr/>
        </p:nvSpPr>
        <p:spPr bwMode="auto">
          <a:xfrm>
            <a:off x="762000" y="1752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13" name="Line 45"/>
          <p:cNvSpPr>
            <a:spLocks noChangeShapeType="1"/>
          </p:cNvSpPr>
          <p:nvPr/>
        </p:nvSpPr>
        <p:spPr bwMode="auto">
          <a:xfrm>
            <a:off x="762000" y="268128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 animBg="1"/>
      <p:bldP spid="211983" grpId="0" animBg="1"/>
      <p:bldP spid="211986" grpId="0"/>
      <p:bldP spid="211990" grpId="0"/>
      <p:bldP spid="212004" grpId="0"/>
      <p:bldP spid="212009" grpId="0" animBg="1"/>
      <p:bldP spid="212010" grpId="0" animBg="1"/>
      <p:bldP spid="212011" grpId="0" animBg="1"/>
      <p:bldP spid="212012" grpId="0" animBg="1"/>
      <p:bldP spid="2120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Linear Classifiers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774700" y="18367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0.3</a:t>
            </a: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850900" y="290353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3002" name="Line 10"/>
          <p:cNvSpPr>
            <a:spLocks noChangeShapeType="1"/>
          </p:cNvSpPr>
          <p:nvPr/>
        </p:nvSpPr>
        <p:spPr bwMode="auto">
          <a:xfrm>
            <a:off x="774700" y="2141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3" name="Line 11"/>
          <p:cNvSpPr>
            <a:spLocks noChangeShapeType="1"/>
          </p:cNvSpPr>
          <p:nvPr/>
        </p:nvSpPr>
        <p:spPr bwMode="auto">
          <a:xfrm>
            <a:off x="774700" y="2408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4" name="Line 12"/>
          <p:cNvSpPr>
            <a:spLocks noChangeShapeType="1"/>
          </p:cNvSpPr>
          <p:nvPr/>
        </p:nvSpPr>
        <p:spPr bwMode="auto">
          <a:xfrm>
            <a:off x="774700" y="2916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5" name="Line 13"/>
          <p:cNvSpPr>
            <a:spLocks noChangeShapeType="1"/>
          </p:cNvSpPr>
          <p:nvPr/>
        </p:nvSpPr>
        <p:spPr bwMode="auto">
          <a:xfrm>
            <a:off x="774700" y="32591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850900" y="20907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876300" y="239553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774700" y="32083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0.1</a:t>
            </a:r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774700" y="1898650"/>
            <a:ext cx="457200" cy="165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787400" y="44465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0.3</a:t>
            </a:r>
          </a:p>
        </p:txBody>
      </p:sp>
      <p:sp>
        <p:nvSpPr>
          <p:cNvPr id="213012" name="Text Box 20"/>
          <p:cNvSpPr txBox="1">
            <a:spLocks noChangeArrowheads="1"/>
          </p:cNvSpPr>
          <p:nvPr/>
        </p:nvSpPr>
        <p:spPr bwMode="auto">
          <a:xfrm>
            <a:off x="812800" y="5105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0.7</a:t>
            </a:r>
          </a:p>
        </p:txBody>
      </p:sp>
      <p:sp>
        <p:nvSpPr>
          <p:cNvPr id="213013" name="Line 21"/>
          <p:cNvSpPr>
            <a:spLocks noChangeShapeType="1"/>
          </p:cNvSpPr>
          <p:nvPr/>
        </p:nvSpPr>
        <p:spPr bwMode="auto">
          <a:xfrm>
            <a:off x="774700" y="469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4" name="Line 22"/>
          <p:cNvSpPr>
            <a:spLocks noChangeShapeType="1"/>
          </p:cNvSpPr>
          <p:nvPr/>
        </p:nvSpPr>
        <p:spPr bwMode="auto">
          <a:xfrm>
            <a:off x="774700" y="4903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5" name="Line 23"/>
          <p:cNvSpPr>
            <a:spLocks noChangeShapeType="1"/>
          </p:cNvSpPr>
          <p:nvPr/>
        </p:nvSpPr>
        <p:spPr bwMode="auto">
          <a:xfrm>
            <a:off x="774700" y="5157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6" name="Line 24"/>
          <p:cNvSpPr>
            <a:spLocks noChangeShapeType="1"/>
          </p:cNvSpPr>
          <p:nvPr/>
        </p:nvSpPr>
        <p:spPr bwMode="auto">
          <a:xfrm>
            <a:off x="774700" y="5373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7" name="Text Box 25"/>
          <p:cNvSpPr txBox="1">
            <a:spLocks noChangeArrowheads="1"/>
          </p:cNvSpPr>
          <p:nvPr/>
        </p:nvSpPr>
        <p:spPr bwMode="auto">
          <a:xfrm>
            <a:off x="749300" y="46370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-1.0</a:t>
            </a:r>
          </a:p>
        </p:txBody>
      </p:sp>
      <p:sp>
        <p:nvSpPr>
          <p:cNvPr id="213018" name="Text Box 26"/>
          <p:cNvSpPr txBox="1">
            <a:spLocks noChangeArrowheads="1"/>
          </p:cNvSpPr>
          <p:nvPr/>
        </p:nvSpPr>
        <p:spPr bwMode="auto">
          <a:xfrm>
            <a:off x="876300" y="4851400"/>
            <a:ext cx="30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</p:txBody>
      </p:sp>
      <p:sp>
        <p:nvSpPr>
          <p:cNvPr id="213019" name="Rectangle 27"/>
          <p:cNvSpPr>
            <a:spLocks noChangeArrowheads="1"/>
          </p:cNvSpPr>
          <p:nvPr/>
        </p:nvSpPr>
        <p:spPr bwMode="auto">
          <a:xfrm>
            <a:off x="774700" y="4521200"/>
            <a:ext cx="457200" cy="111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20" name="Text Box 28"/>
          <p:cNvSpPr txBox="1">
            <a:spLocks noChangeArrowheads="1"/>
          </p:cNvSpPr>
          <p:nvPr/>
        </p:nvSpPr>
        <p:spPr bwMode="auto">
          <a:xfrm>
            <a:off x="774700" y="5334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-2.1</a:t>
            </a:r>
          </a:p>
        </p:txBody>
      </p:sp>
      <p:sp>
        <p:nvSpPr>
          <p:cNvPr id="213050" name="Text Box 58"/>
          <p:cNvSpPr txBox="1">
            <a:spLocks noChangeArrowheads="1"/>
          </p:cNvSpPr>
          <p:nvPr/>
        </p:nvSpPr>
        <p:spPr bwMode="auto">
          <a:xfrm>
            <a:off x="2667000" y="176688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Classifier</a:t>
            </a:r>
          </a:p>
        </p:txBody>
      </p:sp>
      <p:sp>
        <p:nvSpPr>
          <p:cNvPr id="213059" name="Text Box 67"/>
          <p:cNvSpPr txBox="1">
            <a:spLocks noChangeArrowheads="1"/>
          </p:cNvSpPr>
          <p:nvPr/>
        </p:nvSpPr>
        <p:spPr bwMode="auto">
          <a:xfrm>
            <a:off x="2362200" y="2878138"/>
            <a:ext cx="65532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buFontTx/>
              <a:buChar char="•"/>
            </a:pPr>
            <a:r>
              <a:rPr lang="en-US" sz="2800" b="1">
                <a:solidFill>
                  <a:srgbClr val="008000"/>
                </a:solidFill>
              </a:rPr>
              <a:t> Source </a:t>
            </a:r>
            <a:r>
              <a:rPr lang="en-US" sz="2800">
                <a:solidFill>
                  <a:srgbClr val="008000"/>
                </a:solidFill>
              </a:rPr>
              <a:t>training:</a:t>
            </a:r>
            <a:r>
              <a:rPr lang="en-US" sz="2800">
                <a:solidFill>
                  <a:srgbClr val="0000AC"/>
                </a:solidFill>
              </a:rPr>
              <a:t> </a:t>
            </a:r>
            <a:r>
              <a:rPr lang="en-US" sz="2800"/>
              <a:t>Learn </a:t>
            </a:r>
            <a:r>
              <a:rPr lang="en-US" sz="2800" b="1"/>
              <a:t> </a:t>
            </a:r>
            <a:r>
              <a:rPr lang="en-US" sz="2800"/>
              <a:t>     &amp;      together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sz="2800" b="1">
                <a:solidFill>
                  <a:srgbClr val="E92323"/>
                </a:solidFill>
              </a:rPr>
              <a:t> Target </a:t>
            </a:r>
            <a:r>
              <a:rPr lang="en-US" sz="2800">
                <a:solidFill>
                  <a:srgbClr val="E92323"/>
                </a:solidFill>
              </a:rPr>
              <a:t>testing:</a:t>
            </a:r>
            <a:r>
              <a:rPr lang="en-US" sz="2800">
                <a:solidFill>
                  <a:srgbClr val="008000"/>
                </a:solidFill>
              </a:rPr>
              <a:t> </a:t>
            </a:r>
            <a:r>
              <a:rPr lang="en-US" sz="2800"/>
              <a:t>First apply     , then apply        and </a:t>
            </a:r>
          </a:p>
        </p:txBody>
      </p:sp>
      <p:pic>
        <p:nvPicPr>
          <p:cNvPr id="213060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96900" y="4064000"/>
            <a:ext cx="787400" cy="37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62" name="Picture 7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825500" y="1600200"/>
            <a:ext cx="277813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70" name="Picture 7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6883400" y="4232275"/>
            <a:ext cx="355600" cy="35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77" name="Picture 85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4648200" y="1600200"/>
            <a:ext cx="3817938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78" name="Picture 86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6386513" y="3044825"/>
            <a:ext cx="4000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79" name="Picture 87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467600" y="3044825"/>
            <a:ext cx="3111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80" name="Picture 88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4910138" y="4775200"/>
            <a:ext cx="3111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81" name="Picture 89" descr="TP_tmp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3511550" y="4768850"/>
            <a:ext cx="4000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Inspirations for SCL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1">
                <a:solidFill>
                  <a:srgbClr val="880E0E"/>
                </a:solidFill>
              </a:rPr>
              <a:t>Alternating Structural Optimization (ASO)</a:t>
            </a: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b="1"/>
              <a:t>Ando &amp; Zhang</a:t>
            </a:r>
            <a:r>
              <a:rPr lang="en-US" sz="2400"/>
              <a:t> (JMLR 2005)</a:t>
            </a: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/>
              <a:t>Inducing structures for semi-supervised learning </a:t>
            </a: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400"/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1">
                <a:solidFill>
                  <a:srgbClr val="0000AC"/>
                </a:solidFill>
              </a:rPr>
              <a:t>Correspondence Dimensionality Reduction</a:t>
            </a: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b="1"/>
              <a:t>Verbeek, Roweis, &amp; Vlassis </a:t>
            </a:r>
            <a:r>
              <a:rPr lang="en-US" sz="2400"/>
              <a:t>(NIPS 2003).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/>
              <a:t>	Ham, Lee, &amp; Saul</a:t>
            </a:r>
            <a:r>
              <a:rPr lang="en-US" sz="2400"/>
              <a:t> (AISTATS 2003).  </a:t>
            </a:r>
          </a:p>
          <a:p>
            <a:pPr marL="990600" lvl="1" indent="-5334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/>
              <a:t>Learn a low-dimensional representation from high-dimensional correspondences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Classification Data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Product reviews from Amazon.com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Books, DVDs, Kitchen Appliances, Electronics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2000 labeled reviews from each domain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3000 – 6000 unlabeled reviews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400" b="1"/>
              <a:t>Binary classification problem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Positive if 4 stars or more, negative if 2 or less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400" b="1"/>
              <a:t>Features: </a:t>
            </a:r>
            <a:r>
              <a:rPr lang="en-US" sz="2400"/>
              <a:t>unigrams &amp; bigrams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400" b="1">
                <a:solidFill>
                  <a:srgbClr val="0000FF"/>
                </a:solidFill>
              </a:rPr>
              <a:t>Pivots:</a:t>
            </a:r>
            <a:r>
              <a:rPr lang="en-US" sz="2400" b="1"/>
              <a:t> </a:t>
            </a:r>
            <a:r>
              <a:rPr lang="en-US" sz="2400"/>
              <a:t>SCL &amp; SCL-MI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400" b="1"/>
              <a:t>At train time: </a:t>
            </a:r>
            <a:r>
              <a:rPr lang="en-US" sz="2400"/>
              <a:t>minimize Huberized hinge loss (Zhang, 2004)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Line 2"/>
          <p:cNvSpPr>
            <a:spLocks noChangeShapeType="1"/>
          </p:cNvSpPr>
          <p:nvPr/>
        </p:nvSpPr>
        <p:spPr bwMode="auto">
          <a:xfrm flipH="1" flipV="1">
            <a:off x="5267325" y="459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4343400" y="4759325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 flipH="1" flipV="1">
            <a:off x="2438400" y="4606925"/>
            <a:ext cx="6191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743200" y="4759325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152400" y="4376738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4352925" y="4102100"/>
            <a:ext cx="952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304800" y="14478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E92323"/>
                </a:solidFill>
              </a:rPr>
              <a:t>negative</a:t>
            </a:r>
            <a:r>
              <a:rPr lang="en-US" sz="2800" b="1"/>
              <a:t>                    vs.                 </a:t>
            </a:r>
            <a:r>
              <a:rPr lang="en-US" sz="2800" b="1">
                <a:solidFill>
                  <a:srgbClr val="0000FF"/>
                </a:solidFill>
              </a:rPr>
              <a:t>positive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304800" y="331152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plot</a:t>
            </a: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1371600" y="3311525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&lt;#&gt;_pages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3005138" y="330676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predictable</a:t>
            </a: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352425" y="3311525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22098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4" name="Line 14"/>
          <p:cNvSpPr>
            <a:spLocks noChangeShapeType="1"/>
          </p:cNvSpPr>
          <p:nvPr/>
        </p:nvSpPr>
        <p:spPr bwMode="auto">
          <a:xfrm>
            <a:off x="638175" y="3692525"/>
            <a:ext cx="1571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1385888" y="3311525"/>
            <a:ext cx="13239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3048000" y="331152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Line 17"/>
          <p:cNvSpPr>
            <a:spLocks noChangeShapeType="1"/>
          </p:cNvSpPr>
          <p:nvPr/>
        </p:nvSpPr>
        <p:spPr bwMode="auto">
          <a:xfrm>
            <a:off x="28194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8" name="Line 18"/>
          <p:cNvSpPr>
            <a:spLocks noChangeShapeType="1"/>
          </p:cNvSpPr>
          <p:nvPr/>
        </p:nvSpPr>
        <p:spPr bwMode="auto">
          <a:xfrm flipH="1">
            <a:off x="3252788" y="4114800"/>
            <a:ext cx="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 flipH="1" flipV="1">
            <a:off x="2138363" y="3698875"/>
            <a:ext cx="681037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 flipV="1">
            <a:off x="3251200" y="3697288"/>
            <a:ext cx="50323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4557713" y="3235325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fascinating</a:t>
            </a: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5762625" y="270192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engaging</a:t>
            </a: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7043738" y="27019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must_read</a:t>
            </a:r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7620000" y="329247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grisham</a:t>
            </a:r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4572000" y="32353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6" name="Line 26"/>
          <p:cNvSpPr>
            <a:spLocks noChangeShapeType="1"/>
          </p:cNvSpPr>
          <p:nvPr/>
        </p:nvSpPr>
        <p:spPr bwMode="auto">
          <a:xfrm>
            <a:off x="6086475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7" name="Line 27"/>
          <p:cNvSpPr>
            <a:spLocks noChangeShapeType="1"/>
          </p:cNvSpPr>
          <p:nvPr/>
        </p:nvSpPr>
        <p:spPr bwMode="auto">
          <a:xfrm flipH="1">
            <a:off x="5715000" y="3082925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8" name="Rectangle 28"/>
          <p:cNvSpPr>
            <a:spLocks noChangeArrowheads="1"/>
          </p:cNvSpPr>
          <p:nvPr/>
        </p:nvSpPr>
        <p:spPr bwMode="auto">
          <a:xfrm>
            <a:off x="7086600" y="270192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5791200" y="2701925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0" name="Rectangle 30"/>
          <p:cNvSpPr>
            <a:spLocks noChangeArrowheads="1"/>
          </p:cNvSpPr>
          <p:nvPr/>
        </p:nvSpPr>
        <p:spPr bwMode="auto">
          <a:xfrm>
            <a:off x="7648575" y="3311525"/>
            <a:ext cx="10382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68580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 flipV="1">
            <a:off x="6096000" y="3082925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3" name="Line 33"/>
          <p:cNvSpPr>
            <a:spLocks noChangeShapeType="1"/>
          </p:cNvSpPr>
          <p:nvPr/>
        </p:nvSpPr>
        <p:spPr bwMode="auto">
          <a:xfrm flipV="1">
            <a:off x="6858000" y="3692525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4" name="Line 34"/>
          <p:cNvSpPr>
            <a:spLocks noChangeShapeType="1"/>
          </p:cNvSpPr>
          <p:nvPr/>
        </p:nvSpPr>
        <p:spPr bwMode="auto">
          <a:xfrm>
            <a:off x="57150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5" name="Line 35"/>
          <p:cNvSpPr>
            <a:spLocks noChangeShapeType="1"/>
          </p:cNvSpPr>
          <p:nvPr/>
        </p:nvSpPr>
        <p:spPr bwMode="auto">
          <a:xfrm>
            <a:off x="55626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6" name="Line 36"/>
          <p:cNvSpPr>
            <a:spLocks noChangeShapeType="1"/>
          </p:cNvSpPr>
          <p:nvPr/>
        </p:nvSpPr>
        <p:spPr bwMode="auto">
          <a:xfrm>
            <a:off x="5181600" y="361632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7" name="Text Box 37"/>
          <p:cNvSpPr txBox="1">
            <a:spLocks noChangeArrowheads="1"/>
          </p:cNvSpPr>
          <p:nvPr/>
        </p:nvSpPr>
        <p:spPr bwMode="auto">
          <a:xfrm>
            <a:off x="152400" y="5254625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the_plastic</a:t>
            </a: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623888" y="4773613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poorly_designed</a:t>
            </a:r>
          </a:p>
        </p:txBody>
      </p:sp>
      <p:sp>
        <p:nvSpPr>
          <p:cNvPr id="276519" name="Text Box 39"/>
          <p:cNvSpPr txBox="1">
            <a:spLocks noChangeArrowheads="1"/>
          </p:cNvSpPr>
          <p:nvPr/>
        </p:nvSpPr>
        <p:spPr bwMode="auto">
          <a:xfrm>
            <a:off x="2524125" y="5300663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leaking</a:t>
            </a:r>
          </a:p>
        </p:txBody>
      </p:sp>
      <p:sp>
        <p:nvSpPr>
          <p:cNvPr id="276520" name="Text Box 40"/>
          <p:cNvSpPr txBox="1">
            <a:spLocks noChangeArrowheads="1"/>
          </p:cNvSpPr>
          <p:nvPr/>
        </p:nvSpPr>
        <p:spPr bwMode="auto">
          <a:xfrm>
            <a:off x="2709863" y="475456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awkward_to</a:t>
            </a: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152400" y="52546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2" name="Line 42"/>
          <p:cNvSpPr>
            <a:spLocks noChangeShapeType="1"/>
          </p:cNvSpPr>
          <p:nvPr/>
        </p:nvSpPr>
        <p:spPr bwMode="auto">
          <a:xfrm flipH="1" flipV="1">
            <a:off x="457200" y="4606925"/>
            <a:ext cx="2190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3" name="Rectangle 43"/>
          <p:cNvSpPr>
            <a:spLocks noChangeArrowheads="1"/>
          </p:cNvSpPr>
          <p:nvPr/>
        </p:nvSpPr>
        <p:spPr bwMode="auto">
          <a:xfrm>
            <a:off x="2600325" y="5300663"/>
            <a:ext cx="8477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4" name="Rectangle 44"/>
          <p:cNvSpPr>
            <a:spLocks noChangeArrowheads="1"/>
          </p:cNvSpPr>
          <p:nvPr/>
        </p:nvSpPr>
        <p:spPr bwMode="auto">
          <a:xfrm>
            <a:off x="685800" y="4759325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5" name="Line 45"/>
          <p:cNvSpPr>
            <a:spLocks noChangeShapeType="1"/>
          </p:cNvSpPr>
          <p:nvPr/>
        </p:nvSpPr>
        <p:spPr bwMode="auto">
          <a:xfrm flipV="1">
            <a:off x="1447800" y="46037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6" name="Line 46"/>
          <p:cNvSpPr>
            <a:spLocks noChangeShapeType="1"/>
          </p:cNvSpPr>
          <p:nvPr/>
        </p:nvSpPr>
        <p:spPr bwMode="auto">
          <a:xfrm>
            <a:off x="4572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7" name="Line 47"/>
          <p:cNvSpPr>
            <a:spLocks noChangeShapeType="1"/>
          </p:cNvSpPr>
          <p:nvPr/>
        </p:nvSpPr>
        <p:spPr bwMode="auto">
          <a:xfrm>
            <a:off x="1752600" y="436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8" name="Line 48"/>
          <p:cNvSpPr>
            <a:spLocks noChangeShapeType="1"/>
          </p:cNvSpPr>
          <p:nvPr/>
        </p:nvSpPr>
        <p:spPr bwMode="auto">
          <a:xfrm>
            <a:off x="24384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9" name="Line 49"/>
          <p:cNvSpPr>
            <a:spLocks noChangeShapeType="1"/>
          </p:cNvSpPr>
          <p:nvPr/>
        </p:nvSpPr>
        <p:spPr bwMode="auto">
          <a:xfrm>
            <a:off x="26670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0" name="Line 50"/>
          <p:cNvSpPr>
            <a:spLocks noChangeShapeType="1"/>
          </p:cNvSpPr>
          <p:nvPr/>
        </p:nvSpPr>
        <p:spPr bwMode="auto">
          <a:xfrm flipH="1" flipV="1">
            <a:off x="2667000" y="4606925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1" name="Line 51"/>
          <p:cNvSpPr>
            <a:spLocks noChangeShapeType="1"/>
          </p:cNvSpPr>
          <p:nvPr/>
        </p:nvSpPr>
        <p:spPr bwMode="auto">
          <a:xfrm>
            <a:off x="52578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2" name="Line 52"/>
          <p:cNvSpPr>
            <a:spLocks noChangeShapeType="1"/>
          </p:cNvSpPr>
          <p:nvPr/>
        </p:nvSpPr>
        <p:spPr bwMode="auto">
          <a:xfrm>
            <a:off x="6629400" y="436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3" name="Line 53"/>
          <p:cNvSpPr>
            <a:spLocks noChangeShapeType="1"/>
          </p:cNvSpPr>
          <p:nvPr/>
        </p:nvSpPr>
        <p:spPr bwMode="auto">
          <a:xfrm>
            <a:off x="5553075" y="434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4" name="Text Box 54"/>
          <p:cNvSpPr txBox="1">
            <a:spLocks noChangeArrowheads="1"/>
          </p:cNvSpPr>
          <p:nvPr/>
        </p:nvSpPr>
        <p:spPr bwMode="auto">
          <a:xfrm>
            <a:off x="4324350" y="4759325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espresso</a:t>
            </a:r>
          </a:p>
        </p:txBody>
      </p:sp>
      <p:sp>
        <p:nvSpPr>
          <p:cNvPr id="276535" name="Text Box 55"/>
          <p:cNvSpPr txBox="1">
            <a:spLocks noChangeArrowheads="1"/>
          </p:cNvSpPr>
          <p:nvPr/>
        </p:nvSpPr>
        <p:spPr bwMode="auto">
          <a:xfrm>
            <a:off x="5029200" y="52165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are_perfect</a:t>
            </a:r>
          </a:p>
        </p:txBody>
      </p:sp>
      <p:sp>
        <p:nvSpPr>
          <p:cNvPr id="276536" name="Text Box 56"/>
          <p:cNvSpPr txBox="1">
            <a:spLocks noChangeArrowheads="1"/>
          </p:cNvSpPr>
          <p:nvPr/>
        </p:nvSpPr>
        <p:spPr bwMode="auto">
          <a:xfrm>
            <a:off x="7315200" y="476885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years_now</a:t>
            </a:r>
          </a:p>
        </p:txBody>
      </p:sp>
      <p:sp>
        <p:nvSpPr>
          <p:cNvPr id="276537" name="Line 57"/>
          <p:cNvSpPr>
            <a:spLocks noChangeShapeType="1"/>
          </p:cNvSpPr>
          <p:nvPr/>
        </p:nvSpPr>
        <p:spPr bwMode="auto">
          <a:xfrm flipV="1">
            <a:off x="4953000" y="460692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8" name="Rectangle 58"/>
          <p:cNvSpPr>
            <a:spLocks noChangeArrowheads="1"/>
          </p:cNvSpPr>
          <p:nvPr/>
        </p:nvSpPr>
        <p:spPr bwMode="auto">
          <a:xfrm>
            <a:off x="4953000" y="5216525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9" name="Rectangle 59"/>
          <p:cNvSpPr>
            <a:spLocks noChangeArrowheads="1"/>
          </p:cNvSpPr>
          <p:nvPr/>
        </p:nvSpPr>
        <p:spPr bwMode="auto">
          <a:xfrm>
            <a:off x="7315200" y="4759325"/>
            <a:ext cx="13811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0" name="Line 60"/>
          <p:cNvSpPr>
            <a:spLocks noChangeShapeType="1"/>
          </p:cNvSpPr>
          <p:nvPr/>
        </p:nvSpPr>
        <p:spPr bwMode="auto">
          <a:xfrm>
            <a:off x="5562600" y="4572000"/>
            <a:ext cx="167640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1" name="Line 61"/>
          <p:cNvSpPr>
            <a:spLocks noChangeShapeType="1"/>
          </p:cNvSpPr>
          <p:nvPr/>
        </p:nvSpPr>
        <p:spPr bwMode="auto">
          <a:xfrm flipH="1" flipV="1">
            <a:off x="6629400" y="4606925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2" name="Text Box 62"/>
          <p:cNvSpPr txBox="1">
            <a:spLocks noChangeArrowheads="1"/>
          </p:cNvSpPr>
          <p:nvPr/>
        </p:nvSpPr>
        <p:spPr bwMode="auto">
          <a:xfrm>
            <a:off x="6791325" y="52165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a_breeze</a:t>
            </a:r>
          </a:p>
        </p:txBody>
      </p:sp>
      <p:sp>
        <p:nvSpPr>
          <p:cNvPr id="276543" name="Rectangle 63"/>
          <p:cNvSpPr>
            <a:spLocks noChangeArrowheads="1"/>
          </p:cNvSpPr>
          <p:nvPr/>
        </p:nvSpPr>
        <p:spPr bwMode="auto">
          <a:xfrm>
            <a:off x="6810375" y="5216525"/>
            <a:ext cx="12001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4" name="Text Box 64"/>
          <p:cNvSpPr txBox="1">
            <a:spLocks noChangeArrowheads="1"/>
          </p:cNvSpPr>
          <p:nvPr/>
        </p:nvSpPr>
        <p:spPr bwMode="auto">
          <a:xfrm>
            <a:off x="2990850" y="2286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/>
              <a:t>books</a:t>
            </a:r>
          </a:p>
        </p:txBody>
      </p:sp>
      <p:sp>
        <p:nvSpPr>
          <p:cNvPr id="276545" name="Text Box 65"/>
          <p:cNvSpPr txBox="1">
            <a:spLocks noChangeArrowheads="1"/>
          </p:cNvSpPr>
          <p:nvPr/>
        </p:nvSpPr>
        <p:spPr bwMode="auto">
          <a:xfrm>
            <a:off x="2676525" y="5715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/>
              <a:t>kitchen</a:t>
            </a:r>
          </a:p>
        </p:txBody>
      </p:sp>
      <p:sp>
        <p:nvSpPr>
          <p:cNvPr id="276546" name="Rectangle 66"/>
          <p:cNvSpPr>
            <a:spLocks noChangeArrowheads="1"/>
          </p:cNvSpPr>
          <p:nvPr/>
        </p:nvSpPr>
        <p:spPr bwMode="auto">
          <a:xfrm>
            <a:off x="104775" y="2209800"/>
            <a:ext cx="8991600" cy="403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Visualizing 	  (books &amp; kitchen)</a:t>
            </a:r>
          </a:p>
        </p:txBody>
      </p:sp>
      <p:pic>
        <p:nvPicPr>
          <p:cNvPr id="276548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657600" y="600075"/>
            <a:ext cx="379413" cy="379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nimBg="1"/>
      <p:bldP spid="276483" grpId="0" animBg="1"/>
      <p:bldP spid="276484" grpId="0" animBg="1"/>
      <p:bldP spid="276485" grpId="0" animBg="1"/>
      <p:bldP spid="276489" grpId="0"/>
      <p:bldP spid="276490" grpId="0"/>
      <p:bldP spid="276491" grpId="0"/>
      <p:bldP spid="276492" grpId="0" animBg="1"/>
      <p:bldP spid="276493" grpId="0" animBg="1"/>
      <p:bldP spid="276494" grpId="0" animBg="1"/>
      <p:bldP spid="276495" grpId="0" animBg="1"/>
      <p:bldP spid="276496" grpId="0" animBg="1"/>
      <p:bldP spid="276497" grpId="0" animBg="1"/>
      <p:bldP spid="276498" grpId="0" animBg="1"/>
      <p:bldP spid="276499" grpId="0" animBg="1"/>
      <p:bldP spid="276500" grpId="0" animBg="1"/>
      <p:bldP spid="276501" grpId="0"/>
      <p:bldP spid="276502" grpId="0"/>
      <p:bldP spid="276503" grpId="0"/>
      <p:bldP spid="276504" grpId="0"/>
      <p:bldP spid="276505" grpId="0" animBg="1"/>
      <p:bldP spid="276506" grpId="0" animBg="1"/>
      <p:bldP spid="276507" grpId="0" animBg="1"/>
      <p:bldP spid="276508" grpId="0" animBg="1"/>
      <p:bldP spid="276509" grpId="0" animBg="1"/>
      <p:bldP spid="276510" grpId="0" animBg="1"/>
      <p:bldP spid="276511" grpId="0" animBg="1"/>
      <p:bldP spid="276512" grpId="0" animBg="1"/>
      <p:bldP spid="276513" grpId="0" animBg="1"/>
      <p:bldP spid="276514" grpId="0" animBg="1"/>
      <p:bldP spid="276515" grpId="0" animBg="1"/>
      <p:bldP spid="276516" grpId="0" animBg="1"/>
      <p:bldP spid="276517" grpId="0"/>
      <p:bldP spid="276518" grpId="0"/>
      <p:bldP spid="276519" grpId="0"/>
      <p:bldP spid="276520" grpId="0"/>
      <p:bldP spid="276521" grpId="0" animBg="1"/>
      <p:bldP spid="276522" grpId="0" animBg="1"/>
      <p:bldP spid="276523" grpId="0" animBg="1"/>
      <p:bldP spid="276524" grpId="0" animBg="1"/>
      <p:bldP spid="276525" grpId="0" animBg="1"/>
      <p:bldP spid="276526" grpId="0" animBg="1"/>
      <p:bldP spid="276527" grpId="0" animBg="1"/>
      <p:bldP spid="276528" grpId="0" animBg="1"/>
      <p:bldP spid="276529" grpId="0" animBg="1"/>
      <p:bldP spid="276530" grpId="0" animBg="1"/>
      <p:bldP spid="276531" grpId="0" animBg="1"/>
      <p:bldP spid="276532" grpId="0" animBg="1"/>
      <p:bldP spid="276533" grpId="0" animBg="1"/>
      <p:bldP spid="276534" grpId="0"/>
      <p:bldP spid="276535" grpId="0"/>
      <p:bldP spid="276536" grpId="0"/>
      <p:bldP spid="276537" grpId="0" animBg="1"/>
      <p:bldP spid="276538" grpId="0" animBg="1"/>
      <p:bldP spid="276539" grpId="0" animBg="1"/>
      <p:bldP spid="276540" grpId="0" animBg="1"/>
      <p:bldP spid="276541" grpId="0" animBg="1"/>
      <p:bldP spid="276542" grpId="0"/>
      <p:bldP spid="2765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853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6200" y="-2667000"/>
          <a:ext cx="8943975" cy="8348663"/>
        </p:xfrm>
        <a:graphic>
          <a:graphicData uri="http://schemas.openxmlformats.org/presentationml/2006/ole">
            <p:oleObj spid="_x0000_s278531" name="Chart" r:id="rId4" imgW="8315325" imgH="7762875" progId="Excel.Sheet.8">
              <p:embed/>
            </p:oleObj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Empirical Results: books &amp; DVDs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28600" y="5943600"/>
            <a:ext cx="441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880E0E"/>
                </a:solidFill>
              </a:rPr>
              <a:t>baseline loss due to adaptation: 7.6%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880E0E"/>
                </a:solidFill>
              </a:rPr>
              <a:t>SCL-MI loss due to adaptation: 0.7%</a:t>
            </a:r>
          </a:p>
        </p:txBody>
      </p:sp>
      <p:sp>
        <p:nvSpPr>
          <p:cNvPr id="278534" name="Oval 6"/>
          <p:cNvSpPr>
            <a:spLocks noChangeArrowheads="1"/>
          </p:cNvSpPr>
          <p:nvPr/>
        </p:nvSpPr>
        <p:spPr bwMode="auto">
          <a:xfrm>
            <a:off x="533400" y="2971800"/>
            <a:ext cx="1600200" cy="2590800"/>
          </a:xfrm>
          <a:prstGeom prst="ellipse">
            <a:avLst/>
          </a:prstGeom>
          <a:noFill/>
          <a:ln w="25400">
            <a:solidFill>
              <a:srgbClr val="880E0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8535" name="AutoShape 7"/>
          <p:cNvCxnSpPr>
            <a:cxnSpLocks noChangeShapeType="1"/>
            <a:stCxn id="278534" idx="4"/>
            <a:endCxn id="278533" idx="0"/>
          </p:cNvCxnSpPr>
          <p:nvPr/>
        </p:nvCxnSpPr>
        <p:spPr bwMode="auto">
          <a:xfrm rot="16200000" flipH="1">
            <a:off x="1701800" y="5207000"/>
            <a:ext cx="368300" cy="1104900"/>
          </a:xfrm>
          <a:prstGeom prst="curvedConnector3">
            <a:avLst>
              <a:gd name="adj1" fmla="val 48278"/>
            </a:avLst>
          </a:prstGeom>
          <a:noFill/>
          <a:ln w="25400">
            <a:solidFill>
              <a:srgbClr val="880E0E"/>
            </a:solidFill>
            <a:round/>
            <a:headEnd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/>
      <p:bldP spid="2785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0579" name="Object 3"/>
          <p:cNvGraphicFramePr>
            <a:graphicFrameLocks noChangeAspect="1"/>
          </p:cNvGraphicFramePr>
          <p:nvPr>
            <p:ph/>
          </p:nvPr>
        </p:nvGraphicFramePr>
        <p:xfrm>
          <a:off x="133350" y="-2286000"/>
          <a:ext cx="8905875" cy="8324850"/>
        </p:xfrm>
        <a:graphic>
          <a:graphicData uri="http://schemas.openxmlformats.org/presentationml/2006/ole">
            <p:oleObj spid="_x0000_s280579" name="Chart" r:id="rId4" imgW="8315325" imgH="7772400" progId="Excel.Sheet.8">
              <p:embed/>
            </p:oleObj>
          </a:graphicData>
        </a:graphic>
      </p:graphicFrame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409575" y="6858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Empirical Results: electronics &amp; kitchen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models, multiple domains</a:t>
            </a: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3573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2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00200"/>
            <a:ext cx="13573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2151" name="Picture 7" descr="man_micropho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048000"/>
            <a:ext cx="1527175" cy="2286000"/>
          </a:xfrm>
          <a:prstGeom prst="rect">
            <a:avLst/>
          </a:prstGeom>
          <a:noFill/>
        </p:spPr>
      </p:pic>
      <p:pic>
        <p:nvPicPr>
          <p:cNvPr id="262154" name="Picture 10" descr="woman_micropho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0825" y="3124200"/>
            <a:ext cx="1476375" cy="2000250"/>
          </a:xfrm>
          <a:prstGeom prst="rect">
            <a:avLst/>
          </a:prstGeom>
          <a:noFill/>
        </p:spPr>
      </p:pic>
      <p:pic>
        <p:nvPicPr>
          <p:cNvPr id="262155" name="Picture 11" descr="wavefor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24000"/>
            <a:ext cx="3581400" cy="1643063"/>
          </a:xfrm>
          <a:prstGeom prst="rect">
            <a:avLst/>
          </a:prstGeom>
          <a:noFill/>
        </p:spPr>
      </p:pic>
      <p:pic>
        <p:nvPicPr>
          <p:cNvPr id="262160" name="Picture 16" descr="d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733800"/>
            <a:ext cx="3200400" cy="1295400"/>
          </a:xfrm>
          <a:prstGeom prst="rect">
            <a:avLst/>
          </a:prstGeom>
          <a:noFill/>
        </p:spPr>
      </p:pic>
      <p:pic>
        <p:nvPicPr>
          <p:cNvPr id="262156" name="Picture 12" descr="cute_mouse_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4953000"/>
            <a:ext cx="1485900" cy="1668463"/>
          </a:xfrm>
          <a:prstGeom prst="rect">
            <a:avLst/>
          </a:prstGeom>
          <a:noFill/>
        </p:spPr>
      </p:pic>
      <p:pic>
        <p:nvPicPr>
          <p:cNvPr id="262157" name="Picture 13" descr="baby_pic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57400" y="49530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6200" y="-2938463"/>
          <a:ext cx="8943975" cy="8348663"/>
        </p:xfrm>
        <a:graphic>
          <a:graphicData uri="http://schemas.openxmlformats.org/presentationml/2006/ole">
            <p:oleObj spid="_x0000_s282627" name="Chart" r:id="rId4" imgW="8315325" imgH="7762875" progId="Excel.Sheet.8">
              <p:embed/>
            </p:oleObj>
          </a:graphicData>
        </a:graphic>
      </p:graphicFrame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Empirical Results: books &amp; DVDs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28600" y="5548313"/>
            <a:ext cx="83058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solidFill>
                  <a:srgbClr val="880E0E"/>
                </a:solidFill>
              </a:rPr>
              <a:t> Sometimes SCL can cause increases in error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/>
              <a:t> With only unlabeled data, we misalign features</a:t>
            </a:r>
          </a:p>
        </p:txBody>
      </p:sp>
      <p:sp>
        <p:nvSpPr>
          <p:cNvPr id="282630" name="Oval 6"/>
          <p:cNvSpPr>
            <a:spLocks noChangeArrowheads="1"/>
          </p:cNvSpPr>
          <p:nvPr/>
        </p:nvSpPr>
        <p:spPr bwMode="auto">
          <a:xfrm>
            <a:off x="3352800" y="3657600"/>
            <a:ext cx="1371600" cy="1676400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400175" y="4724400"/>
            <a:ext cx="39814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84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Labeled Data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50 instances of labeled target domain data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452438" y="2081213"/>
            <a:ext cx="8458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Source data, save weight vector for SCL features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880E0E"/>
                </a:solidFill>
              </a:rPr>
              <a:t>Target data, regularize weight vector to be close to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457200" y="1981200"/>
            <a:ext cx="80010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79" name="Oval 7"/>
          <p:cNvSpPr>
            <a:spLocks noChangeArrowheads="1"/>
          </p:cNvSpPr>
          <p:nvPr/>
        </p:nvSpPr>
        <p:spPr bwMode="auto">
          <a:xfrm>
            <a:off x="1966913" y="3228975"/>
            <a:ext cx="4648200" cy="11430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304800" y="5699125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E92323"/>
                </a:solidFill>
              </a:rPr>
              <a:t>Huberized hinge loss</a:t>
            </a:r>
          </a:p>
        </p:txBody>
      </p:sp>
      <p:cxnSp>
        <p:nvCxnSpPr>
          <p:cNvPr id="284681" name="AutoShape 9"/>
          <p:cNvCxnSpPr>
            <a:cxnSpLocks noChangeShapeType="1"/>
            <a:stCxn id="284679" idx="4"/>
            <a:endCxn id="284680" idx="0"/>
          </p:cNvCxnSpPr>
          <p:nvPr/>
        </p:nvCxnSpPr>
        <p:spPr bwMode="auto">
          <a:xfrm flipH="1">
            <a:off x="2019300" y="4384675"/>
            <a:ext cx="2271713" cy="1314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</p:cxn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685800" y="6080125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E92323"/>
                </a:solidFill>
              </a:rPr>
              <a:t>Avoid using high-dimensional features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2895600" y="5699125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E92323"/>
                </a:solidFill>
              </a:rPr>
              <a:t>Keep SCL weights close to source weights</a:t>
            </a:r>
          </a:p>
        </p:txBody>
      </p:sp>
      <p:sp>
        <p:nvSpPr>
          <p:cNvPr id="284684" name="Oval 12"/>
          <p:cNvSpPr>
            <a:spLocks noChangeArrowheads="1"/>
          </p:cNvSpPr>
          <p:nvPr/>
        </p:nvSpPr>
        <p:spPr bwMode="auto">
          <a:xfrm>
            <a:off x="1219200" y="4572000"/>
            <a:ext cx="1752600" cy="9906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5" name="Oval 13"/>
          <p:cNvSpPr>
            <a:spLocks noChangeArrowheads="1"/>
          </p:cNvSpPr>
          <p:nvPr/>
        </p:nvSpPr>
        <p:spPr bwMode="auto">
          <a:xfrm>
            <a:off x="3276600" y="4605338"/>
            <a:ext cx="2514600" cy="885825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84686" name="Picture 1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505200"/>
            <a:ext cx="6477000" cy="998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84687" name="Picture 15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912100" y="2743200"/>
            <a:ext cx="492125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84688" name="Picture 1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772400" y="2171700"/>
            <a:ext cx="492125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cxnSp>
        <p:nvCxnSpPr>
          <p:cNvPr id="284689" name="AutoShape 17"/>
          <p:cNvCxnSpPr>
            <a:cxnSpLocks noChangeShapeType="1"/>
            <a:stCxn id="284684" idx="5"/>
            <a:endCxn id="284682" idx="0"/>
          </p:cNvCxnSpPr>
          <p:nvPr/>
        </p:nvCxnSpPr>
        <p:spPr bwMode="auto">
          <a:xfrm>
            <a:off x="2714625" y="5430838"/>
            <a:ext cx="409575" cy="6492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</p:cxnSp>
      <p:cxnSp>
        <p:nvCxnSpPr>
          <p:cNvPr id="284690" name="AutoShape 18"/>
          <p:cNvCxnSpPr>
            <a:cxnSpLocks noChangeShapeType="1"/>
            <a:stCxn id="284685" idx="4"/>
            <a:endCxn id="284683" idx="0"/>
          </p:cNvCxnSpPr>
          <p:nvPr/>
        </p:nvCxnSpPr>
        <p:spPr bwMode="auto">
          <a:xfrm>
            <a:off x="4533900" y="5503863"/>
            <a:ext cx="1104900" cy="1952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</p:cxn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0" y="3276600"/>
            <a:ext cx="9144000" cy="6048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Chelba &amp; Acero, EMNLP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28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28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28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28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/>
      <p:bldP spid="284676" grpId="0"/>
      <p:bldP spid="284676" grpId="1"/>
      <p:bldP spid="284677" grpId="0" build="allAtOnce"/>
      <p:bldP spid="284678" grpId="0" animBg="1"/>
      <p:bldP spid="284678" grpId="1" animBg="1"/>
      <p:bldP spid="284679" grpId="0" animBg="1"/>
      <p:bldP spid="284679" grpId="1" animBg="1"/>
      <p:bldP spid="284679" grpId="2" animBg="1"/>
      <p:bldP spid="284680" grpId="0"/>
      <p:bldP spid="284680" grpId="1"/>
      <p:bldP spid="284680" grpId="2"/>
      <p:bldP spid="284682" grpId="0"/>
      <p:bldP spid="284682" grpId="1"/>
      <p:bldP spid="284682" grpId="2"/>
      <p:bldP spid="284683" grpId="0"/>
      <p:bldP spid="284683" grpId="1"/>
      <p:bldP spid="284684" grpId="0" animBg="1"/>
      <p:bldP spid="284684" grpId="1" animBg="1"/>
      <p:bldP spid="284684" grpId="2" animBg="1"/>
      <p:bldP spid="284685" grpId="0" animBg="1"/>
      <p:bldP spid="284685" grpId="1" animBg="1"/>
      <p:bldP spid="2846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>
            <p:ph/>
          </p:nvPr>
        </p:nvGraphicFramePr>
        <p:xfrm>
          <a:off x="133350" y="-1289050"/>
          <a:ext cx="8905875" cy="6089650"/>
        </p:xfrm>
        <a:graphic>
          <a:graphicData uri="http://schemas.openxmlformats.org/presentationml/2006/ole">
            <p:oleObj spid="_x0000_s285699" name="Chart" r:id="rId4" imgW="8677275" imgH="5934075" progId="Excel.Sheet.8">
              <p:embed/>
            </p:oleObj>
          </a:graphicData>
        </a:graphic>
      </p:graphicFrame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409575" y="50165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Empirical Results: labeled data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28600" y="525780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880E0E"/>
                </a:solidFill>
              </a:rPr>
              <a:t> With 50 labeled target instances, SCL-MI </a:t>
            </a:r>
            <a:r>
              <a:rPr lang="en-US" sz="2800" b="1">
                <a:solidFill>
                  <a:srgbClr val="880E0E"/>
                </a:solidFill>
              </a:rPr>
              <a:t>always</a:t>
            </a:r>
            <a:r>
              <a:rPr lang="en-US" sz="2800">
                <a:solidFill>
                  <a:srgbClr val="880E0E"/>
                </a:solidFill>
              </a:rPr>
              <a:t> improves over baseline</a:t>
            </a:r>
            <a:endParaRPr lang="en-US" sz="2800"/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7086600" y="6172200"/>
            <a:ext cx="2057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Improvements</a:t>
            </a:r>
          </a:p>
        </p:txBody>
      </p:sp>
      <p:graphicFrame>
        <p:nvGraphicFramePr>
          <p:cNvPr id="287821" name="Group 77"/>
          <p:cNvGraphicFramePr>
            <a:graphicFrameLocks noGrp="1"/>
          </p:cNvGraphicFramePr>
          <p:nvPr>
            <p:ph idx="1"/>
          </p:nvPr>
        </p:nvGraphicFramePr>
        <p:xfrm>
          <a:off x="685800" y="1652588"/>
          <a:ext cx="7772400" cy="1835150"/>
        </p:xfrm>
        <a:graphic>
          <a:graphicData uri="http://schemas.openxmlformats.org/drawingml/2006/table">
            <a:tbl>
              <a:tblPr/>
              <a:tblGrid>
                <a:gridCol w="2286000"/>
                <a:gridCol w="901700"/>
                <a:gridCol w="1165225"/>
                <a:gridCol w="933450"/>
                <a:gridCol w="1241425"/>
                <a:gridCol w="1244600"/>
              </a:tblGrid>
              <a:tr h="1014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+targ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scl-mi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scl-mi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+targ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Avg Adaptation Loss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152400" y="3886200"/>
            <a:ext cx="8915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solidFill>
                  <a:srgbClr val="880E0E"/>
                </a:solidFill>
              </a:rPr>
              <a:t> scl-mi reduces error due to transfer by 36%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/>
              <a:t> adding 50 instances [Chelba &amp; Acero 2004] without SCL does not help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solidFill>
                  <a:srgbClr val="0000AC"/>
                </a:solidFill>
              </a:rPr>
              <a:t> scl-mi + targ reduces error due to transfer by 46%</a:t>
            </a:r>
          </a:p>
        </p:txBody>
      </p:sp>
      <p:sp>
        <p:nvSpPr>
          <p:cNvPr id="287822" name="Oval 78"/>
          <p:cNvSpPr>
            <a:spLocks noChangeArrowheads="1"/>
          </p:cNvSpPr>
          <p:nvPr/>
        </p:nvSpPr>
        <p:spPr bwMode="auto">
          <a:xfrm>
            <a:off x="6019800" y="1828800"/>
            <a:ext cx="1143000" cy="1905000"/>
          </a:xfrm>
          <a:prstGeom prst="ellipse">
            <a:avLst/>
          </a:prstGeom>
          <a:noFill/>
          <a:ln w="25400">
            <a:solidFill>
              <a:srgbClr val="880E0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3" name="Oval 79"/>
          <p:cNvSpPr>
            <a:spLocks noChangeArrowheads="1"/>
          </p:cNvSpPr>
          <p:nvPr/>
        </p:nvSpPr>
        <p:spPr bwMode="auto">
          <a:xfrm>
            <a:off x="3886200" y="1600200"/>
            <a:ext cx="1143000" cy="1905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4" name="Oval 80"/>
          <p:cNvSpPr>
            <a:spLocks noChangeArrowheads="1"/>
          </p:cNvSpPr>
          <p:nvPr/>
        </p:nvSpPr>
        <p:spPr bwMode="auto">
          <a:xfrm>
            <a:off x="7267575" y="1524000"/>
            <a:ext cx="1143000" cy="1981200"/>
          </a:xfrm>
          <a:prstGeom prst="ellipse">
            <a:avLst/>
          </a:prstGeom>
          <a:noFill/>
          <a:ln w="25400">
            <a:solidFill>
              <a:srgbClr val="0000A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22" grpId="0" animBg="1"/>
      <p:bldP spid="287822" grpId="1" animBg="1"/>
      <p:bldP spid="287823" grpId="0" animBg="1"/>
      <p:bldP spid="287823" grpId="1" animBg="1"/>
      <p:bldP spid="2878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Tagging:  Data &amp; Model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8392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200">
                <a:solidFill>
                  <a:srgbClr val="880E0E"/>
                </a:solidFill>
              </a:rPr>
              <a:t>  </a:t>
            </a:r>
            <a:r>
              <a:rPr lang="en-US" sz="3000" b="1">
                <a:solidFill>
                  <a:srgbClr val="880E0E"/>
                </a:solidFill>
              </a:rPr>
              <a:t>Data</a:t>
            </a:r>
          </a:p>
          <a:p>
            <a:pPr marL="346075" lvl="1" indent="-112713">
              <a:spcBef>
                <a:spcPct val="25000"/>
              </a:spcBef>
              <a:buFontTx/>
              <a:buChar char="•"/>
            </a:pPr>
            <a:r>
              <a:rPr lang="en-US" sz="2600"/>
              <a:t> 40k Wall Street Journal (WSJ) training sentences</a:t>
            </a:r>
          </a:p>
          <a:p>
            <a:pPr marL="346075" lvl="1" indent="-112713">
              <a:spcBef>
                <a:spcPct val="25000"/>
              </a:spcBef>
              <a:buFontTx/>
              <a:buChar char="•"/>
            </a:pPr>
            <a:r>
              <a:rPr lang="en-US" sz="2600"/>
              <a:t> 100k unlabeled biomedical sentences</a:t>
            </a:r>
          </a:p>
          <a:p>
            <a:pPr marL="346075" lvl="1" indent="-112713">
              <a:spcBef>
                <a:spcPct val="25000"/>
              </a:spcBef>
              <a:buFontTx/>
              <a:buChar char="•"/>
            </a:pPr>
            <a:r>
              <a:rPr lang="en-US" sz="2600"/>
              <a:t> 100k unlabeled WSJ sentences</a:t>
            </a:r>
          </a:p>
          <a:p>
            <a:pPr marL="346075" lvl="1" indent="-112713">
              <a:buFontTx/>
              <a:buChar char="•"/>
            </a:pPr>
            <a:endParaRPr lang="en-US" sz="2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000" b="1">
                <a:solidFill>
                  <a:schemeClr val="accent2"/>
                </a:solidFill>
              </a:rPr>
              <a:t>  Supervised Learner </a:t>
            </a:r>
          </a:p>
          <a:p>
            <a:pPr marL="346075" lvl="1" indent="-112713">
              <a:spcBef>
                <a:spcPct val="25000"/>
              </a:spcBef>
              <a:buFontTx/>
              <a:buChar char="•"/>
            </a:pPr>
            <a:r>
              <a:rPr lang="en-US" sz="2600"/>
              <a:t> MIRA CRF: Online max-margin learner</a:t>
            </a:r>
          </a:p>
          <a:p>
            <a:pPr marL="346075" lvl="1" indent="-112713">
              <a:spcBef>
                <a:spcPct val="25000"/>
              </a:spcBef>
              <a:buFontTx/>
              <a:buChar char="•"/>
            </a:pPr>
            <a:r>
              <a:rPr lang="en-US" sz="2600"/>
              <a:t> Separate correct label from top k=5 incorrect labels</a:t>
            </a:r>
          </a:p>
          <a:p>
            <a:pPr marL="346075" lvl="1" indent="-112713">
              <a:spcBef>
                <a:spcPct val="25000"/>
              </a:spcBef>
              <a:buFontTx/>
              <a:buChar char="•"/>
            </a:pPr>
            <a:r>
              <a:rPr lang="en-US" sz="2600"/>
              <a:t> Crammer et al. JMLR  2006</a:t>
            </a:r>
          </a:p>
          <a:p>
            <a:pPr marL="346075" lvl="1" indent="-112713">
              <a:spcBef>
                <a:spcPct val="25000"/>
              </a:spcBef>
              <a:buFontTx/>
              <a:buChar char="•"/>
            </a:pPr>
            <a:r>
              <a:rPr lang="en-US" sz="2600">
                <a:solidFill>
                  <a:srgbClr val="0000FF"/>
                </a:solidFill>
              </a:rPr>
              <a:t> </a:t>
            </a:r>
            <a:r>
              <a:rPr lang="en-US" sz="2600" b="1">
                <a:solidFill>
                  <a:srgbClr val="0000FF"/>
                </a:solidFill>
              </a:rPr>
              <a:t>Pivots:</a:t>
            </a:r>
            <a:r>
              <a:rPr lang="en-US" sz="2600"/>
              <a:t> Common left/middle/right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Line 2"/>
          <p:cNvSpPr>
            <a:spLocks noChangeShapeType="1"/>
          </p:cNvSpPr>
          <p:nvPr/>
        </p:nvSpPr>
        <p:spPr bwMode="auto">
          <a:xfrm>
            <a:off x="152400" y="4376738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47" name="Line 3"/>
          <p:cNvSpPr>
            <a:spLocks noChangeShapeType="1"/>
          </p:cNvSpPr>
          <p:nvPr/>
        </p:nvSpPr>
        <p:spPr bwMode="auto">
          <a:xfrm>
            <a:off x="4352925" y="4102100"/>
            <a:ext cx="952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E92323"/>
                </a:solidFill>
              </a:rPr>
              <a:t>nouns </a:t>
            </a:r>
            <a:r>
              <a:rPr lang="en-US" sz="2800" b="1"/>
              <a:t>                      vs.                 </a:t>
            </a:r>
            <a:r>
              <a:rPr lang="en-US" sz="2800" b="1">
                <a:solidFill>
                  <a:srgbClr val="0000FF"/>
                </a:solidFill>
              </a:rPr>
              <a:t>adjs &amp; dets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029200" y="5546725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sz="2000" b="1">
              <a:solidFill>
                <a:srgbClr val="0000AC"/>
              </a:solidFill>
            </a:endParaRP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638175" y="331152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receptors</a:t>
            </a:r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1905000" y="331152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mutation</a:t>
            </a:r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2514600" y="27781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assays</a:t>
            </a:r>
          </a:p>
        </p:txBody>
      </p: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3327400" y="329247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lesions</a:t>
            </a:r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685800" y="3311525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22098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>
            <a:off x="1219200" y="3692525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2438400" y="27781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1952625" y="33115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3362325" y="3311525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28194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>
            <a:off x="35814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H="1" flipV="1">
            <a:off x="2438400" y="369252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H="1" flipV="1">
            <a:off x="2971800" y="3159125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4" name="Line 20"/>
          <p:cNvSpPr>
            <a:spLocks noChangeShapeType="1"/>
          </p:cNvSpPr>
          <p:nvPr/>
        </p:nvSpPr>
        <p:spPr bwMode="auto">
          <a:xfrm flipV="1">
            <a:off x="3581400" y="369252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5" name="Text Box 21"/>
          <p:cNvSpPr txBox="1">
            <a:spLocks noChangeArrowheads="1"/>
          </p:cNvSpPr>
          <p:nvPr/>
        </p:nvSpPr>
        <p:spPr bwMode="auto">
          <a:xfrm>
            <a:off x="4572000" y="3235325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metastatic</a:t>
            </a:r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5762625" y="270192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neuronal</a:t>
            </a:r>
          </a:p>
        </p:txBody>
      </p:sp>
      <p:sp>
        <p:nvSpPr>
          <p:cNvPr id="313367" name="Text Box 23"/>
          <p:cNvSpPr txBox="1">
            <a:spLocks noChangeArrowheads="1"/>
          </p:cNvSpPr>
          <p:nvPr/>
        </p:nvSpPr>
        <p:spPr bwMode="auto">
          <a:xfrm>
            <a:off x="7162800" y="27019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transient</a:t>
            </a:r>
          </a:p>
        </p:txBody>
      </p: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7620000" y="329247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functional</a:t>
            </a:r>
          </a:p>
        </p:txBody>
      </p:sp>
      <p:sp>
        <p:nvSpPr>
          <p:cNvPr id="313369" name="Rectangle 25"/>
          <p:cNvSpPr>
            <a:spLocks noChangeArrowheads="1"/>
          </p:cNvSpPr>
          <p:nvPr/>
        </p:nvSpPr>
        <p:spPr bwMode="auto">
          <a:xfrm>
            <a:off x="4619625" y="3235325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70" name="Line 26"/>
          <p:cNvSpPr>
            <a:spLocks noChangeShapeType="1"/>
          </p:cNvSpPr>
          <p:nvPr/>
        </p:nvSpPr>
        <p:spPr bwMode="auto">
          <a:xfrm>
            <a:off x="6086475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1" name="Line 27"/>
          <p:cNvSpPr>
            <a:spLocks noChangeShapeType="1"/>
          </p:cNvSpPr>
          <p:nvPr/>
        </p:nvSpPr>
        <p:spPr bwMode="auto">
          <a:xfrm flipH="1">
            <a:off x="5715000" y="3082925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2" name="Rectangle 28"/>
          <p:cNvSpPr>
            <a:spLocks noChangeArrowheads="1"/>
          </p:cNvSpPr>
          <p:nvPr/>
        </p:nvSpPr>
        <p:spPr bwMode="auto">
          <a:xfrm>
            <a:off x="7162800" y="2701925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73" name="Rectangle 29"/>
          <p:cNvSpPr>
            <a:spLocks noChangeArrowheads="1"/>
          </p:cNvSpPr>
          <p:nvPr/>
        </p:nvSpPr>
        <p:spPr bwMode="auto">
          <a:xfrm>
            <a:off x="5791200" y="27019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74" name="Rectangle 30"/>
          <p:cNvSpPr>
            <a:spLocks noChangeArrowheads="1"/>
          </p:cNvSpPr>
          <p:nvPr/>
        </p:nvSpPr>
        <p:spPr bwMode="auto">
          <a:xfrm>
            <a:off x="7648575" y="3311525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75" name="Line 31"/>
          <p:cNvSpPr>
            <a:spLocks noChangeShapeType="1"/>
          </p:cNvSpPr>
          <p:nvPr/>
        </p:nvSpPr>
        <p:spPr bwMode="auto">
          <a:xfrm>
            <a:off x="68580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6" name="Line 32"/>
          <p:cNvSpPr>
            <a:spLocks noChangeShapeType="1"/>
          </p:cNvSpPr>
          <p:nvPr/>
        </p:nvSpPr>
        <p:spPr bwMode="auto">
          <a:xfrm flipV="1">
            <a:off x="6096000" y="3082925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7" name="Line 33"/>
          <p:cNvSpPr>
            <a:spLocks noChangeShapeType="1"/>
          </p:cNvSpPr>
          <p:nvPr/>
        </p:nvSpPr>
        <p:spPr bwMode="auto">
          <a:xfrm flipV="1">
            <a:off x="6858000" y="3692525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8" name="Line 34"/>
          <p:cNvSpPr>
            <a:spLocks noChangeShapeType="1"/>
          </p:cNvSpPr>
          <p:nvPr/>
        </p:nvSpPr>
        <p:spPr bwMode="auto">
          <a:xfrm>
            <a:off x="57150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79" name="Line 35"/>
          <p:cNvSpPr>
            <a:spLocks noChangeShapeType="1"/>
          </p:cNvSpPr>
          <p:nvPr/>
        </p:nvSpPr>
        <p:spPr bwMode="auto">
          <a:xfrm>
            <a:off x="55626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80" name="Line 36"/>
          <p:cNvSpPr>
            <a:spLocks noChangeShapeType="1"/>
          </p:cNvSpPr>
          <p:nvPr/>
        </p:nvSpPr>
        <p:spPr bwMode="auto">
          <a:xfrm>
            <a:off x="5181600" y="361632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152400" y="525462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company</a:t>
            </a:r>
          </a:p>
        </p:txBody>
      </p:sp>
      <p:sp>
        <p:nvSpPr>
          <p:cNvPr id="313382" name="Text Box 38"/>
          <p:cNvSpPr txBox="1">
            <a:spLocks noChangeArrowheads="1"/>
          </p:cNvSpPr>
          <p:nvPr/>
        </p:nvSpPr>
        <p:spPr bwMode="auto">
          <a:xfrm>
            <a:off x="762000" y="475932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transaction</a:t>
            </a:r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2057400" y="522605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investors</a:t>
            </a:r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3124200" y="476885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officials</a:t>
            </a:r>
          </a:p>
        </p:txBody>
      </p:sp>
      <p:sp>
        <p:nvSpPr>
          <p:cNvPr id="313385" name="Rectangle 41"/>
          <p:cNvSpPr>
            <a:spLocks noChangeArrowheads="1"/>
          </p:cNvSpPr>
          <p:nvPr/>
        </p:nvSpPr>
        <p:spPr bwMode="auto">
          <a:xfrm>
            <a:off x="152400" y="5254625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86" name="Line 42"/>
          <p:cNvSpPr>
            <a:spLocks noChangeShapeType="1"/>
          </p:cNvSpPr>
          <p:nvPr/>
        </p:nvSpPr>
        <p:spPr bwMode="auto">
          <a:xfrm flipH="1" flipV="1">
            <a:off x="457200" y="4606925"/>
            <a:ext cx="2190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87" name="Rectangle 43"/>
          <p:cNvSpPr>
            <a:spLocks noChangeArrowheads="1"/>
          </p:cNvSpPr>
          <p:nvPr/>
        </p:nvSpPr>
        <p:spPr bwMode="auto">
          <a:xfrm>
            <a:off x="2124075" y="522605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838200" y="475932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3143250" y="4759325"/>
            <a:ext cx="9715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0" name="Line 46"/>
          <p:cNvSpPr>
            <a:spLocks noChangeShapeType="1"/>
          </p:cNvSpPr>
          <p:nvPr/>
        </p:nvSpPr>
        <p:spPr bwMode="auto">
          <a:xfrm flipV="1">
            <a:off x="1447800" y="460692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1" name="Line 47"/>
          <p:cNvSpPr>
            <a:spLocks noChangeShapeType="1"/>
          </p:cNvSpPr>
          <p:nvPr/>
        </p:nvSpPr>
        <p:spPr bwMode="auto">
          <a:xfrm flipH="1" flipV="1">
            <a:off x="1981200" y="46069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2" name="Line 48"/>
          <p:cNvSpPr>
            <a:spLocks noChangeShapeType="1"/>
          </p:cNvSpPr>
          <p:nvPr/>
        </p:nvSpPr>
        <p:spPr bwMode="auto">
          <a:xfrm>
            <a:off x="4572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3" name="Line 49"/>
          <p:cNvSpPr>
            <a:spLocks noChangeShapeType="1"/>
          </p:cNvSpPr>
          <p:nvPr/>
        </p:nvSpPr>
        <p:spPr bwMode="auto">
          <a:xfrm>
            <a:off x="1752600" y="436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4" name="Line 50"/>
          <p:cNvSpPr>
            <a:spLocks noChangeShapeType="1"/>
          </p:cNvSpPr>
          <p:nvPr/>
        </p:nvSpPr>
        <p:spPr bwMode="auto">
          <a:xfrm>
            <a:off x="19812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5" name="Line 51"/>
          <p:cNvSpPr>
            <a:spLocks noChangeShapeType="1"/>
          </p:cNvSpPr>
          <p:nvPr/>
        </p:nvSpPr>
        <p:spPr bwMode="auto">
          <a:xfrm>
            <a:off x="26670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6" name="Line 52"/>
          <p:cNvSpPr>
            <a:spLocks noChangeShapeType="1"/>
          </p:cNvSpPr>
          <p:nvPr/>
        </p:nvSpPr>
        <p:spPr bwMode="auto">
          <a:xfrm flipH="1" flipV="1">
            <a:off x="2667000" y="4606925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7" name="Line 53"/>
          <p:cNvSpPr>
            <a:spLocks noChangeShapeType="1"/>
          </p:cNvSpPr>
          <p:nvPr/>
        </p:nvSpPr>
        <p:spPr bwMode="auto">
          <a:xfrm>
            <a:off x="52578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8" name="Line 54"/>
          <p:cNvSpPr>
            <a:spLocks noChangeShapeType="1"/>
          </p:cNvSpPr>
          <p:nvPr/>
        </p:nvSpPr>
        <p:spPr bwMode="auto">
          <a:xfrm>
            <a:off x="6629400" y="436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99" name="Line 55"/>
          <p:cNvSpPr>
            <a:spLocks noChangeShapeType="1"/>
          </p:cNvSpPr>
          <p:nvPr/>
        </p:nvSpPr>
        <p:spPr bwMode="auto">
          <a:xfrm>
            <a:off x="5553075" y="4362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00" name="Text Box 56"/>
          <p:cNvSpPr txBox="1">
            <a:spLocks noChangeArrowheads="1"/>
          </p:cNvSpPr>
          <p:nvPr/>
        </p:nvSpPr>
        <p:spPr bwMode="auto">
          <a:xfrm>
            <a:off x="4352925" y="4759325"/>
            <a:ext cx="113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political</a:t>
            </a:r>
          </a:p>
        </p:txBody>
      </p:sp>
      <p:sp>
        <p:nvSpPr>
          <p:cNvPr id="313401" name="Text Box 57"/>
          <p:cNvSpPr txBox="1">
            <a:spLocks noChangeArrowheads="1"/>
          </p:cNvSpPr>
          <p:nvPr/>
        </p:nvSpPr>
        <p:spPr bwMode="auto">
          <a:xfrm>
            <a:off x="5334000" y="52165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short-term</a:t>
            </a:r>
          </a:p>
        </p:txBody>
      </p:sp>
      <p:sp>
        <p:nvSpPr>
          <p:cNvPr id="313402" name="Text Box 58"/>
          <p:cNvSpPr txBox="1">
            <a:spLocks noChangeArrowheads="1"/>
          </p:cNvSpPr>
          <p:nvPr/>
        </p:nvSpPr>
        <p:spPr bwMode="auto">
          <a:xfrm>
            <a:off x="8077200" y="47688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your</a:t>
            </a:r>
          </a:p>
        </p:txBody>
      </p:sp>
      <p:sp>
        <p:nvSpPr>
          <p:cNvPr id="313403" name="Line 59"/>
          <p:cNvSpPr>
            <a:spLocks noChangeShapeType="1"/>
          </p:cNvSpPr>
          <p:nvPr/>
        </p:nvSpPr>
        <p:spPr bwMode="auto">
          <a:xfrm flipV="1">
            <a:off x="4953000" y="460692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04" name="Rectangle 60"/>
          <p:cNvSpPr>
            <a:spLocks noChangeArrowheads="1"/>
          </p:cNvSpPr>
          <p:nvPr/>
        </p:nvSpPr>
        <p:spPr bwMode="auto">
          <a:xfrm>
            <a:off x="5381625" y="5216525"/>
            <a:ext cx="12477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5" name="Rectangle 61"/>
          <p:cNvSpPr>
            <a:spLocks noChangeArrowheads="1"/>
          </p:cNvSpPr>
          <p:nvPr/>
        </p:nvSpPr>
        <p:spPr bwMode="auto">
          <a:xfrm>
            <a:off x="4343400" y="4759325"/>
            <a:ext cx="10287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6" name="Rectangle 62"/>
          <p:cNvSpPr>
            <a:spLocks noChangeArrowheads="1"/>
          </p:cNvSpPr>
          <p:nvPr/>
        </p:nvSpPr>
        <p:spPr bwMode="auto">
          <a:xfrm>
            <a:off x="8105775" y="4759325"/>
            <a:ext cx="5905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7" name="Line 63"/>
          <p:cNvSpPr>
            <a:spLocks noChangeShapeType="1"/>
          </p:cNvSpPr>
          <p:nvPr/>
        </p:nvSpPr>
        <p:spPr bwMode="auto">
          <a:xfrm>
            <a:off x="5553075" y="4587875"/>
            <a:ext cx="18288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08" name="Line 64"/>
          <p:cNvSpPr>
            <a:spLocks noChangeShapeType="1"/>
          </p:cNvSpPr>
          <p:nvPr/>
        </p:nvSpPr>
        <p:spPr bwMode="auto">
          <a:xfrm flipH="1" flipV="1">
            <a:off x="5267325" y="459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09" name="Line 65"/>
          <p:cNvSpPr>
            <a:spLocks noChangeShapeType="1"/>
          </p:cNvSpPr>
          <p:nvPr/>
        </p:nvSpPr>
        <p:spPr bwMode="auto">
          <a:xfrm flipH="1" flipV="1">
            <a:off x="6629400" y="4606925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10" name="Text Box 66"/>
          <p:cNvSpPr txBox="1">
            <a:spLocks noChangeArrowheads="1"/>
          </p:cNvSpPr>
          <p:nvPr/>
        </p:nvSpPr>
        <p:spPr bwMode="auto">
          <a:xfrm>
            <a:off x="6934200" y="52165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pretty</a:t>
            </a:r>
          </a:p>
        </p:txBody>
      </p:sp>
      <p:sp>
        <p:nvSpPr>
          <p:cNvPr id="313411" name="Rectangle 67"/>
          <p:cNvSpPr>
            <a:spLocks noChangeArrowheads="1"/>
          </p:cNvSpPr>
          <p:nvPr/>
        </p:nvSpPr>
        <p:spPr bwMode="auto">
          <a:xfrm>
            <a:off x="6953250" y="5216525"/>
            <a:ext cx="7905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2" name="Text Box 68"/>
          <p:cNvSpPr txBox="1">
            <a:spLocks noChangeArrowheads="1"/>
          </p:cNvSpPr>
          <p:nvPr/>
        </p:nvSpPr>
        <p:spPr bwMode="auto">
          <a:xfrm>
            <a:off x="2990850" y="2286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MEDLINE</a:t>
            </a:r>
          </a:p>
        </p:txBody>
      </p:sp>
      <p:sp>
        <p:nvSpPr>
          <p:cNvPr id="313413" name="Text Box 69"/>
          <p:cNvSpPr txBox="1">
            <a:spLocks noChangeArrowheads="1"/>
          </p:cNvSpPr>
          <p:nvPr/>
        </p:nvSpPr>
        <p:spPr bwMode="auto">
          <a:xfrm>
            <a:off x="2676525" y="5715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/>
              <a:t>Wall Street Journal</a:t>
            </a:r>
          </a:p>
        </p:txBody>
      </p:sp>
      <p:sp>
        <p:nvSpPr>
          <p:cNvPr id="313414" name="Rectangle 70"/>
          <p:cNvSpPr>
            <a:spLocks noChangeArrowheads="1"/>
          </p:cNvSpPr>
          <p:nvPr/>
        </p:nvSpPr>
        <p:spPr bwMode="auto">
          <a:xfrm>
            <a:off x="104775" y="2209800"/>
            <a:ext cx="8991600" cy="403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5" name="Rectangle 71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Visualizing 	  PoS Tagging</a:t>
            </a:r>
          </a:p>
        </p:txBody>
      </p:sp>
      <p:pic>
        <p:nvPicPr>
          <p:cNvPr id="313416" name="Picture 72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052888" y="528638"/>
            <a:ext cx="379412" cy="379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  <p:bldP spid="313349" grpId="0"/>
      <p:bldP spid="313350" grpId="0"/>
      <p:bldP spid="313351" grpId="0"/>
      <p:bldP spid="313352" grpId="0"/>
      <p:bldP spid="313353" grpId="0"/>
      <p:bldP spid="313354" grpId="0" animBg="1"/>
      <p:bldP spid="313355" grpId="0" animBg="1"/>
      <p:bldP spid="313356" grpId="0" animBg="1"/>
      <p:bldP spid="313357" grpId="0" animBg="1"/>
      <p:bldP spid="313358" grpId="0" animBg="1"/>
      <p:bldP spid="313359" grpId="0" animBg="1"/>
      <p:bldP spid="313360" grpId="0" animBg="1"/>
      <p:bldP spid="313361" grpId="0" animBg="1"/>
      <p:bldP spid="313362" grpId="0" animBg="1"/>
      <p:bldP spid="313363" grpId="0" animBg="1"/>
      <p:bldP spid="313364" grpId="0" animBg="1"/>
      <p:bldP spid="313365" grpId="0"/>
      <p:bldP spid="313366" grpId="0"/>
      <p:bldP spid="313367" grpId="0"/>
      <p:bldP spid="313368" grpId="0"/>
      <p:bldP spid="313369" grpId="0" animBg="1"/>
      <p:bldP spid="313370" grpId="0" animBg="1"/>
      <p:bldP spid="313371" grpId="0" animBg="1"/>
      <p:bldP spid="313372" grpId="0" animBg="1"/>
      <p:bldP spid="313373" grpId="0" animBg="1"/>
      <p:bldP spid="313374" grpId="0" animBg="1"/>
      <p:bldP spid="313375" grpId="0" animBg="1"/>
      <p:bldP spid="313376" grpId="0" animBg="1"/>
      <p:bldP spid="313377" grpId="0" animBg="1"/>
      <p:bldP spid="313378" grpId="0" animBg="1"/>
      <p:bldP spid="313379" grpId="0" animBg="1"/>
      <p:bldP spid="313380" grpId="0" animBg="1"/>
      <p:bldP spid="313381" grpId="0"/>
      <p:bldP spid="313382" grpId="0"/>
      <p:bldP spid="313383" grpId="0"/>
      <p:bldP spid="313384" grpId="0"/>
      <p:bldP spid="313385" grpId="0" animBg="1"/>
      <p:bldP spid="313386" grpId="0" animBg="1"/>
      <p:bldP spid="313387" grpId="0" animBg="1"/>
      <p:bldP spid="313388" grpId="0" animBg="1"/>
      <p:bldP spid="313389" grpId="0" animBg="1"/>
      <p:bldP spid="313390" grpId="0" animBg="1"/>
      <p:bldP spid="313391" grpId="0" animBg="1"/>
      <p:bldP spid="313392" grpId="0" animBg="1"/>
      <p:bldP spid="313393" grpId="0" animBg="1"/>
      <p:bldP spid="313394" grpId="0" animBg="1"/>
      <p:bldP spid="313395" grpId="0" animBg="1"/>
      <p:bldP spid="313396" grpId="0" animBg="1"/>
      <p:bldP spid="313397" grpId="0" animBg="1"/>
      <p:bldP spid="313398" grpId="0" animBg="1"/>
      <p:bldP spid="313399" grpId="0" animBg="1"/>
      <p:bldP spid="313400" grpId="0"/>
      <p:bldP spid="313401" grpId="0"/>
      <p:bldP spid="313402" grpId="0"/>
      <p:bldP spid="313403" grpId="0" animBg="1"/>
      <p:bldP spid="313404" grpId="0" animBg="1"/>
      <p:bldP spid="313405" grpId="0" animBg="1"/>
      <p:bldP spid="313406" grpId="0" animBg="1"/>
      <p:bldP spid="313407" grpId="0" animBg="1"/>
      <p:bldP spid="313408" grpId="0" animBg="1"/>
      <p:bldP spid="313409" grpId="0" animBg="1"/>
      <p:bldP spid="313410" grpId="0"/>
      <p:bldP spid="3134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7086600" y="6096000"/>
            <a:ext cx="20574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5395" name="Picture 3" descr="notarg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05000"/>
            <a:ext cx="4941888" cy="4017963"/>
          </a:xfrm>
          <a:prstGeom prst="rect">
            <a:avLst/>
          </a:prstGeom>
          <a:noFill/>
        </p:spPr>
      </p:pic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Results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34938" y="1524000"/>
            <a:ext cx="49641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/>
              <a:t>561 MEDLINE test sentences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150813" y="5872163"/>
            <a:ext cx="4954587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# of WSJ training sentences</a:t>
            </a:r>
          </a:p>
        </p:txBody>
      </p:sp>
      <p:graphicFrame>
        <p:nvGraphicFramePr>
          <p:cNvPr id="315399" name="Group 7"/>
          <p:cNvGraphicFramePr>
            <a:graphicFrameLocks noGrp="1"/>
          </p:cNvGraphicFramePr>
          <p:nvPr/>
        </p:nvGraphicFramePr>
        <p:xfrm>
          <a:off x="5486400" y="1668463"/>
          <a:ext cx="3352800" cy="2522537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  <a:gridCol w="1066800"/>
              </a:tblGrid>
              <a:tr h="298450">
                <a:tc>
                  <a:txBody>
                    <a:bodyPr/>
                    <a:lstStyle/>
                    <a:p>
                      <a:pPr marL="741363" marR="0" lvl="0" indent="-684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741363" marR="0" lvl="0" indent="-684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MXPOST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semi-ASO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80E0E"/>
                          </a:solidFill>
                          <a:effectLst/>
                          <a:latin typeface="Arial" charset="0"/>
                        </a:rPr>
                        <a:t>88.9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80E0E"/>
                          </a:solidFill>
                          <a:effectLst/>
                          <a:latin typeface="Arial" charset="0"/>
                        </a:rPr>
                        <a:t>72.0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29" name="Group 37"/>
          <p:cNvGraphicFramePr>
            <a:graphicFrameLocks noGrp="1"/>
          </p:cNvGraphicFramePr>
          <p:nvPr/>
        </p:nvGraphicFramePr>
        <p:xfrm>
          <a:off x="5486400" y="4913313"/>
          <a:ext cx="2971800" cy="1792287"/>
        </p:xfrm>
        <a:graphic>
          <a:graphicData uri="http://schemas.openxmlformats.org/drawingml/2006/table">
            <a:tbl>
              <a:tblPr/>
              <a:tblGrid>
                <a:gridCol w="1752600"/>
                <a:gridCol w="1219200"/>
              </a:tblGrid>
              <a:tr h="381000">
                <a:tc>
                  <a:txBody>
                    <a:bodyPr/>
                    <a:lstStyle/>
                    <a:p>
                      <a:pPr marL="741363" marR="0" lvl="0" indent="-684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Hyp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p-value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semi vs. super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&lt;0.0015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 vs. super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 vs. semi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&lt;0.0003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48" name="Rectangle 56"/>
          <p:cNvSpPr>
            <a:spLocks noChangeArrowheads="1"/>
          </p:cNvSpPr>
          <p:nvPr/>
        </p:nvSpPr>
        <p:spPr bwMode="auto">
          <a:xfrm>
            <a:off x="4343400" y="2362200"/>
            <a:ext cx="2286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9" name="Line 57"/>
          <p:cNvSpPr>
            <a:spLocks noChangeShapeType="1"/>
          </p:cNvSpPr>
          <p:nvPr/>
        </p:nvSpPr>
        <p:spPr bwMode="auto">
          <a:xfrm>
            <a:off x="4343400" y="2819400"/>
            <a:ext cx="11430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50" name="Line 58"/>
          <p:cNvSpPr>
            <a:spLocks noChangeShapeType="1"/>
          </p:cNvSpPr>
          <p:nvPr/>
        </p:nvSpPr>
        <p:spPr bwMode="auto">
          <a:xfrm flipV="1">
            <a:off x="4343400" y="1676400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51" name="Text Box 59"/>
          <p:cNvSpPr txBox="1">
            <a:spLocks noChangeArrowheads="1"/>
          </p:cNvSpPr>
          <p:nvPr/>
        </p:nvSpPr>
        <p:spPr bwMode="auto">
          <a:xfrm rot="10800000">
            <a:off x="120650" y="2362200"/>
            <a:ext cx="4587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Accuracy</a:t>
            </a:r>
          </a:p>
        </p:txBody>
      </p:sp>
      <p:sp>
        <p:nvSpPr>
          <p:cNvPr id="315452" name="Text Box 60"/>
          <p:cNvSpPr txBox="1">
            <a:spLocks noChangeArrowheads="1"/>
          </p:cNvSpPr>
          <p:nvPr/>
        </p:nvSpPr>
        <p:spPr bwMode="auto">
          <a:xfrm>
            <a:off x="5486400" y="4456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McNemar’s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48" grpId="0" animBg="1"/>
      <p:bldP spid="315449" grpId="0" animBg="1"/>
      <p:bldP spid="315450" grpId="0" animBg="1"/>
      <p:bldP spid="3154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2" name="Picture 2" descr="target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884363"/>
            <a:ext cx="4953000" cy="4059237"/>
          </a:xfrm>
          <a:prstGeom prst="rect">
            <a:avLst/>
          </a:prstGeom>
          <a:noFill/>
        </p:spPr>
      </p:pic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Results: Some labeled target domain data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58763" y="5726113"/>
            <a:ext cx="4954587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# of MEDLINE training sentences</a:t>
            </a:r>
          </a:p>
        </p:txBody>
      </p:sp>
      <p:graphicFrame>
        <p:nvGraphicFramePr>
          <p:cNvPr id="317445" name="Group 5"/>
          <p:cNvGraphicFramePr>
            <a:graphicFrameLocks noGrp="1"/>
          </p:cNvGraphicFramePr>
          <p:nvPr/>
        </p:nvGraphicFramePr>
        <p:xfrm>
          <a:off x="5464175" y="1631950"/>
          <a:ext cx="3429000" cy="2101850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23888">
                <a:tc>
                  <a:txBody>
                    <a:bodyPr/>
                    <a:lstStyle/>
                    <a:p>
                      <a:pPr marL="741363" marR="0" lvl="0" indent="-6842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Accuracy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92323"/>
                          </a:solidFill>
                          <a:effectLst/>
                          <a:latin typeface="Arial" charset="0"/>
                        </a:rPr>
                        <a:t>1k-SCL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92323"/>
                          </a:solidFill>
                          <a:effectLst/>
                          <a:latin typeface="Arial" charset="0"/>
                        </a:rPr>
                        <a:t>95.0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1k-super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473575" y="2351088"/>
            <a:ext cx="19685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4495800" y="2743200"/>
            <a:ext cx="990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65" name="Text Box 25"/>
          <p:cNvSpPr txBox="1">
            <a:spLocks noChangeArrowheads="1"/>
          </p:cNvSpPr>
          <p:nvPr/>
        </p:nvSpPr>
        <p:spPr bwMode="auto">
          <a:xfrm rot="10800000">
            <a:off x="228600" y="2362200"/>
            <a:ext cx="4587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Accuracy</a:t>
            </a:r>
          </a:p>
        </p:txBody>
      </p:sp>
      <p:sp>
        <p:nvSpPr>
          <p:cNvPr id="317466" name="Text Box 26"/>
          <p:cNvSpPr txBox="1">
            <a:spLocks noChangeArrowheads="1"/>
          </p:cNvSpPr>
          <p:nvPr/>
        </p:nvSpPr>
        <p:spPr bwMode="auto">
          <a:xfrm>
            <a:off x="5257800" y="4313238"/>
            <a:ext cx="384333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/>
              <a:t> Use source tagger output as a feature (Florian et al. 2004)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1"/>
              <a:t> Compare SCL with supervised source tagger</a:t>
            </a:r>
          </a:p>
        </p:txBody>
      </p:sp>
      <p:sp>
        <p:nvSpPr>
          <p:cNvPr id="317467" name="Rectangle 27"/>
          <p:cNvSpPr>
            <a:spLocks noChangeArrowheads="1"/>
          </p:cNvSpPr>
          <p:nvPr/>
        </p:nvSpPr>
        <p:spPr bwMode="auto">
          <a:xfrm>
            <a:off x="5233988" y="4267200"/>
            <a:ext cx="3805237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242888" y="1524000"/>
            <a:ext cx="49641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/>
              <a:t>561 MEDLINE test sentences</a:t>
            </a:r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 flipV="1">
            <a:off x="4451350" y="1600200"/>
            <a:ext cx="1035050" cy="763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/>
      <p:bldP spid="317463" grpId="0" animBg="1"/>
      <p:bldP spid="317464" grpId="0" animBg="1"/>
      <p:bldP spid="317465" grpId="0"/>
      <p:bldP spid="317466" grpId="0"/>
      <p:bldP spid="317467" grpId="0" animBg="1"/>
      <p:bldP spid="317468" grpId="0" animBg="1"/>
      <p:bldP spid="3174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Adaptation &amp; Machine Translation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/>
              <a:t>Source: Domain specific parallel corpora (news, legal text) 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Target: Similar corpora from the web (i.e. blogs) 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880E0E"/>
                </a:solidFill>
              </a:rPr>
              <a:t>Learn translation rules / language model parameters for the new domain 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Pivots: common contexts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Adaptation &amp; Ranking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000" b="1"/>
              <a:t>Input: query &amp; list of top-ranked documents</a:t>
            </a:r>
          </a:p>
          <a:p>
            <a:pPr>
              <a:spcBef>
                <a:spcPct val="50000"/>
              </a:spcBef>
            </a:pPr>
            <a:r>
              <a:rPr lang="en-US" sz="3000" b="1">
                <a:solidFill>
                  <a:srgbClr val="008000"/>
                </a:solidFill>
              </a:rPr>
              <a:t>Output: Ranking</a:t>
            </a:r>
          </a:p>
          <a:p>
            <a:pPr>
              <a:spcBef>
                <a:spcPct val="50000"/>
              </a:spcBef>
            </a:pPr>
            <a:r>
              <a:rPr lang="en-US" sz="3000" b="1">
                <a:solidFill>
                  <a:srgbClr val="880E0E"/>
                </a:solidFill>
              </a:rPr>
              <a:t>Score documents based on editorial or click-through data </a:t>
            </a:r>
          </a:p>
          <a:p>
            <a:pPr>
              <a:spcBef>
                <a:spcPct val="50000"/>
              </a:spcBef>
            </a:pPr>
            <a:r>
              <a:rPr lang="en-US" sz="3000" b="1"/>
              <a:t>Adaptation: Different markets or query types </a:t>
            </a:r>
          </a:p>
          <a:p>
            <a:pPr>
              <a:spcBef>
                <a:spcPct val="50000"/>
              </a:spcBef>
            </a:pPr>
            <a:r>
              <a:rPr lang="en-US" sz="3000" b="1">
                <a:solidFill>
                  <a:srgbClr val="0000FF"/>
                </a:solidFill>
              </a:rPr>
              <a:t>Pivots: common relevant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Domains of Text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sz="2800"/>
              <a:t>Huge variation in vocabulary &amp; style</a:t>
            </a:r>
          </a:p>
        </p:txBody>
      </p:sp>
      <p:pic>
        <p:nvPicPr>
          <p:cNvPr id="263172" name="Picture 4" descr="masthead-wall-street-jour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2743200" cy="198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3175" name="Picture 7" descr="nature 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8038" y="1600200"/>
            <a:ext cx="1757362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63193" name="Group 25"/>
          <p:cNvGrpSpPr>
            <a:grpSpLocks/>
          </p:cNvGrpSpPr>
          <p:nvPr/>
        </p:nvGrpSpPr>
        <p:grpSpPr bwMode="auto">
          <a:xfrm>
            <a:off x="4495800" y="4267200"/>
            <a:ext cx="1219200" cy="1371600"/>
            <a:chOff x="1576" y="2824"/>
            <a:chExt cx="768" cy="864"/>
          </a:xfrm>
        </p:grpSpPr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1576" y="2824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0" name="Rectangle 12"/>
            <p:cNvSpPr>
              <a:spLocks noChangeArrowheads="1"/>
            </p:cNvSpPr>
            <p:nvPr/>
          </p:nvSpPr>
          <p:spPr bwMode="auto">
            <a:xfrm>
              <a:off x="1648" y="2896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1" name="Rectangle 13"/>
            <p:cNvSpPr>
              <a:spLocks noChangeArrowheads="1"/>
            </p:cNvSpPr>
            <p:nvPr/>
          </p:nvSpPr>
          <p:spPr bwMode="auto">
            <a:xfrm>
              <a:off x="1720" y="2968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2" name="Text Box 14"/>
            <p:cNvSpPr txBox="1">
              <a:spLocks noChangeArrowheads="1"/>
            </p:cNvSpPr>
            <p:nvPr/>
          </p:nvSpPr>
          <p:spPr bwMode="auto">
            <a:xfrm>
              <a:off x="1768" y="301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tech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blogs</a:t>
              </a:r>
            </a:p>
          </p:txBody>
        </p:sp>
      </p:grp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6629400" y="4267200"/>
            <a:ext cx="838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Rectangle 20"/>
          <p:cNvSpPr>
            <a:spLocks noChangeArrowheads="1"/>
          </p:cNvSpPr>
          <p:nvPr/>
        </p:nvSpPr>
        <p:spPr bwMode="auto">
          <a:xfrm>
            <a:off x="6743700" y="4381500"/>
            <a:ext cx="838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6858000" y="4495800"/>
            <a:ext cx="838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6883400" y="4572000"/>
            <a:ext cx="914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sports</a:t>
            </a:r>
          </a:p>
          <a:p>
            <a:pPr>
              <a:spcBef>
                <a:spcPct val="50000"/>
              </a:spcBef>
            </a:pPr>
            <a:r>
              <a:rPr lang="en-US"/>
              <a:t>blogs</a:t>
            </a:r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 flipH="1">
            <a:off x="1524000" y="4025900"/>
            <a:ext cx="1828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>
            <a:off x="6489700" y="4025900"/>
            <a:ext cx="1828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4" name="Line 26"/>
          <p:cNvSpPr>
            <a:spLocks noChangeShapeType="1"/>
          </p:cNvSpPr>
          <p:nvPr/>
        </p:nvSpPr>
        <p:spPr bwMode="auto">
          <a:xfrm flipH="1">
            <a:off x="3657600" y="5651500"/>
            <a:ext cx="7620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5" name="Line 27"/>
          <p:cNvSpPr>
            <a:spLocks noChangeShapeType="1"/>
          </p:cNvSpPr>
          <p:nvPr/>
        </p:nvSpPr>
        <p:spPr bwMode="auto">
          <a:xfrm>
            <a:off x="5715000" y="5638800"/>
            <a:ext cx="9144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6" name="Rectangle 28"/>
          <p:cNvSpPr>
            <a:spLocks noChangeArrowheads="1"/>
          </p:cNvSpPr>
          <p:nvPr/>
        </p:nvSpPr>
        <p:spPr bwMode="auto">
          <a:xfrm>
            <a:off x="4013200" y="58420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97" name="Rectangle 29"/>
          <p:cNvSpPr>
            <a:spLocks noChangeArrowheads="1"/>
          </p:cNvSpPr>
          <p:nvPr/>
        </p:nvSpPr>
        <p:spPr bwMode="auto">
          <a:xfrm>
            <a:off x="4127500" y="59563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98" name="Rectangle 30"/>
          <p:cNvSpPr>
            <a:spLocks noChangeArrowheads="1"/>
          </p:cNvSpPr>
          <p:nvPr/>
        </p:nvSpPr>
        <p:spPr bwMode="auto">
          <a:xfrm>
            <a:off x="4241800" y="6070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4" name="Line 36"/>
          <p:cNvSpPr>
            <a:spLocks noChangeShapeType="1"/>
          </p:cNvSpPr>
          <p:nvPr/>
        </p:nvSpPr>
        <p:spPr bwMode="auto">
          <a:xfrm>
            <a:off x="42799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42799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6" name="Line 38"/>
          <p:cNvSpPr>
            <a:spLocks noChangeShapeType="1"/>
          </p:cNvSpPr>
          <p:nvPr/>
        </p:nvSpPr>
        <p:spPr bwMode="auto">
          <a:xfrm>
            <a:off x="4279900" y="6413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4279900" y="6489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9" name="Text Box 41"/>
          <p:cNvSpPr txBox="1">
            <a:spLocks noChangeArrowheads="1"/>
          </p:cNvSpPr>
          <p:nvPr/>
        </p:nvSpPr>
        <p:spPr bwMode="auto">
          <a:xfrm>
            <a:off x="4203700" y="6089650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">
                <a:solidFill>
                  <a:srgbClr val="E92323"/>
                </a:solidFill>
              </a:rPr>
              <a:t>Yahoo </a:t>
            </a:r>
            <a:r>
              <a:rPr lang="en-US" sz="400"/>
              <a:t>360</a:t>
            </a:r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4978400" y="58420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11" name="Rectangle 43"/>
          <p:cNvSpPr>
            <a:spLocks noChangeArrowheads="1"/>
          </p:cNvSpPr>
          <p:nvPr/>
        </p:nvSpPr>
        <p:spPr bwMode="auto">
          <a:xfrm>
            <a:off x="5092700" y="59563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12" name="Rectangle 44"/>
          <p:cNvSpPr>
            <a:spLocks noChangeArrowheads="1"/>
          </p:cNvSpPr>
          <p:nvPr/>
        </p:nvSpPr>
        <p:spPr bwMode="auto">
          <a:xfrm>
            <a:off x="5207000" y="6070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13" name="Line 45"/>
          <p:cNvSpPr>
            <a:spLocks noChangeShapeType="1"/>
          </p:cNvSpPr>
          <p:nvPr/>
        </p:nvSpPr>
        <p:spPr bwMode="auto">
          <a:xfrm>
            <a:off x="52451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4" name="Line 46"/>
          <p:cNvSpPr>
            <a:spLocks noChangeShapeType="1"/>
          </p:cNvSpPr>
          <p:nvPr/>
        </p:nvSpPr>
        <p:spPr bwMode="auto">
          <a:xfrm>
            <a:off x="52451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5" name="Line 47"/>
          <p:cNvSpPr>
            <a:spLocks noChangeShapeType="1"/>
          </p:cNvSpPr>
          <p:nvPr/>
        </p:nvSpPr>
        <p:spPr bwMode="auto">
          <a:xfrm>
            <a:off x="5245100" y="6413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6" name="Line 48"/>
          <p:cNvSpPr>
            <a:spLocks noChangeShapeType="1"/>
          </p:cNvSpPr>
          <p:nvPr/>
        </p:nvSpPr>
        <p:spPr bwMode="auto">
          <a:xfrm>
            <a:off x="5245100" y="6489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7" name="Text Box 49"/>
          <p:cNvSpPr txBox="1">
            <a:spLocks noChangeArrowheads="1"/>
          </p:cNvSpPr>
          <p:nvPr/>
        </p:nvSpPr>
        <p:spPr bwMode="auto">
          <a:xfrm>
            <a:off x="5168900" y="6089650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">
                <a:solidFill>
                  <a:srgbClr val="E92323"/>
                </a:solidFill>
              </a:rPr>
              <a:t>Yahoo </a:t>
            </a:r>
            <a:r>
              <a:rPr lang="en-US" sz="400"/>
              <a:t>360</a:t>
            </a:r>
          </a:p>
        </p:txBody>
      </p:sp>
      <p:sp>
        <p:nvSpPr>
          <p:cNvPr id="263218" name="Rectangle 50"/>
          <p:cNvSpPr>
            <a:spLocks noChangeArrowheads="1"/>
          </p:cNvSpPr>
          <p:nvPr/>
        </p:nvSpPr>
        <p:spPr bwMode="auto">
          <a:xfrm>
            <a:off x="5981700" y="58420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19" name="Rectangle 51"/>
          <p:cNvSpPr>
            <a:spLocks noChangeArrowheads="1"/>
          </p:cNvSpPr>
          <p:nvPr/>
        </p:nvSpPr>
        <p:spPr bwMode="auto">
          <a:xfrm>
            <a:off x="6096000" y="59563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20" name="Rectangle 52"/>
          <p:cNvSpPr>
            <a:spLocks noChangeArrowheads="1"/>
          </p:cNvSpPr>
          <p:nvPr/>
        </p:nvSpPr>
        <p:spPr bwMode="auto">
          <a:xfrm>
            <a:off x="6210300" y="6070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21" name="Line 53"/>
          <p:cNvSpPr>
            <a:spLocks noChangeShapeType="1"/>
          </p:cNvSpPr>
          <p:nvPr/>
        </p:nvSpPr>
        <p:spPr bwMode="auto">
          <a:xfrm>
            <a:off x="62484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22" name="Line 54"/>
          <p:cNvSpPr>
            <a:spLocks noChangeShapeType="1"/>
          </p:cNvSpPr>
          <p:nvPr/>
        </p:nvSpPr>
        <p:spPr bwMode="auto">
          <a:xfrm>
            <a:off x="62484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23" name="Line 55"/>
          <p:cNvSpPr>
            <a:spLocks noChangeShapeType="1"/>
          </p:cNvSpPr>
          <p:nvPr/>
        </p:nvSpPr>
        <p:spPr bwMode="auto">
          <a:xfrm>
            <a:off x="6248400" y="6413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24" name="Line 56"/>
          <p:cNvSpPr>
            <a:spLocks noChangeShapeType="1"/>
          </p:cNvSpPr>
          <p:nvPr/>
        </p:nvSpPr>
        <p:spPr bwMode="auto">
          <a:xfrm>
            <a:off x="6248400" y="6489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25" name="Text Box 57"/>
          <p:cNvSpPr txBox="1">
            <a:spLocks noChangeArrowheads="1"/>
          </p:cNvSpPr>
          <p:nvPr/>
        </p:nvSpPr>
        <p:spPr bwMode="auto">
          <a:xfrm>
            <a:off x="6172200" y="6089650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">
                <a:solidFill>
                  <a:srgbClr val="E92323"/>
                </a:solidFill>
              </a:rPr>
              <a:t>Yahoo </a:t>
            </a:r>
            <a:r>
              <a:rPr lang="en-US" sz="400"/>
              <a:t>360</a:t>
            </a:r>
          </a:p>
        </p:txBody>
      </p:sp>
      <p:sp>
        <p:nvSpPr>
          <p:cNvPr id="263226" name="Text Box 58"/>
          <p:cNvSpPr txBox="1">
            <a:spLocks noChangeArrowheads="1"/>
          </p:cNvSpPr>
          <p:nvPr/>
        </p:nvSpPr>
        <p:spPr bwMode="auto">
          <a:xfrm>
            <a:off x="4641850" y="60960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/>
              <a:t>. . .</a:t>
            </a:r>
          </a:p>
        </p:txBody>
      </p:sp>
      <p:sp>
        <p:nvSpPr>
          <p:cNvPr id="263227" name="Text Box 59"/>
          <p:cNvSpPr txBox="1">
            <a:spLocks noChangeArrowheads="1"/>
          </p:cNvSpPr>
          <p:nvPr/>
        </p:nvSpPr>
        <p:spPr bwMode="auto">
          <a:xfrm>
            <a:off x="5638800" y="60960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/>
              <a:t>. . .</a:t>
            </a:r>
          </a:p>
        </p:txBody>
      </p:sp>
      <p:sp>
        <p:nvSpPr>
          <p:cNvPr id="263228" name="Text Box 60"/>
          <p:cNvSpPr txBox="1">
            <a:spLocks noChangeArrowheads="1"/>
          </p:cNvSpPr>
          <p:nvPr/>
        </p:nvSpPr>
        <p:spPr bwMode="auto">
          <a:xfrm>
            <a:off x="3752850" y="474345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. . .</a:t>
            </a:r>
          </a:p>
        </p:txBody>
      </p:sp>
      <p:sp>
        <p:nvSpPr>
          <p:cNvPr id="263229" name="Text Box 61"/>
          <p:cNvSpPr txBox="1">
            <a:spLocks noChangeArrowheads="1"/>
          </p:cNvSpPr>
          <p:nvPr/>
        </p:nvSpPr>
        <p:spPr bwMode="auto">
          <a:xfrm>
            <a:off x="5867400" y="474345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. . .</a:t>
            </a:r>
          </a:p>
        </p:txBody>
      </p:sp>
      <p:grpSp>
        <p:nvGrpSpPr>
          <p:cNvPr id="263234" name="Group 66"/>
          <p:cNvGrpSpPr>
            <a:grpSpLocks/>
          </p:cNvGrpSpPr>
          <p:nvPr/>
        </p:nvGrpSpPr>
        <p:grpSpPr bwMode="auto">
          <a:xfrm>
            <a:off x="2438400" y="4267200"/>
            <a:ext cx="1155700" cy="1371600"/>
            <a:chOff x="2824" y="2688"/>
            <a:chExt cx="728" cy="864"/>
          </a:xfrm>
        </p:grpSpPr>
        <p:sp>
          <p:nvSpPr>
            <p:cNvPr id="263230" name="Rectangle 62"/>
            <p:cNvSpPr>
              <a:spLocks noChangeArrowheads="1"/>
            </p:cNvSpPr>
            <p:nvPr/>
          </p:nvSpPr>
          <p:spPr bwMode="auto">
            <a:xfrm>
              <a:off x="2824" y="2688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1" name="Rectangle 63"/>
            <p:cNvSpPr>
              <a:spLocks noChangeArrowheads="1"/>
            </p:cNvSpPr>
            <p:nvPr/>
          </p:nvSpPr>
          <p:spPr bwMode="auto">
            <a:xfrm>
              <a:off x="2896" y="2760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2" name="Rectangle 64"/>
            <p:cNvSpPr>
              <a:spLocks noChangeArrowheads="1"/>
            </p:cNvSpPr>
            <p:nvPr/>
          </p:nvSpPr>
          <p:spPr bwMode="auto">
            <a:xfrm>
              <a:off x="2968" y="2832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3" name="Text Box 65"/>
            <p:cNvSpPr txBox="1">
              <a:spLocks noChangeArrowheads="1"/>
            </p:cNvSpPr>
            <p:nvPr/>
          </p:nvSpPr>
          <p:spPr bwMode="auto">
            <a:xfrm>
              <a:off x="2976" y="2880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politics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blogs</a:t>
              </a:r>
            </a:p>
          </p:txBody>
        </p:sp>
      </p:grpSp>
      <p:sp>
        <p:nvSpPr>
          <p:cNvPr id="263235" name="Text Box 67"/>
          <p:cNvSpPr txBox="1">
            <a:spLocks noChangeArrowheads="1"/>
          </p:cNvSpPr>
          <p:nvPr/>
        </p:nvSpPr>
        <p:spPr bwMode="auto">
          <a:xfrm>
            <a:off x="119063" y="4495800"/>
            <a:ext cx="891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E92323"/>
                </a:solidFill>
              </a:rPr>
              <a:t>“Ok, I’ll just build models for each domain I encounter”</a:t>
            </a:r>
          </a:p>
        </p:txBody>
      </p:sp>
      <p:pic>
        <p:nvPicPr>
          <p:cNvPr id="263236" name="Picture 68" descr="blogg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1863" y="1905000"/>
            <a:ext cx="2895600" cy="219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7" grpId="0" animBg="1"/>
      <p:bldP spid="263188" grpId="0" animBg="1"/>
      <p:bldP spid="263189" grpId="0" animBg="1"/>
      <p:bldP spid="263190" grpId="0"/>
      <p:bldP spid="263191" grpId="0" animBg="1"/>
      <p:bldP spid="263192" grpId="0" animBg="1"/>
      <p:bldP spid="263194" grpId="0" animBg="1"/>
      <p:bldP spid="263195" grpId="0" animBg="1"/>
      <p:bldP spid="263196" grpId="0" animBg="1"/>
      <p:bldP spid="263197" grpId="0" animBg="1"/>
      <p:bldP spid="263198" grpId="0" animBg="1"/>
      <p:bldP spid="263204" grpId="0" animBg="1"/>
      <p:bldP spid="263205" grpId="0" animBg="1"/>
      <p:bldP spid="263206" grpId="0" animBg="1"/>
      <p:bldP spid="263207" grpId="0" animBg="1"/>
      <p:bldP spid="263209" grpId="0"/>
      <p:bldP spid="263210" grpId="0" animBg="1"/>
      <p:bldP spid="263211" grpId="0" animBg="1"/>
      <p:bldP spid="263212" grpId="0" animBg="1"/>
      <p:bldP spid="263213" grpId="0" animBg="1"/>
      <p:bldP spid="263214" grpId="0" animBg="1"/>
      <p:bldP spid="263215" grpId="0" animBg="1"/>
      <p:bldP spid="263216" grpId="0" animBg="1"/>
      <p:bldP spid="263217" grpId="0"/>
      <p:bldP spid="263218" grpId="0" animBg="1"/>
      <p:bldP spid="263219" grpId="0" animBg="1"/>
      <p:bldP spid="263220" grpId="0" animBg="1"/>
      <p:bldP spid="263221" grpId="0" animBg="1"/>
      <p:bldP spid="263222" grpId="0" animBg="1"/>
      <p:bldP spid="263223" grpId="0" animBg="1"/>
      <p:bldP spid="263224" grpId="0" animBg="1"/>
      <p:bldP spid="263225" grpId="0"/>
      <p:bldP spid="263226" grpId="0"/>
      <p:bldP spid="263227" grpId="0"/>
      <p:bldP spid="263228" grpId="0"/>
      <p:bldP spid="263229" grpId="0"/>
      <p:bldP spid="263235" grpId="0"/>
      <p:bldP spid="26323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Theory &amp; Adaptation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228600" y="2743200"/>
            <a:ext cx="89154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sz="2400" b="1"/>
              <a:t>Analysis of Representations for Domain Adaptation</a:t>
            </a:r>
            <a:r>
              <a:rPr lang="en-US" sz="2400"/>
              <a:t>.  </a:t>
            </a:r>
          </a:p>
          <a:p>
            <a:pPr>
              <a:spcBef>
                <a:spcPct val="25000"/>
              </a:spcBef>
            </a:pPr>
            <a:r>
              <a:rPr lang="en-US" sz="2400">
                <a:solidFill>
                  <a:schemeClr val="accent2"/>
                </a:solidFill>
              </a:rPr>
              <a:t>Shai Ben-David, John Blitzer, Koby Crammer, Fernando Pereira.</a:t>
            </a:r>
            <a:r>
              <a:rPr lang="en-US" sz="2400"/>
              <a:t>  </a:t>
            </a:r>
          </a:p>
          <a:p>
            <a:pPr>
              <a:spcBef>
                <a:spcPct val="25000"/>
              </a:spcBef>
            </a:pPr>
            <a:r>
              <a:rPr lang="en-US" sz="2400">
                <a:solidFill>
                  <a:srgbClr val="008600"/>
                </a:solidFill>
              </a:rPr>
              <a:t>NIPS 2006.</a:t>
            </a:r>
          </a:p>
          <a:p>
            <a:pPr>
              <a:spcBef>
                <a:spcPct val="25000"/>
              </a:spcBef>
            </a:pPr>
            <a:endParaRPr lang="en-US" sz="2400" b="1">
              <a:solidFill>
                <a:srgbClr val="008600"/>
              </a:solidFill>
            </a:endParaRPr>
          </a:p>
          <a:p>
            <a:pPr>
              <a:spcBef>
                <a:spcPct val="25000"/>
              </a:spcBef>
            </a:pPr>
            <a:r>
              <a:rPr lang="en-US" sz="2400" b="1"/>
              <a:t>Learning Bounds for Domain Adaptation. </a:t>
            </a:r>
            <a:r>
              <a:rPr lang="en-US" sz="2400"/>
              <a:t> </a:t>
            </a:r>
          </a:p>
          <a:p>
            <a:pPr>
              <a:spcBef>
                <a:spcPct val="25000"/>
              </a:spcBef>
            </a:pPr>
            <a:r>
              <a:rPr lang="en-US" sz="2400">
                <a:solidFill>
                  <a:schemeClr val="accent2"/>
                </a:solidFill>
              </a:rPr>
              <a:t>John Blitzer, Koby Crammer, Alex Kulesza, Fernando Pereira, Jenn Wortman.</a:t>
            </a:r>
            <a:r>
              <a:rPr lang="en-US" sz="2400"/>
              <a:t>  </a:t>
            </a:r>
          </a:p>
          <a:p>
            <a:pPr>
              <a:spcBef>
                <a:spcPct val="25000"/>
              </a:spcBef>
            </a:pPr>
            <a:r>
              <a:rPr lang="en-US" sz="2400">
                <a:solidFill>
                  <a:srgbClr val="008600"/>
                </a:solidFill>
              </a:rPr>
              <a:t>NIPS 2007 (To Appear).</a:t>
            </a:r>
            <a:endParaRPr lang="en-US" sz="2400"/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81000" y="1690688"/>
            <a:ext cx="883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solidFill>
                  <a:srgbClr val="880E0E"/>
                </a:solidFill>
              </a:rPr>
              <a:t>Bounds on the error of models in new domains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par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4625" y="1828800"/>
            <a:ext cx="4953000" cy="4187825"/>
          </a:xfrm>
          <a:prstGeom prst="rect">
            <a:avLst/>
          </a:prstGeom>
          <a:noFill/>
        </p:spPr>
      </p:pic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Adaptation: Tagging &amp; Parsing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976688" y="1524000"/>
            <a:ext cx="49641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/>
              <a:t>Accuracy for different tagger inputs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3992563" y="5872163"/>
            <a:ext cx="4954587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# of WSJ training sentences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 rot="10800000">
            <a:off x="3962400" y="2362200"/>
            <a:ext cx="4587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Accuracy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152400" y="1676400"/>
            <a:ext cx="403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/>
              <a:t>Dependency Parsing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152400" y="2297113"/>
            <a:ext cx="365760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McDonald et al. 2005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Uses part of speech tags as features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Train on WSJ, test on MEDLINE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Use different taggers for MEDLINE input features</a:t>
            </a:r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152400" y="1676400"/>
            <a:ext cx="3733800" cy="396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/>
      <p:bldP spid="288773" grpId="0" animBg="1"/>
      <p:bldP spid="288774" grpId="0"/>
      <p:bldP spid="288775" grpId="0"/>
      <p:bldP spid="2887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Adaptability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b="1"/>
              <a:t>Given limited resources, which domains should we label? </a:t>
            </a:r>
          </a:p>
          <a:p>
            <a:pPr>
              <a:spcBef>
                <a:spcPct val="75000"/>
              </a:spcBef>
            </a:pPr>
            <a:r>
              <a:rPr lang="en-US" b="1">
                <a:solidFill>
                  <a:srgbClr val="880E0E"/>
                </a:solidFill>
              </a:rPr>
              <a:t>Idea:  Train a classifier to distinguish instances from different domains</a:t>
            </a:r>
          </a:p>
          <a:p>
            <a:pPr>
              <a:spcBef>
                <a:spcPct val="75000"/>
              </a:spcBef>
            </a:pPr>
            <a:r>
              <a:rPr lang="en-US" b="1">
                <a:solidFill>
                  <a:srgbClr val="0000AC"/>
                </a:solidFill>
              </a:rPr>
              <a:t>Error of this classifier is an estimate of loss due to adaptation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7391400" y="58674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A-distance vs Adaptation loss</a:t>
            </a:r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>
            <p:ph idx="1"/>
          </p:nvPr>
        </p:nvGraphicFramePr>
        <p:xfrm>
          <a:off x="304800" y="1516063"/>
          <a:ext cx="5694363" cy="3894137"/>
        </p:xfrm>
        <a:graphic>
          <a:graphicData uri="http://schemas.openxmlformats.org/presentationml/2006/ole">
            <p:oleObj spid="_x0000_s303108" name="Chart" r:id="rId4" imgW="8677275" imgH="5934253" progId="Excel.Sheet.8">
              <p:embed/>
            </p:oleObj>
          </a:graphicData>
        </a:graphic>
      </p:graphicFrame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28600" y="5715000"/>
            <a:ext cx="8915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Suppose we can afford to label 2 domains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Then we should label 1 of </a:t>
            </a:r>
            <a:r>
              <a:rPr lang="en-US" sz="2000" b="1">
                <a:solidFill>
                  <a:srgbClr val="0000AC"/>
                </a:solidFill>
              </a:rPr>
              <a:t>electronics/kitchen</a:t>
            </a:r>
            <a:r>
              <a:rPr lang="en-US" sz="2000" b="1"/>
              <a:t> and 1 of </a:t>
            </a:r>
            <a:r>
              <a:rPr lang="en-US" sz="2000" b="1">
                <a:solidFill>
                  <a:srgbClr val="008000"/>
                </a:solidFill>
              </a:rPr>
              <a:t>books/DVDs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/>
              <a:t>Features &amp; Linear Models</a:t>
            </a:r>
          </a:p>
        </p:txBody>
      </p:sp>
      <p:sp>
        <p:nvSpPr>
          <p:cNvPr id="308227" name="AutoShape 3"/>
          <p:cNvSpPr>
            <a:spLocks noChangeArrowheads="1"/>
          </p:cNvSpPr>
          <p:nvPr/>
        </p:nvSpPr>
        <p:spPr bwMode="auto">
          <a:xfrm>
            <a:off x="1524000" y="4343400"/>
            <a:ext cx="520700" cy="457200"/>
          </a:xfrm>
          <a:prstGeom prst="rightArrow">
            <a:avLst>
              <a:gd name="adj1" fmla="val 50000"/>
              <a:gd name="adj2" fmla="val 28472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2146300" y="3352800"/>
            <a:ext cx="457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2057400" y="3340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2222500" y="44196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>
            <a:off x="2603500" y="35052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2" name="Text Box 8"/>
          <p:cNvSpPr txBox="1">
            <a:spLocks noChangeArrowheads="1"/>
          </p:cNvSpPr>
          <p:nvPr/>
        </p:nvSpPr>
        <p:spPr bwMode="auto">
          <a:xfrm>
            <a:off x="2908300" y="3314700"/>
            <a:ext cx="135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LW=normal</a:t>
            </a:r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2895600" y="4699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MW=signal</a:t>
            </a:r>
          </a:p>
        </p:txBody>
      </p:sp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2895600" y="3605213"/>
            <a:ext cx="207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RW=transduction</a:t>
            </a:r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>
            <a:off x="2603500" y="48895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>
            <a:off x="2609850" y="37719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7" name="Line 13"/>
          <p:cNvSpPr>
            <a:spLocks noChangeShapeType="1"/>
          </p:cNvSpPr>
          <p:nvPr/>
        </p:nvSpPr>
        <p:spPr bwMode="auto">
          <a:xfrm>
            <a:off x="21463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>
            <a:off x="2146300" y="3924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9" name="Line 15"/>
          <p:cNvSpPr>
            <a:spLocks noChangeShapeType="1"/>
          </p:cNvSpPr>
          <p:nvPr/>
        </p:nvSpPr>
        <p:spPr bwMode="auto">
          <a:xfrm>
            <a:off x="2146300" y="4432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>
            <a:off x="2146300" y="477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2146300" y="505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2203450" y="3606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8243" name="Text Box 19"/>
          <p:cNvSpPr txBox="1">
            <a:spLocks noChangeArrowheads="1"/>
          </p:cNvSpPr>
          <p:nvPr/>
        </p:nvSpPr>
        <p:spPr bwMode="auto">
          <a:xfrm>
            <a:off x="2247900" y="3911600"/>
            <a:ext cx="304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2070100" y="4724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2235200" y="502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8246" name="Rectangle 22"/>
          <p:cNvSpPr>
            <a:spLocks noChangeArrowheads="1"/>
          </p:cNvSpPr>
          <p:nvPr/>
        </p:nvSpPr>
        <p:spPr bwMode="auto">
          <a:xfrm>
            <a:off x="4918075" y="3340100"/>
            <a:ext cx="457200" cy="199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4918075" y="3340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0.5</a:t>
            </a:r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4937125" y="44069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308249" name="Line 25"/>
          <p:cNvSpPr>
            <a:spLocks noChangeShapeType="1"/>
          </p:cNvSpPr>
          <p:nvPr/>
        </p:nvSpPr>
        <p:spPr bwMode="auto">
          <a:xfrm>
            <a:off x="4918075" y="3644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0" name="Line 26"/>
          <p:cNvSpPr>
            <a:spLocks noChangeShapeType="1"/>
          </p:cNvSpPr>
          <p:nvPr/>
        </p:nvSpPr>
        <p:spPr bwMode="auto">
          <a:xfrm>
            <a:off x="4918075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1" name="Line 27"/>
          <p:cNvSpPr>
            <a:spLocks noChangeShapeType="1"/>
          </p:cNvSpPr>
          <p:nvPr/>
        </p:nvSpPr>
        <p:spPr bwMode="auto">
          <a:xfrm>
            <a:off x="4918075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2" name="Line 28"/>
          <p:cNvSpPr>
            <a:spLocks noChangeShapeType="1"/>
          </p:cNvSpPr>
          <p:nvPr/>
        </p:nvSpPr>
        <p:spPr bwMode="auto">
          <a:xfrm>
            <a:off x="4918075" y="4762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3" name="Line 29"/>
          <p:cNvSpPr>
            <a:spLocks noChangeShapeType="1"/>
          </p:cNvSpPr>
          <p:nvPr/>
        </p:nvSpPr>
        <p:spPr bwMode="auto">
          <a:xfrm>
            <a:off x="4918075" y="5041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4" name="Text Box 30"/>
          <p:cNvSpPr txBox="1">
            <a:spLocks noChangeArrowheads="1"/>
          </p:cNvSpPr>
          <p:nvPr/>
        </p:nvSpPr>
        <p:spPr bwMode="auto">
          <a:xfrm>
            <a:off x="4914900" y="3594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0.7</a:t>
            </a:r>
          </a:p>
        </p:txBody>
      </p:sp>
      <p:sp>
        <p:nvSpPr>
          <p:cNvPr id="308255" name="Text Box 31"/>
          <p:cNvSpPr txBox="1">
            <a:spLocks noChangeArrowheads="1"/>
          </p:cNvSpPr>
          <p:nvPr/>
        </p:nvSpPr>
        <p:spPr bwMode="auto">
          <a:xfrm>
            <a:off x="5019675" y="3898900"/>
            <a:ext cx="304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4899025" y="47117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1.1</a:t>
            </a:r>
          </a:p>
        </p:txBody>
      </p:sp>
      <p:sp>
        <p:nvSpPr>
          <p:cNvPr id="308257" name="Text Box 33"/>
          <p:cNvSpPr txBox="1">
            <a:spLocks noChangeArrowheads="1"/>
          </p:cNvSpPr>
          <p:nvPr/>
        </p:nvSpPr>
        <p:spPr bwMode="auto">
          <a:xfrm>
            <a:off x="5006975" y="50165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8258" name="Text Box 34"/>
          <p:cNvSpPr txBox="1">
            <a:spLocks noChangeArrowheads="1"/>
          </p:cNvSpPr>
          <p:nvPr/>
        </p:nvSpPr>
        <p:spPr bwMode="auto">
          <a:xfrm>
            <a:off x="533400" y="57912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E92323"/>
                </a:solidFill>
              </a:rPr>
              <a:t>Problem:</a:t>
            </a:r>
            <a:r>
              <a:rPr lang="en-US">
                <a:solidFill>
                  <a:srgbClr val="E92323"/>
                </a:solidFill>
              </a:rPr>
              <a:t>  If we’ve only trained on financial news, then  </a:t>
            </a:r>
            <a:r>
              <a:rPr lang="en-US" sz="2000" b="1">
                <a:solidFill>
                  <a:srgbClr val="E92323"/>
                </a:solidFill>
              </a:rPr>
              <a:t>w(RW=transduction) = 0</a:t>
            </a:r>
            <a:endParaRPr lang="en-US">
              <a:solidFill>
                <a:srgbClr val="E92323"/>
              </a:solidFill>
            </a:endParaRPr>
          </a:p>
        </p:txBody>
      </p:sp>
      <p:sp>
        <p:nvSpPr>
          <p:cNvPr id="308259" name="Text Box 35"/>
          <p:cNvSpPr txBox="1">
            <a:spLocks noChangeArrowheads="1"/>
          </p:cNvSpPr>
          <p:nvPr/>
        </p:nvSpPr>
        <p:spPr bwMode="auto">
          <a:xfrm>
            <a:off x="4953000" y="3657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E92323"/>
                </a:solidFill>
              </a:rPr>
              <a:t>0</a:t>
            </a:r>
          </a:p>
        </p:txBody>
      </p:sp>
      <p:pic>
        <p:nvPicPr>
          <p:cNvPr id="308260" name="Picture 3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209800" y="2971800"/>
            <a:ext cx="247650" cy="176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08261" name="Rectangle 37"/>
          <p:cNvSpPr>
            <a:spLocks noChangeArrowheads="1"/>
          </p:cNvSpPr>
          <p:nvPr/>
        </p:nvSpPr>
        <p:spPr bwMode="auto">
          <a:xfrm>
            <a:off x="1600200" y="2147888"/>
            <a:ext cx="45720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normal  </a:t>
            </a:r>
            <a:r>
              <a:rPr lang="en-US" b="1">
                <a:solidFill>
                  <a:srgbClr val="E92323"/>
                </a:solidFill>
              </a:rPr>
              <a:t>signal</a:t>
            </a:r>
            <a:r>
              <a:rPr lang="en-US"/>
              <a:t>  transduction</a:t>
            </a:r>
          </a:p>
        </p:txBody>
      </p:sp>
      <p:sp>
        <p:nvSpPr>
          <p:cNvPr id="308262" name="Oval 38"/>
          <p:cNvSpPr>
            <a:spLocks noChangeArrowheads="1"/>
          </p:cNvSpPr>
          <p:nvPr/>
        </p:nvSpPr>
        <p:spPr bwMode="auto">
          <a:xfrm>
            <a:off x="2514600" y="1768475"/>
            <a:ext cx="365125" cy="365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63" name="Oval 39"/>
          <p:cNvSpPr>
            <a:spLocks noChangeArrowheads="1"/>
          </p:cNvSpPr>
          <p:nvPr/>
        </p:nvSpPr>
        <p:spPr bwMode="auto">
          <a:xfrm>
            <a:off x="3444875" y="1768475"/>
            <a:ext cx="365125" cy="365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64" name="Oval 40"/>
          <p:cNvSpPr>
            <a:spLocks noChangeArrowheads="1"/>
          </p:cNvSpPr>
          <p:nvPr/>
        </p:nvSpPr>
        <p:spPr bwMode="auto">
          <a:xfrm>
            <a:off x="4435475" y="1768475"/>
            <a:ext cx="365125" cy="365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8265" name="AutoShape 41"/>
          <p:cNvCxnSpPr>
            <a:cxnSpLocks noChangeShapeType="1"/>
            <a:stCxn id="308262" idx="6"/>
            <a:endCxn id="308263" idx="2"/>
          </p:cNvCxnSpPr>
          <p:nvPr/>
        </p:nvCxnSpPr>
        <p:spPr bwMode="auto">
          <a:xfrm>
            <a:off x="2892425" y="1951038"/>
            <a:ext cx="5397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8266" name="AutoShape 42"/>
          <p:cNvCxnSpPr>
            <a:cxnSpLocks noChangeShapeType="1"/>
            <a:stCxn id="308263" idx="6"/>
            <a:endCxn id="308264" idx="2"/>
          </p:cNvCxnSpPr>
          <p:nvPr/>
        </p:nvCxnSpPr>
        <p:spPr bwMode="auto">
          <a:xfrm>
            <a:off x="3822700" y="1951038"/>
            <a:ext cx="600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52400" y="3657600"/>
            <a:ext cx="1295400" cy="1558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/>
              <a:t>normal  </a:t>
            </a:r>
            <a:r>
              <a:rPr lang="en-US" sz="1600" b="1">
                <a:solidFill>
                  <a:srgbClr val="E92323"/>
                </a:solidFill>
              </a:rPr>
              <a:t>signal</a:t>
            </a:r>
            <a:r>
              <a:rPr lang="en-US" sz="1600"/>
              <a:t>  transduction</a:t>
            </a: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180975" y="3810000"/>
            <a:ext cx="1219200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8269" name="Picture 4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2971800"/>
            <a:ext cx="1868488" cy="317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0" name="Picture 46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257800" y="1676400"/>
            <a:ext cx="2819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1" name="Picture 47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2438400" y="1512888"/>
            <a:ext cx="6350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2" name="Picture 48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495675" y="1503363"/>
            <a:ext cx="2286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3" name="Picture 49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4352925" y="1509713"/>
            <a:ext cx="457200" cy="20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4" name="Picture 50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5572125" y="3962400"/>
            <a:ext cx="3346450" cy="684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cxnSp>
        <p:nvCxnSpPr>
          <p:cNvPr id="308275" name="AutoShape 51"/>
          <p:cNvCxnSpPr>
            <a:cxnSpLocks noChangeShapeType="1"/>
            <a:stCxn id="308259" idx="1"/>
            <a:endCxn id="308258" idx="0"/>
          </p:cNvCxnSpPr>
          <p:nvPr/>
        </p:nvCxnSpPr>
        <p:spPr bwMode="auto">
          <a:xfrm rot="10800000" flipV="1">
            <a:off x="3505200" y="3886200"/>
            <a:ext cx="1447800" cy="1905000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animBg="1"/>
      <p:bldP spid="308228" grpId="0" animBg="1"/>
      <p:bldP spid="308229" grpId="0"/>
      <p:bldP spid="308230" grpId="0"/>
      <p:bldP spid="308231" grpId="0" animBg="1"/>
      <p:bldP spid="308232" grpId="0"/>
      <p:bldP spid="308233" grpId="0"/>
      <p:bldP spid="308234" grpId="0"/>
      <p:bldP spid="308235" grpId="0" animBg="1"/>
      <p:bldP spid="308236" grpId="0" animBg="1"/>
      <p:bldP spid="308237" grpId="0" animBg="1"/>
      <p:bldP spid="308238" grpId="0" animBg="1"/>
      <p:bldP spid="308239" grpId="0" animBg="1"/>
      <p:bldP spid="308240" grpId="0" animBg="1"/>
      <p:bldP spid="308241" grpId="0" animBg="1"/>
      <p:bldP spid="308242" grpId="0"/>
      <p:bldP spid="308243" grpId="0"/>
      <p:bldP spid="308244" grpId="0"/>
      <p:bldP spid="308245" grpId="0"/>
      <p:bldP spid="308246" grpId="0" animBg="1"/>
      <p:bldP spid="308247" grpId="0"/>
      <p:bldP spid="308248" grpId="0"/>
      <p:bldP spid="308249" grpId="0" animBg="1"/>
      <p:bldP spid="308250" grpId="0" animBg="1"/>
      <p:bldP spid="308251" grpId="0" animBg="1"/>
      <p:bldP spid="308252" grpId="0" animBg="1"/>
      <p:bldP spid="308253" grpId="0" animBg="1"/>
      <p:bldP spid="308254" grpId="0"/>
      <p:bldP spid="308255" grpId="0"/>
      <p:bldP spid="308256" grpId="0"/>
      <p:bldP spid="308257" grpId="0"/>
      <p:bldP spid="308258" grpId="0"/>
      <p:bldP spid="308259" grpId="0" animBg="1"/>
      <p:bldP spid="308267" grpId="0"/>
      <p:bldP spid="3082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AC"/>
                </a:solidFill>
              </a:rPr>
              <a:t>SCL for other problems &amp; modalities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named entity recognition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vision (aligning SIFT features)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speaker / acoustic environment adaptation</a:t>
            </a:r>
          </a:p>
          <a:p>
            <a:pPr>
              <a:spcBef>
                <a:spcPct val="100000"/>
              </a:spcBef>
            </a:pPr>
            <a:r>
              <a:rPr lang="en-US" sz="2800" b="1">
                <a:solidFill>
                  <a:srgbClr val="880E0E"/>
                </a:solidFill>
              </a:rPr>
              <a:t>Learning low-dimensional representations for multi-part prediction problems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natural language parsing, machine translation, sentence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3" name="Rectangle 33"/>
          <p:cNvSpPr>
            <a:spLocks noChangeArrowheads="1"/>
          </p:cNvSpPr>
          <p:nvPr/>
        </p:nvSpPr>
        <p:spPr bwMode="auto">
          <a:xfrm>
            <a:off x="7239000" y="6248400"/>
            <a:ext cx="1905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Sentiment Classification for Product Reviews</a:t>
            </a: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1295400" cy="995363"/>
          </a:xfrm>
          <a:prstGeom prst="rect">
            <a:avLst/>
          </a:prstGeom>
          <a:noFill/>
        </p:spPr>
      </p:pic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362200" y="4235450"/>
            <a:ext cx="1600200" cy="1060450"/>
          </a:xfrm>
          <a:prstGeom prst="rect">
            <a:avLst/>
          </a:prstGeom>
          <a:noFill/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3400" y="1600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Product Review</a:t>
            </a:r>
          </a:p>
        </p:txBody>
      </p:sp>
      <p:sp>
        <p:nvSpPr>
          <p:cNvPr id="266249" name="AutoShape 9"/>
          <p:cNvSpPr>
            <a:spLocks noChangeArrowheads="1"/>
          </p:cNvSpPr>
          <p:nvPr/>
        </p:nvSpPr>
        <p:spPr bwMode="auto">
          <a:xfrm rot="10800000">
            <a:off x="1295400" y="2209800"/>
            <a:ext cx="1447800" cy="99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152400" y="2438400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Classifier</a:t>
            </a:r>
          </a:p>
        </p:txBody>
      </p:sp>
      <p:sp>
        <p:nvSpPr>
          <p:cNvPr id="266251" name="Line 11"/>
          <p:cNvSpPr>
            <a:spLocks noChangeShapeType="1"/>
          </p:cNvSpPr>
          <p:nvPr/>
        </p:nvSpPr>
        <p:spPr bwMode="auto">
          <a:xfrm>
            <a:off x="2286000" y="3276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1066800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228600" y="53308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Times" pitchFamily="18" charset="0"/>
              <a:buNone/>
            </a:pPr>
            <a:r>
              <a:rPr lang="en-US" sz="2400" b="1"/>
              <a:t>Positive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2506663" y="5375275"/>
            <a:ext cx="145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Times" pitchFamily="18" charset="0"/>
              <a:buNone/>
            </a:pPr>
            <a:r>
              <a:rPr lang="en-US" sz="2400" b="1"/>
              <a:t>Negative</a:t>
            </a:r>
          </a:p>
        </p:txBody>
      </p:sp>
      <p:sp>
        <p:nvSpPr>
          <p:cNvPr id="266257" name="Rectangle 17"/>
          <p:cNvSpPr>
            <a:spLocks noChangeArrowheads="1"/>
          </p:cNvSpPr>
          <p:nvPr/>
        </p:nvSpPr>
        <p:spPr bwMode="auto">
          <a:xfrm>
            <a:off x="2522538" y="2286000"/>
            <a:ext cx="1897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SVM, Naïve </a:t>
            </a:r>
          </a:p>
          <a:p>
            <a:pPr eaLnBrk="0" hangingPunct="0"/>
            <a:r>
              <a:rPr lang="en-US" sz="2400"/>
              <a:t>Bayes, etc.</a:t>
            </a:r>
          </a:p>
        </p:txBody>
      </p:sp>
      <p:sp>
        <p:nvSpPr>
          <p:cNvPr id="266258" name="Rectangle 18"/>
          <p:cNvSpPr>
            <a:spLocks noChangeArrowheads="1"/>
          </p:cNvSpPr>
          <p:nvPr/>
        </p:nvSpPr>
        <p:spPr bwMode="auto">
          <a:xfrm>
            <a:off x="5562600" y="1600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Multiple Domains</a:t>
            </a:r>
          </a:p>
        </p:txBody>
      </p:sp>
      <p:sp>
        <p:nvSpPr>
          <p:cNvPr id="266259" name="Text Box 19"/>
          <p:cNvSpPr txBox="1">
            <a:spLocks noChangeArrowheads="1"/>
          </p:cNvSpPr>
          <p:nvPr/>
        </p:nvSpPr>
        <p:spPr bwMode="auto">
          <a:xfrm>
            <a:off x="4724400" y="2498725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AC"/>
                </a:solidFill>
                <a:ea typeface="宋体" pitchFamily="2" charset="-122"/>
              </a:rPr>
              <a:t>books</a:t>
            </a:r>
          </a:p>
        </p:txBody>
      </p:sp>
      <p:sp>
        <p:nvSpPr>
          <p:cNvPr id="266260" name="Line 20"/>
          <p:cNvSpPr>
            <a:spLocks noChangeShapeType="1"/>
          </p:cNvSpPr>
          <p:nvPr/>
        </p:nvSpPr>
        <p:spPr bwMode="auto">
          <a:xfrm>
            <a:off x="4419600" y="1447800"/>
            <a:ext cx="0" cy="541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61" name="Text Box 21"/>
          <p:cNvSpPr txBox="1">
            <a:spLocks noChangeArrowheads="1"/>
          </p:cNvSpPr>
          <p:nvPr/>
        </p:nvSpPr>
        <p:spPr bwMode="auto">
          <a:xfrm>
            <a:off x="6858000" y="2209800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880E0E"/>
                </a:solidFill>
              </a:rPr>
              <a:t>kitchen appliances</a:t>
            </a:r>
          </a:p>
        </p:txBody>
      </p:sp>
      <p:pic>
        <p:nvPicPr>
          <p:cNvPr id="266263" name="Picture 23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200400"/>
            <a:ext cx="595313" cy="762000"/>
          </a:xfrm>
          <a:prstGeom prst="rect">
            <a:avLst/>
          </a:prstGeom>
          <a:noFill/>
        </p:spPr>
      </p:pic>
      <p:pic>
        <p:nvPicPr>
          <p:cNvPr id="266264" name="Picture 24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114800"/>
            <a:ext cx="595313" cy="762000"/>
          </a:xfrm>
          <a:prstGeom prst="rect">
            <a:avLst/>
          </a:prstGeom>
          <a:noFill/>
        </p:spPr>
      </p:pic>
      <p:pic>
        <p:nvPicPr>
          <p:cNvPr id="266265" name="Picture 25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5791200"/>
            <a:ext cx="595313" cy="762000"/>
          </a:xfrm>
          <a:prstGeom prst="rect">
            <a:avLst/>
          </a:prstGeom>
          <a:noFill/>
        </p:spPr>
      </p:pic>
      <p:pic>
        <p:nvPicPr>
          <p:cNvPr id="266266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124200"/>
            <a:ext cx="914400" cy="703263"/>
          </a:xfrm>
          <a:prstGeom prst="rect">
            <a:avLst/>
          </a:prstGeom>
          <a:noFill/>
        </p:spPr>
      </p:pic>
      <p:pic>
        <p:nvPicPr>
          <p:cNvPr id="266267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562600" y="4114800"/>
            <a:ext cx="1143000" cy="757238"/>
          </a:xfrm>
          <a:prstGeom prst="rect">
            <a:avLst/>
          </a:prstGeom>
          <a:noFill/>
        </p:spPr>
      </p:pic>
      <p:pic>
        <p:nvPicPr>
          <p:cNvPr id="266268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791200"/>
            <a:ext cx="914400" cy="703263"/>
          </a:xfrm>
          <a:prstGeom prst="rect">
            <a:avLst/>
          </a:prstGeom>
          <a:noFill/>
        </p:spPr>
      </p:pic>
      <p:sp>
        <p:nvSpPr>
          <p:cNvPr id="266269" name="Text Box 29"/>
          <p:cNvSpPr txBox="1">
            <a:spLocks noChangeArrowheads="1"/>
          </p:cNvSpPr>
          <p:nvPr/>
        </p:nvSpPr>
        <p:spPr bwMode="auto">
          <a:xfrm>
            <a:off x="4800600" y="5029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. . .</a:t>
            </a:r>
          </a:p>
        </p:txBody>
      </p:sp>
      <p:pic>
        <p:nvPicPr>
          <p:cNvPr id="266270" name="Picture 30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3200400"/>
            <a:ext cx="595313" cy="762000"/>
          </a:xfrm>
          <a:prstGeom prst="rect">
            <a:avLst/>
          </a:prstGeom>
          <a:noFill/>
        </p:spPr>
      </p:pic>
      <p:pic>
        <p:nvPicPr>
          <p:cNvPr id="266271" name="Picture 31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4114800"/>
            <a:ext cx="595313" cy="762000"/>
          </a:xfrm>
          <a:prstGeom prst="rect">
            <a:avLst/>
          </a:prstGeom>
          <a:noFill/>
        </p:spPr>
      </p:pic>
      <p:pic>
        <p:nvPicPr>
          <p:cNvPr id="266272" name="Picture 32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715000"/>
            <a:ext cx="595313" cy="762000"/>
          </a:xfrm>
          <a:prstGeom prst="rect">
            <a:avLst/>
          </a:prstGeom>
          <a:noFill/>
        </p:spPr>
      </p:pic>
      <p:sp>
        <p:nvSpPr>
          <p:cNvPr id="266274" name="Text Box 34"/>
          <p:cNvSpPr txBox="1">
            <a:spLocks noChangeArrowheads="1"/>
          </p:cNvSpPr>
          <p:nvPr/>
        </p:nvSpPr>
        <p:spPr bwMode="auto">
          <a:xfrm>
            <a:off x="80772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600"/>
                </a:solidFill>
              </a:rPr>
              <a:t>??</a:t>
            </a:r>
          </a:p>
        </p:txBody>
      </p:sp>
      <p:sp>
        <p:nvSpPr>
          <p:cNvPr id="266275" name="Text Box 35"/>
          <p:cNvSpPr txBox="1">
            <a:spLocks noChangeArrowheads="1"/>
          </p:cNvSpPr>
          <p:nvPr/>
        </p:nvSpPr>
        <p:spPr bwMode="auto">
          <a:xfrm>
            <a:off x="807720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600"/>
                </a:solidFill>
              </a:rPr>
              <a:t>??</a:t>
            </a:r>
          </a:p>
        </p:txBody>
      </p:sp>
      <p:sp>
        <p:nvSpPr>
          <p:cNvPr id="266276" name="Text Box 36"/>
          <p:cNvSpPr txBox="1">
            <a:spLocks noChangeArrowheads="1"/>
          </p:cNvSpPr>
          <p:nvPr/>
        </p:nvSpPr>
        <p:spPr bwMode="auto">
          <a:xfrm>
            <a:off x="80772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600"/>
                </a:solidFill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  <p:bldP spid="266249" grpId="0" animBg="1"/>
      <p:bldP spid="266250" grpId="0"/>
      <p:bldP spid="266251" grpId="0" animBg="1"/>
      <p:bldP spid="266252" grpId="0" animBg="1"/>
      <p:bldP spid="266253" grpId="0"/>
      <p:bldP spid="266254" grpId="0"/>
      <p:bldP spid="266257" grpId="0"/>
      <p:bldP spid="266258" grpId="0"/>
      <p:bldP spid="266259" grpId="0"/>
      <p:bldP spid="266261" grpId="0"/>
      <p:bldP spid="266269" grpId="0"/>
      <p:bldP spid="266274" grpId="0"/>
      <p:bldP spid="266275" grpId="0"/>
      <p:bldP spid="2662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/>
              <a:t>books &amp; kitchen appliances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381000" y="1524000"/>
            <a:ext cx="4114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b="1">
                <a:latin typeface="Times New Roman" pitchFamily="18" charset="0"/>
              </a:rPr>
              <a:t>Running with Scissors: A Memoir</a:t>
            </a:r>
          </a:p>
          <a:p>
            <a:pPr eaLnBrk="0" hangingPunct="0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Title: </a:t>
            </a:r>
            <a:r>
              <a:rPr lang="en-US">
                <a:latin typeface="Times New Roman" pitchFamily="18" charset="0"/>
              </a:rPr>
              <a:t>Horrible book, horrible.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>
                <a:latin typeface="Times New Roman" pitchFamily="18" charset="0"/>
              </a:rPr>
              <a:t>This book was horrible.  I read half of it, suffering from a headache the entire time, and eventually i lit it on fire.  One less copy in the world...don't waste your money.  I wish i had the time spent reading this book back so i could use it for better purposes.  This book wasted my life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4953000" y="1562100"/>
            <a:ext cx="38862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b="1">
                <a:latin typeface="Times New Roman" pitchFamily="18" charset="0"/>
              </a:rPr>
              <a:t>Avante Deep Fryer, Chrome &amp; Black</a:t>
            </a:r>
            <a:endParaRPr lang="en-US">
              <a:latin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Title:</a:t>
            </a:r>
            <a:r>
              <a:rPr lang="en-US">
                <a:latin typeface="Times New Roman" pitchFamily="18" charset="0"/>
              </a:rPr>
              <a:t> lid does not work well...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>
                <a:latin typeface="Times New Roman" pitchFamily="18" charset="0"/>
              </a:rPr>
              <a:t>I love the way the Tefal deep fryer cooks, however, I am returning my second one due to a defective lid closure.  The lid may close initially, but after a few uses it no longer stays closed. I will not be purchasing this one again.</a:t>
            </a:r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304800" y="1600200"/>
            <a:ext cx="41910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4927600" y="1600200"/>
            <a:ext cx="38862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390525" y="1524000"/>
            <a:ext cx="4114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b="1">
                <a:latin typeface="Times New Roman" pitchFamily="18" charset="0"/>
              </a:rPr>
              <a:t>Running with Scissors: A Memoir</a:t>
            </a:r>
          </a:p>
          <a:p>
            <a:pPr eaLnBrk="0" hangingPunct="0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Title: Horrible book, horrible.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>
                <a:latin typeface="Times New Roman" pitchFamily="18" charset="0"/>
              </a:rPr>
              <a:t>This book was horrible.  I </a:t>
            </a:r>
            <a:r>
              <a:rPr lang="en-US" b="1">
                <a:solidFill>
                  <a:srgbClr val="0000AC"/>
                </a:solidFill>
                <a:latin typeface="Times New Roman" pitchFamily="18" charset="0"/>
              </a:rPr>
              <a:t>read half</a:t>
            </a:r>
            <a:r>
              <a:rPr lang="en-US">
                <a:latin typeface="Times New Roman" pitchFamily="18" charset="0"/>
              </a:rPr>
              <a:t> of it, </a:t>
            </a:r>
            <a:r>
              <a:rPr lang="en-US" b="1">
                <a:solidFill>
                  <a:srgbClr val="0000AC"/>
                </a:solidFill>
                <a:latin typeface="Times New Roman" pitchFamily="18" charset="0"/>
              </a:rPr>
              <a:t>suffering from a headache</a:t>
            </a:r>
            <a:r>
              <a:rPr lang="en-US">
                <a:latin typeface="Times New Roman" pitchFamily="18" charset="0"/>
              </a:rPr>
              <a:t> the entire time, and eventually </a:t>
            </a:r>
            <a:r>
              <a:rPr lang="en-US" b="1">
                <a:solidFill>
                  <a:srgbClr val="0000AC"/>
                </a:solidFill>
                <a:latin typeface="Times New Roman" pitchFamily="18" charset="0"/>
              </a:rPr>
              <a:t>i lit it on fire</a:t>
            </a:r>
            <a:r>
              <a:rPr lang="en-US">
                <a:latin typeface="Times New Roman" pitchFamily="18" charset="0"/>
              </a:rPr>
              <a:t>.  One less copy in the world...don't waste your money.  I wish i had the time spent reading this book back so i could use it for better purposes.  This book wasted my life</a:t>
            </a:r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304800" y="1600200"/>
            <a:ext cx="41910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4953000" y="1557338"/>
            <a:ext cx="38862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b="1">
                <a:latin typeface="Times New Roman" pitchFamily="18" charset="0"/>
              </a:rPr>
              <a:t>Avante Deep Fryer, Chrome &amp; Black</a:t>
            </a:r>
            <a:endParaRPr lang="en-US">
              <a:latin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Title: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</a:rPr>
              <a:t>lid 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does not work</a:t>
            </a:r>
            <a:r>
              <a:rPr lang="en-US" b="1">
                <a:latin typeface="Times New Roman" pitchFamily="18" charset="0"/>
              </a:rPr>
              <a:t> well...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>
                <a:latin typeface="Times New Roman" pitchFamily="18" charset="0"/>
              </a:rPr>
              <a:t>I love the way the Tefal deep fryer cooks, however, I am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 returning </a:t>
            </a:r>
            <a:r>
              <a:rPr lang="en-US">
                <a:latin typeface="Times New Roman" pitchFamily="18" charset="0"/>
              </a:rPr>
              <a:t>my second one due to a 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defective </a:t>
            </a:r>
            <a:r>
              <a:rPr lang="en-US">
                <a:latin typeface="Times New Roman" pitchFamily="18" charset="0"/>
              </a:rPr>
              <a:t>lid closure.  The lid may close initially, but after a few uses it no longer stays closed. I 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will not be purchasing</a:t>
            </a:r>
            <a:r>
              <a:rPr lang="en-US">
                <a:latin typeface="Times New Roman" pitchFamily="18" charset="0"/>
              </a:rPr>
              <a:t> this one again.</a:t>
            </a:r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4927600" y="1600200"/>
            <a:ext cx="38862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9" name="Rectangle 23"/>
          <p:cNvSpPr>
            <a:spLocks noChangeArrowheads="1"/>
          </p:cNvSpPr>
          <p:nvPr/>
        </p:nvSpPr>
        <p:spPr bwMode="auto">
          <a:xfrm>
            <a:off x="0" y="3429000"/>
            <a:ext cx="91440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0" y="3429000"/>
            <a:ext cx="91440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E92323"/>
                </a:solidFill>
              </a:rPr>
              <a:t>Error increase: 13% </a:t>
            </a:r>
            <a:r>
              <a:rPr lang="en-US" sz="2800" b="1">
                <a:solidFill>
                  <a:srgbClr val="E92323"/>
                </a:solidFill>
                <a:sym typeface="Wingdings" pitchFamily="2" charset="2"/>
              </a:rPr>
              <a:t> 26%</a:t>
            </a:r>
            <a:r>
              <a:rPr lang="en-US" sz="2800" b="1">
                <a:solidFill>
                  <a:srgbClr val="008600"/>
                </a:solidFill>
                <a:sym typeface="Wingdings" pitchFamily="2" charset="2"/>
              </a:rPr>
              <a:t> </a:t>
            </a:r>
            <a:endParaRPr lang="en-US" sz="2800" b="1">
              <a:solidFill>
                <a:srgbClr val="008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/>
      <p:bldP spid="260099" grpId="1"/>
      <p:bldP spid="260099" grpId="2"/>
      <p:bldP spid="260105" grpId="0"/>
      <p:bldP spid="260105" grpId="1"/>
      <p:bldP spid="260105" grpId="2"/>
      <p:bldP spid="260108" grpId="0" animBg="1"/>
      <p:bldP spid="260108" grpId="1" animBg="1"/>
      <p:bldP spid="260113" grpId="0" animBg="1"/>
      <p:bldP spid="260113" grpId="1" animBg="1"/>
      <p:bldP spid="260115" grpId="0"/>
      <p:bldP spid="260115" grpId="1"/>
      <p:bldP spid="260116" grpId="0" animBg="1"/>
      <p:bldP spid="260116" grpId="1" animBg="1"/>
      <p:bldP spid="260117" grpId="0"/>
      <p:bldP spid="260117" grpId="1"/>
      <p:bldP spid="260118" grpId="0" animBg="1"/>
      <p:bldP spid="260118" grpId="1" animBg="1"/>
      <p:bldP spid="260119" grpId="0" animBg="1"/>
      <p:bldP spid="260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457200" y="1895475"/>
            <a:ext cx="76962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0" y="3429000"/>
            <a:ext cx="91440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E92323"/>
                </a:solidFill>
              </a:rPr>
              <a:t>Error increase: 3% </a:t>
            </a:r>
            <a:r>
              <a:rPr lang="en-US" sz="2800" b="1">
                <a:solidFill>
                  <a:srgbClr val="E92323"/>
                </a:solidFill>
                <a:sym typeface="Wingdings" pitchFamily="2" charset="2"/>
              </a:rPr>
              <a:t> 12%</a:t>
            </a:r>
            <a:r>
              <a:rPr lang="en-US" sz="2800" b="1">
                <a:solidFill>
                  <a:srgbClr val="008600"/>
                </a:solidFill>
                <a:sym typeface="Wingdings" pitchFamily="2" charset="2"/>
              </a:rPr>
              <a:t> </a:t>
            </a:r>
            <a:endParaRPr lang="en-US" sz="2800" b="1">
              <a:solidFill>
                <a:srgbClr val="008600"/>
              </a:solidFill>
            </a:endParaRP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/>
              <a:t>Part of Speech Tagging</a:t>
            </a:r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57388"/>
            <a:ext cx="8382000" cy="1524000"/>
          </a:xfrm>
        </p:spPr>
        <p:txBody>
          <a:bodyPr/>
          <a:lstStyle/>
          <a:p>
            <a:pPr marL="0" indent="4763">
              <a:lnSpc>
                <a:spcPct val="80000"/>
              </a:lnSpc>
              <a:buFontTx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</a:pPr>
            <a:r>
              <a:rPr lang="en-US" sz="2000" b="1">
                <a:solidFill>
                  <a:srgbClr val="880E0E"/>
                </a:solidFill>
                <a:latin typeface="Helvetica"/>
              </a:rPr>
              <a:t>DT	  NN   VBZ  DT	NN	      IN	DT	JJ		NN			CC</a:t>
            </a:r>
            <a:r>
              <a:rPr lang="en-US" sz="2000">
                <a:solidFill>
                  <a:srgbClr val="880E0E"/>
                </a:solidFill>
                <a:latin typeface="Helvetica"/>
              </a:rPr>
              <a:t>     	</a:t>
            </a:r>
          </a:p>
          <a:p>
            <a:pPr marL="0" indent="4763">
              <a:lnSpc>
                <a:spcPct val="80000"/>
              </a:lnSpc>
              <a:buFontTx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</a:pPr>
            <a:r>
              <a:rPr lang="en-US" sz="2000">
                <a:latin typeface="Helvetica"/>
              </a:rPr>
              <a:t>The	 clash	is	a	sign	of	a	new	toughness	and</a:t>
            </a:r>
          </a:p>
          <a:p>
            <a:pPr marL="0" indent="4763">
              <a:lnSpc>
                <a:spcPct val="80000"/>
              </a:lnSpc>
              <a:buFontTx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</a:pPr>
            <a:r>
              <a:rPr lang="en-US" sz="2000" b="1">
                <a:solidFill>
                  <a:srgbClr val="880E0E"/>
                </a:solidFill>
                <a:latin typeface="Helvetica"/>
              </a:rPr>
              <a:t>NN 			  IN  NNP  POS 		JJ 		    JJ		NNS 	.</a:t>
            </a:r>
          </a:p>
          <a:p>
            <a:pPr marL="0" indent="4763">
              <a:lnSpc>
                <a:spcPct val="80000"/>
              </a:lnSpc>
              <a:buFontTx/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</a:pPr>
            <a:r>
              <a:rPr lang="en-US" sz="2000">
                <a:latin typeface="Helvetica"/>
              </a:rPr>
              <a:t>divisiveness	  in	Japan	‘s	once-cozy	financial	circles	.</a:t>
            </a:r>
            <a:endParaRPr lang="en-US" sz="1800"/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381000" y="4348163"/>
            <a:ext cx="83058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 b="1">
                <a:solidFill>
                  <a:srgbClr val="880E0E"/>
                </a:solidFill>
              </a:rPr>
              <a:t>DT	      JJ		VBN 		NNS 	IN 	DT NN NNS 		VBP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/>
              <a:t>The	 oncogenic	mutated	forms	of	the	ras	proteins		are 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b="1">
                <a:solidFill>
                  <a:srgbClr val="880E0E"/>
                </a:solidFill>
              </a:rPr>
              <a:t>	</a:t>
            </a:r>
            <a:r>
              <a:rPr lang="en-US" sz="2000" b="1">
                <a:solidFill>
                  <a:srgbClr val="880E0E"/>
                </a:solidFill>
              </a:rPr>
              <a:t>RB 			JJ 		CC 	VBP 		IN 		JJ 		NN</a:t>
            </a:r>
            <a:endParaRPr lang="en-US"/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/>
              <a:t>constitutively	active 	and	interfere	with		normal	signal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 b="1">
                <a:solidFill>
                  <a:srgbClr val="880E0E"/>
                </a:solidFill>
              </a:rPr>
              <a:t>NN 				.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/>
              <a:t>transduction	.</a:t>
            </a:r>
          </a:p>
          <a:p>
            <a:pPr>
              <a:spcBef>
                <a:spcPct val="50000"/>
              </a:spcBef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endParaRPr lang="en-US" sz="2000"/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533400" y="147955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Wall Street Journal (WSJ)</a:t>
            </a:r>
          </a:p>
        </p:txBody>
      </p:sp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457200" y="390525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MEDLINE Abstracts (biomed)</a:t>
            </a:r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381000" y="4343400"/>
            <a:ext cx="7696200" cy="1981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5" name="Rectangle 11"/>
          <p:cNvSpPr>
            <a:spLocks noChangeArrowheads="1"/>
          </p:cNvSpPr>
          <p:nvPr/>
        </p:nvSpPr>
        <p:spPr bwMode="auto">
          <a:xfrm>
            <a:off x="457200" y="1952625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4763">
              <a:lnSpc>
                <a:spcPct val="80000"/>
              </a:lnSpc>
              <a:spcBef>
                <a:spcPct val="20000"/>
              </a:spcBef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</a:pPr>
            <a:r>
              <a:rPr lang="en-US" sz="2000" b="1">
                <a:solidFill>
                  <a:srgbClr val="880E0E"/>
                </a:solidFill>
                <a:latin typeface="Helvetica"/>
              </a:rPr>
              <a:t>DT	  NN   VBZ  DT	NN	      IN	DT	JJ		NN			CC</a:t>
            </a:r>
            <a:r>
              <a:rPr lang="en-US" sz="2000">
                <a:solidFill>
                  <a:srgbClr val="880E0E"/>
                </a:solidFill>
                <a:latin typeface="Helvetica"/>
              </a:rPr>
              <a:t>     	</a:t>
            </a:r>
          </a:p>
          <a:p>
            <a:pPr indent="4763">
              <a:lnSpc>
                <a:spcPct val="80000"/>
              </a:lnSpc>
              <a:spcBef>
                <a:spcPct val="20000"/>
              </a:spcBef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</a:pPr>
            <a:r>
              <a:rPr lang="en-US" sz="2000">
                <a:latin typeface="Helvetica"/>
              </a:rPr>
              <a:t>The	 </a:t>
            </a:r>
            <a:r>
              <a:rPr lang="en-US" sz="2000" b="1">
                <a:solidFill>
                  <a:srgbClr val="0000AC"/>
                </a:solidFill>
                <a:latin typeface="Helvetica"/>
              </a:rPr>
              <a:t>clash</a:t>
            </a:r>
            <a:r>
              <a:rPr lang="en-US" sz="2000">
                <a:latin typeface="Helvetica"/>
              </a:rPr>
              <a:t>	is	a	sign	of	a	new	</a:t>
            </a:r>
            <a:r>
              <a:rPr lang="en-US" sz="2000" b="1">
                <a:solidFill>
                  <a:srgbClr val="0000AC"/>
                </a:solidFill>
                <a:latin typeface="Helvetica"/>
              </a:rPr>
              <a:t>toughness</a:t>
            </a:r>
            <a:r>
              <a:rPr lang="en-US" sz="2000">
                <a:latin typeface="Helvetica"/>
              </a:rPr>
              <a:t>	and</a:t>
            </a:r>
          </a:p>
          <a:p>
            <a:pPr indent="4763">
              <a:lnSpc>
                <a:spcPct val="80000"/>
              </a:lnSpc>
              <a:spcBef>
                <a:spcPct val="20000"/>
              </a:spcBef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</a:pPr>
            <a:r>
              <a:rPr lang="en-US" sz="2000" b="1">
                <a:solidFill>
                  <a:srgbClr val="880E0E"/>
                </a:solidFill>
                <a:latin typeface="Helvetica"/>
              </a:rPr>
              <a:t>NN 				IN 	NNP  POS 		JJ 		JJ 			NNS 	.</a:t>
            </a:r>
          </a:p>
          <a:p>
            <a:pPr indent="4763">
              <a:lnSpc>
                <a:spcPct val="80000"/>
              </a:lnSpc>
              <a:spcBef>
                <a:spcPct val="20000"/>
              </a:spcBef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</a:pPr>
            <a:r>
              <a:rPr lang="en-US" sz="2000" b="1">
                <a:solidFill>
                  <a:srgbClr val="0000AC"/>
                </a:solidFill>
                <a:latin typeface="Helvetica"/>
              </a:rPr>
              <a:t>divisiveness</a:t>
            </a:r>
            <a:r>
              <a:rPr lang="en-US" sz="2000">
                <a:latin typeface="Helvetica"/>
              </a:rPr>
              <a:t>	in	Japan	‘s	</a:t>
            </a:r>
            <a:r>
              <a:rPr lang="en-US" sz="2000" b="1">
                <a:solidFill>
                  <a:srgbClr val="0000AC"/>
                </a:solidFill>
                <a:latin typeface="Helvetica"/>
              </a:rPr>
              <a:t>once-cozy</a:t>
            </a:r>
            <a:r>
              <a:rPr lang="en-US" sz="2000">
                <a:latin typeface="Helvetica"/>
              </a:rPr>
              <a:t>	</a:t>
            </a:r>
            <a:r>
              <a:rPr lang="en-US" sz="2000" b="1">
                <a:solidFill>
                  <a:srgbClr val="0000AC"/>
                </a:solidFill>
                <a:latin typeface="Helvetica"/>
              </a:rPr>
              <a:t>financial</a:t>
            </a:r>
            <a:r>
              <a:rPr lang="en-US" sz="2000">
                <a:latin typeface="Helvetica"/>
              </a:rPr>
              <a:t>	circles	.</a:t>
            </a:r>
            <a:endParaRPr lang="en-US"/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381000" y="4348163"/>
            <a:ext cx="83058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 b="1">
                <a:solidFill>
                  <a:srgbClr val="880E0E"/>
                </a:solidFill>
              </a:rPr>
              <a:t>DT	      JJ		VBN 		NNS 	IN 	DT NN NNS 		VBP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/>
              <a:t>The	 </a:t>
            </a:r>
            <a:r>
              <a:rPr lang="en-US" sz="2000" b="1">
                <a:solidFill>
                  <a:srgbClr val="008600"/>
                </a:solidFill>
              </a:rPr>
              <a:t>oncogenic	</a:t>
            </a:r>
            <a:r>
              <a:rPr lang="en-US" sz="2000"/>
              <a:t>mutated	forms	of	the	</a:t>
            </a:r>
            <a:r>
              <a:rPr lang="en-US" sz="2000" b="1">
                <a:solidFill>
                  <a:srgbClr val="008600"/>
                </a:solidFill>
              </a:rPr>
              <a:t>ras</a:t>
            </a:r>
            <a:r>
              <a:rPr lang="en-US" sz="2000"/>
              <a:t>	proteins		are 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b="1">
                <a:solidFill>
                  <a:srgbClr val="880E0E"/>
                </a:solidFill>
              </a:rPr>
              <a:t>	</a:t>
            </a:r>
            <a:r>
              <a:rPr lang="en-US" sz="2000" b="1">
                <a:solidFill>
                  <a:srgbClr val="880E0E"/>
                </a:solidFill>
              </a:rPr>
              <a:t>RB 			JJ 		CC 	VBP 		IN 		JJ 		NN</a:t>
            </a:r>
            <a:endParaRPr lang="en-US"/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/>
              <a:t>constitutively	active 	and	interfere	with		normal	signal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 b="1">
                <a:solidFill>
                  <a:srgbClr val="880E0E"/>
                </a:solidFill>
              </a:rPr>
              <a:t>NN 				.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r>
              <a:rPr lang="en-US" sz="2000" b="1">
                <a:solidFill>
                  <a:srgbClr val="008600"/>
                </a:solidFill>
              </a:rPr>
              <a:t>transduction</a:t>
            </a:r>
            <a:r>
              <a:rPr lang="en-US" sz="2000"/>
              <a:t>	.</a:t>
            </a:r>
          </a:p>
          <a:p>
            <a:pPr>
              <a:spcBef>
                <a:spcPct val="50000"/>
              </a:spcBef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  <a:tab pos="6864350" algn="l"/>
                <a:tab pos="7315200" algn="l"/>
              </a:tabLst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3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3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33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33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333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333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333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333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3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33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33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3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3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33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33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3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33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333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333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333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333826" grpId="1" animBg="1"/>
      <p:bldP spid="333827" grpId="0" animBg="1"/>
      <p:bldP spid="333828" grpId="0"/>
      <p:bldP spid="333830" grpId="0" build="p"/>
      <p:bldP spid="333830" grpId="1" build="p"/>
      <p:bldP spid="333830" grpId="2" build="p"/>
      <p:bldP spid="333831" grpId="0" build="allAtOnce"/>
      <p:bldP spid="333831" grpId="1" build="allAtOnce"/>
      <p:bldP spid="333832" grpId="0"/>
      <p:bldP spid="333832" grpId="1"/>
      <p:bldP spid="333833" grpId="0"/>
      <p:bldP spid="333833" grpId="1"/>
      <p:bldP spid="333834" grpId="0" animBg="1"/>
      <p:bldP spid="333834" grpId="1" animBg="1"/>
      <p:bldP spid="333835" grpId="0"/>
      <p:bldP spid="333835" grpId="1"/>
      <p:bldP spid="333836" grpId="0"/>
      <p:bldP spid="3338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&amp; Linear Models</a:t>
            </a:r>
          </a:p>
        </p:txBody>
      </p:sp>
      <p:pic>
        <p:nvPicPr>
          <p:cNvPr id="337923" name="Picture 3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133600"/>
            <a:ext cx="1355725" cy="1905000"/>
          </a:xfrm>
          <a:prstGeom prst="rect">
            <a:avLst/>
          </a:prstGeom>
          <a:noFill/>
        </p:spPr>
      </p:pic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1917700" y="2819400"/>
            <a:ext cx="673100" cy="609600"/>
          </a:xfrm>
          <a:prstGeom prst="rightArrow">
            <a:avLst>
              <a:gd name="adj1" fmla="val 50000"/>
              <a:gd name="adj2" fmla="val 27604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2832100" y="1828800"/>
            <a:ext cx="45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2832100" y="1828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0.3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2908300" y="28956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28" name="Line 8"/>
          <p:cNvSpPr>
            <a:spLocks noChangeShapeType="1"/>
          </p:cNvSpPr>
          <p:nvPr/>
        </p:nvSpPr>
        <p:spPr bwMode="auto">
          <a:xfrm>
            <a:off x="3289300" y="19812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3594100" y="17907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horrible</a:t>
            </a:r>
          </a:p>
        </p:txBody>
      </p:sp>
      <p:sp>
        <p:nvSpPr>
          <p:cNvPr id="337930" name="Text Box 10"/>
          <p:cNvSpPr txBox="1">
            <a:spLocks noChangeArrowheads="1"/>
          </p:cNvSpPr>
          <p:nvPr/>
        </p:nvSpPr>
        <p:spPr bwMode="auto">
          <a:xfrm>
            <a:off x="3581400" y="3175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read_half</a:t>
            </a:r>
          </a:p>
        </p:txBody>
      </p:sp>
      <p:sp>
        <p:nvSpPr>
          <p:cNvPr id="337931" name="Text Box 11"/>
          <p:cNvSpPr txBox="1">
            <a:spLocks noChangeArrowheads="1"/>
          </p:cNvSpPr>
          <p:nvPr/>
        </p:nvSpPr>
        <p:spPr bwMode="auto">
          <a:xfrm>
            <a:off x="3568700" y="4495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waste</a:t>
            </a:r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>
            <a:off x="3289300" y="33655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3289300" y="46990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28321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2832100" y="2400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2832100" y="2908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7" name="Line 17"/>
          <p:cNvSpPr>
            <a:spLocks noChangeShapeType="1"/>
          </p:cNvSpPr>
          <p:nvPr/>
        </p:nvSpPr>
        <p:spPr bwMode="auto">
          <a:xfrm>
            <a:off x="2832100" y="325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8" name="Line 18"/>
          <p:cNvSpPr>
            <a:spLocks noChangeShapeType="1"/>
          </p:cNvSpPr>
          <p:nvPr/>
        </p:nvSpPr>
        <p:spPr bwMode="auto">
          <a:xfrm>
            <a:off x="2832100" y="353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>
            <a:off x="2832100" y="383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2908300" y="2082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2933700" y="2387600"/>
            <a:ext cx="304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2832100" y="3200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0.1</a:t>
            </a:r>
          </a:p>
        </p:txBody>
      </p:sp>
      <p:sp>
        <p:nvSpPr>
          <p:cNvPr id="337943" name="Text Box 23"/>
          <p:cNvSpPr txBox="1">
            <a:spLocks noChangeArrowheads="1"/>
          </p:cNvSpPr>
          <p:nvPr/>
        </p:nvSpPr>
        <p:spPr bwMode="auto">
          <a:xfrm>
            <a:off x="29210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44" name="Text Box 24"/>
          <p:cNvSpPr txBox="1">
            <a:spLocks noChangeArrowheads="1"/>
          </p:cNvSpPr>
          <p:nvPr/>
        </p:nvSpPr>
        <p:spPr bwMode="auto">
          <a:xfrm>
            <a:off x="2933700" y="378618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37945" name="Line 25"/>
          <p:cNvSpPr>
            <a:spLocks noChangeShapeType="1"/>
          </p:cNvSpPr>
          <p:nvPr/>
        </p:nvSpPr>
        <p:spPr bwMode="auto">
          <a:xfrm>
            <a:off x="2832100" y="4279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6" name="Line 26"/>
          <p:cNvSpPr>
            <a:spLocks noChangeShapeType="1"/>
          </p:cNvSpPr>
          <p:nvPr/>
        </p:nvSpPr>
        <p:spPr bwMode="auto">
          <a:xfrm>
            <a:off x="28321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2921000" y="4241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2819400" y="45339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0.2</a:t>
            </a:r>
          </a:p>
        </p:txBody>
      </p:sp>
      <p:sp>
        <p:nvSpPr>
          <p:cNvPr id="337949" name="Rectangle 29"/>
          <p:cNvSpPr>
            <a:spLocks noChangeArrowheads="1"/>
          </p:cNvSpPr>
          <p:nvPr/>
        </p:nvSpPr>
        <p:spPr bwMode="auto">
          <a:xfrm>
            <a:off x="5105400" y="1816100"/>
            <a:ext cx="45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5105400" y="1816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-1</a:t>
            </a:r>
          </a:p>
        </p:txBody>
      </p:sp>
      <p:sp>
        <p:nvSpPr>
          <p:cNvPr id="337951" name="Text Box 31"/>
          <p:cNvSpPr txBox="1">
            <a:spLocks noChangeArrowheads="1"/>
          </p:cNvSpPr>
          <p:nvPr/>
        </p:nvSpPr>
        <p:spPr bwMode="auto">
          <a:xfrm>
            <a:off x="5105400" y="28829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1.1</a:t>
            </a:r>
          </a:p>
        </p:txBody>
      </p:sp>
      <p:sp>
        <p:nvSpPr>
          <p:cNvPr id="337952" name="Line 32"/>
          <p:cNvSpPr>
            <a:spLocks noChangeShapeType="1"/>
          </p:cNvSpPr>
          <p:nvPr/>
        </p:nvSpPr>
        <p:spPr bwMode="auto">
          <a:xfrm>
            <a:off x="5105400" y="2120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3" name="Line 33"/>
          <p:cNvSpPr>
            <a:spLocks noChangeShapeType="1"/>
          </p:cNvSpPr>
          <p:nvPr/>
        </p:nvSpPr>
        <p:spPr bwMode="auto">
          <a:xfrm>
            <a:off x="5105400" y="238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>
            <a:off x="51054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51054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6" name="Line 36"/>
          <p:cNvSpPr>
            <a:spLocks noChangeShapeType="1"/>
          </p:cNvSpPr>
          <p:nvPr/>
        </p:nvSpPr>
        <p:spPr bwMode="auto">
          <a:xfrm>
            <a:off x="5105400" y="351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7" name="Line 37"/>
          <p:cNvSpPr>
            <a:spLocks noChangeShapeType="1"/>
          </p:cNvSpPr>
          <p:nvPr/>
        </p:nvSpPr>
        <p:spPr bwMode="auto">
          <a:xfrm>
            <a:off x="5105400" y="3822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8" name="Text Box 38"/>
          <p:cNvSpPr txBox="1">
            <a:spLocks noChangeArrowheads="1"/>
          </p:cNvSpPr>
          <p:nvPr/>
        </p:nvSpPr>
        <p:spPr bwMode="auto">
          <a:xfrm>
            <a:off x="5130800" y="2070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0.1</a:t>
            </a:r>
          </a:p>
        </p:txBody>
      </p:sp>
      <p:sp>
        <p:nvSpPr>
          <p:cNvPr id="337959" name="Text Box 39"/>
          <p:cNvSpPr txBox="1">
            <a:spLocks noChangeArrowheads="1"/>
          </p:cNvSpPr>
          <p:nvPr/>
        </p:nvSpPr>
        <p:spPr bwMode="auto">
          <a:xfrm>
            <a:off x="5207000" y="2374900"/>
            <a:ext cx="304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37960" name="Text Box 40"/>
          <p:cNvSpPr txBox="1">
            <a:spLocks noChangeArrowheads="1"/>
          </p:cNvSpPr>
          <p:nvPr/>
        </p:nvSpPr>
        <p:spPr bwMode="auto">
          <a:xfrm>
            <a:off x="5105400" y="31877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-2</a:t>
            </a:r>
          </a:p>
        </p:txBody>
      </p:sp>
      <p:sp>
        <p:nvSpPr>
          <p:cNvPr id="337961" name="Text Box 41"/>
          <p:cNvSpPr txBox="1">
            <a:spLocks noChangeArrowheads="1"/>
          </p:cNvSpPr>
          <p:nvPr/>
        </p:nvSpPr>
        <p:spPr bwMode="auto">
          <a:xfrm>
            <a:off x="5194300" y="34925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62" name="Text Box 42"/>
          <p:cNvSpPr txBox="1">
            <a:spLocks noChangeArrowheads="1"/>
          </p:cNvSpPr>
          <p:nvPr/>
        </p:nvSpPr>
        <p:spPr bwMode="auto">
          <a:xfrm>
            <a:off x="5207000" y="377348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37963" name="Line 43"/>
          <p:cNvSpPr>
            <a:spLocks noChangeShapeType="1"/>
          </p:cNvSpPr>
          <p:nvPr/>
        </p:nvSpPr>
        <p:spPr bwMode="auto">
          <a:xfrm>
            <a:off x="5105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64" name="Line 44"/>
          <p:cNvSpPr>
            <a:spLocks noChangeShapeType="1"/>
          </p:cNvSpPr>
          <p:nvPr/>
        </p:nvSpPr>
        <p:spPr bwMode="auto">
          <a:xfrm>
            <a:off x="5105400" y="4559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65" name="Text Box 45"/>
          <p:cNvSpPr txBox="1">
            <a:spLocks noChangeArrowheads="1"/>
          </p:cNvSpPr>
          <p:nvPr/>
        </p:nvSpPr>
        <p:spPr bwMode="auto">
          <a:xfrm>
            <a:off x="5054600" y="42291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-0.3</a:t>
            </a:r>
          </a:p>
        </p:txBody>
      </p:sp>
      <p:sp>
        <p:nvSpPr>
          <p:cNvPr id="337966" name="Text Box 46"/>
          <p:cNvSpPr txBox="1">
            <a:spLocks noChangeArrowheads="1"/>
          </p:cNvSpPr>
          <p:nvPr/>
        </p:nvSpPr>
        <p:spPr bwMode="auto">
          <a:xfrm>
            <a:off x="5067300" y="45212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-1.2</a:t>
            </a:r>
          </a:p>
        </p:txBody>
      </p:sp>
      <p:sp>
        <p:nvSpPr>
          <p:cNvPr id="337967" name="AutoShape 47"/>
          <p:cNvSpPr>
            <a:spLocks noChangeArrowheads="1"/>
          </p:cNvSpPr>
          <p:nvPr/>
        </p:nvSpPr>
        <p:spPr bwMode="auto">
          <a:xfrm>
            <a:off x="5842000" y="2895600"/>
            <a:ext cx="673100" cy="609600"/>
          </a:xfrm>
          <a:prstGeom prst="rightArrow">
            <a:avLst>
              <a:gd name="adj1" fmla="val 50000"/>
              <a:gd name="adj2" fmla="val 27604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8" name="Text Box 48"/>
          <p:cNvSpPr txBox="1">
            <a:spLocks noChangeArrowheads="1"/>
          </p:cNvSpPr>
          <p:nvPr/>
        </p:nvSpPr>
        <p:spPr bwMode="auto">
          <a:xfrm>
            <a:off x="381000" y="55626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E92323"/>
                </a:solidFill>
              </a:rPr>
              <a:t>Problem:</a:t>
            </a:r>
            <a:r>
              <a:rPr lang="en-US">
                <a:solidFill>
                  <a:srgbClr val="E92323"/>
                </a:solidFill>
              </a:rPr>
              <a:t>  If we’ve only trained on book reviews, then  </a:t>
            </a:r>
            <a:r>
              <a:rPr lang="en-US" sz="2000" b="1">
                <a:solidFill>
                  <a:srgbClr val="E92323"/>
                </a:solidFill>
              </a:rPr>
              <a:t>w(defective) = 0</a:t>
            </a:r>
            <a:endParaRPr lang="en-US">
              <a:solidFill>
                <a:srgbClr val="E92323"/>
              </a:solidFill>
            </a:endParaRPr>
          </a:p>
        </p:txBody>
      </p:sp>
      <p:sp>
        <p:nvSpPr>
          <p:cNvPr id="337969" name="Freeform 49"/>
          <p:cNvSpPr>
            <a:spLocks/>
          </p:cNvSpPr>
          <p:nvPr/>
        </p:nvSpPr>
        <p:spPr bwMode="auto">
          <a:xfrm>
            <a:off x="4648200" y="3517900"/>
            <a:ext cx="457200" cy="1892300"/>
          </a:xfrm>
          <a:custGeom>
            <a:avLst/>
            <a:gdLst/>
            <a:ahLst/>
            <a:cxnLst>
              <a:cxn ang="0">
                <a:pos x="288" y="88"/>
              </a:cxn>
              <a:cxn ang="0">
                <a:pos x="144" y="184"/>
              </a:cxn>
              <a:cxn ang="0">
                <a:pos x="0" y="1192"/>
              </a:cxn>
            </a:cxnLst>
            <a:rect l="0" t="0" r="r" b="b"/>
            <a:pathLst>
              <a:path w="288" h="1192">
                <a:moveTo>
                  <a:pt x="288" y="88"/>
                </a:moveTo>
                <a:cubicBezTo>
                  <a:pt x="240" y="44"/>
                  <a:pt x="192" y="0"/>
                  <a:pt x="144" y="184"/>
                </a:cubicBezTo>
                <a:cubicBezTo>
                  <a:pt x="96" y="368"/>
                  <a:pt x="48" y="780"/>
                  <a:pt x="0" y="1192"/>
                </a:cubicBezTo>
              </a:path>
            </a:pathLst>
          </a:custGeom>
          <a:noFill/>
          <a:ln w="25400">
            <a:solidFill>
              <a:srgbClr val="E92323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70" name="Text Box 50"/>
          <p:cNvSpPr txBox="1">
            <a:spLocks noChangeArrowheads="1"/>
          </p:cNvSpPr>
          <p:nvPr/>
        </p:nvSpPr>
        <p:spPr bwMode="auto">
          <a:xfrm>
            <a:off x="5167313" y="3457575"/>
            <a:ext cx="3810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E92323"/>
                </a:solidFill>
              </a:rPr>
              <a:t>0</a:t>
            </a:r>
          </a:p>
        </p:txBody>
      </p:sp>
      <p:pic>
        <p:nvPicPr>
          <p:cNvPr id="337971" name="Picture 5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895600" y="1524000"/>
            <a:ext cx="247650" cy="176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37972" name="Picture 5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143500" y="1535113"/>
            <a:ext cx="31750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37973" name="Picture 53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705600" y="2971800"/>
            <a:ext cx="1408113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  <p:bldP spid="337925" grpId="0" animBg="1"/>
      <p:bldP spid="337926" grpId="0"/>
      <p:bldP spid="337927" grpId="0"/>
      <p:bldP spid="337928" grpId="0" animBg="1"/>
      <p:bldP spid="337929" grpId="0"/>
      <p:bldP spid="337930" grpId="0"/>
      <p:bldP spid="337931" grpId="0"/>
      <p:bldP spid="337932" grpId="0" animBg="1"/>
      <p:bldP spid="337933" grpId="0" animBg="1"/>
      <p:bldP spid="337934" grpId="0" animBg="1"/>
      <p:bldP spid="337935" grpId="0" animBg="1"/>
      <p:bldP spid="337936" grpId="0" animBg="1"/>
      <p:bldP spid="337937" grpId="0" animBg="1"/>
      <p:bldP spid="337938" grpId="0" animBg="1"/>
      <p:bldP spid="337939" grpId="0" animBg="1"/>
      <p:bldP spid="337940" grpId="0"/>
      <p:bldP spid="337941" grpId="0"/>
      <p:bldP spid="337942" grpId="0"/>
      <p:bldP spid="337943" grpId="0"/>
      <p:bldP spid="337944" grpId="0"/>
      <p:bldP spid="337945" grpId="0" animBg="1"/>
      <p:bldP spid="337946" grpId="0" animBg="1"/>
      <p:bldP spid="337947" grpId="0"/>
      <p:bldP spid="337948" grpId="0"/>
      <p:bldP spid="337949" grpId="0" animBg="1"/>
      <p:bldP spid="337950" grpId="0"/>
      <p:bldP spid="337951" grpId="0"/>
      <p:bldP spid="337952" grpId="0" animBg="1"/>
      <p:bldP spid="337953" grpId="0" animBg="1"/>
      <p:bldP spid="337954" grpId="0" animBg="1"/>
      <p:bldP spid="337955" grpId="0" animBg="1"/>
      <p:bldP spid="337956" grpId="0" animBg="1"/>
      <p:bldP spid="337957" grpId="0" animBg="1"/>
      <p:bldP spid="337958" grpId="0"/>
      <p:bldP spid="337959" grpId="0"/>
      <p:bldP spid="337960" grpId="0"/>
      <p:bldP spid="337961" grpId="0"/>
      <p:bldP spid="337962" grpId="0"/>
      <p:bldP spid="337963" grpId="0" animBg="1"/>
      <p:bldP spid="337964" grpId="0" animBg="1"/>
      <p:bldP spid="337965" grpId="0"/>
      <p:bldP spid="337966" grpId="0"/>
      <p:bldP spid="337967" grpId="0" animBg="1"/>
      <p:bldP spid="337968" grpId="0"/>
      <p:bldP spid="337969" grpId="0" animBg="1"/>
      <p:bldP spid="3379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Structural Correspondence Learning (SCL)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8458200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800" b="1">
                <a:solidFill>
                  <a:srgbClr val="0000FF"/>
                </a:solidFill>
              </a:rPr>
              <a:t> Cut adaptation error by more than 40%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800"/>
              <a:t> Use </a:t>
            </a:r>
            <a:r>
              <a:rPr lang="en-US" sz="2800" b="1"/>
              <a:t>unlabeled </a:t>
            </a:r>
            <a:r>
              <a:rPr lang="en-US" sz="2800"/>
              <a:t>data from the target domain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800"/>
              <a:t> Induce correspondences among different features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2800" b="1">
                <a:solidFill>
                  <a:srgbClr val="008000"/>
                </a:solidFill>
              </a:rPr>
              <a:t>read-half, headache</a:t>
            </a:r>
            <a:r>
              <a:rPr lang="en-US" sz="2800" b="1">
                <a:sym typeface="Wingdings" pitchFamily="2" charset="2"/>
              </a:rPr>
              <a:t>		   </a:t>
            </a:r>
            <a:r>
              <a:rPr lang="en-US" sz="2800" b="1">
                <a:solidFill>
                  <a:srgbClr val="E92323"/>
                </a:solidFill>
                <a:sym typeface="Wingdings" pitchFamily="2" charset="2"/>
              </a:rPr>
              <a:t>defective, returned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800" b="1">
                <a:sym typeface="Wingdings" pitchFamily="2" charset="2"/>
              </a:rPr>
              <a:t> </a:t>
            </a:r>
            <a:r>
              <a:rPr lang="en-US" sz="2800"/>
              <a:t>Labeled data for </a:t>
            </a:r>
            <a:r>
              <a:rPr lang="en-US" sz="2800" b="1">
                <a:solidFill>
                  <a:srgbClr val="008000"/>
                </a:solidFill>
              </a:rPr>
              <a:t>source</a:t>
            </a:r>
            <a:r>
              <a:rPr lang="en-US" sz="2800">
                <a:solidFill>
                  <a:srgbClr val="008000"/>
                </a:solidFill>
              </a:rPr>
              <a:t> </a:t>
            </a:r>
            <a:r>
              <a:rPr lang="en-US" sz="2800"/>
              <a:t>domain will help us build a good classifier for </a:t>
            </a:r>
            <a:r>
              <a:rPr lang="en-US" sz="2800" b="1">
                <a:solidFill>
                  <a:srgbClr val="E92323"/>
                </a:solidFill>
              </a:rPr>
              <a:t>target </a:t>
            </a:r>
            <a:r>
              <a:rPr lang="en-US" sz="2800"/>
              <a:t>domain</a:t>
            </a:r>
          </a:p>
          <a:p>
            <a:pPr>
              <a:spcBef>
                <a:spcPct val="75000"/>
              </a:spcBef>
              <a:buFontTx/>
              <a:buChar char="•"/>
            </a:pPr>
            <a:endParaRPr lang="en-US" sz="2800">
              <a:solidFill>
                <a:srgbClr val="E92323"/>
              </a:solidFill>
            </a:endParaRP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4181475" y="4114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17" name="Text Box 17"/>
          <p:cNvSpPr txBox="1">
            <a:spLocks noChangeArrowheads="1"/>
          </p:cNvSpPr>
          <p:nvPr/>
        </p:nvSpPr>
        <p:spPr bwMode="auto">
          <a:xfrm>
            <a:off x="304800" y="5867400"/>
            <a:ext cx="66294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Maximum likelihood linear regression (MLLR) for speaker adaptation</a:t>
            </a:r>
            <a:r>
              <a:rPr lang="en-US" sz="2000">
                <a:solidFill>
                  <a:srgbClr val="008600"/>
                </a:solidFill>
                <a:sym typeface="Wingdings" pitchFamily="2" charset="2"/>
              </a:rPr>
              <a:t> </a:t>
            </a:r>
            <a:r>
              <a:rPr lang="en-US" sz="2000">
                <a:sym typeface="Wingdings" pitchFamily="2" charset="2"/>
              </a:rPr>
              <a:t>(Leggetter &amp; Woodland, 1995)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nimBg="1"/>
      <p:bldP spid="2048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304800" y="2286000"/>
            <a:ext cx="3962400" cy="434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/>
              <a:t>SCL: 2-Step Learning Process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4800600" y="2286000"/>
            <a:ext cx="4114800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1" name="Text Box 23"/>
          <p:cNvSpPr txBox="1">
            <a:spLocks noChangeArrowheads="1"/>
          </p:cNvSpPr>
          <p:nvPr/>
        </p:nvSpPr>
        <p:spPr bwMode="auto">
          <a:xfrm>
            <a:off x="403225" y="3032125"/>
            <a:ext cx="1371600" cy="78898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Unlabeled.</a:t>
            </a:r>
          </a:p>
          <a:p>
            <a:pPr>
              <a:spcBef>
                <a:spcPct val="50000"/>
              </a:spcBef>
            </a:pPr>
            <a:r>
              <a:rPr lang="en-US" b="1"/>
              <a:t>Learn </a:t>
            </a: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5486400" y="2443163"/>
            <a:ext cx="2209800" cy="3762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Labeled.  Learn</a:t>
            </a:r>
          </a:p>
        </p:txBody>
      </p:sp>
      <p:sp>
        <p:nvSpPr>
          <p:cNvPr id="206880" name="Text Box 32"/>
          <p:cNvSpPr txBox="1">
            <a:spLocks noChangeArrowheads="1"/>
          </p:cNvSpPr>
          <p:nvPr/>
        </p:nvSpPr>
        <p:spPr bwMode="auto">
          <a:xfrm>
            <a:off x="4572000" y="4114800"/>
            <a:ext cx="4572000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400"/>
              <a:t>      </a:t>
            </a:r>
            <a:r>
              <a:rPr lang="en-US" sz="2400" b="1"/>
              <a:t>should make the domains look as similar as possible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400" b="1"/>
              <a:t> But       should also allow us to classify well</a:t>
            </a:r>
          </a:p>
        </p:txBody>
      </p:sp>
      <p:sp>
        <p:nvSpPr>
          <p:cNvPr id="206889" name="Text Box 41"/>
          <p:cNvSpPr txBox="1">
            <a:spLocks noChangeArrowheads="1"/>
          </p:cNvSpPr>
          <p:nvPr/>
        </p:nvSpPr>
        <p:spPr bwMode="auto">
          <a:xfrm>
            <a:off x="152400" y="1536700"/>
            <a:ext cx="419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Step 1:  Unlabeled </a:t>
            </a:r>
            <a:r>
              <a:rPr lang="en-US" sz="2000"/>
              <a:t>– Learn correspondence mapping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206890" name="Text Box 42"/>
          <p:cNvSpPr txBox="1">
            <a:spLocks noChangeArrowheads="1"/>
          </p:cNvSpPr>
          <p:nvPr/>
        </p:nvSpPr>
        <p:spPr bwMode="auto">
          <a:xfrm>
            <a:off x="4876800" y="1546225"/>
            <a:ext cx="373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Step 2:  Labeled </a:t>
            </a:r>
            <a:r>
              <a:rPr lang="en-US" sz="2000"/>
              <a:t>– Learn weight vector</a:t>
            </a:r>
          </a:p>
        </p:txBody>
      </p:sp>
      <p:sp>
        <p:nvSpPr>
          <p:cNvPr id="206910" name="Text Box 62"/>
          <p:cNvSpPr txBox="1">
            <a:spLocks noChangeArrowheads="1"/>
          </p:cNvSpPr>
          <p:nvPr/>
        </p:nvSpPr>
        <p:spPr bwMode="auto">
          <a:xfrm>
            <a:off x="1876425" y="26558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0.1</a:t>
            </a:r>
          </a:p>
        </p:txBody>
      </p:sp>
      <p:sp>
        <p:nvSpPr>
          <p:cNvPr id="206911" name="Text Box 63"/>
          <p:cNvSpPr txBox="1">
            <a:spLocks noChangeArrowheads="1"/>
          </p:cNvSpPr>
          <p:nvPr/>
        </p:nvSpPr>
        <p:spPr bwMode="auto">
          <a:xfrm>
            <a:off x="1955800" y="37226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6914" name="Line 66"/>
          <p:cNvSpPr>
            <a:spLocks noChangeShapeType="1"/>
          </p:cNvSpPr>
          <p:nvPr/>
        </p:nvSpPr>
        <p:spPr bwMode="auto">
          <a:xfrm>
            <a:off x="1879600" y="2960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15" name="Line 67"/>
          <p:cNvSpPr>
            <a:spLocks noChangeShapeType="1"/>
          </p:cNvSpPr>
          <p:nvPr/>
        </p:nvSpPr>
        <p:spPr bwMode="auto">
          <a:xfrm>
            <a:off x="1879600" y="3227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16" name="Line 68"/>
          <p:cNvSpPr>
            <a:spLocks noChangeShapeType="1"/>
          </p:cNvSpPr>
          <p:nvPr/>
        </p:nvSpPr>
        <p:spPr bwMode="auto">
          <a:xfrm>
            <a:off x="1879600" y="3735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17" name="Line 69"/>
          <p:cNvSpPr>
            <a:spLocks noChangeShapeType="1"/>
          </p:cNvSpPr>
          <p:nvPr/>
        </p:nvSpPr>
        <p:spPr bwMode="auto">
          <a:xfrm>
            <a:off x="1879600" y="4078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19" name="Text Box 71"/>
          <p:cNvSpPr txBox="1">
            <a:spLocks noChangeArrowheads="1"/>
          </p:cNvSpPr>
          <p:nvPr/>
        </p:nvSpPr>
        <p:spPr bwMode="auto">
          <a:xfrm>
            <a:off x="1955800" y="29098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6920" name="Text Box 72"/>
          <p:cNvSpPr txBox="1">
            <a:spLocks noChangeArrowheads="1"/>
          </p:cNvSpPr>
          <p:nvPr/>
        </p:nvSpPr>
        <p:spPr bwMode="auto">
          <a:xfrm>
            <a:off x="1981200" y="321468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206921" name="Text Box 73"/>
          <p:cNvSpPr txBox="1">
            <a:spLocks noChangeArrowheads="1"/>
          </p:cNvSpPr>
          <p:nvPr/>
        </p:nvSpPr>
        <p:spPr bwMode="auto">
          <a:xfrm>
            <a:off x="1893888" y="40274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0.3</a:t>
            </a:r>
          </a:p>
        </p:txBody>
      </p:sp>
      <p:sp>
        <p:nvSpPr>
          <p:cNvPr id="206922" name="Rectangle 74"/>
          <p:cNvSpPr>
            <a:spLocks noChangeArrowheads="1"/>
          </p:cNvSpPr>
          <p:nvPr/>
        </p:nvSpPr>
        <p:spPr bwMode="auto">
          <a:xfrm>
            <a:off x="1879600" y="2717800"/>
            <a:ext cx="457200" cy="165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24" name="Text Box 76"/>
          <p:cNvSpPr txBox="1">
            <a:spLocks noChangeArrowheads="1"/>
          </p:cNvSpPr>
          <p:nvPr/>
        </p:nvSpPr>
        <p:spPr bwMode="auto">
          <a:xfrm>
            <a:off x="3467100" y="41925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0.3</a:t>
            </a:r>
          </a:p>
        </p:txBody>
      </p:sp>
      <p:sp>
        <p:nvSpPr>
          <p:cNvPr id="206925" name="Text Box 77"/>
          <p:cNvSpPr txBox="1">
            <a:spLocks noChangeArrowheads="1"/>
          </p:cNvSpPr>
          <p:nvPr/>
        </p:nvSpPr>
        <p:spPr bwMode="auto">
          <a:xfrm>
            <a:off x="3492500" y="485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0.7</a:t>
            </a:r>
          </a:p>
        </p:txBody>
      </p:sp>
      <p:sp>
        <p:nvSpPr>
          <p:cNvPr id="206926" name="Line 78"/>
          <p:cNvSpPr>
            <a:spLocks noChangeShapeType="1"/>
          </p:cNvSpPr>
          <p:nvPr/>
        </p:nvSpPr>
        <p:spPr bwMode="auto">
          <a:xfrm>
            <a:off x="3454400" y="444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27" name="Line 79"/>
          <p:cNvSpPr>
            <a:spLocks noChangeShapeType="1"/>
          </p:cNvSpPr>
          <p:nvPr/>
        </p:nvSpPr>
        <p:spPr bwMode="auto">
          <a:xfrm>
            <a:off x="3454400" y="4649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28" name="Line 80"/>
          <p:cNvSpPr>
            <a:spLocks noChangeShapeType="1"/>
          </p:cNvSpPr>
          <p:nvPr/>
        </p:nvSpPr>
        <p:spPr bwMode="auto">
          <a:xfrm>
            <a:off x="3454400" y="4903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29" name="Line 81"/>
          <p:cNvSpPr>
            <a:spLocks noChangeShapeType="1"/>
          </p:cNvSpPr>
          <p:nvPr/>
        </p:nvSpPr>
        <p:spPr bwMode="auto">
          <a:xfrm>
            <a:off x="3454400" y="5119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30" name="Text Box 82"/>
          <p:cNvSpPr txBox="1">
            <a:spLocks noChangeArrowheads="1"/>
          </p:cNvSpPr>
          <p:nvPr/>
        </p:nvSpPr>
        <p:spPr bwMode="auto">
          <a:xfrm>
            <a:off x="3429000" y="43830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-1.0</a:t>
            </a:r>
          </a:p>
        </p:txBody>
      </p:sp>
      <p:sp>
        <p:nvSpPr>
          <p:cNvPr id="206931" name="Text Box 83"/>
          <p:cNvSpPr txBox="1">
            <a:spLocks noChangeArrowheads="1"/>
          </p:cNvSpPr>
          <p:nvPr/>
        </p:nvSpPr>
        <p:spPr bwMode="auto">
          <a:xfrm>
            <a:off x="3556000" y="4597400"/>
            <a:ext cx="30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</p:txBody>
      </p:sp>
      <p:sp>
        <p:nvSpPr>
          <p:cNvPr id="206932" name="Rectangle 84"/>
          <p:cNvSpPr>
            <a:spLocks noChangeArrowheads="1"/>
          </p:cNvSpPr>
          <p:nvPr/>
        </p:nvSpPr>
        <p:spPr bwMode="auto">
          <a:xfrm>
            <a:off x="3454400" y="4267200"/>
            <a:ext cx="457200" cy="111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33" name="Text Box 85"/>
          <p:cNvSpPr txBox="1">
            <a:spLocks noChangeArrowheads="1"/>
          </p:cNvSpPr>
          <p:nvPr/>
        </p:nvSpPr>
        <p:spPr bwMode="auto">
          <a:xfrm>
            <a:off x="3454400" y="5080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-2.1</a:t>
            </a:r>
          </a:p>
        </p:txBody>
      </p:sp>
      <p:sp>
        <p:nvSpPr>
          <p:cNvPr id="206937" name="AutoShape 89"/>
          <p:cNvSpPr>
            <a:spLocks noChangeArrowheads="1"/>
          </p:cNvSpPr>
          <p:nvPr/>
        </p:nvSpPr>
        <p:spPr bwMode="auto">
          <a:xfrm rot="2661945">
            <a:off x="2514600" y="35814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43" name="Oval 95"/>
          <p:cNvSpPr>
            <a:spLocks noChangeArrowheads="1"/>
          </p:cNvSpPr>
          <p:nvPr/>
        </p:nvSpPr>
        <p:spPr bwMode="auto">
          <a:xfrm>
            <a:off x="1143000" y="3352800"/>
            <a:ext cx="533400" cy="4572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54" name="Oval 106"/>
          <p:cNvSpPr>
            <a:spLocks noChangeArrowheads="1"/>
          </p:cNvSpPr>
          <p:nvPr/>
        </p:nvSpPr>
        <p:spPr bwMode="auto">
          <a:xfrm>
            <a:off x="7239000" y="2438400"/>
            <a:ext cx="533400" cy="4572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959" name="Picture 11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2538" y="3424238"/>
            <a:ext cx="277812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0" name="Picture 11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276600" y="3810000"/>
            <a:ext cx="787400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4" name="Picture 116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2986088"/>
            <a:ext cx="838200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6" name="Picture 118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4876800" y="4148138"/>
            <a:ext cx="315913" cy="315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7" name="Picture 119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5500688" y="5156200"/>
            <a:ext cx="315912" cy="315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70" name="Picture 122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45363" y="2554288"/>
            <a:ext cx="2444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976" name="AutoShape 128"/>
          <p:cNvSpPr>
            <a:spLocks noChangeArrowheads="1"/>
          </p:cNvSpPr>
          <p:nvPr/>
        </p:nvSpPr>
        <p:spPr bwMode="auto">
          <a:xfrm>
            <a:off x="6019800" y="3048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977" name="Picture 129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1905000" y="2362200"/>
            <a:ext cx="582613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06978" name="Text Box 130"/>
          <p:cNvSpPr txBox="1">
            <a:spLocks noChangeArrowheads="1"/>
          </p:cNvSpPr>
          <p:nvPr/>
        </p:nvSpPr>
        <p:spPr bwMode="auto">
          <a:xfrm>
            <a:off x="1952625" y="48148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6979" name="Text Box 131"/>
          <p:cNvSpPr txBox="1">
            <a:spLocks noChangeArrowheads="1"/>
          </p:cNvSpPr>
          <p:nvPr/>
        </p:nvSpPr>
        <p:spPr bwMode="auto">
          <a:xfrm>
            <a:off x="1966913" y="58816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6980" name="Line 132"/>
          <p:cNvSpPr>
            <a:spLocks noChangeShapeType="1"/>
          </p:cNvSpPr>
          <p:nvPr/>
        </p:nvSpPr>
        <p:spPr bwMode="auto">
          <a:xfrm>
            <a:off x="1890713" y="5119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81" name="Line 133"/>
          <p:cNvSpPr>
            <a:spLocks noChangeShapeType="1"/>
          </p:cNvSpPr>
          <p:nvPr/>
        </p:nvSpPr>
        <p:spPr bwMode="auto">
          <a:xfrm>
            <a:off x="1890713" y="5386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82" name="Line 134"/>
          <p:cNvSpPr>
            <a:spLocks noChangeShapeType="1"/>
          </p:cNvSpPr>
          <p:nvPr/>
        </p:nvSpPr>
        <p:spPr bwMode="auto">
          <a:xfrm>
            <a:off x="1890713" y="5894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83" name="Line 135"/>
          <p:cNvSpPr>
            <a:spLocks noChangeShapeType="1"/>
          </p:cNvSpPr>
          <p:nvPr/>
        </p:nvSpPr>
        <p:spPr bwMode="auto">
          <a:xfrm>
            <a:off x="1890713" y="6237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84" name="Text Box 136"/>
          <p:cNvSpPr txBox="1">
            <a:spLocks noChangeArrowheads="1"/>
          </p:cNvSpPr>
          <p:nvPr/>
        </p:nvSpPr>
        <p:spPr bwMode="auto">
          <a:xfrm>
            <a:off x="1952625" y="50688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-1</a:t>
            </a:r>
          </a:p>
        </p:txBody>
      </p:sp>
      <p:sp>
        <p:nvSpPr>
          <p:cNvPr id="206985" name="Text Box 137"/>
          <p:cNvSpPr txBox="1">
            <a:spLocks noChangeArrowheads="1"/>
          </p:cNvSpPr>
          <p:nvPr/>
        </p:nvSpPr>
        <p:spPr bwMode="auto">
          <a:xfrm>
            <a:off x="1992313" y="537368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206986" name="Text Box 138"/>
          <p:cNvSpPr txBox="1">
            <a:spLocks noChangeArrowheads="1"/>
          </p:cNvSpPr>
          <p:nvPr/>
        </p:nvSpPr>
        <p:spPr bwMode="auto">
          <a:xfrm>
            <a:off x="1828800" y="61864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-0.7</a:t>
            </a:r>
          </a:p>
        </p:txBody>
      </p:sp>
      <p:sp>
        <p:nvSpPr>
          <p:cNvPr id="206987" name="Rectangle 139"/>
          <p:cNvSpPr>
            <a:spLocks noChangeArrowheads="1"/>
          </p:cNvSpPr>
          <p:nvPr/>
        </p:nvSpPr>
        <p:spPr bwMode="auto">
          <a:xfrm>
            <a:off x="1890713" y="4876800"/>
            <a:ext cx="457200" cy="165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989" name="Picture 141" descr="TP_tmp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1916113" y="4521200"/>
            <a:ext cx="631825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06990" name="AutoShape 142"/>
          <p:cNvSpPr>
            <a:spLocks noChangeArrowheads="1"/>
          </p:cNvSpPr>
          <p:nvPr/>
        </p:nvSpPr>
        <p:spPr bwMode="auto">
          <a:xfrm rot="-2343821">
            <a:off x="2590800" y="48006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992" name="Picture 144" descr="TP_tmp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553200" y="2971800"/>
            <a:ext cx="2209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nimBg="1"/>
      <p:bldP spid="206858" grpId="0" animBg="1"/>
      <p:bldP spid="206871" grpId="0" animBg="1"/>
      <p:bldP spid="206877" grpId="0" animBg="1"/>
      <p:bldP spid="206880" grpId="0"/>
      <p:bldP spid="206889" grpId="0"/>
      <p:bldP spid="206890" grpId="0"/>
      <p:bldP spid="206910" grpId="0"/>
      <p:bldP spid="206911" grpId="0"/>
      <p:bldP spid="206914" grpId="0" animBg="1"/>
      <p:bldP spid="206915" grpId="0" animBg="1"/>
      <p:bldP spid="206916" grpId="0" animBg="1"/>
      <p:bldP spid="206917" grpId="0" animBg="1"/>
      <p:bldP spid="206919" grpId="0"/>
      <p:bldP spid="206920" grpId="0"/>
      <p:bldP spid="206921" grpId="0"/>
      <p:bldP spid="206922" grpId="0" animBg="1"/>
      <p:bldP spid="206924" grpId="0"/>
      <p:bldP spid="206925" grpId="0"/>
      <p:bldP spid="206926" grpId="0" animBg="1"/>
      <p:bldP spid="206927" grpId="0" animBg="1"/>
      <p:bldP spid="206928" grpId="0" animBg="1"/>
      <p:bldP spid="206929" grpId="0" animBg="1"/>
      <p:bldP spid="206930" grpId="0"/>
      <p:bldP spid="206931" grpId="0"/>
      <p:bldP spid="206932" grpId="0" animBg="1"/>
      <p:bldP spid="206933" grpId="0"/>
      <p:bldP spid="206937" grpId="0" animBg="1"/>
      <p:bldP spid="206943" grpId="0" animBg="1"/>
      <p:bldP spid="206954" grpId="0" animBg="1"/>
      <p:bldP spid="206976" grpId="0" animBg="1"/>
      <p:bldP spid="206978" grpId="0"/>
      <p:bldP spid="206979" grpId="0"/>
      <p:bldP spid="206980" grpId="0" animBg="1"/>
      <p:bldP spid="206981" grpId="0" animBg="1"/>
      <p:bldP spid="206982" grpId="0" animBg="1"/>
      <p:bldP spid="206983" grpId="0" animBg="1"/>
      <p:bldP spid="206984" grpId="0"/>
      <p:bldP spid="206985" grpId="0"/>
      <p:bldP spid="206986" grpId="0"/>
      <p:bldP spid="206987" grpId="0" animBg="1"/>
      <p:bldP spid="20699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WORDWRAP" val="0"/>
  <p:tag name="DEFAULTFONTSIZE" val="10"/>
  <p:tag name="DEFAULTWIDTH" val="354"/>
  <p:tag name="DEFAULTHEIGHT" val="3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begin{document}&#10;$\mathbf{v}$&#10;\end{document}&#10;"/>
  <p:tag name="EXTERNALNAME" val="TP_tmp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"/>
  <p:tag name="PICTUREFILESIZE" val="6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_{T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3"/>
  <p:tag name="PICTUREFILESIZE" val="5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textrm{sgn}\left(\mathbf{v}\! \cdot \!\boldsymbol{\Phi}(\mathbf{x})\right)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7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\[&#10;\left[\begin{array}{ccccc}&#10;\\&#10;\\&#10;\mathbf{w_{1}} &amp; \ldots &amp;  \mathbf{w_{i}} &amp; \ldots &amp; \mathbf{w_{N}}\\&#10;\\&#10;\\&#10;\end{array}\right]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1"/>
  <p:tag name="PICTUREFILESIZE" val="31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mathbf{W}^{T}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1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^{T}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"/>
  <p:tag name="PICTUREFILESIZE" val="9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"/>
  <p:tag name="PICTUREFILESIZE" val="4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"/>
  <p:tag name="PICTUREFILESIZE" val="4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textrm{sgn}\left[\mathbf{w}\! \cdot \!\mathbf{x} + \mathbf{v}\! \cdot \!\boldsymbol{\Phi}^{T}\mathbf{x}\right]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w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4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v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v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w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4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ambda ||\mathbf{w}||^{2} + \mu ||\mathbf{v} \! -\! \mathbf{v}_{s}||^{2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9"/>
  <p:tag name="PICTUREFILESIZE" val="29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fonts}&#10;\begin{document}&#10;\renewcommand{\min}[1]{{\hbox{$\underset{#1}{\mbox{min}}\;$}}}&#10;\[&#10;\min{\mathbf{w},\mathbf{v}} \sum_{j} L\left(\mathbf{w}\! \cdot\! \mathbf{x}_{j} + \mathbf{v} \! \cdot\! \boldsymbol{\Phi}^{T}\!\mathbf{x}_{j}, y_{j}\right) +&#10;\]&#10;\end{document}&#10;"/>
  <p:tag name="EXTERNALNAME" val="TP_tmp"/>
  <p:tag name="BLEND" val="0"/>
  <p:tag name="TRANSPARENT" val="1"/>
  <p:tag name="RESOLUTION" val="1200"/>
  <p:tag name="WORKAROUNDTRANSPARENCYBUG" val="0"/>
  <p:tag name="ALLOWFONTSUBSTITUTION" val="0"/>
  <p:tag name="BITMAPFORMAT" val="pngmono"/>
  <p:tag name="ORIGWIDTH" val="305"/>
  <p:tag name="PICTUREFILESIZE" val="1808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v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"/>
  <p:tag name="PICTUREFILESIZE" val="56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v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"/>
  <p:tag name="PICTUREFILESIZE" val="5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w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"/>
  <p:tag name="PICTUREFILESIZE" val="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"/>
  <p:tag name="PICTUREFILESIZE" val="42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w}_{y_{(i-1),i,(i+1)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3"/>
  <p:tag name="PICTUREFILESIZE" val="19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_{(i-1),i,(i+1)}\!=\!\textrm{JJ-NN--NN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1"/>
  <p:tag name="PICTUREFILESIZE" val="410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_{(i-1)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12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_{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"/>
  <p:tag name="PICTUREFILESIZE" val="6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_{i+1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"/>
  <p:tag name="PICTUREFILESIZE" val="7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$y^{*} = \argmax{y\in \mathcal{Y}} \left[\mathbf{w}_{y}\! \cdot \!\mathbf{x}\right]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8"/>
  <p:tag name="PICTUREFILESIZE" val="46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extrm{sgn}(\mathbf{w}\!\! \cdot \!\!\mathbf{x}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7"/>
  <p:tag name="PICTUREFILESIZE" val="20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1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(\mathbf{x}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"/>
  <p:tag name="PICTUREFILESIZE" val="11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(\mathbf{x})$&#10;\end{document}&#10;"/>
  <p:tag name="EXTERNALNAME" val="TP_tmp"/>
  <p:tag name="BLEND" val="0"/>
  <p:tag name="TRANSPARENT" val="1"/>
  <p:tag name="RESOLUTION" val="1200"/>
  <p:tag name="WORKAROUNDTRANSPARENCYBUG" val="0"/>
  <p:tag name="ALLOWFONTSUBSTITUTION" val="0"/>
  <p:tag name="BITMAPFORMAT" val="pngmono"/>
  <p:tag name="ORIGWIDTH" val="21"/>
  <p:tag name="PICTUREFILESIZE" val="11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CC66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B8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44512</TotalTime>
  <Words>1870</Words>
  <Application>Microsoft PowerPoint</Application>
  <PresentationFormat>On-screen Show (4:3)</PresentationFormat>
  <Paragraphs>448</Paragraphs>
  <Slides>35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Times</vt:lpstr>
      <vt:lpstr>宋体</vt:lpstr>
      <vt:lpstr>Times New Roman</vt:lpstr>
      <vt:lpstr>Wingdings</vt:lpstr>
      <vt:lpstr>Helvetica</vt:lpstr>
      <vt:lpstr>2_Default Design</vt:lpstr>
      <vt:lpstr>Chart</vt:lpstr>
      <vt:lpstr>Domain Adaptation with Structural Correspondence Learning</vt:lpstr>
      <vt:lpstr>Statistical models, multiple domains</vt:lpstr>
      <vt:lpstr>Different Domains of Text</vt:lpstr>
      <vt:lpstr>Sentiment Classification for Product Reviews</vt:lpstr>
      <vt:lpstr>books &amp; kitchen appliances</vt:lpstr>
      <vt:lpstr>Part of Speech Tagging</vt:lpstr>
      <vt:lpstr>Features &amp; Linear Models</vt:lpstr>
      <vt:lpstr>Structural Correspondence Learning (SCL)</vt:lpstr>
      <vt:lpstr>SCL: 2-Step Learning Process</vt:lpstr>
      <vt:lpstr>SCL: Making Domains Look Similar</vt:lpstr>
      <vt:lpstr>SCL: Pivot Features</vt:lpstr>
      <vt:lpstr>SCL Unlabeled Step:  Pivot Predictors</vt:lpstr>
      <vt:lpstr>SCL: Dimensionality Reduction</vt:lpstr>
      <vt:lpstr>Back to Linear Classifiers</vt:lpstr>
      <vt:lpstr>Inspirations for SCL</vt:lpstr>
      <vt:lpstr>Sentiment Classification Data</vt:lpstr>
      <vt:lpstr>Visualizing    (books &amp; kitchen)</vt:lpstr>
      <vt:lpstr>Slide 18</vt:lpstr>
      <vt:lpstr>Slide 19</vt:lpstr>
      <vt:lpstr>Slide 20</vt:lpstr>
      <vt:lpstr>Using Labeled Data</vt:lpstr>
      <vt:lpstr>Slide 22</vt:lpstr>
      <vt:lpstr>Average Improvements</vt:lpstr>
      <vt:lpstr>PoS Tagging:  Data &amp; Model</vt:lpstr>
      <vt:lpstr>Visualizing    PoS Tagging</vt:lpstr>
      <vt:lpstr>Empirical Results</vt:lpstr>
      <vt:lpstr>Results: Some labeled target domain data</vt:lpstr>
      <vt:lpstr>Adaptation &amp; Machine Translation</vt:lpstr>
      <vt:lpstr>Adaptation &amp; Ranking</vt:lpstr>
      <vt:lpstr>Learning Theory &amp; Adaptation</vt:lpstr>
      <vt:lpstr>Pipeline Adaptation: Tagging &amp; Parsing</vt:lpstr>
      <vt:lpstr>Measuring Adaptability</vt:lpstr>
      <vt:lpstr>A-distance vs Adaptation loss</vt:lpstr>
      <vt:lpstr>Features &amp; Linear Models</vt:lpstr>
      <vt:lpstr>Future Work</vt:lpstr>
    </vt:vector>
  </TitlesOfParts>
  <Company>Upenn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Feature-based Distributed Language Modeling with a Mixture of Experts</dc:title>
  <dc:creator>John Blitzer</dc:creator>
  <cp:lastModifiedBy>John Blitzer</cp:lastModifiedBy>
  <cp:revision>260</cp:revision>
  <dcterms:created xsi:type="dcterms:W3CDTF">2005-03-14T04:01:14Z</dcterms:created>
  <dcterms:modified xsi:type="dcterms:W3CDTF">2008-08-04T07:06:55Z</dcterms:modified>
</cp:coreProperties>
</file>