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tags/tag38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notesSlides/notesSlide23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Default Extension="xlsx" ContentType="application/vnd.openxmlformats-officedocument.spreadsheetml.sheet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charts/chart1.xml" ContentType="application/vnd.openxmlformats-officedocument.drawingml.char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tags/tag39.xml" ContentType="application/vnd.openxmlformats-officedocument.presentationml.tags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notesSlides/notesSlide15.xml" ContentType="application/vnd.openxmlformats-officedocument.presentationml.notesSlide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charts/chart4.xml" ContentType="application/vnd.openxmlformats-officedocument.drawingml.chart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tags/tag29.xml" ContentType="application/vnd.openxmlformats-officedocument.presentationml.tags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notesSlides/notesSlide14.xml" ContentType="application/vnd.openxmlformats-officedocument.presentationml.notesSlide+xml"/>
  <Override PartName="/ppt/tags/tag36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49" r:id="rId1"/>
  </p:sldMasterIdLst>
  <p:notesMasterIdLst>
    <p:notesMasterId r:id="rId27"/>
  </p:notesMasterIdLst>
  <p:sldIdLst>
    <p:sldId id="536" r:id="rId2"/>
    <p:sldId id="503" r:id="rId3"/>
    <p:sldId id="453" r:id="rId4"/>
    <p:sldId id="468" r:id="rId5"/>
    <p:sldId id="521" r:id="rId6"/>
    <p:sldId id="466" r:id="rId7"/>
    <p:sldId id="464" r:id="rId8"/>
    <p:sldId id="465" r:id="rId9"/>
    <p:sldId id="535" r:id="rId10"/>
    <p:sldId id="537" r:id="rId11"/>
    <p:sldId id="538" r:id="rId12"/>
    <p:sldId id="539" r:id="rId13"/>
    <p:sldId id="467" r:id="rId14"/>
    <p:sldId id="433" r:id="rId15"/>
    <p:sldId id="495" r:id="rId16"/>
    <p:sldId id="395" r:id="rId17"/>
    <p:sldId id="396" r:id="rId18"/>
    <p:sldId id="400" r:id="rId19"/>
    <p:sldId id="522" r:id="rId20"/>
    <p:sldId id="523" r:id="rId21"/>
    <p:sldId id="529" r:id="rId22"/>
    <p:sldId id="530" r:id="rId23"/>
    <p:sldId id="525" r:id="rId24"/>
    <p:sldId id="472" r:id="rId25"/>
    <p:sldId id="378" r:id="rId26"/>
  </p:sldIdLst>
  <p:sldSz cx="13004800" cy="9753600"/>
  <p:notesSz cx="6858000" cy="9144000"/>
  <p:embeddedFontLst>
    <p:embeddedFont>
      <p:font typeface="Arial Narrow" pitchFamily="34" charset="0"/>
      <p:regular r:id="rId28"/>
      <p:bold r:id="rId29"/>
      <p:italic r:id="rId30"/>
      <p:boldItalic r:id="rId31"/>
    </p:embeddedFont>
    <p:embeddedFont>
      <p:font typeface="CMMI10" pitchFamily="34" charset="0"/>
      <p:regular r:id="rId32"/>
    </p:embeddedFont>
    <p:embeddedFont>
      <p:font typeface="CMSY10" pitchFamily="34" charset="0"/>
      <p:regular r:id="rId33"/>
    </p:embeddedFont>
    <p:embeddedFont>
      <p:font typeface="CMEX10" pitchFamily="34" charset="0"/>
      <p:regular r:id="rId34"/>
    </p:embeddedFont>
    <p:embeddedFont>
      <p:font typeface="MSBM10" pitchFamily="34" charset="0"/>
      <p:regular r:id="rId35"/>
    </p:embeddedFont>
    <p:embeddedFont>
      <p:font typeface="CMMI7" pitchFamily="34" charset="0"/>
      <p:regular r:id="rId36"/>
    </p:embeddedFont>
    <p:embeddedFont>
      <p:font typeface="CMMI5" pitchFamily="34" charset="0"/>
      <p:regular r:id="rId37"/>
    </p:embeddedFont>
    <p:embeddedFont>
      <p:font typeface="CMR10" pitchFamily="34" charset="0"/>
      <p:regular r:id="rId38"/>
    </p:embeddedFont>
    <p:embeddedFont>
      <p:font typeface="CMSY10ORIG" pitchFamily="34" charset="0"/>
      <p:regular r:id="rId39"/>
    </p:embeddedFont>
    <p:embeddedFont>
      <p:font typeface="CMBX10" pitchFamily="34" charset="0"/>
      <p:regular r:id="rId40"/>
    </p:embeddedFont>
    <p:embeddedFont>
      <p:font typeface="SimSun" pitchFamily="2" charset="-122"/>
      <p:regular r:id="rId41"/>
    </p:embeddedFont>
    <p:embeddedFont>
      <p:font typeface="Tahoma" pitchFamily="34" charset="0"/>
      <p:regular r:id="rId42"/>
      <p:bold r:id="rId43"/>
    </p:embeddedFont>
  </p:embeddedFontLst>
  <p:custDataLst>
    <p:tags r:id="rId44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Arial Narrow" pitchFamily="34" charset="0"/>
        <a:ea typeface="ヒラギノ角ゴ Pro W3" pitchFamily="-80" charset="-128"/>
        <a:cs typeface="+mn-cs"/>
        <a:sym typeface="Arial Narrow" pitchFamily="34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Arial Narrow" pitchFamily="34" charset="0"/>
        <a:ea typeface="ヒラギノ角ゴ Pro W3" pitchFamily="-80" charset="-128"/>
        <a:cs typeface="+mn-cs"/>
        <a:sym typeface="Arial Narrow" pitchFamily="34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Arial Narrow" pitchFamily="34" charset="0"/>
        <a:ea typeface="ヒラギノ角ゴ Pro W3" pitchFamily="-80" charset="-128"/>
        <a:cs typeface="+mn-cs"/>
        <a:sym typeface="Arial Narrow" pitchFamily="34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Arial Narrow" pitchFamily="34" charset="0"/>
        <a:ea typeface="ヒラギノ角ゴ Pro W3" pitchFamily="-80" charset="-128"/>
        <a:cs typeface="+mn-cs"/>
        <a:sym typeface="Arial Narrow" pitchFamily="34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Arial Narrow" pitchFamily="34" charset="0"/>
        <a:ea typeface="ヒラギノ角ゴ Pro W3" pitchFamily="-80" charset="-128"/>
        <a:cs typeface="+mn-cs"/>
        <a:sym typeface="Arial Narrow" pitchFamily="34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Arial Narrow" pitchFamily="34" charset="0"/>
        <a:ea typeface="ヒラギノ角ゴ Pro W3" pitchFamily="-80" charset="-128"/>
        <a:cs typeface="+mn-cs"/>
        <a:sym typeface="Arial Narrow" pitchFamily="34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Arial Narrow" pitchFamily="34" charset="0"/>
        <a:ea typeface="ヒラギノ角ゴ Pro W3" pitchFamily="-80" charset="-128"/>
        <a:cs typeface="+mn-cs"/>
        <a:sym typeface="Arial Narrow" pitchFamily="34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Arial Narrow" pitchFamily="34" charset="0"/>
        <a:ea typeface="ヒラギノ角ゴ Pro W3" pitchFamily="-80" charset="-128"/>
        <a:cs typeface="+mn-cs"/>
        <a:sym typeface="Arial Narrow" pitchFamily="34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Arial Narrow" pitchFamily="34" charset="0"/>
        <a:ea typeface="ヒラギノ角ゴ Pro W3" pitchFamily="-80" charset="-128"/>
        <a:cs typeface="+mn-cs"/>
        <a:sym typeface="Arial Narrow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hn" initials="J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2D28"/>
    <a:srgbClr val="805A50"/>
    <a:srgbClr val="9600E1"/>
    <a:srgbClr val="96CF87"/>
    <a:srgbClr val="489A58"/>
    <a:srgbClr val="008000"/>
    <a:srgbClr val="006400"/>
    <a:srgbClr val="2121FF"/>
    <a:srgbClr val="640096"/>
    <a:srgbClr val="C8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51" autoAdjust="0"/>
    <p:restoredTop sz="91082" autoAdjust="0"/>
  </p:normalViewPr>
  <p:slideViewPr>
    <p:cSldViewPr>
      <p:cViewPr varScale="1">
        <p:scale>
          <a:sx n="58" d="100"/>
          <a:sy n="58" d="100"/>
        </p:scale>
        <p:origin x="-1074" y="-78"/>
      </p:cViewPr>
      <p:guideLst>
        <p:guide orient="horz" pos="3049"/>
        <p:guide pos="4073"/>
      </p:guideLst>
    </p:cSldViewPr>
  </p:slideViewPr>
  <p:outlineViewPr>
    <p:cViewPr>
      <p:scale>
        <a:sx n="33" d="100"/>
        <a:sy n="33" d="100"/>
      </p:scale>
      <p:origin x="0" y="59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808" y="-120"/>
      </p:cViewPr>
      <p:guideLst>
        <p:guide orient="horz" pos="2880"/>
        <p:guide pos="2160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6.5076247699670381E-2"/>
          <c:y val="4.8983169608361743E-2"/>
          <c:w val="0.91921569251075463"/>
          <c:h val="0.82674879225715592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Monolingual</c:v>
                </c:pt>
              </c:strCache>
            </c:strRef>
          </c:tx>
          <c:spPr>
            <a:solidFill>
              <a:srgbClr val="96CF87"/>
            </a:solidFill>
          </c:spPr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Joint</c:v>
                </c:pt>
              </c:strCache>
            </c:strRef>
          </c:tx>
          <c:spPr>
            <a:solidFill>
              <a:srgbClr val="7800C8"/>
            </a:solidFill>
          </c:spPr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Sheet1!$C$2:$C$3</c:f>
              <c:numCache>
                <c:formatCode>General</c:formatCode>
                <c:ptCount val="2"/>
              </c:numCache>
            </c:numRef>
          </c:val>
        </c:ser>
        <c:axId val="146855040"/>
        <c:axId val="146856576"/>
      </c:barChart>
      <c:catAx>
        <c:axId val="146855040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sz="2800"/>
            </a:pPr>
            <a:endParaRPr lang="en-US"/>
          </a:p>
        </c:txPr>
        <c:crossAx val="146856576"/>
        <c:crosses val="autoZero"/>
        <c:auto val="1"/>
        <c:lblAlgn val="ctr"/>
        <c:lblOffset val="100"/>
      </c:catAx>
      <c:valAx>
        <c:axId val="146856576"/>
        <c:scaling>
          <c:orientation val="minMax"/>
          <c:max val="90"/>
          <c:min val="78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2800"/>
            </a:pPr>
            <a:endParaRPr lang="en-US"/>
          </a:p>
        </c:txPr>
        <c:crossAx val="146855040"/>
        <c:crosses val="autoZero"/>
        <c:crossBetween val="between"/>
        <c:majorUnit val="3"/>
        <c:minorUnit val="3"/>
      </c:valAx>
    </c:plotArea>
    <c:legend>
      <c:legendPos val="t"/>
      <c:layout>
        <c:manualLayout>
          <c:xMode val="edge"/>
          <c:yMode val="edge"/>
          <c:x val="0.1889760871735478"/>
          <c:y val="2.149457619681094E-2"/>
          <c:w val="0.62316974157679594"/>
          <c:h val="8.1821250673532644E-2"/>
        </c:manualLayout>
      </c:layout>
      <c:spPr>
        <a:solidFill>
          <a:srgbClr val="FFFFFF"/>
        </a:solidFill>
        <a:ln w="12700">
          <a:solidFill>
            <a:srgbClr val="000000"/>
          </a:solidFill>
        </a:ln>
      </c:spPr>
      <c:txPr>
        <a:bodyPr/>
        <a:lstStyle/>
        <a:p>
          <a:pPr>
            <a:defRPr sz="3600"/>
          </a:pPr>
          <a:endParaRPr lang="en-US"/>
        </a:p>
      </c:txPr>
    </c:legend>
    <c:plotVisOnly val="1"/>
  </c:chart>
  <c:spPr>
    <a:ln w="25400">
      <a:solidFill>
        <a:srgbClr val="000000"/>
      </a:solidFill>
    </a:ln>
  </c:spPr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6.5076247699670381E-2"/>
          <c:y val="4.8983169608361743E-2"/>
          <c:w val="0.91921569251075463"/>
          <c:h val="0.82674879225715614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Monolingual</c:v>
                </c:pt>
              </c:strCache>
            </c:strRef>
          </c:tx>
          <c:spPr>
            <a:solidFill>
              <a:srgbClr val="96CF87"/>
            </a:solidFill>
          </c:spPr>
          <c:cat>
            <c:strRef>
              <c:f>Sheet1!$A$2:$A$3</c:f>
              <c:strCache>
                <c:ptCount val="1"/>
                <c:pt idx="0">
                  <c:v>Chinese parser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83.6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Joint</c:v>
                </c:pt>
              </c:strCache>
            </c:strRef>
          </c:tx>
          <c:spPr>
            <a:solidFill>
              <a:srgbClr val="7800C8"/>
            </a:solidFill>
          </c:spPr>
          <c:cat>
            <c:strRef>
              <c:f>Sheet1!$A$2:$A$3</c:f>
              <c:strCache>
                <c:ptCount val="1"/>
                <c:pt idx="0">
                  <c:v>Chinese parser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85.7</c:v>
                </c:pt>
              </c:numCache>
            </c:numRef>
          </c:val>
        </c:ser>
        <c:axId val="147262464"/>
        <c:axId val="147268352"/>
      </c:barChart>
      <c:catAx>
        <c:axId val="147262464"/>
        <c:scaling>
          <c:orientation val="minMax"/>
        </c:scaling>
        <c:axPos val="b"/>
        <c:tickLblPos val="nextTo"/>
        <c:txPr>
          <a:bodyPr/>
          <a:lstStyle/>
          <a:p>
            <a:pPr>
              <a:defRPr sz="2800"/>
            </a:pPr>
            <a:endParaRPr lang="en-US"/>
          </a:p>
        </c:txPr>
        <c:crossAx val="147268352"/>
        <c:crosses val="autoZero"/>
        <c:auto val="1"/>
        <c:lblAlgn val="ctr"/>
        <c:lblOffset val="100"/>
      </c:catAx>
      <c:valAx>
        <c:axId val="147268352"/>
        <c:scaling>
          <c:orientation val="minMax"/>
          <c:max val="90"/>
          <c:min val="78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2800"/>
            </a:pPr>
            <a:endParaRPr lang="en-US"/>
          </a:p>
        </c:txPr>
        <c:crossAx val="147262464"/>
        <c:crosses val="autoZero"/>
        <c:crossBetween val="between"/>
        <c:majorUnit val="3"/>
        <c:minorUnit val="3"/>
      </c:valAx>
    </c:plotArea>
    <c:legend>
      <c:legendPos val="t"/>
      <c:layout>
        <c:manualLayout>
          <c:xMode val="edge"/>
          <c:yMode val="edge"/>
          <c:x val="0.20580615123380713"/>
          <c:y val="2.149457619681094E-2"/>
          <c:w val="0.59063161772696049"/>
          <c:h val="8.1821250673532644E-2"/>
        </c:manualLayout>
      </c:layout>
      <c:spPr>
        <a:solidFill>
          <a:srgbClr val="FFFFFF"/>
        </a:solidFill>
        <a:ln w="12700">
          <a:solidFill>
            <a:srgbClr val="000000"/>
          </a:solidFill>
        </a:ln>
      </c:spPr>
      <c:txPr>
        <a:bodyPr/>
        <a:lstStyle/>
        <a:p>
          <a:pPr>
            <a:defRPr sz="3600"/>
          </a:pPr>
          <a:endParaRPr lang="en-US"/>
        </a:p>
      </c:txPr>
    </c:legend>
    <c:plotVisOnly val="1"/>
  </c:chart>
  <c:spPr>
    <a:ln w="25400">
      <a:solidFill>
        <a:srgbClr val="000000"/>
      </a:solidFill>
    </a:ln>
  </c:spPr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6.5076247699670381E-2"/>
          <c:y val="4.8983169608361743E-2"/>
          <c:w val="0.91921569251075463"/>
          <c:h val="0.82674879225715614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Monolingual</c:v>
                </c:pt>
              </c:strCache>
            </c:strRef>
          </c:tx>
          <c:spPr>
            <a:solidFill>
              <a:srgbClr val="96CF87"/>
            </a:solidFill>
          </c:spPr>
          <c:cat>
            <c:strRef>
              <c:f>Sheet1!$A$2:$A$3</c:f>
              <c:strCache>
                <c:ptCount val="2"/>
                <c:pt idx="0">
                  <c:v>Chinese parser</c:v>
                </c:pt>
                <c:pt idx="1">
                  <c:v>English parser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83.6</c:v>
                </c:pt>
                <c:pt idx="1">
                  <c:v>81.2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Joint</c:v>
                </c:pt>
              </c:strCache>
            </c:strRef>
          </c:tx>
          <c:spPr>
            <a:solidFill>
              <a:srgbClr val="7800C8"/>
            </a:solidFill>
          </c:spPr>
          <c:cat>
            <c:strRef>
              <c:f>Sheet1!$A$2:$A$3</c:f>
              <c:strCache>
                <c:ptCount val="2"/>
                <c:pt idx="0">
                  <c:v>Chinese parser</c:v>
                </c:pt>
                <c:pt idx="1">
                  <c:v>English parser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85.7</c:v>
                </c:pt>
                <c:pt idx="1">
                  <c:v>84.5</c:v>
                </c:pt>
              </c:numCache>
            </c:numRef>
          </c:val>
        </c:ser>
        <c:axId val="147309696"/>
        <c:axId val="147311232"/>
      </c:barChart>
      <c:catAx>
        <c:axId val="147309696"/>
        <c:scaling>
          <c:orientation val="minMax"/>
        </c:scaling>
        <c:axPos val="b"/>
        <c:tickLblPos val="nextTo"/>
        <c:txPr>
          <a:bodyPr/>
          <a:lstStyle/>
          <a:p>
            <a:pPr>
              <a:defRPr sz="2800"/>
            </a:pPr>
            <a:endParaRPr lang="en-US"/>
          </a:p>
        </c:txPr>
        <c:crossAx val="147311232"/>
        <c:crosses val="autoZero"/>
        <c:auto val="1"/>
        <c:lblAlgn val="ctr"/>
        <c:lblOffset val="100"/>
      </c:catAx>
      <c:valAx>
        <c:axId val="147311232"/>
        <c:scaling>
          <c:orientation val="minMax"/>
          <c:max val="90"/>
          <c:min val="78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2800"/>
            </a:pPr>
            <a:endParaRPr lang="en-US"/>
          </a:p>
        </c:txPr>
        <c:crossAx val="147309696"/>
        <c:crosses val="autoZero"/>
        <c:crossBetween val="between"/>
        <c:majorUnit val="3"/>
        <c:minorUnit val="3"/>
      </c:valAx>
    </c:plotArea>
    <c:legend>
      <c:legendPos val="t"/>
      <c:layout>
        <c:manualLayout>
          <c:xMode val="edge"/>
          <c:yMode val="edge"/>
          <c:x val="0.20580615123380713"/>
          <c:y val="2.149457619681094E-2"/>
          <c:w val="0.59063161772696049"/>
          <c:h val="8.1821250673532644E-2"/>
        </c:manualLayout>
      </c:layout>
      <c:spPr>
        <a:solidFill>
          <a:srgbClr val="FFFFFF"/>
        </a:solidFill>
        <a:ln w="12700">
          <a:solidFill>
            <a:srgbClr val="000000"/>
          </a:solidFill>
        </a:ln>
      </c:spPr>
      <c:txPr>
        <a:bodyPr/>
        <a:lstStyle/>
        <a:p>
          <a:pPr>
            <a:defRPr sz="3600"/>
          </a:pPr>
          <a:endParaRPr lang="en-US"/>
        </a:p>
      </c:txPr>
    </c:legend>
    <c:plotVisOnly val="1"/>
  </c:chart>
  <c:spPr>
    <a:ln w="25400">
      <a:solidFill>
        <a:srgbClr val="000000"/>
      </a:solidFill>
    </a:ln>
  </c:spPr>
  <c:txPr>
    <a:bodyPr/>
    <a:lstStyle/>
    <a:p>
      <a:pPr>
        <a:defRPr sz="1800"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6.5076247699670381E-2"/>
          <c:y val="4.8983169608361743E-2"/>
          <c:w val="0.91921569251075463"/>
          <c:h val="0.82674879225715614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HMM</c:v>
                </c:pt>
              </c:strCache>
            </c:strRef>
          </c:tx>
          <c:spPr>
            <a:solidFill>
              <a:srgbClr val="962D28"/>
            </a:solidFill>
          </c:spPr>
          <c:cat>
            <c:strRef>
              <c:f>Sheet1!$A$2</c:f>
              <c:strCache>
                <c:ptCount val="1"/>
                <c:pt idx="0">
                  <c:v>Word alignment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69.5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Discriminative ITG</c:v>
                </c:pt>
              </c:strCache>
            </c:strRef>
          </c:tx>
          <c:spPr>
            <a:solidFill>
              <a:srgbClr val="96CF87"/>
            </a:solidFill>
          </c:spPr>
          <c:cat>
            <c:strRef>
              <c:f>Sheet1!$A$2</c:f>
              <c:strCache>
                <c:ptCount val="1"/>
                <c:pt idx="0">
                  <c:v>Word alignment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79.5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Joint</c:v>
                </c:pt>
              </c:strCache>
            </c:strRef>
          </c:tx>
          <c:spPr>
            <a:solidFill>
              <a:srgbClr val="9600E1"/>
            </a:solidFill>
          </c:spPr>
          <c:cat>
            <c:strRef>
              <c:f>Sheet1!$A$2</c:f>
              <c:strCache>
                <c:ptCount val="1"/>
                <c:pt idx="0">
                  <c:v>Word alignment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85</c:v>
                </c:pt>
              </c:numCache>
            </c:numRef>
          </c:val>
        </c:ser>
        <c:axId val="147518208"/>
        <c:axId val="147519744"/>
      </c:barChart>
      <c:catAx>
        <c:axId val="147518208"/>
        <c:scaling>
          <c:orientation val="minMax"/>
        </c:scaling>
        <c:axPos val="b"/>
        <c:tickLblPos val="nextTo"/>
        <c:txPr>
          <a:bodyPr/>
          <a:lstStyle/>
          <a:p>
            <a:pPr>
              <a:defRPr sz="2800"/>
            </a:pPr>
            <a:endParaRPr lang="en-US"/>
          </a:p>
        </c:txPr>
        <c:crossAx val="147519744"/>
        <c:crosses val="autoZero"/>
        <c:auto val="1"/>
        <c:lblAlgn val="ctr"/>
        <c:lblOffset val="100"/>
      </c:catAx>
      <c:valAx>
        <c:axId val="147519744"/>
        <c:scaling>
          <c:orientation val="minMax"/>
          <c:max val="90"/>
          <c:min val="65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2800"/>
            </a:pPr>
            <a:endParaRPr lang="en-US"/>
          </a:p>
        </c:txPr>
        <c:crossAx val="147518208"/>
        <c:crosses val="autoZero"/>
        <c:crossBetween val="between"/>
        <c:majorUnit val="4"/>
        <c:minorUnit val="4"/>
      </c:valAx>
    </c:plotArea>
    <c:legend>
      <c:legendPos val="t"/>
      <c:layout>
        <c:manualLayout>
          <c:xMode val="edge"/>
          <c:yMode val="edge"/>
          <c:x val="0.20580615123380713"/>
          <c:y val="2.149457619681094E-2"/>
          <c:w val="0.57933718702044257"/>
          <c:h val="8.1821250673532631E-2"/>
        </c:manualLayout>
      </c:layout>
      <c:spPr>
        <a:solidFill>
          <a:srgbClr val="FFFFFF"/>
        </a:solidFill>
        <a:ln w="12700">
          <a:solidFill>
            <a:srgbClr val="000000"/>
          </a:solidFill>
        </a:ln>
      </c:spPr>
      <c:txPr>
        <a:bodyPr/>
        <a:lstStyle/>
        <a:p>
          <a:pPr>
            <a:defRPr sz="3200"/>
          </a:pPr>
          <a:endParaRPr lang="en-US"/>
        </a:p>
      </c:txPr>
    </c:legend>
    <c:plotVisOnly val="1"/>
  </c:chart>
  <c:spPr>
    <a:ln w="25400">
      <a:solidFill>
        <a:srgbClr val="000000"/>
      </a:solidFill>
    </a:ln>
  </c:spPr>
  <c:txPr>
    <a:bodyPr/>
    <a:lstStyle/>
    <a:p>
      <a:pPr>
        <a:defRPr sz="1800"/>
      </a:pPr>
      <a:endParaRPr lang="en-US"/>
    </a:p>
  </c:txPr>
  <c:externalData r:id="rId1"/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0-01-13T00:31:17.074" idx="5">
    <p:pos x="10" y="10"/>
    <p:text>PhD, visiting researcher, Postdoc
All on correspondences
Say:  Correspondences for Domain Adaptation
         Correspondences for Machine Translation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3" name="Rectangle 3"/>
          <p:cNvSpPr>
            <a:spLocks noGrp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5"/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6326" name="Rectangle 6"/>
          <p:cNvSpPr>
            <a:spLocks noGrp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7" name="Rectangle 7"/>
          <p:cNvSpPr>
            <a:spLocks noGrp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4DB39CF-2F0D-41FE-AAC6-4D63C3942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38B1F2-2275-482B-9631-CB923DAA6C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8FD0FB-2A10-47EE-83B8-5DA00F1A3847}" type="slidenum">
              <a:rPr lang="en-US"/>
              <a:pPr/>
              <a:t>10</a:t>
            </a:fld>
            <a:endParaRPr lang="en-US"/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8FD0FB-2A10-47EE-83B8-5DA00F1A3847}" type="slidenum">
              <a:rPr lang="en-US"/>
              <a:pPr/>
              <a:t>11</a:t>
            </a:fld>
            <a:endParaRPr lang="en-US"/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8FD0FB-2A10-47EE-83B8-5DA00F1A3847}" type="slidenum">
              <a:rPr lang="en-US"/>
              <a:pPr/>
              <a:t>12</a:t>
            </a:fld>
            <a:endParaRPr lang="en-US"/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8FD0FB-2A10-47EE-83B8-5DA00F1A3847}" type="slidenum">
              <a:rPr lang="en-US"/>
              <a:pPr/>
              <a:t>13</a:t>
            </a:fld>
            <a:endParaRPr lang="en-US"/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</a:t>
            </a:r>
            <a:r>
              <a:rPr lang="en-US" baseline="0" dirty="0" smtClean="0"/>
              <a:t> model can do more.  We can handle non-synchronicity.</a:t>
            </a: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8FD0FB-2A10-47EE-83B8-5DA00F1A3847}" type="slidenum">
              <a:rPr lang="en-US"/>
              <a:pPr/>
              <a:t>14</a:t>
            </a:fld>
            <a:endParaRPr lang="en-US"/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8FD0FB-2A10-47EE-83B8-5DA00F1A3847}" type="slidenum">
              <a:rPr lang="en-US"/>
              <a:pPr/>
              <a:t>15</a:t>
            </a:fld>
            <a:endParaRPr lang="en-US"/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8FD0FB-2A10-47EE-83B8-5DA00F1A3847}" type="slidenum">
              <a:rPr lang="en-US"/>
              <a:pPr/>
              <a:t>16</a:t>
            </a:fld>
            <a:endParaRPr lang="en-US"/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8FD0FB-2A10-47EE-83B8-5DA00F1A3847}" type="slidenum">
              <a:rPr lang="en-US"/>
              <a:pPr/>
              <a:t>17</a:t>
            </a:fld>
            <a:endParaRPr lang="en-US"/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8FD0FB-2A10-47EE-83B8-5DA00F1A3847}" type="slidenum">
              <a:rPr lang="en-US"/>
              <a:pPr/>
              <a:t>18</a:t>
            </a:fld>
            <a:endParaRPr lang="en-US"/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8FD0FB-2A10-47EE-83B8-5DA00F1A3847}" type="slidenum">
              <a:rPr lang="en-US"/>
              <a:pPr/>
              <a:t>19</a:t>
            </a:fld>
            <a:endParaRPr lang="en-US"/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65862D-6B10-48EA-8AD3-B65C7DC49EBF}" type="slidenum">
              <a:rPr lang="en-US"/>
              <a:pPr/>
              <a:t>2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8FD0FB-2A10-47EE-83B8-5DA00F1A3847}" type="slidenum">
              <a:rPr lang="en-US"/>
              <a:pPr/>
              <a:t>20</a:t>
            </a:fld>
            <a:endParaRPr lang="en-US"/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8FD0FB-2A10-47EE-83B8-5DA00F1A3847}" type="slidenum">
              <a:rPr lang="en-US"/>
              <a:pPr/>
              <a:t>21</a:t>
            </a:fld>
            <a:endParaRPr lang="en-US"/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8FD0FB-2A10-47EE-83B8-5DA00F1A3847}" type="slidenum">
              <a:rPr lang="en-US"/>
              <a:pPr/>
              <a:t>22</a:t>
            </a:fld>
            <a:endParaRPr lang="en-US"/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8FD0FB-2A10-47EE-83B8-5DA00F1A3847}" type="slidenum">
              <a:rPr lang="en-US"/>
              <a:pPr/>
              <a:t>23</a:t>
            </a:fld>
            <a:endParaRPr lang="en-US"/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8FD0FB-2A10-47EE-83B8-5DA00F1A3847}" type="slidenum">
              <a:rPr lang="en-US"/>
              <a:pPr/>
              <a:t>24</a:t>
            </a:fld>
            <a:endParaRPr lang="en-US"/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mu4qian1 dao3zhi4 fei1ji1 xiang1zhuang4 DE</a:t>
            </a:r>
            <a:r>
              <a:rPr lang="en-US" baseline="0" dirty="0" smtClean="0"/>
              <a:t> yuan2yin1 shang4 bu4 qing1chu3, dang1di4 min2hang2 bu4men2 jiang1 dui4ci3 zhan3kai1 diao4cha2</a:t>
            </a:r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FD1F3C-3390-40E7-9B98-04287B253EAC}" type="slidenum">
              <a:rPr lang="en-US"/>
              <a:pPr/>
              <a:t>25</a:t>
            </a:fld>
            <a:endParaRPr lang="en-US"/>
          </a:p>
        </p:txBody>
      </p:sp>
      <p:sp>
        <p:nvSpPr>
          <p:cNvPr id="510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F249A5-CDD0-4003-AE4A-3B971246CAD0}" type="slidenum">
              <a:rPr lang="en-US"/>
              <a:pPr/>
              <a:t>3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</a:t>
            </a:r>
            <a:r>
              <a:rPr lang="en-US" baseline="0" dirty="0" smtClean="0"/>
              <a:t> monolingual parsing here</a:t>
            </a:r>
            <a:br>
              <a:rPr lang="en-US" baseline="0" dirty="0" smtClean="0"/>
            </a:br>
            <a:endParaRPr lang="en-US" baseline="0" dirty="0" smtClean="0"/>
          </a:p>
          <a:p>
            <a:r>
              <a:rPr lang="en-US" baseline="0" dirty="0" smtClean="0"/>
              <a:t>But we actually have translations.  Because of that we can do better, but only if our model represents how parts of structure correspond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F249A5-CDD0-4003-AE4A-3B971246CAD0}" type="slidenum">
              <a:rPr lang="en-US"/>
              <a:pPr/>
              <a:t>4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F249A5-CDD0-4003-AE4A-3B971246CAD0}" type="slidenum">
              <a:rPr lang="en-US"/>
              <a:pPr/>
              <a:t>5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F249A5-CDD0-4003-AE4A-3B971246CAD0}" type="slidenum">
              <a:rPr lang="en-US"/>
              <a:pPr/>
              <a:t>6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how do we talk about a model which has 2 corresponding trees?  Synchronicity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63F8DE-241F-4E07-AE82-022821870883}" type="slidenum">
              <a:rPr lang="en-US"/>
              <a:pPr/>
              <a:t>7</a:t>
            </a:fld>
            <a:endParaRPr lang="en-US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F249A5-CDD0-4003-AE4A-3B971246CAD0}" type="slidenum">
              <a:rPr lang="en-US"/>
              <a:pPr/>
              <a:t>8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8FD0FB-2A10-47EE-83B8-5DA00F1A3847}" type="slidenum">
              <a:rPr lang="en-US"/>
              <a:pPr/>
              <a:t>9</a:t>
            </a:fld>
            <a:endParaRPr lang="en-US"/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400" y="452437"/>
            <a:ext cx="10210800" cy="130016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spcBef>
                <a:spcPts val="600"/>
              </a:spcBef>
              <a:buSzPct val="100000"/>
              <a:buFont typeface="Wingdings" pitchFamily="2" charset="2"/>
              <a:buChar char="§"/>
              <a:defRPr sz="3600">
                <a:solidFill>
                  <a:schemeClr val="accent1"/>
                </a:solidFill>
                <a:latin typeface="+mj-lt"/>
              </a:defRPr>
            </a:lvl1pPr>
            <a:lvl2pPr>
              <a:spcBef>
                <a:spcPts val="600"/>
              </a:spcBef>
              <a:buSzPct val="100000"/>
              <a:buFont typeface="Wingdings" pitchFamily="2" charset="2"/>
              <a:buChar char="§"/>
              <a:defRPr sz="3200">
                <a:latin typeface="+mj-lt"/>
              </a:defRPr>
            </a:lvl2pPr>
            <a:lvl3pPr>
              <a:spcBef>
                <a:spcPts val="600"/>
              </a:spcBef>
              <a:buSzPct val="100000"/>
              <a:buFont typeface="Wingdings" pitchFamily="2" charset="2"/>
              <a:buChar char="§"/>
              <a:defRPr sz="2800">
                <a:solidFill>
                  <a:schemeClr val="accent1"/>
                </a:solidFill>
                <a:latin typeface="+mj-lt"/>
              </a:defRPr>
            </a:lvl3pPr>
            <a:lvl4pPr>
              <a:spcBef>
                <a:spcPts val="600"/>
              </a:spcBef>
              <a:buSzPct val="100000"/>
              <a:buFont typeface="Wingdings" pitchFamily="2" charset="2"/>
              <a:buChar char="§"/>
              <a:defRPr sz="2400">
                <a:latin typeface="+mj-lt"/>
              </a:defRPr>
            </a:lvl4pPr>
            <a:lvl5pPr>
              <a:spcBef>
                <a:spcPts val="600"/>
              </a:spcBef>
              <a:buSzPct val="100000"/>
              <a:buFont typeface="Wingdings" pitchFamily="2" charset="2"/>
              <a:buChar char="§"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609600"/>
            <a:ext cx="2925762" cy="810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609600"/>
            <a:ext cx="8624888" cy="8102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nlp logo_hi re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89563" y="2845658"/>
            <a:ext cx="2828948" cy="356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37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4725" y="1188987"/>
            <a:ext cx="11055350" cy="16256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51038" y="6065787"/>
            <a:ext cx="9102725" cy="1192212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latin typeface="+mj-lt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Arial Narrow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0400" y="457200"/>
            <a:ext cx="10210800" cy="130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46" tIns="65023" rIns="130046" bIns="650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 Narrow" pitchFamily="34" charset="0"/>
              </a:rPr>
              <a:t>Click to edit Master title style</a:t>
            </a:r>
          </a:p>
        </p:txBody>
      </p:sp>
      <p:pic>
        <p:nvPicPr>
          <p:cNvPr id="14339" name="Picture 7" descr="nlp logo_hi res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30175" y="107950"/>
            <a:ext cx="1689100" cy="212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6" name="Rectangle 8"/>
          <p:cNvSpPr>
            <a:spLocks noChangeArrowheads="1"/>
          </p:cNvSpPr>
          <p:nvPr/>
        </p:nvSpPr>
        <p:spPr bwMode="gray">
          <a:xfrm>
            <a:off x="1778000" y="1752600"/>
            <a:ext cx="10399713" cy="460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pPr defTabSz="1300163">
              <a:defRPr/>
            </a:pPr>
            <a:endParaRPr kumimoji="1" lang="en-US" sz="3400">
              <a:solidFill>
                <a:schemeClr val="tx1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5400">
          <a:solidFill>
            <a:schemeClr val="accent1"/>
          </a:solidFill>
          <a:latin typeface="+mj-lt"/>
          <a:ea typeface="+mj-ea"/>
          <a:cs typeface="+mj-cs"/>
          <a:sym typeface="Arial Narrow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400">
          <a:solidFill>
            <a:schemeClr val="accent1"/>
          </a:solidFill>
          <a:latin typeface="Arial" charset="0"/>
          <a:ea typeface="ヒラギノ角ゴ Pro W3" pitchFamily="-80" charset="-128"/>
          <a:sym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400">
          <a:solidFill>
            <a:schemeClr val="accent1"/>
          </a:solidFill>
          <a:latin typeface="Arial" charset="0"/>
          <a:ea typeface="ヒラギノ角ゴ Pro W3" pitchFamily="-80" charset="-128"/>
          <a:sym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400">
          <a:solidFill>
            <a:schemeClr val="accent1"/>
          </a:solidFill>
          <a:latin typeface="Arial" charset="0"/>
          <a:ea typeface="ヒラギノ角ゴ Pro W3" pitchFamily="-80" charset="-128"/>
          <a:sym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400">
          <a:solidFill>
            <a:schemeClr val="accent1"/>
          </a:solidFill>
          <a:latin typeface="Arial" charset="0"/>
          <a:ea typeface="ヒラギノ角ゴ Pro W3" pitchFamily="-80" charset="-128"/>
          <a:sym typeface="Arial Narrow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700">
          <a:solidFill>
            <a:schemeClr val="accent1"/>
          </a:solidFill>
          <a:latin typeface="Arial" charset="0"/>
          <a:ea typeface="ヒラギノ角ゴ Pro W3" pitchFamily="-80" charset="-128"/>
          <a:sym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700">
          <a:solidFill>
            <a:schemeClr val="accent1"/>
          </a:solidFill>
          <a:latin typeface="Arial" charset="0"/>
          <a:ea typeface="ヒラギノ角ゴ Pro W3" pitchFamily="-80" charset="-128"/>
          <a:sym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700">
          <a:solidFill>
            <a:schemeClr val="accent1"/>
          </a:solidFill>
          <a:latin typeface="Arial" charset="0"/>
          <a:ea typeface="ヒラギノ角ゴ Pro W3" pitchFamily="-80" charset="-128"/>
          <a:sym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700">
          <a:solidFill>
            <a:schemeClr val="accent1"/>
          </a:solidFill>
          <a:latin typeface="Arial" charset="0"/>
          <a:ea typeface="ヒラギノ角ゴ Pro W3" pitchFamily="-80" charset="-128"/>
          <a:sym typeface="Arial Narrow" pitchFamily="34" charset="0"/>
        </a:defRPr>
      </a:lvl9pPr>
    </p:titleStyle>
    <p:bodyStyle>
      <a:lvl1pPr marL="889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Lucida Grande" pitchFamily="4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rial Narrow" pitchFamily="34" charset="0"/>
        </a:defRPr>
      </a:lvl1pPr>
      <a:lvl2pPr marL="1333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Lucida Grande" pitchFamily="48" charset="0"/>
        <a:buChar char="•"/>
        <a:defRPr sz="4200">
          <a:solidFill>
            <a:schemeClr val="tx1"/>
          </a:solidFill>
          <a:latin typeface="+mn-lt"/>
          <a:ea typeface="+mn-ea"/>
          <a:sym typeface="Arial Narrow" pitchFamily="34" charset="0"/>
        </a:defRPr>
      </a:lvl2pPr>
      <a:lvl3pPr marL="1778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Lucida Grande" pitchFamily="48" charset="0"/>
        <a:buChar char="•"/>
        <a:defRPr sz="4200">
          <a:solidFill>
            <a:schemeClr val="tx1"/>
          </a:solidFill>
          <a:latin typeface="+mn-lt"/>
          <a:ea typeface="+mn-ea"/>
          <a:sym typeface="Arial Narrow" pitchFamily="34" charset="0"/>
        </a:defRPr>
      </a:lvl3pPr>
      <a:lvl4pPr marL="2222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Lucida Grande" pitchFamily="48" charset="0"/>
        <a:buChar char="•"/>
        <a:defRPr sz="4200">
          <a:solidFill>
            <a:schemeClr val="tx1"/>
          </a:solidFill>
          <a:latin typeface="+mn-lt"/>
          <a:ea typeface="+mn-ea"/>
          <a:sym typeface="Arial Narrow" pitchFamily="34" charset="0"/>
        </a:defRPr>
      </a:lvl4pPr>
      <a:lvl5pPr marL="2667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Lucida Grande" pitchFamily="48" charset="0"/>
        <a:buChar char="•"/>
        <a:defRPr sz="4200">
          <a:solidFill>
            <a:schemeClr val="tx1"/>
          </a:solidFill>
          <a:latin typeface="+mn-lt"/>
          <a:ea typeface="+mn-ea"/>
          <a:sym typeface="Arial Narrow" pitchFamily="34" charset="0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Lucida Grande" pitchFamily="48" charset="0"/>
        <a:buChar char="•"/>
        <a:defRPr sz="4200">
          <a:solidFill>
            <a:schemeClr val="tx1"/>
          </a:solidFill>
          <a:latin typeface="+mn-lt"/>
          <a:ea typeface="+mn-ea"/>
          <a:sym typeface="Arial Narrow" pitchFamily="34" charset="0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Lucida Grande" pitchFamily="48" charset="0"/>
        <a:buChar char="•"/>
        <a:defRPr sz="4200">
          <a:solidFill>
            <a:schemeClr val="tx1"/>
          </a:solidFill>
          <a:latin typeface="+mn-lt"/>
          <a:ea typeface="+mn-ea"/>
          <a:sym typeface="Arial Narrow" pitchFamily="34" charset="0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Lucida Grande" pitchFamily="48" charset="0"/>
        <a:buChar char="•"/>
        <a:defRPr sz="4200">
          <a:solidFill>
            <a:schemeClr val="tx1"/>
          </a:solidFill>
          <a:latin typeface="+mn-lt"/>
          <a:ea typeface="+mn-ea"/>
          <a:sym typeface="Arial Narrow" pitchFamily="34" charset="0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Lucida Grande" pitchFamily="48" charset="0"/>
        <a:buChar char="•"/>
        <a:defRPr sz="4200">
          <a:solidFill>
            <a:schemeClr val="tx1"/>
          </a:solidFill>
          <a:latin typeface="+mn-lt"/>
          <a:ea typeface="+mn-ea"/>
          <a:sym typeface="Arial Narrow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7.png"/><Relationship Id="rId3" Type="http://schemas.openxmlformats.org/officeDocument/2006/relationships/tags" Target="../tags/tag11.xml"/><Relationship Id="rId7" Type="http://schemas.openxmlformats.org/officeDocument/2006/relationships/image" Target="../media/image13.png"/><Relationship Id="rId12" Type="http://schemas.openxmlformats.org/officeDocument/2006/relationships/image" Target="../media/image11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notesSlide" Target="../notesSlides/notesSlide13.xml"/><Relationship Id="rId11" Type="http://schemas.openxmlformats.org/officeDocument/2006/relationships/image" Target="../media/image16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7.png"/><Relationship Id="rId4" Type="http://schemas.openxmlformats.org/officeDocument/2006/relationships/tags" Target="../tags/tag12.xml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13" Type="http://schemas.openxmlformats.org/officeDocument/2006/relationships/image" Target="../media/image22.png"/><Relationship Id="rId3" Type="http://schemas.openxmlformats.org/officeDocument/2006/relationships/tags" Target="../tags/tag15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21.png"/><Relationship Id="rId17" Type="http://schemas.openxmlformats.org/officeDocument/2006/relationships/image" Target="../media/image25.png"/><Relationship Id="rId2" Type="http://schemas.openxmlformats.org/officeDocument/2006/relationships/tags" Target="../tags/tag14.xml"/><Relationship Id="rId16" Type="http://schemas.openxmlformats.org/officeDocument/2006/relationships/image" Target="../media/image24.png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image" Target="../media/image20.png"/><Relationship Id="rId5" Type="http://schemas.openxmlformats.org/officeDocument/2006/relationships/tags" Target="../tags/tag17.xml"/><Relationship Id="rId15" Type="http://schemas.openxmlformats.org/officeDocument/2006/relationships/image" Target="../media/image11.png"/><Relationship Id="rId10" Type="http://schemas.openxmlformats.org/officeDocument/2006/relationships/image" Target="../media/image19.png"/><Relationship Id="rId4" Type="http://schemas.openxmlformats.org/officeDocument/2006/relationships/tags" Target="../tags/tag16.xml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19.png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image" Target="../media/image24.png"/><Relationship Id="rId17" Type="http://schemas.openxmlformats.org/officeDocument/2006/relationships/image" Target="../media/image27.png"/><Relationship Id="rId2" Type="http://schemas.openxmlformats.org/officeDocument/2006/relationships/tags" Target="../tags/tag20.xml"/><Relationship Id="rId16" Type="http://schemas.openxmlformats.org/officeDocument/2006/relationships/image" Target="../media/image26.png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image" Target="../media/image7.png"/><Relationship Id="rId5" Type="http://schemas.openxmlformats.org/officeDocument/2006/relationships/tags" Target="../tags/tag23.xml"/><Relationship Id="rId15" Type="http://schemas.openxmlformats.org/officeDocument/2006/relationships/image" Target="../media/image21.png"/><Relationship Id="rId10" Type="http://schemas.openxmlformats.org/officeDocument/2006/relationships/image" Target="../media/image14.png"/><Relationship Id="rId4" Type="http://schemas.openxmlformats.org/officeDocument/2006/relationships/tags" Target="../tags/tag22.xml"/><Relationship Id="rId9" Type="http://schemas.openxmlformats.org/officeDocument/2006/relationships/notesSlide" Target="../notesSlides/notesSlide15.xml"/><Relationship Id="rId1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13" Type="http://schemas.openxmlformats.org/officeDocument/2006/relationships/notesSlide" Target="../notesSlides/notesSlide16.xml"/><Relationship Id="rId18" Type="http://schemas.openxmlformats.org/officeDocument/2006/relationships/image" Target="../media/image29.png"/><Relationship Id="rId3" Type="http://schemas.openxmlformats.org/officeDocument/2006/relationships/tags" Target="../tags/tag28.xml"/><Relationship Id="rId21" Type="http://schemas.openxmlformats.org/officeDocument/2006/relationships/image" Target="../media/image32.png"/><Relationship Id="rId7" Type="http://schemas.openxmlformats.org/officeDocument/2006/relationships/tags" Target="../tags/tag32.xml"/><Relationship Id="rId12" Type="http://schemas.openxmlformats.org/officeDocument/2006/relationships/slideLayout" Target="../slideLayouts/slideLayout1.xml"/><Relationship Id="rId17" Type="http://schemas.openxmlformats.org/officeDocument/2006/relationships/image" Target="../media/image20.png"/><Relationship Id="rId25" Type="http://schemas.openxmlformats.org/officeDocument/2006/relationships/image" Target="../media/image35.png"/><Relationship Id="rId2" Type="http://schemas.openxmlformats.org/officeDocument/2006/relationships/tags" Target="../tags/tag27.xml"/><Relationship Id="rId16" Type="http://schemas.openxmlformats.org/officeDocument/2006/relationships/image" Target="../media/image28.png"/><Relationship Id="rId20" Type="http://schemas.openxmlformats.org/officeDocument/2006/relationships/image" Target="../media/image31.png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tags" Target="../tags/tag36.xml"/><Relationship Id="rId24" Type="http://schemas.openxmlformats.org/officeDocument/2006/relationships/image" Target="../media/image24.png"/><Relationship Id="rId5" Type="http://schemas.openxmlformats.org/officeDocument/2006/relationships/tags" Target="../tags/tag30.xml"/><Relationship Id="rId15" Type="http://schemas.openxmlformats.org/officeDocument/2006/relationships/image" Target="../media/image27.png"/><Relationship Id="rId23" Type="http://schemas.openxmlformats.org/officeDocument/2006/relationships/image" Target="../media/image34.png"/><Relationship Id="rId10" Type="http://schemas.openxmlformats.org/officeDocument/2006/relationships/tags" Target="../tags/tag35.xml"/><Relationship Id="rId19" Type="http://schemas.openxmlformats.org/officeDocument/2006/relationships/image" Target="../media/image30.png"/><Relationship Id="rId4" Type="http://schemas.openxmlformats.org/officeDocument/2006/relationships/tags" Target="../tags/tag29.xml"/><Relationship Id="rId9" Type="http://schemas.openxmlformats.org/officeDocument/2006/relationships/tags" Target="../tags/tag34.xml"/><Relationship Id="rId14" Type="http://schemas.openxmlformats.org/officeDocument/2006/relationships/image" Target="../media/image26.png"/><Relationship Id="rId22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tags" Target="../tags/tag39.xml"/><Relationship Id="rId7" Type="http://schemas.openxmlformats.org/officeDocument/2006/relationships/image" Target="../media/image26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27.png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9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5.xml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8676" y="787344"/>
            <a:ext cx="12523959" cy="1625600"/>
          </a:xfrm>
        </p:spPr>
        <p:txBody>
          <a:bodyPr anchor="t"/>
          <a:lstStyle/>
          <a:p>
            <a:pPr eaLnBrk="1" hangingPunct="1"/>
            <a:r>
              <a:rPr lang="en-US" sz="4400" dirty="0" smtClean="0"/>
              <a:t>Joint Parsing and Alignment with Weakly Synchronized Grammars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7756" y="6885015"/>
            <a:ext cx="11903238" cy="1058877"/>
          </a:xfrm>
        </p:spPr>
        <p:txBody>
          <a:bodyPr/>
          <a:lstStyle/>
          <a:p>
            <a:pPr eaLnBrk="1" hangingPunct="1">
              <a:spcBef>
                <a:spcPts val="600"/>
              </a:spcBef>
              <a:defRPr/>
            </a:pPr>
            <a:r>
              <a:rPr lang="en-US" sz="3600" b="1" dirty="0" smtClean="0"/>
              <a:t>David Burkett, John Blitzer, &amp; Dan Klein</a:t>
            </a:r>
          </a:p>
        </p:txBody>
      </p:sp>
      <p:sp>
        <p:nvSpPr>
          <p:cNvPr id="16388" name="TextBox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10007600"/>
            <a:ext cx="130048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err="1"/>
              <a:t>TexPoint</a:t>
            </a:r>
            <a:r>
              <a:rPr lang="en-US" dirty="0"/>
              <a:t> fonts used in EMF. </a:t>
            </a:r>
          </a:p>
          <a:p>
            <a:r>
              <a:rPr lang="en-US" dirty="0"/>
              <a:t>Read the </a:t>
            </a:r>
            <a:r>
              <a:rPr lang="en-US" dirty="0" err="1"/>
              <a:t>TexPoint</a:t>
            </a:r>
            <a:r>
              <a:rPr lang="en-US" dirty="0"/>
              <a:t> manual before you delete this box.: </a:t>
            </a:r>
            <a:r>
              <a:rPr lang="en-US" dirty="0" smtClean="0">
                <a:latin typeface="CMMI10" pitchFamily="34" charset="0"/>
              </a:rPr>
              <a:t>A</a:t>
            </a:r>
            <a:r>
              <a:rPr lang="en-US" dirty="0" smtClean="0">
                <a:latin typeface="CMSY10" pitchFamily="34" charset="0"/>
              </a:rPr>
              <a:t>A</a:t>
            </a:r>
            <a:r>
              <a:rPr lang="en-US" dirty="0" smtClean="0">
                <a:latin typeface="CMEX10"/>
              </a:rPr>
              <a:t>A</a:t>
            </a:r>
            <a:r>
              <a:rPr lang="en-US" dirty="0" smtClean="0">
                <a:latin typeface="MSBM10"/>
              </a:rPr>
              <a:t>A</a:t>
            </a:r>
            <a:r>
              <a:rPr lang="en-US" dirty="0" smtClean="0">
                <a:latin typeface="CMMI7"/>
              </a:rPr>
              <a:t>A</a:t>
            </a:r>
            <a:r>
              <a:rPr lang="en-US" dirty="0" smtClean="0">
                <a:latin typeface="CMMI5"/>
              </a:rPr>
              <a:t>A</a:t>
            </a:r>
            <a:r>
              <a:rPr lang="en-US" dirty="0" smtClean="0">
                <a:latin typeface="CMR10"/>
              </a:rPr>
              <a:t>A</a:t>
            </a:r>
            <a:r>
              <a:rPr lang="en-US" dirty="0" smtClean="0">
                <a:latin typeface="CMSY10ORIG"/>
              </a:rPr>
              <a:t>A</a:t>
            </a:r>
            <a:r>
              <a:rPr lang="en-US" dirty="0" smtClean="0">
                <a:latin typeface="CMBX10"/>
              </a:rPr>
              <a:t>A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3" name="Rectangle 3"/>
          <p:cNvSpPr>
            <a:spLocks noGrp="1" noChangeArrowheads="1"/>
          </p:cNvSpPr>
          <p:nvPr>
            <p:ph type="title"/>
          </p:nvPr>
        </p:nvSpPr>
        <p:spPr>
          <a:xfrm>
            <a:off x="1692787" y="276162"/>
            <a:ext cx="11249668" cy="1300163"/>
          </a:xfrm>
        </p:spPr>
        <p:txBody>
          <a:bodyPr/>
          <a:lstStyle/>
          <a:p>
            <a:r>
              <a:rPr lang="en-US" sz="4400" dirty="0" smtClean="0"/>
              <a:t>Weakly Synchronized Example</a:t>
            </a:r>
            <a:endParaRPr lang="en-US" sz="4400" dirty="0"/>
          </a:p>
        </p:txBody>
      </p:sp>
      <p:sp>
        <p:nvSpPr>
          <p:cNvPr id="11" name="Rectangle 10"/>
          <p:cNvSpPr/>
          <p:nvPr/>
        </p:nvSpPr>
        <p:spPr bwMode="auto">
          <a:xfrm rot="16200000">
            <a:off x="-1524747" y="3341485"/>
            <a:ext cx="3417709" cy="29519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 rot="5400000">
            <a:off x="-818457" y="3690127"/>
            <a:ext cx="3468736" cy="146052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842886" y="1992273"/>
            <a:ext cx="11172978" cy="36513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pic>
        <p:nvPicPr>
          <p:cNvPr id="16" name="Picture 15" descr="qualitative_examp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6621" y="2065299"/>
            <a:ext cx="11916937" cy="7364220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 bwMode="auto">
          <a:xfrm>
            <a:off x="295190" y="1882734"/>
            <a:ext cx="9712458" cy="3979917"/>
          </a:xfrm>
          <a:prstGeom prst="ellipse">
            <a:avLst/>
          </a:prstGeom>
          <a:noFill/>
          <a:ln w="25400" cap="flat" cmpd="sng" algn="ctr">
            <a:solidFill>
              <a:srgbClr val="0064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8583642" y="5534034"/>
            <a:ext cx="4235508" cy="3979917"/>
          </a:xfrm>
          <a:prstGeom prst="ellipse">
            <a:avLst/>
          </a:prstGeom>
          <a:noFill/>
          <a:ln w="25400" cap="flat" cmpd="sng" algn="ctr">
            <a:solidFill>
              <a:srgbClr val="0064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299752" y="2430429"/>
            <a:ext cx="22272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6400"/>
                </a:solidFill>
              </a:rPr>
              <a:t>Separate PCFGs</a:t>
            </a:r>
            <a:endParaRPr lang="en-US" b="1" dirty="0">
              <a:solidFill>
                <a:srgbClr val="0064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3" name="Rectangle 3"/>
          <p:cNvSpPr>
            <a:spLocks noGrp="1" noChangeArrowheads="1"/>
          </p:cNvSpPr>
          <p:nvPr>
            <p:ph type="title"/>
          </p:nvPr>
        </p:nvSpPr>
        <p:spPr>
          <a:xfrm>
            <a:off x="1692787" y="276162"/>
            <a:ext cx="11249668" cy="1300163"/>
          </a:xfrm>
        </p:spPr>
        <p:txBody>
          <a:bodyPr/>
          <a:lstStyle/>
          <a:p>
            <a:r>
              <a:rPr lang="en-US" sz="4400" dirty="0" smtClean="0"/>
              <a:t>Weakly Synchronized Example</a:t>
            </a:r>
            <a:endParaRPr lang="en-US" sz="4400" dirty="0"/>
          </a:p>
        </p:txBody>
      </p:sp>
      <p:sp>
        <p:nvSpPr>
          <p:cNvPr id="11" name="Rectangle 10"/>
          <p:cNvSpPr/>
          <p:nvPr/>
        </p:nvSpPr>
        <p:spPr bwMode="auto">
          <a:xfrm rot="16200000">
            <a:off x="-1524747" y="3341485"/>
            <a:ext cx="3417709" cy="29519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 rot="5400000">
            <a:off x="-818457" y="3690127"/>
            <a:ext cx="3468736" cy="146052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842886" y="1992273"/>
            <a:ext cx="11172978" cy="36513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pic>
        <p:nvPicPr>
          <p:cNvPr id="16" name="Picture 15" descr="qualitative_examp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6621" y="2065299"/>
            <a:ext cx="11916937" cy="736422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 bwMode="auto">
          <a:xfrm>
            <a:off x="0" y="5314956"/>
            <a:ext cx="9712458" cy="4162482"/>
          </a:xfrm>
          <a:prstGeom prst="ellipse">
            <a:avLst/>
          </a:prstGeom>
          <a:noFill/>
          <a:ln w="25400" cap="flat" cmpd="sng" algn="ctr">
            <a:solidFill>
              <a:srgbClr val="0064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79031" y="2759046"/>
            <a:ext cx="24463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6400"/>
                </a:solidFill>
              </a:rPr>
              <a:t>ITG alignment</a:t>
            </a:r>
            <a:endParaRPr lang="en-US" b="1" dirty="0">
              <a:solidFill>
                <a:srgbClr val="0064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3" name="Rectangle 3"/>
          <p:cNvSpPr>
            <a:spLocks noGrp="1" noChangeArrowheads="1"/>
          </p:cNvSpPr>
          <p:nvPr>
            <p:ph type="title"/>
          </p:nvPr>
        </p:nvSpPr>
        <p:spPr>
          <a:xfrm>
            <a:off x="1692787" y="276162"/>
            <a:ext cx="11249668" cy="1300163"/>
          </a:xfrm>
        </p:spPr>
        <p:txBody>
          <a:bodyPr/>
          <a:lstStyle/>
          <a:p>
            <a:r>
              <a:rPr lang="en-US" sz="4400" dirty="0" smtClean="0"/>
              <a:t>Weakly Synchronized Example</a:t>
            </a:r>
            <a:endParaRPr lang="en-US" sz="4400" dirty="0"/>
          </a:p>
        </p:txBody>
      </p:sp>
      <p:sp>
        <p:nvSpPr>
          <p:cNvPr id="11" name="Rectangle 10"/>
          <p:cNvSpPr/>
          <p:nvPr/>
        </p:nvSpPr>
        <p:spPr bwMode="auto">
          <a:xfrm rot="16200000">
            <a:off x="-1524747" y="3341485"/>
            <a:ext cx="3417709" cy="29519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 rot="5400000">
            <a:off x="-818457" y="3690127"/>
            <a:ext cx="3468736" cy="146052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842886" y="1992273"/>
            <a:ext cx="11172978" cy="36513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pic>
        <p:nvPicPr>
          <p:cNvPr id="16" name="Picture 15" descr="qualitative_examp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6621" y="2065299"/>
            <a:ext cx="11916937" cy="736422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 bwMode="auto">
          <a:xfrm>
            <a:off x="6465888" y="4365618"/>
            <a:ext cx="4418072" cy="3468735"/>
          </a:xfrm>
          <a:prstGeom prst="ellipse">
            <a:avLst/>
          </a:prstGeom>
          <a:noFill/>
          <a:ln w="25400" cap="flat" cmpd="sng" algn="ctr">
            <a:solidFill>
              <a:srgbClr val="0064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75745" y="2138325"/>
            <a:ext cx="37973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6400"/>
                </a:solidFill>
              </a:rPr>
              <a:t>Points for synchronization, but not required</a:t>
            </a:r>
            <a:endParaRPr lang="en-US" b="1" dirty="0">
              <a:solidFill>
                <a:srgbClr val="0064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3" name="Rectangle 3"/>
          <p:cNvSpPr>
            <a:spLocks noGrp="1" noChangeArrowheads="1"/>
          </p:cNvSpPr>
          <p:nvPr>
            <p:ph type="title"/>
          </p:nvPr>
        </p:nvSpPr>
        <p:spPr>
          <a:xfrm>
            <a:off x="1930400" y="276162"/>
            <a:ext cx="10852236" cy="1300163"/>
          </a:xfrm>
        </p:spPr>
        <p:txBody>
          <a:bodyPr/>
          <a:lstStyle/>
          <a:p>
            <a:r>
              <a:rPr lang="en-US" sz="4400" dirty="0" smtClean="0"/>
              <a:t>Correspondence Model &amp; Feature Types</a:t>
            </a:r>
            <a:endParaRPr lang="en-US" sz="4400" dirty="0"/>
          </a:p>
        </p:txBody>
      </p:sp>
      <p:grpSp>
        <p:nvGrpSpPr>
          <p:cNvPr id="2" name="Group 76"/>
          <p:cNvGrpSpPr/>
          <p:nvPr/>
        </p:nvGrpSpPr>
        <p:grpSpPr>
          <a:xfrm>
            <a:off x="915911" y="6008703"/>
            <a:ext cx="2390416" cy="985851"/>
            <a:chOff x="915911" y="5935677"/>
            <a:chExt cx="2390416" cy="985851"/>
          </a:xfrm>
        </p:grpSpPr>
        <p:sp>
          <p:nvSpPr>
            <p:cNvPr id="84" name="TextBox 83"/>
            <p:cNvSpPr txBox="1"/>
            <p:nvPr/>
          </p:nvSpPr>
          <p:spPr>
            <a:xfrm>
              <a:off x="915911" y="5935677"/>
              <a:ext cx="127795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25000"/>
                </a:lnSpc>
              </a:pPr>
              <a:r>
                <a:rPr lang="zh-CN" altLang="en-US" sz="2400" dirty="0" smtClean="0">
                  <a:solidFill>
                    <a:srgbClr val="0000D0"/>
                  </a:solidFill>
                  <a:latin typeface="SimSun" pitchFamily="2" charset="-122"/>
                  <a:ea typeface="SimSun" pitchFamily="2" charset="-122"/>
                  <a:cs typeface="Times New Roman" pitchFamily="18" charset="0"/>
                </a:rPr>
                <a:t>办公室</a:t>
              </a:r>
              <a:endParaRPr lang="en-US" altLang="zh-CN" sz="2400" dirty="0" smtClean="0">
                <a:solidFill>
                  <a:srgbClr val="0000D0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828736" y="6446859"/>
              <a:ext cx="14775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 smtClean="0">
                  <a:solidFill>
                    <a:srgbClr val="C80000"/>
                  </a:solidFill>
                  <a:latin typeface="Times New Roman" pitchFamily="18" charset="0"/>
                  <a:cs typeface="Times New Roman" pitchFamily="18" charset="0"/>
                </a:rPr>
                <a:t>office</a:t>
              </a:r>
              <a:r>
                <a:rPr lang="en-US" sz="2000" dirty="0" smtClean="0">
                  <a:solidFill>
                    <a:srgbClr val="0000FA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000" dirty="0">
                <a:solidFill>
                  <a:srgbClr val="0000FA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106" name="Picture 105" descr="onesquare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25450" y="6373833"/>
              <a:ext cx="839799" cy="547695"/>
            </a:xfrm>
            <a:prstGeom prst="rect">
              <a:avLst/>
            </a:prstGeom>
          </p:spPr>
        </p:pic>
      </p:grpSp>
      <p:grpSp>
        <p:nvGrpSpPr>
          <p:cNvPr id="3" name="Group 75"/>
          <p:cNvGrpSpPr/>
          <p:nvPr/>
        </p:nvGrpSpPr>
        <p:grpSpPr>
          <a:xfrm>
            <a:off x="185651" y="4527612"/>
            <a:ext cx="5367411" cy="1344619"/>
            <a:chOff x="185651" y="4454586"/>
            <a:chExt cx="5367411" cy="1344619"/>
          </a:xfrm>
        </p:grpSpPr>
        <p:sp>
          <p:nvSpPr>
            <p:cNvPr id="72" name="TextBox 71"/>
            <p:cNvSpPr txBox="1"/>
            <p:nvPr/>
          </p:nvSpPr>
          <p:spPr>
            <a:xfrm>
              <a:off x="185651" y="4454586"/>
              <a:ext cx="53674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800" u="sng" dirty="0" smtClean="0"/>
                <a:t>Feature type 1: Word Alignment</a:t>
              </a:r>
              <a:endParaRPr lang="en-US" sz="2800" dirty="0"/>
            </a:p>
          </p:txBody>
        </p:sp>
        <p:pic>
          <p:nvPicPr>
            <p:cNvPr id="123" name="Picture 122" descr="TP_tmp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8" cstate="print"/>
            <a:stretch>
              <a:fillRect/>
            </a:stretch>
          </p:blipFill>
          <p:spPr bwMode="auto">
            <a:xfrm>
              <a:off x="331703" y="5148333"/>
              <a:ext cx="3395709" cy="650872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120" name="Text Box 6"/>
            <p:cNvSpPr txBox="1">
              <a:spLocks noChangeArrowheads="1"/>
            </p:cNvSpPr>
            <p:nvPr/>
          </p:nvSpPr>
          <p:spPr bwMode="auto">
            <a:xfrm>
              <a:off x="1875759" y="5229171"/>
              <a:ext cx="763748" cy="531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30046" tIns="65023" rIns="130046" bIns="65023">
              <a:spAutoFit/>
            </a:bodyPr>
            <a:lstStyle/>
            <a:p>
              <a:pPr algn="l">
                <a:spcBef>
                  <a:spcPct val="75000"/>
                </a:spcBef>
              </a:pPr>
              <a:r>
                <a:rPr lang="en-US" sz="2600" dirty="0" smtClean="0">
                  <a:solidFill>
                    <a:srgbClr val="C80000"/>
                  </a:solidFill>
                  <a:latin typeface="Times New Roman" pitchFamily="18" charset="0"/>
                  <a:cs typeface="Times New Roman" pitchFamily="18" charset="0"/>
                </a:rPr>
                <a:t>EN</a:t>
              </a:r>
            </a:p>
          </p:txBody>
        </p:sp>
        <p:sp>
          <p:nvSpPr>
            <p:cNvPr id="121" name="Text Box 6"/>
            <p:cNvSpPr txBox="1">
              <a:spLocks noChangeArrowheads="1"/>
            </p:cNvSpPr>
            <p:nvPr/>
          </p:nvSpPr>
          <p:spPr bwMode="auto">
            <a:xfrm>
              <a:off x="2690078" y="5183874"/>
              <a:ext cx="1022364" cy="562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30046" tIns="65023" rIns="130046" bIns="65023">
              <a:spAutoFit/>
            </a:bodyPr>
            <a:lstStyle/>
            <a:p>
              <a:pPr algn="l">
                <a:spcBef>
                  <a:spcPct val="75000"/>
                </a:spcBef>
              </a:pPr>
              <a:r>
                <a:rPr lang="zh-CN" altLang="en-US" sz="2800" dirty="0" smtClean="0">
                  <a:solidFill>
                    <a:srgbClr val="0000D0"/>
                  </a:solidFill>
                  <a:latin typeface="SimSun" pitchFamily="2" charset="-122"/>
                  <a:ea typeface="SimSun" pitchFamily="2" charset="-122"/>
                  <a:cs typeface="Times New Roman" pitchFamily="18" charset="0"/>
                </a:rPr>
                <a:t>中文</a:t>
              </a:r>
              <a:endParaRPr lang="en-US" sz="2800" dirty="0" smtClean="0">
                <a:solidFill>
                  <a:srgbClr val="0000D0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endParaRPr>
            </a:p>
          </p:txBody>
        </p:sp>
        <p:pic>
          <p:nvPicPr>
            <p:cNvPr id="124" name="Picture 123" descr="align_grid_nowords_even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61507" y="5241930"/>
              <a:ext cx="511182" cy="424196"/>
            </a:xfrm>
            <a:prstGeom prst="rect">
              <a:avLst/>
            </a:prstGeom>
          </p:spPr>
        </p:pic>
      </p:grpSp>
      <p:grpSp>
        <p:nvGrpSpPr>
          <p:cNvPr id="4" name="Group 77"/>
          <p:cNvGrpSpPr/>
          <p:nvPr/>
        </p:nvGrpSpPr>
        <p:grpSpPr>
          <a:xfrm>
            <a:off x="7451738" y="6045216"/>
            <a:ext cx="5365484" cy="3797352"/>
            <a:chOff x="7771553" y="5151443"/>
            <a:chExt cx="4525685" cy="2901988"/>
          </a:xfrm>
        </p:grpSpPr>
        <p:sp>
          <p:nvSpPr>
            <p:cNvPr id="95" name="Rectangle 94"/>
            <p:cNvSpPr/>
            <p:nvPr/>
          </p:nvSpPr>
          <p:spPr bwMode="auto">
            <a:xfrm>
              <a:off x="8488837" y="5343805"/>
              <a:ext cx="2341505" cy="2709626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85000"/>
                  </a:schemeClr>
                </a:gs>
                <a:gs pos="100000">
                  <a:schemeClr val="accent3">
                    <a:lumMod val="65000"/>
                  </a:schemeClr>
                </a:gs>
              </a:gsLst>
              <a:lin ang="16200000" scaled="1"/>
              <a:tileRect/>
            </a:gradFill>
            <a:ln w="635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OffAxis1Top">
                <a:rot lat="17880000" lon="17866408" rev="3914402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ea typeface="ヒラギノ角ゴ Pro W3" pitchFamily="-80" charset="-128"/>
                <a:sym typeface="Arial Narrow" pitchFamily="34" charset="0"/>
              </a:endParaRPr>
            </a:p>
          </p:txBody>
        </p:sp>
        <p:sp>
          <p:nvSpPr>
            <p:cNvPr id="97" name="Isosceles Triangle 96"/>
            <p:cNvSpPr/>
            <p:nvPr/>
          </p:nvSpPr>
          <p:spPr bwMode="auto">
            <a:xfrm rot="1041034">
              <a:off x="9460247" y="5305998"/>
              <a:ext cx="2836991" cy="1239441"/>
            </a:xfrm>
            <a:prstGeom prst="triangle">
              <a:avLst/>
            </a:prstGeom>
            <a:solidFill>
              <a:srgbClr val="C80000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perspectiveContrastingLeftFacing">
                <a:rot lat="502768" lon="3600000" rev="535096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ea typeface="ヒラギノ角ゴ Pro W3" pitchFamily="-80" charset="-128"/>
                <a:sym typeface="Arial Narrow" pitchFamily="34" charset="0"/>
              </a:endParaRPr>
            </a:p>
          </p:txBody>
        </p:sp>
        <p:sp>
          <p:nvSpPr>
            <p:cNvPr id="98" name="Isosceles Triangle 97"/>
            <p:cNvSpPr/>
            <p:nvPr/>
          </p:nvSpPr>
          <p:spPr bwMode="auto">
            <a:xfrm rot="436685">
              <a:off x="7771553" y="5151443"/>
              <a:ext cx="2561552" cy="1239441"/>
            </a:xfrm>
            <a:prstGeom prst="triangle">
              <a:avLst/>
            </a:prstGeom>
            <a:solidFill>
              <a:srgbClr val="2121FF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perspectiveContrastingRightFacing">
                <a:rot lat="547297" lon="19810005" rev="36835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ea typeface="ヒラギノ角ゴ Pro W3" pitchFamily="-80" charset="-128"/>
                <a:sym typeface="Arial Narrow" pitchFamily="34" charset="0"/>
              </a:endParaRP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8595472" y="5750363"/>
              <a:ext cx="394241" cy="294853"/>
            </a:xfrm>
            <a:prstGeom prst="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perspectiveContrastingRightFacing">
                <a:rot lat="21153131" lon="20607318" rev="337804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ea typeface="ヒラギノ角ゴ Pro W3" pitchFamily="-80" charset="-128"/>
                <a:sym typeface="Arial Narrow" pitchFamily="34" charset="0"/>
              </a:endParaRPr>
            </a:p>
          </p:txBody>
        </p:sp>
        <p:sp>
          <p:nvSpPr>
            <p:cNvPr id="100" name="Rectangle 99"/>
            <p:cNvSpPr/>
            <p:nvPr/>
          </p:nvSpPr>
          <p:spPr bwMode="auto">
            <a:xfrm>
              <a:off x="10567174" y="5869204"/>
              <a:ext cx="365130" cy="322063"/>
            </a:xfrm>
            <a:prstGeom prst="rect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perspectiveContrastingRightFacing">
                <a:rot lat="767948" lon="3015452" rev="138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ea typeface="ヒラギノ角ゴ Pro W3" pitchFamily="-80" charset="-128"/>
                <a:sym typeface="Arial Narrow" pitchFamily="34" charset="0"/>
              </a:endParaRPr>
            </a:p>
          </p:txBody>
        </p:sp>
        <p:cxnSp>
          <p:nvCxnSpPr>
            <p:cNvPr id="101" name="Straight Connector 100"/>
            <p:cNvCxnSpPr/>
            <p:nvPr/>
          </p:nvCxnSpPr>
          <p:spPr>
            <a:xfrm rot="16200000" flipH="1">
              <a:off x="8595472" y="6081728"/>
              <a:ext cx="547696" cy="47467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/>
            <p:cNvSpPr/>
            <p:nvPr/>
          </p:nvSpPr>
          <p:spPr bwMode="auto">
            <a:xfrm>
              <a:off x="9321076" y="6003426"/>
              <a:ext cx="1024451" cy="1314899"/>
            </a:xfrm>
            <a:prstGeom prst="rect">
              <a:avLst/>
            </a:prstGeom>
            <a:gradFill flip="none" rotWithShape="1">
              <a:gsLst>
                <a:gs pos="0">
                  <a:srgbClr val="AF00FF"/>
                </a:gs>
                <a:gs pos="100000">
                  <a:srgbClr val="7D00C8"/>
                </a:gs>
              </a:gsLst>
              <a:lin ang="16200000" scaled="1"/>
              <a:tileRect/>
            </a:gradFill>
            <a:ln w="635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OffAxis1Top">
                <a:rot lat="17880000" lon="17866408" rev="3914402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ea typeface="ヒラギノ角ゴ Pro W3" pitchFamily="-80" charset="-128"/>
                <a:sym typeface="Arial Narrow" pitchFamily="34" charset="0"/>
              </a:endParaRPr>
            </a:p>
          </p:txBody>
        </p:sp>
        <p:cxnSp>
          <p:nvCxnSpPr>
            <p:cNvPr id="103" name="Straight Connector 102"/>
            <p:cNvCxnSpPr/>
            <p:nvPr/>
          </p:nvCxnSpPr>
          <p:spPr>
            <a:xfrm>
              <a:off x="8997115" y="6008703"/>
              <a:ext cx="1022364" cy="47466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10800000" flipV="1">
              <a:off x="9982966" y="6154754"/>
              <a:ext cx="657234" cy="32861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>
              <a:off x="10457636" y="6337321"/>
              <a:ext cx="511182" cy="2921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8529725" y="5661044"/>
              <a:ext cx="541163" cy="300521"/>
            </a:xfrm>
            <a:prstGeom prst="rect">
              <a:avLst/>
            </a:prstGeom>
            <a:noFill/>
            <a:ln w="25400">
              <a:noFill/>
            </a:ln>
            <a:scene3d>
              <a:camera prst="perspectiveContrastingRightFacing">
                <a:rot lat="21156000" lon="20610000" rev="33600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PP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0481628" y="5808195"/>
              <a:ext cx="541163" cy="300521"/>
            </a:xfrm>
            <a:prstGeom prst="rect">
              <a:avLst/>
            </a:prstGeom>
            <a:noFill/>
            <a:ln w="25400">
              <a:noFill/>
            </a:ln>
            <a:scene3d>
              <a:camera prst="perspectiveContrastingRightFacing">
                <a:rot lat="768000" lon="3018000" rev="13800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PP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" name="Group 170"/>
          <p:cNvGrpSpPr>
            <a:grpSpLocks/>
          </p:cNvGrpSpPr>
          <p:nvPr/>
        </p:nvGrpSpPr>
        <p:grpSpPr>
          <a:xfrm>
            <a:off x="7378712" y="5132391"/>
            <a:ext cx="3108960" cy="689461"/>
            <a:chOff x="4331664" y="4511670"/>
            <a:chExt cx="2645405" cy="560999"/>
          </a:xfrm>
        </p:grpSpPr>
        <p:pic>
          <p:nvPicPr>
            <p:cNvPr id="122" name="Picture 121" descr="TP_tmp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 cstate="print"/>
            <a:stretch>
              <a:fillRect/>
            </a:stretch>
          </p:blipFill>
          <p:spPr bwMode="auto">
            <a:xfrm>
              <a:off x="4331664" y="4584697"/>
              <a:ext cx="2645405" cy="487972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156" name="Isosceles Triangle 155"/>
            <p:cNvSpPr/>
            <p:nvPr/>
          </p:nvSpPr>
          <p:spPr bwMode="auto">
            <a:xfrm>
              <a:off x="4892385" y="4548176"/>
              <a:ext cx="453781" cy="394166"/>
            </a:xfrm>
            <a:prstGeom prst="triangle">
              <a:avLst/>
            </a:prstGeom>
            <a:solidFill>
              <a:srgbClr val="0000FA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ea typeface="ヒラギノ角ゴ Pro W3" pitchFamily="-80" charset="-128"/>
                <a:sym typeface="Arial Narrow" pitchFamily="34" charset="0"/>
              </a:endParaRPr>
            </a:p>
          </p:txBody>
        </p:sp>
        <p:sp>
          <p:nvSpPr>
            <p:cNvPr id="157" name="Isosceles Triangle 156"/>
            <p:cNvSpPr/>
            <p:nvPr/>
          </p:nvSpPr>
          <p:spPr bwMode="auto">
            <a:xfrm>
              <a:off x="5534648" y="4548183"/>
              <a:ext cx="456569" cy="394143"/>
            </a:xfrm>
            <a:prstGeom prst="triangle">
              <a:avLst/>
            </a:prstGeom>
            <a:solidFill>
              <a:srgbClr val="C80000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ea typeface="ヒラギノ角ゴ Pro W3" pitchFamily="-80" charset="-128"/>
                <a:sym typeface="Arial Narrow" pitchFamily="34" charset="0"/>
              </a:endParaRPr>
            </a:p>
          </p:txBody>
        </p:sp>
        <p:pic>
          <p:nvPicPr>
            <p:cNvPr id="158" name="Picture 157" descr="align_grid_nowords_even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96468" y="4511670"/>
              <a:ext cx="527130" cy="481698"/>
            </a:xfrm>
            <a:prstGeom prst="rect">
              <a:avLst/>
            </a:prstGeom>
          </p:spPr>
        </p:pic>
      </p:grpSp>
      <p:sp>
        <p:nvSpPr>
          <p:cNvPr id="174" name="TextBox 173"/>
          <p:cNvSpPr txBox="1"/>
          <p:nvPr/>
        </p:nvSpPr>
        <p:spPr>
          <a:xfrm>
            <a:off x="6904043" y="4527612"/>
            <a:ext cx="5732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u="sng" dirty="0" smtClean="0"/>
              <a:t>Feature type 3: Correspondence</a:t>
            </a:r>
            <a:endParaRPr lang="en-US" sz="2800" dirty="0"/>
          </a:p>
        </p:txBody>
      </p:sp>
      <p:grpSp>
        <p:nvGrpSpPr>
          <p:cNvPr id="6" name="Group 81"/>
          <p:cNvGrpSpPr/>
          <p:nvPr/>
        </p:nvGrpSpPr>
        <p:grpSpPr>
          <a:xfrm>
            <a:off x="39599" y="7704020"/>
            <a:ext cx="5367411" cy="1459315"/>
            <a:chOff x="39599" y="7630994"/>
            <a:chExt cx="5367411" cy="1459315"/>
          </a:xfrm>
        </p:grpSpPr>
        <p:sp>
          <p:nvSpPr>
            <p:cNvPr id="75" name="TextBox 74"/>
            <p:cNvSpPr txBox="1"/>
            <p:nvPr/>
          </p:nvSpPr>
          <p:spPr>
            <a:xfrm>
              <a:off x="39599" y="7630994"/>
              <a:ext cx="53674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800" u="sng" dirty="0" smtClean="0"/>
                <a:t>Feature type 2: Monolingual Parser</a:t>
              </a:r>
              <a:endParaRPr lang="en-US" sz="2800" dirty="0"/>
            </a:p>
          </p:txBody>
        </p:sp>
        <p:grpSp>
          <p:nvGrpSpPr>
            <p:cNvPr id="7" name="Group 85"/>
            <p:cNvGrpSpPr/>
            <p:nvPr/>
          </p:nvGrpSpPr>
          <p:grpSpPr>
            <a:xfrm>
              <a:off x="331703" y="8373292"/>
              <a:ext cx="2480178" cy="717017"/>
              <a:chOff x="295190" y="7688301"/>
              <a:chExt cx="2480178" cy="717017"/>
            </a:xfrm>
          </p:grpSpPr>
          <p:pic>
            <p:nvPicPr>
              <p:cNvPr id="83" name="Picture 82" descr="TP_tmp"/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11" cstate="print"/>
              <a:stretch>
                <a:fillRect/>
              </a:stretch>
            </p:blipFill>
            <p:spPr bwMode="auto">
              <a:xfrm>
                <a:off x="295190" y="7688301"/>
                <a:ext cx="2480178" cy="717017"/>
              </a:xfrm>
              <a:prstGeom prst="rect">
                <a:avLst/>
              </a:prstGeom>
              <a:noFill/>
              <a:ln/>
              <a:effectLst/>
            </p:spPr>
          </p:pic>
          <p:sp>
            <p:nvSpPr>
              <p:cNvPr id="80" name="Text Box 6"/>
              <p:cNvSpPr txBox="1">
                <a:spLocks noChangeArrowheads="1"/>
              </p:cNvSpPr>
              <p:nvPr/>
            </p:nvSpPr>
            <p:spPr bwMode="auto">
              <a:xfrm>
                <a:off x="1828736" y="7761327"/>
                <a:ext cx="763748" cy="5314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130046" tIns="65023" rIns="130046" bIns="65023">
                <a:spAutoFit/>
              </a:bodyPr>
              <a:lstStyle/>
              <a:p>
                <a:pPr algn="l">
                  <a:spcBef>
                    <a:spcPct val="75000"/>
                  </a:spcBef>
                </a:pPr>
                <a:r>
                  <a:rPr lang="en-US" sz="2600" dirty="0" smtClean="0">
                    <a:solidFill>
                      <a:srgbClr val="C80000"/>
                    </a:solidFill>
                    <a:latin typeface="Times New Roman" pitchFamily="18" charset="0"/>
                    <a:cs typeface="Times New Roman" pitchFamily="18" charset="0"/>
                  </a:rPr>
                  <a:t>EN</a:t>
                </a:r>
              </a:p>
            </p:txBody>
          </p:sp>
          <p:sp>
            <p:nvSpPr>
              <p:cNvPr id="85" name="Isosceles Triangle 84"/>
              <p:cNvSpPr/>
              <p:nvPr/>
            </p:nvSpPr>
            <p:spPr bwMode="auto">
              <a:xfrm>
                <a:off x="988937" y="7724814"/>
                <a:ext cx="536574" cy="484397"/>
              </a:xfrm>
              <a:prstGeom prst="triangle">
                <a:avLst/>
              </a:prstGeom>
              <a:solidFill>
                <a:srgbClr val="C80000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Narrow" pitchFamily="34" charset="0"/>
                  <a:ea typeface="ヒラギノ角ゴ Pro W3" pitchFamily="-80" charset="-128"/>
                  <a:sym typeface="Arial Narrow" pitchFamily="34" charset="0"/>
                </a:endParaRPr>
              </a:p>
            </p:txBody>
          </p:sp>
        </p:grpSp>
      </p:grpSp>
      <p:grpSp>
        <p:nvGrpSpPr>
          <p:cNvPr id="8" name="Group 85"/>
          <p:cNvGrpSpPr/>
          <p:nvPr/>
        </p:nvGrpSpPr>
        <p:grpSpPr>
          <a:xfrm>
            <a:off x="3289256" y="8177484"/>
            <a:ext cx="2022729" cy="1409493"/>
            <a:chOff x="3289256" y="8104458"/>
            <a:chExt cx="2022729" cy="1409493"/>
          </a:xfrm>
        </p:grpSpPr>
        <p:sp>
          <p:nvSpPr>
            <p:cNvPr id="88" name="Isosceles Triangle 87"/>
            <p:cNvSpPr/>
            <p:nvPr/>
          </p:nvSpPr>
          <p:spPr bwMode="auto">
            <a:xfrm>
              <a:off x="3289256" y="8104458"/>
              <a:ext cx="1960581" cy="1058877"/>
            </a:xfrm>
            <a:prstGeom prst="triangle">
              <a:avLst/>
            </a:prstGeom>
            <a:solidFill>
              <a:srgbClr val="C80000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ea typeface="ヒラギノ角ゴ Pro W3" pitchFamily="-80" charset="-128"/>
                <a:sym typeface="Arial Narrow" pitchFamily="34" charset="0"/>
              </a:endParaRPr>
            </a:p>
          </p:txBody>
        </p:sp>
        <p:sp>
          <p:nvSpPr>
            <p:cNvPr id="89" name="Isosceles Triangle 88"/>
            <p:cNvSpPr/>
            <p:nvPr/>
          </p:nvSpPr>
          <p:spPr bwMode="auto">
            <a:xfrm>
              <a:off x="3711761" y="8606339"/>
              <a:ext cx="1089042" cy="554043"/>
            </a:xfrm>
            <a:prstGeom prst="triangle">
              <a:avLst/>
            </a:prstGeom>
            <a:solidFill>
              <a:schemeClr val="accent3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ea typeface="ヒラギノ角ゴ Pro W3" pitchFamily="-80" charset="-128"/>
                <a:sym typeface="Arial Narrow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941727" y="8226695"/>
              <a:ext cx="641583" cy="39324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PP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522849" y="9113841"/>
              <a:ext cx="1789136" cy="40011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in the office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4" name="Isosceles Triangle 43"/>
          <p:cNvSpPr/>
          <p:nvPr/>
        </p:nvSpPr>
        <p:spPr bwMode="auto">
          <a:xfrm>
            <a:off x="988937" y="2816647"/>
            <a:ext cx="372615" cy="256047"/>
          </a:xfrm>
          <a:prstGeom prst="triangle">
            <a:avLst/>
          </a:prstGeom>
          <a:solidFill>
            <a:srgbClr val="0000FA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45" name="Isosceles Triangle 44"/>
          <p:cNvSpPr/>
          <p:nvPr/>
        </p:nvSpPr>
        <p:spPr bwMode="auto">
          <a:xfrm>
            <a:off x="1573145" y="2816647"/>
            <a:ext cx="374904" cy="256032"/>
          </a:xfrm>
          <a:prstGeom prst="triangle">
            <a:avLst/>
          </a:prstGeom>
          <a:solidFill>
            <a:srgbClr val="C80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pic>
        <p:nvPicPr>
          <p:cNvPr id="46" name="Picture 45" descr="align_grid_nowords_even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60796" y="2744077"/>
            <a:ext cx="383685" cy="350616"/>
          </a:xfrm>
          <a:prstGeom prst="rect">
            <a:avLst/>
          </a:prstGeom>
        </p:spPr>
      </p:pic>
      <p:sp>
        <p:nvSpPr>
          <p:cNvPr id="47" name="Text Box 6"/>
          <p:cNvSpPr txBox="1">
            <a:spLocks noChangeArrowheads="1"/>
          </p:cNvSpPr>
          <p:nvPr/>
        </p:nvSpPr>
        <p:spPr bwMode="auto">
          <a:xfrm>
            <a:off x="2565571" y="2695662"/>
            <a:ext cx="715746" cy="50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 algn="l">
              <a:spcBef>
                <a:spcPct val="75000"/>
              </a:spcBef>
            </a:pPr>
            <a:r>
              <a:rPr lang="en-US" sz="2400" dirty="0" smtClean="0">
                <a:solidFill>
                  <a:srgbClr val="0000FA"/>
                </a:solidFill>
                <a:latin typeface="Times New Roman" pitchFamily="18" charset="0"/>
                <a:cs typeface="Times New Roman" pitchFamily="18" charset="0"/>
              </a:rPr>
              <a:t>EN</a:t>
            </a:r>
          </a:p>
        </p:txBody>
      </p:sp>
      <p:sp>
        <p:nvSpPr>
          <p:cNvPr id="48" name="Text Box 6"/>
          <p:cNvSpPr txBox="1">
            <a:spLocks noChangeArrowheads="1"/>
          </p:cNvSpPr>
          <p:nvPr/>
        </p:nvSpPr>
        <p:spPr bwMode="auto">
          <a:xfrm>
            <a:off x="3041151" y="2678080"/>
            <a:ext cx="1029392" cy="50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 algn="l">
              <a:spcBef>
                <a:spcPct val="75000"/>
              </a:spcBef>
            </a:pPr>
            <a:r>
              <a:rPr lang="zh-CN" altLang="en-US" sz="2400" dirty="0" smtClean="0">
                <a:solidFill>
                  <a:srgbClr val="C80000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rPr>
              <a:t>中文</a:t>
            </a:r>
            <a:endParaRPr lang="en-US" sz="2400" dirty="0" smtClean="0">
              <a:solidFill>
                <a:srgbClr val="C80000"/>
              </a:solidFill>
              <a:latin typeface="SimSun" pitchFamily="2" charset="-122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49" name="Text Box 6"/>
          <p:cNvSpPr txBox="1">
            <a:spLocks noChangeArrowheads="1"/>
          </p:cNvSpPr>
          <p:nvPr/>
        </p:nvSpPr>
        <p:spPr bwMode="auto">
          <a:xfrm>
            <a:off x="4807832" y="2963155"/>
            <a:ext cx="715746" cy="50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 algn="l">
              <a:spcBef>
                <a:spcPct val="75000"/>
              </a:spcBef>
            </a:pPr>
            <a:r>
              <a:rPr lang="en-US" sz="2400" dirty="0" smtClean="0">
                <a:solidFill>
                  <a:srgbClr val="0000FA"/>
                </a:solidFill>
                <a:latin typeface="Times New Roman" pitchFamily="18" charset="0"/>
                <a:cs typeface="Times New Roman" pitchFamily="18" charset="0"/>
              </a:rPr>
              <a:t>EN</a:t>
            </a:r>
          </a:p>
        </p:txBody>
      </p:sp>
      <p:sp>
        <p:nvSpPr>
          <p:cNvPr id="50" name="Text Box 6"/>
          <p:cNvSpPr txBox="1">
            <a:spLocks noChangeArrowheads="1"/>
          </p:cNvSpPr>
          <p:nvPr/>
        </p:nvSpPr>
        <p:spPr bwMode="auto">
          <a:xfrm>
            <a:off x="5304500" y="2944661"/>
            <a:ext cx="1029392" cy="50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 algn="l">
              <a:spcBef>
                <a:spcPct val="75000"/>
              </a:spcBef>
            </a:pPr>
            <a:r>
              <a:rPr lang="zh-CN" altLang="en-US" sz="2400" dirty="0" smtClean="0">
                <a:solidFill>
                  <a:srgbClr val="C80000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rPr>
              <a:t>中文</a:t>
            </a:r>
            <a:endParaRPr lang="en-US" sz="2400" dirty="0" smtClean="0">
              <a:solidFill>
                <a:srgbClr val="C80000"/>
              </a:solidFill>
              <a:latin typeface="SimSun" pitchFamily="2" charset="-122"/>
              <a:ea typeface="SimSun" pitchFamily="2" charset="-122"/>
              <a:cs typeface="Times New Roman" pitchFamily="18" charset="0"/>
            </a:endParaRPr>
          </a:p>
        </p:txBody>
      </p:sp>
      <p:pic>
        <p:nvPicPr>
          <p:cNvPr id="51" name="Picture 50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286958" y="2451973"/>
            <a:ext cx="11202537" cy="1003139"/>
          </a:xfrm>
          <a:prstGeom prst="rect">
            <a:avLst/>
          </a:prstGeom>
          <a:noFill/>
          <a:ln/>
          <a:effectLst/>
        </p:spPr>
      </p:pic>
      <p:sp>
        <p:nvSpPr>
          <p:cNvPr id="52" name="Isosceles Triangle 51"/>
          <p:cNvSpPr/>
          <p:nvPr/>
        </p:nvSpPr>
        <p:spPr bwMode="auto">
          <a:xfrm>
            <a:off x="8130971" y="2780590"/>
            <a:ext cx="372615" cy="256047"/>
          </a:xfrm>
          <a:prstGeom prst="triangle">
            <a:avLst/>
          </a:prstGeom>
          <a:solidFill>
            <a:srgbClr val="0000FA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53" name="Isosceles Triangle 52"/>
          <p:cNvSpPr/>
          <p:nvPr/>
        </p:nvSpPr>
        <p:spPr bwMode="auto">
          <a:xfrm>
            <a:off x="8715179" y="2780590"/>
            <a:ext cx="374904" cy="256032"/>
          </a:xfrm>
          <a:prstGeom prst="triangle">
            <a:avLst/>
          </a:prstGeom>
          <a:solidFill>
            <a:srgbClr val="C80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pic>
        <p:nvPicPr>
          <p:cNvPr id="54" name="Picture 53" descr="align_grid_nowords_even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302830" y="2708020"/>
            <a:ext cx="383685" cy="350616"/>
          </a:xfrm>
          <a:prstGeom prst="rect">
            <a:avLst/>
          </a:prstGeom>
        </p:spPr>
      </p:pic>
      <p:sp>
        <p:nvSpPr>
          <p:cNvPr id="55" name="Text Box 6"/>
          <p:cNvSpPr txBox="1">
            <a:spLocks noChangeArrowheads="1"/>
          </p:cNvSpPr>
          <p:nvPr/>
        </p:nvSpPr>
        <p:spPr bwMode="auto">
          <a:xfrm>
            <a:off x="9803084" y="2689070"/>
            <a:ext cx="715746" cy="50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 algn="l">
              <a:spcBef>
                <a:spcPct val="75000"/>
              </a:spcBef>
            </a:pPr>
            <a:r>
              <a:rPr lang="en-US" sz="2400" dirty="0" smtClean="0">
                <a:solidFill>
                  <a:srgbClr val="C8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</a:p>
        </p:txBody>
      </p:sp>
      <p:sp>
        <p:nvSpPr>
          <p:cNvPr id="56" name="Text Box 6"/>
          <p:cNvSpPr txBox="1">
            <a:spLocks noChangeArrowheads="1"/>
          </p:cNvSpPr>
          <p:nvPr/>
        </p:nvSpPr>
        <p:spPr bwMode="auto">
          <a:xfrm>
            <a:off x="10299753" y="2656537"/>
            <a:ext cx="1029392" cy="50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 algn="l">
              <a:spcBef>
                <a:spcPct val="75000"/>
              </a:spcBef>
            </a:pPr>
            <a:r>
              <a:rPr lang="zh-CN" altLang="en-US" sz="2400" dirty="0" smtClean="0">
                <a:solidFill>
                  <a:srgbClr val="0000D0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rPr>
              <a:t>中文</a:t>
            </a:r>
            <a:endParaRPr lang="en-US" sz="2400" dirty="0" smtClean="0">
              <a:solidFill>
                <a:srgbClr val="0000D0"/>
              </a:solidFill>
              <a:latin typeface="SimSun" pitchFamily="2" charset="-122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57" name="Isosceles Triangle 56"/>
          <p:cNvSpPr/>
          <p:nvPr/>
        </p:nvSpPr>
        <p:spPr bwMode="auto">
          <a:xfrm>
            <a:off x="988937" y="2788075"/>
            <a:ext cx="372615" cy="256047"/>
          </a:xfrm>
          <a:prstGeom prst="triangle">
            <a:avLst/>
          </a:prstGeom>
          <a:solidFill>
            <a:srgbClr val="0000FA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58" name="Isosceles Triangle 57"/>
          <p:cNvSpPr/>
          <p:nvPr/>
        </p:nvSpPr>
        <p:spPr bwMode="auto">
          <a:xfrm>
            <a:off x="1573145" y="2788075"/>
            <a:ext cx="374904" cy="256032"/>
          </a:xfrm>
          <a:prstGeom prst="triangle">
            <a:avLst/>
          </a:prstGeom>
          <a:solidFill>
            <a:srgbClr val="C80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pic>
        <p:nvPicPr>
          <p:cNvPr id="59" name="Picture 58" descr="align_grid_nowords_even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57353" y="2751562"/>
            <a:ext cx="383685" cy="350616"/>
          </a:xfrm>
          <a:prstGeom prst="rect">
            <a:avLst/>
          </a:prstGeom>
        </p:spPr>
      </p:pic>
      <p:sp>
        <p:nvSpPr>
          <p:cNvPr id="60" name="Text Box 6"/>
          <p:cNvSpPr txBox="1">
            <a:spLocks noChangeArrowheads="1"/>
          </p:cNvSpPr>
          <p:nvPr/>
        </p:nvSpPr>
        <p:spPr bwMode="auto">
          <a:xfrm>
            <a:off x="2573510" y="2711069"/>
            <a:ext cx="715746" cy="50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 algn="l">
              <a:spcBef>
                <a:spcPct val="75000"/>
              </a:spcBef>
            </a:pPr>
            <a:r>
              <a:rPr lang="en-US" sz="2400" dirty="0" smtClean="0">
                <a:solidFill>
                  <a:srgbClr val="C8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</a:p>
        </p:txBody>
      </p:sp>
      <p:sp>
        <p:nvSpPr>
          <p:cNvPr id="61" name="Text Box 6"/>
          <p:cNvSpPr txBox="1">
            <a:spLocks noChangeArrowheads="1"/>
          </p:cNvSpPr>
          <p:nvPr/>
        </p:nvSpPr>
        <p:spPr bwMode="auto">
          <a:xfrm>
            <a:off x="3056121" y="2675031"/>
            <a:ext cx="1029392" cy="50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 algn="l">
              <a:spcBef>
                <a:spcPct val="75000"/>
              </a:spcBef>
            </a:pPr>
            <a:r>
              <a:rPr lang="zh-CN" altLang="en-US" sz="2400" dirty="0" smtClean="0">
                <a:solidFill>
                  <a:srgbClr val="0000D0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rPr>
              <a:t>中文</a:t>
            </a:r>
            <a:endParaRPr lang="en-US" sz="2400" dirty="0" smtClean="0">
              <a:solidFill>
                <a:srgbClr val="0000D0"/>
              </a:solidFill>
              <a:latin typeface="SimSun" pitchFamily="2" charset="-122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62" name="Text Box 6"/>
          <p:cNvSpPr txBox="1">
            <a:spLocks noChangeArrowheads="1"/>
          </p:cNvSpPr>
          <p:nvPr/>
        </p:nvSpPr>
        <p:spPr bwMode="auto">
          <a:xfrm>
            <a:off x="4786289" y="2981174"/>
            <a:ext cx="715746" cy="50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 algn="l">
              <a:spcBef>
                <a:spcPct val="75000"/>
              </a:spcBef>
            </a:pPr>
            <a:r>
              <a:rPr lang="en-US" sz="2400" dirty="0" smtClean="0">
                <a:solidFill>
                  <a:srgbClr val="C8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</a:p>
        </p:txBody>
      </p:sp>
      <p:sp>
        <p:nvSpPr>
          <p:cNvPr id="63" name="Text Box 6"/>
          <p:cNvSpPr txBox="1">
            <a:spLocks noChangeArrowheads="1"/>
          </p:cNvSpPr>
          <p:nvPr/>
        </p:nvSpPr>
        <p:spPr bwMode="auto">
          <a:xfrm>
            <a:off x="5319925" y="2949078"/>
            <a:ext cx="1029392" cy="50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 algn="l">
              <a:spcBef>
                <a:spcPct val="75000"/>
              </a:spcBef>
            </a:pPr>
            <a:r>
              <a:rPr lang="zh-CN" altLang="en-US" sz="2400" dirty="0" smtClean="0">
                <a:solidFill>
                  <a:srgbClr val="0000D0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rPr>
              <a:t>中文</a:t>
            </a:r>
            <a:endParaRPr lang="en-US" sz="2400" dirty="0" smtClean="0">
              <a:solidFill>
                <a:srgbClr val="0000D0"/>
              </a:solidFill>
              <a:latin typeface="SimSun" pitchFamily="2" charset="-122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4019516" y="2459458"/>
            <a:ext cx="7777269" cy="1022364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7634303" y="2386432"/>
            <a:ext cx="3943404" cy="1168416"/>
          </a:xfrm>
          <a:prstGeom prst="ellipse">
            <a:avLst/>
          </a:prstGeom>
          <a:noFill/>
          <a:ln w="25400" cap="flat" cmpd="sng" algn="ctr">
            <a:solidFill>
              <a:srgbClr val="489A5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7152150" y="2313406"/>
            <a:ext cx="584208" cy="1168416"/>
          </a:xfrm>
          <a:prstGeom prst="ellipse">
            <a:avLst/>
          </a:prstGeom>
          <a:noFill/>
          <a:ln w="25400" cap="flat" cmpd="sng" algn="ctr">
            <a:solidFill>
              <a:srgbClr val="489A5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4297562" y="2832072"/>
            <a:ext cx="2044728" cy="766773"/>
          </a:xfrm>
          <a:prstGeom prst="ellipse">
            <a:avLst/>
          </a:prstGeom>
          <a:noFill/>
          <a:ln w="25400" cap="flat" cmpd="sng" algn="ctr">
            <a:solidFill>
              <a:srgbClr val="489A5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143204" y="6311710"/>
            <a:ext cx="2154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489A58"/>
                </a:solidFill>
              </a:rPr>
              <a:t>[HBDK09]</a:t>
            </a:r>
            <a:endParaRPr lang="en-US" sz="3600" b="1" dirty="0">
              <a:solidFill>
                <a:srgbClr val="489A5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/>
      <p:bldP spid="64" grpId="0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3" name="Rectangle 3"/>
          <p:cNvSpPr>
            <a:spLocks noGrp="1" noChangeArrowheads="1"/>
          </p:cNvSpPr>
          <p:nvPr>
            <p:ph type="title"/>
          </p:nvPr>
        </p:nvSpPr>
        <p:spPr>
          <a:xfrm>
            <a:off x="1930400" y="276162"/>
            <a:ext cx="10210800" cy="1300163"/>
          </a:xfrm>
        </p:spPr>
        <p:txBody>
          <a:bodyPr/>
          <a:lstStyle/>
          <a:p>
            <a:r>
              <a:rPr lang="en-US" sz="4400" dirty="0" smtClean="0"/>
              <a:t>Estimating </a:t>
            </a:r>
            <a:endParaRPr lang="en-US" sz="4400" dirty="0"/>
          </a:p>
        </p:txBody>
      </p:sp>
      <p:pic>
        <p:nvPicPr>
          <p:cNvPr id="107" name="Picture 106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4918598" y="633806"/>
            <a:ext cx="359372" cy="575861"/>
          </a:xfrm>
          <a:prstGeom prst="rect">
            <a:avLst/>
          </a:prstGeom>
          <a:noFill/>
          <a:ln/>
          <a:effectLst/>
        </p:spPr>
      </p:pic>
      <p:grpSp>
        <p:nvGrpSpPr>
          <p:cNvPr id="108" name="Group 107"/>
          <p:cNvGrpSpPr/>
          <p:nvPr/>
        </p:nvGrpSpPr>
        <p:grpSpPr>
          <a:xfrm>
            <a:off x="1354067" y="6848503"/>
            <a:ext cx="9895023" cy="1075654"/>
            <a:chOff x="1025450" y="2612994"/>
            <a:chExt cx="10062829" cy="1075654"/>
          </a:xfrm>
        </p:grpSpPr>
        <p:pic>
          <p:nvPicPr>
            <p:cNvPr id="109" name="Picture 108" descr="TP_tmp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0" cstate="print"/>
            <a:stretch>
              <a:fillRect/>
            </a:stretch>
          </p:blipFill>
          <p:spPr bwMode="auto">
            <a:xfrm>
              <a:off x="1025450" y="2612994"/>
              <a:ext cx="10062829" cy="1075654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110" name="Text Box 6"/>
            <p:cNvSpPr txBox="1">
              <a:spLocks noChangeArrowheads="1"/>
            </p:cNvSpPr>
            <p:nvPr/>
          </p:nvSpPr>
          <p:spPr bwMode="auto">
            <a:xfrm>
              <a:off x="1492634" y="2711087"/>
              <a:ext cx="715746" cy="5006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30046" tIns="65023" rIns="130046" bIns="65023">
              <a:spAutoFit/>
            </a:bodyPr>
            <a:lstStyle/>
            <a:p>
              <a:pPr algn="l">
                <a:spcBef>
                  <a:spcPct val="75000"/>
                </a:spcBef>
              </a:pPr>
              <a:r>
                <a:rPr lang="en-US" sz="2400" dirty="0" smtClean="0">
                  <a:solidFill>
                    <a:srgbClr val="0000FA"/>
                  </a:solidFill>
                  <a:latin typeface="Times New Roman" pitchFamily="18" charset="0"/>
                  <a:cs typeface="Times New Roman" pitchFamily="18" charset="0"/>
                </a:rPr>
                <a:t>EN</a:t>
              </a:r>
            </a:p>
          </p:txBody>
        </p:sp>
        <p:sp>
          <p:nvSpPr>
            <p:cNvPr id="111" name="Text Box 6"/>
            <p:cNvSpPr txBox="1">
              <a:spLocks noChangeArrowheads="1"/>
            </p:cNvSpPr>
            <p:nvPr/>
          </p:nvSpPr>
          <p:spPr bwMode="auto">
            <a:xfrm>
              <a:off x="2033300" y="2693049"/>
              <a:ext cx="1029392" cy="5006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30046" tIns="65023" rIns="130046" bIns="65023">
              <a:spAutoFit/>
            </a:bodyPr>
            <a:lstStyle/>
            <a:p>
              <a:pPr algn="l">
                <a:spcBef>
                  <a:spcPct val="75000"/>
                </a:spcBef>
              </a:pPr>
              <a:r>
                <a:rPr lang="zh-CN" altLang="en-US" sz="2400" dirty="0" smtClean="0">
                  <a:solidFill>
                    <a:srgbClr val="C80000"/>
                  </a:solidFill>
                  <a:latin typeface="SimSun" pitchFamily="2" charset="-122"/>
                  <a:ea typeface="SimSun" pitchFamily="2" charset="-122"/>
                  <a:cs typeface="Times New Roman" pitchFamily="18" charset="0"/>
                </a:rPr>
                <a:t>中文</a:t>
              </a:r>
              <a:endParaRPr lang="en-US" sz="2400" dirty="0" smtClean="0">
                <a:solidFill>
                  <a:srgbClr val="C80000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endParaRPr>
            </a:p>
          </p:txBody>
        </p:sp>
        <p:sp>
          <p:nvSpPr>
            <p:cNvPr id="112" name="Isosceles Triangle 111"/>
            <p:cNvSpPr/>
            <p:nvPr/>
          </p:nvSpPr>
          <p:spPr bwMode="auto">
            <a:xfrm>
              <a:off x="3618281" y="3337201"/>
              <a:ext cx="350208" cy="225131"/>
            </a:xfrm>
            <a:prstGeom prst="triangle">
              <a:avLst/>
            </a:prstGeom>
            <a:solidFill>
              <a:srgbClr val="0000FA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ea typeface="ヒラギノ角ゴ Pro W3" pitchFamily="-80" charset="-128"/>
                <a:sym typeface="Arial Narrow" pitchFamily="34" charset="0"/>
              </a:endParaRPr>
            </a:p>
          </p:txBody>
        </p:sp>
        <p:sp>
          <p:nvSpPr>
            <p:cNvPr id="113" name="Isosceles Triangle 112"/>
            <p:cNvSpPr/>
            <p:nvPr/>
          </p:nvSpPr>
          <p:spPr bwMode="auto">
            <a:xfrm>
              <a:off x="4180082" y="3324584"/>
              <a:ext cx="347472" cy="228600"/>
            </a:xfrm>
            <a:prstGeom prst="triangle">
              <a:avLst/>
            </a:prstGeom>
            <a:solidFill>
              <a:srgbClr val="C80000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ea typeface="ヒラギノ角ゴ Pro W3" pitchFamily="-80" charset="-128"/>
                <a:sym typeface="Arial Narrow" pitchFamily="34" charset="0"/>
              </a:endParaRPr>
            </a:p>
          </p:txBody>
        </p:sp>
        <p:pic>
          <p:nvPicPr>
            <p:cNvPr id="114" name="Picture 113" descr="align_grid_nowords_even.png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57718" y="3365253"/>
              <a:ext cx="234895" cy="214650"/>
            </a:xfrm>
            <a:prstGeom prst="rect">
              <a:avLst/>
            </a:prstGeom>
          </p:spPr>
        </p:pic>
        <p:sp>
          <p:nvSpPr>
            <p:cNvPr id="115" name="Text Box 6"/>
            <p:cNvSpPr txBox="1">
              <a:spLocks noChangeArrowheads="1"/>
            </p:cNvSpPr>
            <p:nvPr/>
          </p:nvSpPr>
          <p:spPr bwMode="auto">
            <a:xfrm>
              <a:off x="9204362" y="2689088"/>
              <a:ext cx="715746" cy="531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30046" tIns="65023" rIns="130046" bIns="65023">
              <a:spAutoFit/>
            </a:bodyPr>
            <a:lstStyle/>
            <a:p>
              <a:pPr algn="l">
                <a:spcBef>
                  <a:spcPct val="75000"/>
                </a:spcBef>
              </a:pPr>
              <a:r>
                <a:rPr lang="en-US" sz="2600" dirty="0" smtClean="0">
                  <a:solidFill>
                    <a:srgbClr val="0000FA"/>
                  </a:solidFill>
                  <a:latin typeface="Times New Roman" pitchFamily="18" charset="0"/>
                  <a:cs typeface="Times New Roman" pitchFamily="18" charset="0"/>
                </a:rPr>
                <a:t>EN</a:t>
              </a:r>
            </a:p>
          </p:txBody>
        </p:sp>
        <p:sp>
          <p:nvSpPr>
            <p:cNvPr id="116" name="Text Box 6"/>
            <p:cNvSpPr txBox="1">
              <a:spLocks noChangeArrowheads="1"/>
            </p:cNvSpPr>
            <p:nvPr/>
          </p:nvSpPr>
          <p:spPr bwMode="auto">
            <a:xfrm>
              <a:off x="9752512" y="2686020"/>
              <a:ext cx="1029392" cy="531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30046" tIns="65023" rIns="130046" bIns="65023">
              <a:spAutoFit/>
            </a:bodyPr>
            <a:lstStyle/>
            <a:p>
              <a:pPr algn="l">
                <a:spcBef>
                  <a:spcPct val="75000"/>
                </a:spcBef>
              </a:pPr>
              <a:r>
                <a:rPr lang="zh-CN" altLang="en-US" sz="2600" dirty="0" smtClean="0">
                  <a:solidFill>
                    <a:srgbClr val="C80000"/>
                  </a:solidFill>
                  <a:latin typeface="SimSun" pitchFamily="2" charset="-122"/>
                  <a:ea typeface="SimSun" pitchFamily="2" charset="-122"/>
                  <a:cs typeface="Times New Roman" pitchFamily="18" charset="0"/>
                </a:rPr>
                <a:t>中文</a:t>
              </a:r>
              <a:endParaRPr lang="en-US" sz="2600" dirty="0" smtClean="0">
                <a:solidFill>
                  <a:srgbClr val="C80000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endParaRPr>
            </a:p>
          </p:txBody>
        </p:sp>
        <p:sp>
          <p:nvSpPr>
            <p:cNvPr id="117" name="Isosceles Triangle 116"/>
            <p:cNvSpPr/>
            <p:nvPr/>
          </p:nvSpPr>
          <p:spPr bwMode="auto">
            <a:xfrm>
              <a:off x="7342199" y="2759047"/>
              <a:ext cx="436396" cy="310774"/>
            </a:xfrm>
            <a:prstGeom prst="triangle">
              <a:avLst/>
            </a:prstGeom>
            <a:solidFill>
              <a:srgbClr val="0000FA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ea typeface="ヒラギノ角ゴ Pro W3" pitchFamily="-80" charset="-128"/>
                <a:sym typeface="Arial Narrow" pitchFamily="34" charset="0"/>
              </a:endParaRPr>
            </a:p>
          </p:txBody>
        </p:sp>
        <p:sp>
          <p:nvSpPr>
            <p:cNvPr id="118" name="Isosceles Triangle 117"/>
            <p:cNvSpPr/>
            <p:nvPr/>
          </p:nvSpPr>
          <p:spPr bwMode="auto">
            <a:xfrm>
              <a:off x="8033729" y="2759046"/>
              <a:ext cx="403859" cy="316140"/>
            </a:xfrm>
            <a:prstGeom prst="triangle">
              <a:avLst/>
            </a:prstGeom>
            <a:solidFill>
              <a:srgbClr val="C80000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ea typeface="ヒラギノ角ゴ Pro W3" pitchFamily="-80" charset="-128"/>
                <a:sym typeface="Arial Narrow" pitchFamily="34" charset="0"/>
              </a:endParaRPr>
            </a:p>
          </p:txBody>
        </p:sp>
        <p:pic>
          <p:nvPicPr>
            <p:cNvPr id="119" name="Picture 118" descr="align_grid_nowords_even.pn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654908" y="2766637"/>
              <a:ext cx="366889" cy="335268"/>
            </a:xfrm>
            <a:prstGeom prst="rect">
              <a:avLst/>
            </a:prstGeom>
          </p:spPr>
        </p:pic>
      </p:grpSp>
      <p:sp>
        <p:nvSpPr>
          <p:cNvPr id="127" name="TextBox 126"/>
          <p:cNvSpPr txBox="1"/>
          <p:nvPr/>
        </p:nvSpPr>
        <p:spPr>
          <a:xfrm>
            <a:off x="185651" y="1955760"/>
            <a:ext cx="12819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  <a:buFont typeface="Arial" pitchFamily="34" charset="0"/>
              <a:buChar char="•"/>
            </a:pPr>
            <a:r>
              <a:rPr lang="en-US" sz="3600" dirty="0" smtClean="0"/>
              <a:t> Set      to maximize the log-likelihood of the correct parses &amp; alignments</a:t>
            </a:r>
          </a:p>
        </p:txBody>
      </p:sp>
      <p:pic>
        <p:nvPicPr>
          <p:cNvPr id="129" name="Picture 128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/>
          <a:stretch>
            <a:fillRect/>
          </a:stretch>
        </p:blipFill>
        <p:spPr bwMode="auto">
          <a:xfrm>
            <a:off x="1245247" y="2393916"/>
            <a:ext cx="289575" cy="464018"/>
          </a:xfrm>
          <a:prstGeom prst="rect">
            <a:avLst/>
          </a:prstGeom>
          <a:noFill/>
          <a:ln/>
          <a:effectLst/>
        </p:spPr>
      </p:pic>
      <p:grpSp>
        <p:nvGrpSpPr>
          <p:cNvPr id="163" name="Group 162"/>
          <p:cNvGrpSpPr/>
          <p:nvPr/>
        </p:nvGrpSpPr>
        <p:grpSpPr>
          <a:xfrm>
            <a:off x="339728" y="3686385"/>
            <a:ext cx="12150804" cy="569694"/>
            <a:chOff x="339728" y="3686385"/>
            <a:chExt cx="12150804" cy="569694"/>
          </a:xfrm>
        </p:grpSpPr>
        <p:pic>
          <p:nvPicPr>
            <p:cNvPr id="131" name="Picture 130" descr="TP_tmp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4" cstate="print"/>
            <a:stretch>
              <a:fillRect/>
            </a:stretch>
          </p:blipFill>
          <p:spPr bwMode="auto">
            <a:xfrm>
              <a:off x="339728" y="3759410"/>
              <a:ext cx="11975699" cy="474669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120" name="Text Box 6"/>
            <p:cNvSpPr txBox="1">
              <a:spLocks noChangeArrowheads="1"/>
            </p:cNvSpPr>
            <p:nvPr/>
          </p:nvSpPr>
          <p:spPr bwMode="auto">
            <a:xfrm>
              <a:off x="3275198" y="3722898"/>
              <a:ext cx="730260" cy="531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30046" tIns="65023" rIns="130046" bIns="65023">
              <a:spAutoFit/>
            </a:bodyPr>
            <a:lstStyle/>
            <a:p>
              <a:pPr algn="l">
                <a:spcBef>
                  <a:spcPct val="75000"/>
                </a:spcBef>
              </a:pPr>
              <a:r>
                <a:rPr lang="en-US" sz="2600" dirty="0" smtClean="0">
                  <a:solidFill>
                    <a:srgbClr val="C80000"/>
                  </a:solidFill>
                  <a:latin typeface="Times New Roman" pitchFamily="18" charset="0"/>
                  <a:cs typeface="Times New Roman" pitchFamily="18" charset="0"/>
                </a:rPr>
                <a:t>EN</a:t>
              </a:r>
            </a:p>
          </p:txBody>
        </p:sp>
        <p:sp>
          <p:nvSpPr>
            <p:cNvPr id="149" name="Isosceles Triangle 148"/>
            <p:cNvSpPr/>
            <p:nvPr/>
          </p:nvSpPr>
          <p:spPr bwMode="auto">
            <a:xfrm>
              <a:off x="6232294" y="3846951"/>
              <a:ext cx="372615" cy="256047"/>
            </a:xfrm>
            <a:prstGeom prst="triangle">
              <a:avLst/>
            </a:prstGeom>
            <a:solidFill>
              <a:srgbClr val="0000FA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ea typeface="ヒラギノ角ゴ Pro W3" pitchFamily="-80" charset="-128"/>
                <a:sym typeface="Arial Narrow" pitchFamily="34" charset="0"/>
              </a:endParaRPr>
            </a:p>
          </p:txBody>
        </p:sp>
        <p:sp>
          <p:nvSpPr>
            <p:cNvPr id="150" name="Isosceles Triangle 149"/>
            <p:cNvSpPr/>
            <p:nvPr/>
          </p:nvSpPr>
          <p:spPr bwMode="auto">
            <a:xfrm>
              <a:off x="6816502" y="3846951"/>
              <a:ext cx="374904" cy="256032"/>
            </a:xfrm>
            <a:prstGeom prst="triangle">
              <a:avLst/>
            </a:prstGeom>
            <a:solidFill>
              <a:srgbClr val="C80000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ea typeface="ヒラギノ角ゴ Pro W3" pitchFamily="-80" charset="-128"/>
                <a:sym typeface="Arial Narrow" pitchFamily="34" charset="0"/>
              </a:endParaRPr>
            </a:p>
          </p:txBody>
        </p:sp>
        <p:pic>
          <p:nvPicPr>
            <p:cNvPr id="151" name="Picture 150" descr="align_grid_nowords_even.png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404153" y="3774381"/>
              <a:ext cx="383685" cy="350616"/>
            </a:xfrm>
            <a:prstGeom prst="rect">
              <a:avLst/>
            </a:prstGeom>
          </p:spPr>
        </p:pic>
        <p:sp>
          <p:nvSpPr>
            <p:cNvPr id="152" name="Text Box 6"/>
            <p:cNvSpPr txBox="1">
              <a:spLocks noChangeArrowheads="1"/>
            </p:cNvSpPr>
            <p:nvPr/>
          </p:nvSpPr>
          <p:spPr bwMode="auto">
            <a:xfrm>
              <a:off x="7904407" y="3755431"/>
              <a:ext cx="715746" cy="5006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30046" tIns="65023" rIns="130046" bIns="65023">
              <a:spAutoFit/>
            </a:bodyPr>
            <a:lstStyle/>
            <a:p>
              <a:pPr algn="l">
                <a:spcBef>
                  <a:spcPct val="75000"/>
                </a:spcBef>
              </a:pPr>
              <a:r>
                <a:rPr lang="en-US" sz="2400" dirty="0" smtClean="0">
                  <a:solidFill>
                    <a:srgbClr val="C80000"/>
                  </a:solidFill>
                  <a:latin typeface="Times New Roman" pitchFamily="18" charset="0"/>
                  <a:cs typeface="Times New Roman" pitchFamily="18" charset="0"/>
                </a:rPr>
                <a:t>EN</a:t>
              </a:r>
            </a:p>
          </p:txBody>
        </p:sp>
        <p:sp>
          <p:nvSpPr>
            <p:cNvPr id="153" name="Text Box 6"/>
            <p:cNvSpPr txBox="1">
              <a:spLocks noChangeArrowheads="1"/>
            </p:cNvSpPr>
            <p:nvPr/>
          </p:nvSpPr>
          <p:spPr bwMode="auto">
            <a:xfrm>
              <a:off x="8430104" y="3722898"/>
              <a:ext cx="1029392" cy="5006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30046" tIns="65023" rIns="130046" bIns="65023">
              <a:spAutoFit/>
            </a:bodyPr>
            <a:lstStyle/>
            <a:p>
              <a:pPr algn="l">
                <a:spcBef>
                  <a:spcPct val="75000"/>
                </a:spcBef>
              </a:pPr>
              <a:r>
                <a:rPr lang="zh-CN" altLang="en-US" sz="2400" dirty="0" smtClean="0">
                  <a:solidFill>
                    <a:srgbClr val="0000D0"/>
                  </a:solidFill>
                  <a:latin typeface="SimSun" pitchFamily="2" charset="-122"/>
                  <a:ea typeface="SimSun" pitchFamily="2" charset="-122"/>
                  <a:cs typeface="Times New Roman" pitchFamily="18" charset="0"/>
                </a:rPr>
                <a:t>中文</a:t>
              </a:r>
              <a:endParaRPr lang="en-US" sz="2400" dirty="0" smtClean="0">
                <a:solidFill>
                  <a:srgbClr val="0000D0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endParaRPr>
            </a:p>
          </p:txBody>
        </p:sp>
        <p:sp>
          <p:nvSpPr>
            <p:cNvPr id="64" name="Isosceles Triangle 63"/>
            <p:cNvSpPr/>
            <p:nvPr/>
          </p:nvSpPr>
          <p:spPr bwMode="auto">
            <a:xfrm>
              <a:off x="1657100" y="3868950"/>
              <a:ext cx="372615" cy="256047"/>
            </a:xfrm>
            <a:prstGeom prst="triangle">
              <a:avLst/>
            </a:prstGeom>
            <a:solidFill>
              <a:srgbClr val="0000FA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ea typeface="ヒラギノ角ゴ Pro W3" pitchFamily="-80" charset="-128"/>
                <a:sym typeface="Arial Narrow" pitchFamily="34" charset="0"/>
              </a:endParaRPr>
            </a:p>
          </p:txBody>
        </p:sp>
        <p:sp>
          <p:nvSpPr>
            <p:cNvPr id="65" name="Isosceles Triangle 64"/>
            <p:cNvSpPr/>
            <p:nvPr/>
          </p:nvSpPr>
          <p:spPr bwMode="auto">
            <a:xfrm>
              <a:off x="2241308" y="3868950"/>
              <a:ext cx="374904" cy="256032"/>
            </a:xfrm>
            <a:prstGeom prst="triangle">
              <a:avLst/>
            </a:prstGeom>
            <a:solidFill>
              <a:srgbClr val="C80000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ea typeface="ヒラギノ角ゴ Pro W3" pitchFamily="-80" charset="-128"/>
                <a:sym typeface="Arial Narrow" pitchFamily="34" charset="0"/>
              </a:endParaRPr>
            </a:p>
          </p:txBody>
        </p:sp>
        <p:pic>
          <p:nvPicPr>
            <p:cNvPr id="66" name="Picture 65" descr="align_grid_nowords_even.png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825516" y="3832437"/>
              <a:ext cx="383685" cy="350616"/>
            </a:xfrm>
            <a:prstGeom prst="rect">
              <a:avLst/>
            </a:prstGeom>
          </p:spPr>
        </p:pic>
        <p:sp>
          <p:nvSpPr>
            <p:cNvPr id="68" name="Text Box 6"/>
            <p:cNvSpPr txBox="1">
              <a:spLocks noChangeArrowheads="1"/>
            </p:cNvSpPr>
            <p:nvPr/>
          </p:nvSpPr>
          <p:spPr bwMode="auto">
            <a:xfrm>
              <a:off x="3771410" y="3722898"/>
              <a:ext cx="912825" cy="5006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30046" tIns="65023" rIns="130046" bIns="65023">
              <a:spAutoFit/>
            </a:bodyPr>
            <a:lstStyle/>
            <a:p>
              <a:pPr algn="l">
                <a:spcBef>
                  <a:spcPct val="75000"/>
                </a:spcBef>
              </a:pPr>
              <a:r>
                <a:rPr lang="zh-CN" altLang="en-US" sz="2400" dirty="0" smtClean="0">
                  <a:solidFill>
                    <a:srgbClr val="0000D0"/>
                  </a:solidFill>
                  <a:latin typeface="SimSun" pitchFamily="2" charset="-122"/>
                  <a:ea typeface="SimSun" pitchFamily="2" charset="-122"/>
                  <a:cs typeface="Times New Roman" pitchFamily="18" charset="0"/>
                </a:rPr>
                <a:t>中文</a:t>
              </a:r>
              <a:endParaRPr lang="en-US" sz="2400" dirty="0" smtClean="0">
                <a:solidFill>
                  <a:srgbClr val="0000D0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endParaRPr>
            </a:p>
          </p:txBody>
        </p:sp>
        <p:sp>
          <p:nvSpPr>
            <p:cNvPr id="132" name="Text Box 6"/>
            <p:cNvSpPr txBox="1">
              <a:spLocks noChangeArrowheads="1"/>
            </p:cNvSpPr>
            <p:nvPr/>
          </p:nvSpPr>
          <p:spPr bwMode="auto">
            <a:xfrm>
              <a:off x="10935443" y="3718918"/>
              <a:ext cx="715746" cy="5006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30046" tIns="65023" rIns="130046" bIns="65023">
              <a:spAutoFit/>
            </a:bodyPr>
            <a:lstStyle/>
            <a:p>
              <a:pPr algn="l">
                <a:spcBef>
                  <a:spcPct val="75000"/>
                </a:spcBef>
              </a:pPr>
              <a:r>
                <a:rPr lang="en-US" sz="2400" dirty="0" smtClean="0">
                  <a:solidFill>
                    <a:srgbClr val="C80000"/>
                  </a:solidFill>
                  <a:latin typeface="Times New Roman" pitchFamily="18" charset="0"/>
                  <a:cs typeface="Times New Roman" pitchFamily="18" charset="0"/>
                </a:rPr>
                <a:t>EN</a:t>
              </a:r>
            </a:p>
          </p:txBody>
        </p:sp>
        <p:sp>
          <p:nvSpPr>
            <p:cNvPr id="133" name="Text Box 6"/>
            <p:cNvSpPr txBox="1">
              <a:spLocks noChangeArrowheads="1"/>
            </p:cNvSpPr>
            <p:nvPr/>
          </p:nvSpPr>
          <p:spPr bwMode="auto">
            <a:xfrm>
              <a:off x="11461140" y="3686385"/>
              <a:ext cx="1029392" cy="5006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30046" tIns="65023" rIns="130046" bIns="65023">
              <a:spAutoFit/>
            </a:bodyPr>
            <a:lstStyle/>
            <a:p>
              <a:pPr algn="l">
                <a:spcBef>
                  <a:spcPct val="75000"/>
                </a:spcBef>
              </a:pPr>
              <a:r>
                <a:rPr lang="zh-CN" altLang="en-US" sz="2400" dirty="0" smtClean="0">
                  <a:solidFill>
                    <a:srgbClr val="0000D0"/>
                  </a:solidFill>
                  <a:latin typeface="SimSun" pitchFamily="2" charset="-122"/>
                  <a:ea typeface="SimSun" pitchFamily="2" charset="-122"/>
                  <a:cs typeface="Times New Roman" pitchFamily="18" charset="0"/>
                </a:rPr>
                <a:t>中文</a:t>
              </a:r>
              <a:endParaRPr lang="en-US" sz="2400" dirty="0" smtClean="0">
                <a:solidFill>
                  <a:srgbClr val="0000D0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endParaRPr>
            </a:p>
          </p:txBody>
        </p:sp>
      </p:grpSp>
      <p:sp>
        <p:nvSpPr>
          <p:cNvPr id="134" name="Oval 133"/>
          <p:cNvSpPr/>
          <p:nvPr/>
        </p:nvSpPr>
        <p:spPr bwMode="auto">
          <a:xfrm>
            <a:off x="3581360" y="6556398"/>
            <a:ext cx="1862163" cy="1643085"/>
          </a:xfrm>
          <a:prstGeom prst="ellipse">
            <a:avLst/>
          </a:prstGeom>
          <a:noFill/>
          <a:ln w="25400" cap="flat" cmpd="sng" algn="ctr">
            <a:solidFill>
              <a:srgbClr val="489A5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grpSp>
        <p:nvGrpSpPr>
          <p:cNvPr id="164" name="Group 163"/>
          <p:cNvGrpSpPr/>
          <p:nvPr/>
        </p:nvGrpSpPr>
        <p:grpSpPr>
          <a:xfrm>
            <a:off x="219078" y="5241930"/>
            <a:ext cx="8875745" cy="1200329"/>
            <a:chOff x="219078" y="5241930"/>
            <a:chExt cx="8875745" cy="1200329"/>
          </a:xfrm>
        </p:grpSpPr>
        <p:pic>
          <p:nvPicPr>
            <p:cNvPr id="160" name="Picture 159" descr="TP_tmp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6" cstate="print"/>
            <a:stretch>
              <a:fillRect/>
            </a:stretch>
          </p:blipFill>
          <p:spPr bwMode="auto">
            <a:xfrm>
              <a:off x="587294" y="5680086"/>
              <a:ext cx="1879618" cy="474670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161" name="Text Box 6"/>
            <p:cNvSpPr txBox="1">
              <a:spLocks noChangeArrowheads="1"/>
            </p:cNvSpPr>
            <p:nvPr/>
          </p:nvSpPr>
          <p:spPr bwMode="auto">
            <a:xfrm>
              <a:off x="1046993" y="5680651"/>
              <a:ext cx="705212" cy="4257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30046" tIns="65023" rIns="130046" bIns="65023">
              <a:spAutoFit/>
            </a:bodyPr>
            <a:lstStyle/>
            <a:p>
              <a:pPr algn="l">
                <a:spcBef>
                  <a:spcPct val="75000"/>
                </a:spcBef>
              </a:pPr>
              <a:r>
                <a:rPr lang="en-US" sz="2400" dirty="0" smtClean="0">
                  <a:solidFill>
                    <a:srgbClr val="0000FA"/>
                  </a:solidFill>
                  <a:latin typeface="Times New Roman" pitchFamily="18" charset="0"/>
                  <a:cs typeface="Times New Roman" pitchFamily="18" charset="0"/>
                </a:rPr>
                <a:t>EN</a:t>
              </a:r>
            </a:p>
          </p:txBody>
        </p:sp>
        <p:sp>
          <p:nvSpPr>
            <p:cNvPr id="162" name="Text Box 6"/>
            <p:cNvSpPr txBox="1">
              <a:spLocks noChangeArrowheads="1"/>
            </p:cNvSpPr>
            <p:nvPr/>
          </p:nvSpPr>
          <p:spPr bwMode="auto">
            <a:xfrm>
              <a:off x="1592318" y="5656038"/>
              <a:ext cx="1014242" cy="4257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30046" tIns="65023" rIns="130046" bIns="65023">
              <a:spAutoFit/>
            </a:bodyPr>
            <a:lstStyle/>
            <a:p>
              <a:pPr algn="l">
                <a:spcBef>
                  <a:spcPct val="75000"/>
                </a:spcBef>
              </a:pPr>
              <a:r>
                <a:rPr lang="zh-CN" altLang="en-US" sz="2400" dirty="0" smtClean="0">
                  <a:solidFill>
                    <a:srgbClr val="C80000"/>
                  </a:solidFill>
                  <a:latin typeface="SimSun" pitchFamily="2" charset="-122"/>
                  <a:ea typeface="SimSun" pitchFamily="2" charset="-122"/>
                  <a:cs typeface="Times New Roman" pitchFamily="18" charset="0"/>
                </a:rPr>
                <a:t>中文</a:t>
              </a:r>
              <a:endParaRPr lang="en-US" sz="2400" dirty="0" smtClean="0">
                <a:solidFill>
                  <a:srgbClr val="C80000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19078" y="5241930"/>
              <a:ext cx="887574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200000"/>
                </a:lnSpc>
                <a:buFont typeface="Arial" pitchFamily="34" charset="0"/>
                <a:buChar char="•"/>
              </a:pPr>
              <a:r>
                <a:rPr lang="en-US" sz="3600" u="sng" dirty="0" smtClean="0"/>
                <a:t>                     normalizes         to sum to 1</a:t>
              </a:r>
            </a:p>
          </p:txBody>
        </p:sp>
        <p:pic>
          <p:nvPicPr>
            <p:cNvPr id="155" name="Picture 154" descr="TP_tmp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7" cstate="print"/>
            <a:stretch>
              <a:fillRect/>
            </a:stretch>
          </p:blipFill>
          <p:spPr bwMode="auto">
            <a:xfrm>
              <a:off x="4676750" y="5753112"/>
              <a:ext cx="511182" cy="358133"/>
            </a:xfrm>
            <a:prstGeom prst="rect">
              <a:avLst/>
            </a:prstGeom>
            <a:noFill/>
            <a:ln/>
            <a:effectLst/>
          </p:spPr>
        </p:pic>
      </p:grpSp>
      <p:sp>
        <p:nvSpPr>
          <p:cNvPr id="69" name="Oval 68"/>
          <p:cNvSpPr/>
          <p:nvPr/>
        </p:nvSpPr>
        <p:spPr bwMode="auto">
          <a:xfrm>
            <a:off x="10591856" y="3459822"/>
            <a:ext cx="1862163" cy="1022364"/>
          </a:xfrm>
          <a:prstGeom prst="ellipse">
            <a:avLst/>
          </a:prstGeom>
          <a:noFill/>
          <a:ln w="25400" cap="flat" cmpd="sng" algn="ctr">
            <a:solidFill>
              <a:srgbClr val="489A5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/>
      <p:bldP spid="134" grpId="0" animBg="1"/>
      <p:bldP spid="6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3" name="Rectangle 3"/>
          <p:cNvSpPr>
            <a:spLocks noGrp="1" noChangeArrowheads="1"/>
          </p:cNvSpPr>
          <p:nvPr>
            <p:ph type="title"/>
          </p:nvPr>
        </p:nvSpPr>
        <p:spPr>
          <a:xfrm>
            <a:off x="1930400" y="276162"/>
            <a:ext cx="10210800" cy="1300163"/>
          </a:xfrm>
        </p:spPr>
        <p:txBody>
          <a:bodyPr/>
          <a:lstStyle/>
          <a:p>
            <a:r>
              <a:rPr lang="en-US" sz="4400" dirty="0" smtClean="0"/>
              <a:t>Computing  </a:t>
            </a:r>
            <a:endParaRPr lang="en-US" sz="4400" dirty="0"/>
          </a:p>
        </p:txBody>
      </p:sp>
      <p:grpSp>
        <p:nvGrpSpPr>
          <p:cNvPr id="2" name="Group 66"/>
          <p:cNvGrpSpPr/>
          <p:nvPr/>
        </p:nvGrpSpPr>
        <p:grpSpPr>
          <a:xfrm>
            <a:off x="8620154" y="6283346"/>
            <a:ext cx="4525685" cy="2901988"/>
            <a:chOff x="7771553" y="5151443"/>
            <a:chExt cx="4525685" cy="2901988"/>
          </a:xfrm>
        </p:grpSpPr>
        <p:sp>
          <p:nvSpPr>
            <p:cNvPr id="95" name="Rectangle 94"/>
            <p:cNvSpPr/>
            <p:nvPr/>
          </p:nvSpPr>
          <p:spPr bwMode="auto">
            <a:xfrm>
              <a:off x="8488837" y="5343805"/>
              <a:ext cx="2341505" cy="2709626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85000"/>
                  </a:schemeClr>
                </a:gs>
                <a:gs pos="100000">
                  <a:schemeClr val="accent3">
                    <a:lumMod val="65000"/>
                  </a:schemeClr>
                </a:gs>
              </a:gsLst>
              <a:lin ang="16200000" scaled="1"/>
              <a:tileRect/>
            </a:gradFill>
            <a:ln w="635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OffAxis1Top">
                <a:rot lat="17880000" lon="17866408" rev="3914402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ea typeface="ヒラギノ角ゴ Pro W3" pitchFamily="-80" charset="-128"/>
                <a:sym typeface="Arial Narrow" pitchFamily="34" charset="0"/>
              </a:endParaRPr>
            </a:p>
          </p:txBody>
        </p:sp>
        <p:sp>
          <p:nvSpPr>
            <p:cNvPr id="97" name="Isosceles Triangle 96"/>
            <p:cNvSpPr/>
            <p:nvPr/>
          </p:nvSpPr>
          <p:spPr bwMode="auto">
            <a:xfrm rot="1041034">
              <a:off x="9460247" y="5305998"/>
              <a:ext cx="2836991" cy="1239441"/>
            </a:xfrm>
            <a:prstGeom prst="triangle">
              <a:avLst/>
            </a:prstGeom>
            <a:solidFill>
              <a:srgbClr val="C80000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perspectiveContrastingLeftFacing">
                <a:rot lat="502768" lon="3600000" rev="535096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ea typeface="ヒラギノ角ゴ Pro W3" pitchFamily="-80" charset="-128"/>
                <a:sym typeface="Arial Narrow" pitchFamily="34" charset="0"/>
              </a:endParaRPr>
            </a:p>
          </p:txBody>
        </p:sp>
        <p:sp>
          <p:nvSpPr>
            <p:cNvPr id="98" name="Isosceles Triangle 97"/>
            <p:cNvSpPr/>
            <p:nvPr/>
          </p:nvSpPr>
          <p:spPr bwMode="auto">
            <a:xfrm rot="436685">
              <a:off x="7771553" y="5151443"/>
              <a:ext cx="2561552" cy="1239441"/>
            </a:xfrm>
            <a:prstGeom prst="triangle">
              <a:avLst/>
            </a:prstGeom>
            <a:solidFill>
              <a:srgbClr val="0000FA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perspectiveContrastingRightFacing">
                <a:rot lat="547297" lon="19810005" rev="36835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ea typeface="ヒラギノ角ゴ Pro W3" pitchFamily="-80" charset="-128"/>
                <a:sym typeface="Arial Narrow" pitchFamily="34" charset="0"/>
              </a:endParaRP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8595472" y="5750363"/>
              <a:ext cx="394241" cy="294853"/>
            </a:xfrm>
            <a:prstGeom prst="rect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perspectiveContrastingRightFacing">
                <a:rot lat="21153131" lon="20607318" rev="337804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ea typeface="ヒラギノ角ゴ Pro W3" pitchFamily="-80" charset="-128"/>
                <a:sym typeface="Arial Narrow" pitchFamily="34" charset="0"/>
              </a:endParaRPr>
            </a:p>
          </p:txBody>
        </p:sp>
        <p:sp>
          <p:nvSpPr>
            <p:cNvPr id="100" name="Rectangle 99"/>
            <p:cNvSpPr/>
            <p:nvPr/>
          </p:nvSpPr>
          <p:spPr bwMode="auto">
            <a:xfrm>
              <a:off x="10567174" y="5869204"/>
              <a:ext cx="365130" cy="322063"/>
            </a:xfrm>
            <a:prstGeom prst="rect">
              <a:avLst/>
            </a:prstGeom>
            <a:noFill/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perspectiveContrastingRightFacing">
                <a:rot lat="767948" lon="3015452" rev="138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ea typeface="ヒラギノ角ゴ Pro W3" pitchFamily="-80" charset="-128"/>
                <a:sym typeface="Arial Narrow" pitchFamily="34" charset="0"/>
              </a:endParaRPr>
            </a:p>
          </p:txBody>
        </p:sp>
        <p:cxnSp>
          <p:nvCxnSpPr>
            <p:cNvPr id="101" name="Straight Connector 100"/>
            <p:cNvCxnSpPr/>
            <p:nvPr/>
          </p:nvCxnSpPr>
          <p:spPr>
            <a:xfrm rot="16200000" flipH="1">
              <a:off x="8595472" y="6081728"/>
              <a:ext cx="547696" cy="47467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/>
            <p:cNvSpPr/>
            <p:nvPr/>
          </p:nvSpPr>
          <p:spPr bwMode="auto">
            <a:xfrm>
              <a:off x="9321076" y="6003426"/>
              <a:ext cx="1024451" cy="1314899"/>
            </a:xfrm>
            <a:prstGeom prst="rect">
              <a:avLst/>
            </a:prstGeom>
            <a:gradFill flip="none" rotWithShape="1">
              <a:gsLst>
                <a:gs pos="0">
                  <a:srgbClr val="AF00FF"/>
                </a:gs>
                <a:gs pos="100000">
                  <a:srgbClr val="7D00C8"/>
                </a:gs>
              </a:gsLst>
              <a:lin ang="16200000" scaled="1"/>
              <a:tileRect/>
            </a:gradFill>
            <a:ln w="635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isometricOffAxis1Top">
                <a:rot lat="17880000" lon="17866408" rev="3914402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ea typeface="ヒラギノ角ゴ Pro W3" pitchFamily="-80" charset="-128"/>
                <a:sym typeface="Arial Narrow" pitchFamily="34" charset="0"/>
              </a:endParaRPr>
            </a:p>
          </p:txBody>
        </p:sp>
        <p:cxnSp>
          <p:nvCxnSpPr>
            <p:cNvPr id="103" name="Straight Connector 102"/>
            <p:cNvCxnSpPr/>
            <p:nvPr/>
          </p:nvCxnSpPr>
          <p:spPr>
            <a:xfrm>
              <a:off x="8997115" y="6008703"/>
              <a:ext cx="1022364" cy="47466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10800000" flipV="1">
              <a:off x="9982966" y="6154754"/>
              <a:ext cx="657234" cy="32861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>
              <a:off x="10457636" y="6337321"/>
              <a:ext cx="511182" cy="29210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8529725" y="5661044"/>
              <a:ext cx="541163" cy="300521"/>
            </a:xfrm>
            <a:prstGeom prst="rect">
              <a:avLst/>
            </a:prstGeom>
            <a:noFill/>
            <a:ln w="25400">
              <a:noFill/>
            </a:ln>
            <a:scene3d>
              <a:camera prst="perspectiveContrastingRightFacing">
                <a:rot lat="21156000" lon="20610000" rev="33600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PP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0481628" y="5808195"/>
              <a:ext cx="541163" cy="300521"/>
            </a:xfrm>
            <a:prstGeom prst="rect">
              <a:avLst/>
            </a:prstGeom>
            <a:noFill/>
            <a:ln w="25400">
              <a:noFill/>
            </a:ln>
            <a:scene3d>
              <a:camera prst="perspectiveContrastingRightFacing">
                <a:rot lat="768000" lon="3018000" rev="13800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PP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Group 75"/>
          <p:cNvGrpSpPr/>
          <p:nvPr/>
        </p:nvGrpSpPr>
        <p:grpSpPr>
          <a:xfrm>
            <a:off x="9165922" y="5680086"/>
            <a:ext cx="2645405" cy="560999"/>
            <a:chOff x="4696794" y="5776321"/>
            <a:chExt cx="2645405" cy="560999"/>
          </a:xfrm>
        </p:grpSpPr>
        <p:pic>
          <p:nvPicPr>
            <p:cNvPr id="122" name="Picture 121" descr="TP_tmp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0" cstate="print"/>
            <a:stretch>
              <a:fillRect/>
            </a:stretch>
          </p:blipFill>
          <p:spPr bwMode="auto">
            <a:xfrm>
              <a:off x="4696794" y="5849348"/>
              <a:ext cx="2645405" cy="487972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156" name="Isosceles Triangle 155"/>
            <p:cNvSpPr/>
            <p:nvPr/>
          </p:nvSpPr>
          <p:spPr bwMode="auto">
            <a:xfrm>
              <a:off x="5257515" y="5812827"/>
              <a:ext cx="453781" cy="394166"/>
            </a:xfrm>
            <a:prstGeom prst="triangle">
              <a:avLst/>
            </a:prstGeom>
            <a:solidFill>
              <a:srgbClr val="0000FA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ea typeface="ヒラギノ角ゴ Pro W3" pitchFamily="-80" charset="-128"/>
                <a:sym typeface="Arial Narrow" pitchFamily="34" charset="0"/>
              </a:endParaRPr>
            </a:p>
          </p:txBody>
        </p:sp>
        <p:sp>
          <p:nvSpPr>
            <p:cNvPr id="157" name="Isosceles Triangle 156"/>
            <p:cNvSpPr/>
            <p:nvPr/>
          </p:nvSpPr>
          <p:spPr bwMode="auto">
            <a:xfrm>
              <a:off x="5899778" y="5812834"/>
              <a:ext cx="456569" cy="394143"/>
            </a:xfrm>
            <a:prstGeom prst="triangle">
              <a:avLst/>
            </a:prstGeom>
            <a:solidFill>
              <a:srgbClr val="C80000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ea typeface="ヒラギノ角ゴ Pro W3" pitchFamily="-80" charset="-128"/>
                <a:sym typeface="Arial Narrow" pitchFamily="34" charset="0"/>
              </a:endParaRPr>
            </a:p>
          </p:txBody>
        </p:sp>
        <p:pic>
          <p:nvPicPr>
            <p:cNvPr id="158" name="Picture 157" descr="align_grid_nowords_even.png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61598" y="5776321"/>
              <a:ext cx="527130" cy="481698"/>
            </a:xfrm>
            <a:prstGeom prst="rect">
              <a:avLst/>
            </a:prstGeom>
          </p:spPr>
        </p:pic>
      </p:grpSp>
      <p:sp>
        <p:nvSpPr>
          <p:cNvPr id="62" name="TextBox 61"/>
          <p:cNvSpPr txBox="1"/>
          <p:nvPr/>
        </p:nvSpPr>
        <p:spPr>
          <a:xfrm>
            <a:off x="185651" y="5278443"/>
            <a:ext cx="12819149" cy="1441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300000"/>
              </a:lnSpc>
            </a:pPr>
            <a:r>
              <a:rPr lang="en-US" sz="3600" dirty="0" smtClean="0"/>
              <a:t> Correspondence features tie pieces together</a:t>
            </a:r>
          </a:p>
        </p:txBody>
      </p:sp>
      <p:grpSp>
        <p:nvGrpSpPr>
          <p:cNvPr id="5" name="Group 50"/>
          <p:cNvGrpSpPr/>
          <p:nvPr/>
        </p:nvGrpSpPr>
        <p:grpSpPr>
          <a:xfrm>
            <a:off x="2339918" y="7199118"/>
            <a:ext cx="2072961" cy="547695"/>
            <a:chOff x="2530762" y="8199483"/>
            <a:chExt cx="2072961" cy="547695"/>
          </a:xfrm>
        </p:grpSpPr>
        <p:pic>
          <p:nvPicPr>
            <p:cNvPr id="73" name="Picture 72" descr="TP_tmp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2" cstate="print"/>
            <a:stretch>
              <a:fillRect/>
            </a:stretch>
          </p:blipFill>
          <p:spPr bwMode="auto">
            <a:xfrm>
              <a:off x="2530762" y="8219047"/>
              <a:ext cx="1909516" cy="528131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74" name="Text Box 6"/>
            <p:cNvSpPr txBox="1">
              <a:spLocks noChangeArrowheads="1"/>
            </p:cNvSpPr>
            <p:nvPr/>
          </p:nvSpPr>
          <p:spPr bwMode="auto">
            <a:xfrm>
              <a:off x="2966531" y="8235996"/>
              <a:ext cx="716429" cy="5006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30046" tIns="65023" rIns="130046" bIns="65023">
              <a:spAutoFit/>
            </a:bodyPr>
            <a:lstStyle/>
            <a:p>
              <a:pPr algn="l">
                <a:spcBef>
                  <a:spcPct val="75000"/>
                </a:spcBef>
              </a:pPr>
              <a:r>
                <a:rPr lang="en-US" sz="2400" dirty="0" smtClean="0">
                  <a:solidFill>
                    <a:srgbClr val="C80000"/>
                  </a:solidFill>
                  <a:latin typeface="Times New Roman" pitchFamily="18" charset="0"/>
                  <a:cs typeface="Times New Roman" pitchFamily="18" charset="0"/>
                </a:rPr>
                <a:t>EN</a:t>
              </a:r>
            </a:p>
          </p:txBody>
        </p:sp>
        <p:sp>
          <p:nvSpPr>
            <p:cNvPr id="75" name="Text Box 6"/>
            <p:cNvSpPr txBox="1">
              <a:spLocks noChangeArrowheads="1"/>
            </p:cNvSpPr>
            <p:nvPr/>
          </p:nvSpPr>
          <p:spPr bwMode="auto">
            <a:xfrm>
              <a:off x="3573348" y="8199483"/>
              <a:ext cx="1030375" cy="5006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30046" tIns="65023" rIns="130046" bIns="65023">
              <a:spAutoFit/>
            </a:bodyPr>
            <a:lstStyle/>
            <a:p>
              <a:pPr algn="l">
                <a:spcBef>
                  <a:spcPct val="75000"/>
                </a:spcBef>
              </a:pPr>
              <a:r>
                <a:rPr lang="zh-CN" altLang="en-US" sz="2400" dirty="0" smtClean="0">
                  <a:solidFill>
                    <a:srgbClr val="0000D0"/>
                  </a:solidFill>
                  <a:latin typeface="SimSun" pitchFamily="2" charset="-122"/>
                  <a:ea typeface="SimSun" pitchFamily="2" charset="-122"/>
                  <a:cs typeface="Times New Roman" pitchFamily="18" charset="0"/>
                </a:rPr>
                <a:t>中文</a:t>
              </a:r>
              <a:endParaRPr lang="en-US" sz="2400" dirty="0" smtClean="0">
                <a:solidFill>
                  <a:srgbClr val="0000D0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6" name="Group 43"/>
          <p:cNvGrpSpPr/>
          <p:nvPr/>
        </p:nvGrpSpPr>
        <p:grpSpPr>
          <a:xfrm>
            <a:off x="5260958" y="641292"/>
            <a:ext cx="2420909" cy="704175"/>
            <a:chOff x="2647787" y="3990568"/>
            <a:chExt cx="2015252" cy="528131"/>
          </a:xfrm>
        </p:grpSpPr>
        <p:pic>
          <p:nvPicPr>
            <p:cNvPr id="45" name="Picture 44" descr="TP_tmp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2" cstate="print"/>
            <a:stretch>
              <a:fillRect/>
            </a:stretch>
          </p:blipFill>
          <p:spPr bwMode="auto">
            <a:xfrm>
              <a:off x="2647787" y="3990568"/>
              <a:ext cx="1875882" cy="528131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46" name="Text Box 6"/>
            <p:cNvSpPr txBox="1">
              <a:spLocks noChangeArrowheads="1"/>
            </p:cNvSpPr>
            <p:nvPr/>
          </p:nvSpPr>
          <p:spPr bwMode="auto">
            <a:xfrm>
              <a:off x="3098977" y="4023494"/>
              <a:ext cx="703810" cy="467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30046" tIns="65023" rIns="130046" bIns="65023">
              <a:spAutoFit/>
            </a:bodyPr>
            <a:lstStyle/>
            <a:p>
              <a:pPr algn="l">
                <a:spcBef>
                  <a:spcPct val="75000"/>
                </a:spcBef>
              </a:pPr>
              <a:r>
                <a:rPr lang="en-US" sz="3200" dirty="0" smtClean="0">
                  <a:solidFill>
                    <a:srgbClr val="0000FA"/>
                  </a:solidFill>
                  <a:latin typeface="Times New Roman" pitchFamily="18" charset="0"/>
                  <a:cs typeface="Times New Roman" pitchFamily="18" charset="0"/>
                </a:rPr>
                <a:t>EN</a:t>
              </a:r>
            </a:p>
          </p:txBody>
        </p:sp>
        <p:sp>
          <p:nvSpPr>
            <p:cNvPr id="47" name="Text Box 6"/>
            <p:cNvSpPr txBox="1">
              <a:spLocks noChangeArrowheads="1"/>
            </p:cNvSpPr>
            <p:nvPr/>
          </p:nvSpPr>
          <p:spPr bwMode="auto">
            <a:xfrm>
              <a:off x="3650813" y="3996109"/>
              <a:ext cx="1012226" cy="467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30046" tIns="65023" rIns="130046" bIns="65023">
              <a:spAutoFit/>
            </a:bodyPr>
            <a:lstStyle/>
            <a:p>
              <a:pPr algn="l">
                <a:spcBef>
                  <a:spcPct val="75000"/>
                </a:spcBef>
              </a:pPr>
              <a:r>
                <a:rPr lang="zh-CN" altLang="en-US" sz="3200" dirty="0" smtClean="0">
                  <a:solidFill>
                    <a:srgbClr val="C80000"/>
                  </a:solidFill>
                  <a:latin typeface="SimSun" pitchFamily="2" charset="-122"/>
                  <a:ea typeface="SimSun" pitchFamily="2" charset="-122"/>
                  <a:cs typeface="Times New Roman" pitchFamily="18" charset="0"/>
                </a:rPr>
                <a:t>中文</a:t>
              </a:r>
              <a:endParaRPr lang="en-US" sz="3200" dirty="0" smtClean="0">
                <a:solidFill>
                  <a:srgbClr val="C80000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92105" y="6738963"/>
            <a:ext cx="7816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3600" dirty="0" smtClean="0"/>
              <a:t>Computing       </a:t>
            </a:r>
            <a:r>
              <a:rPr lang="en-US" sz="3600" dirty="0" smtClean="0">
                <a:solidFill>
                  <a:srgbClr val="C80000"/>
                </a:solidFill>
              </a:rPr>
              <a:t>    </a:t>
            </a:r>
            <a:r>
              <a:rPr lang="en-US" sz="3600" dirty="0" smtClean="0"/>
              <a:t>          exactly is intractable</a:t>
            </a:r>
          </a:p>
        </p:txBody>
      </p:sp>
      <p:grpSp>
        <p:nvGrpSpPr>
          <p:cNvPr id="7" name="Group 51"/>
          <p:cNvGrpSpPr/>
          <p:nvPr/>
        </p:nvGrpSpPr>
        <p:grpSpPr>
          <a:xfrm>
            <a:off x="1171502" y="2194574"/>
            <a:ext cx="9895023" cy="1075654"/>
            <a:chOff x="1025450" y="2612994"/>
            <a:chExt cx="10062829" cy="1075654"/>
          </a:xfrm>
        </p:grpSpPr>
        <p:pic>
          <p:nvPicPr>
            <p:cNvPr id="53" name="Picture 52" descr="TP_tmp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3" cstate="print"/>
            <a:stretch>
              <a:fillRect/>
            </a:stretch>
          </p:blipFill>
          <p:spPr bwMode="auto">
            <a:xfrm>
              <a:off x="1025450" y="2612994"/>
              <a:ext cx="10062829" cy="1075654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54" name="Text Box 6"/>
            <p:cNvSpPr txBox="1">
              <a:spLocks noChangeArrowheads="1"/>
            </p:cNvSpPr>
            <p:nvPr/>
          </p:nvSpPr>
          <p:spPr bwMode="auto">
            <a:xfrm>
              <a:off x="1492634" y="2711087"/>
              <a:ext cx="715746" cy="5006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30046" tIns="65023" rIns="130046" bIns="65023">
              <a:spAutoFit/>
            </a:bodyPr>
            <a:lstStyle/>
            <a:p>
              <a:pPr algn="l">
                <a:spcBef>
                  <a:spcPct val="75000"/>
                </a:spcBef>
              </a:pPr>
              <a:r>
                <a:rPr lang="en-US" sz="2400" dirty="0" smtClean="0">
                  <a:solidFill>
                    <a:srgbClr val="0000FA"/>
                  </a:solidFill>
                  <a:latin typeface="Times New Roman" pitchFamily="18" charset="0"/>
                  <a:cs typeface="Times New Roman" pitchFamily="18" charset="0"/>
                </a:rPr>
                <a:t>EN</a:t>
              </a:r>
            </a:p>
          </p:txBody>
        </p:sp>
        <p:sp>
          <p:nvSpPr>
            <p:cNvPr id="55" name="Text Box 6"/>
            <p:cNvSpPr txBox="1">
              <a:spLocks noChangeArrowheads="1"/>
            </p:cNvSpPr>
            <p:nvPr/>
          </p:nvSpPr>
          <p:spPr bwMode="auto">
            <a:xfrm>
              <a:off x="2033300" y="2693049"/>
              <a:ext cx="1029392" cy="5006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30046" tIns="65023" rIns="130046" bIns="65023">
              <a:spAutoFit/>
            </a:bodyPr>
            <a:lstStyle/>
            <a:p>
              <a:pPr algn="l">
                <a:spcBef>
                  <a:spcPct val="75000"/>
                </a:spcBef>
              </a:pPr>
              <a:r>
                <a:rPr lang="zh-CN" altLang="en-US" sz="2400" dirty="0" smtClean="0">
                  <a:solidFill>
                    <a:srgbClr val="C80000"/>
                  </a:solidFill>
                  <a:latin typeface="SimSun" pitchFamily="2" charset="-122"/>
                  <a:ea typeface="SimSun" pitchFamily="2" charset="-122"/>
                  <a:cs typeface="Times New Roman" pitchFamily="18" charset="0"/>
                </a:rPr>
                <a:t>中文</a:t>
              </a:r>
              <a:endParaRPr lang="en-US" sz="2400" dirty="0" smtClean="0">
                <a:solidFill>
                  <a:srgbClr val="C80000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endParaRPr>
            </a:p>
          </p:txBody>
        </p:sp>
        <p:sp>
          <p:nvSpPr>
            <p:cNvPr id="56" name="Isosceles Triangle 55"/>
            <p:cNvSpPr/>
            <p:nvPr/>
          </p:nvSpPr>
          <p:spPr bwMode="auto">
            <a:xfrm>
              <a:off x="3618281" y="3337201"/>
              <a:ext cx="350208" cy="225131"/>
            </a:xfrm>
            <a:prstGeom prst="triangle">
              <a:avLst/>
            </a:prstGeom>
            <a:solidFill>
              <a:srgbClr val="0000FA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ea typeface="ヒラギノ角ゴ Pro W3" pitchFamily="-80" charset="-128"/>
                <a:sym typeface="Arial Narrow" pitchFamily="34" charset="0"/>
              </a:endParaRPr>
            </a:p>
          </p:txBody>
        </p:sp>
        <p:sp>
          <p:nvSpPr>
            <p:cNvPr id="57" name="Isosceles Triangle 56"/>
            <p:cNvSpPr/>
            <p:nvPr/>
          </p:nvSpPr>
          <p:spPr bwMode="auto">
            <a:xfrm>
              <a:off x="4180082" y="3324584"/>
              <a:ext cx="347472" cy="228600"/>
            </a:xfrm>
            <a:prstGeom prst="triangle">
              <a:avLst/>
            </a:prstGeom>
            <a:solidFill>
              <a:srgbClr val="C80000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ea typeface="ヒラギノ角ゴ Pro W3" pitchFamily="-80" charset="-128"/>
                <a:sym typeface="Arial Narrow" pitchFamily="34" charset="0"/>
              </a:endParaRPr>
            </a:p>
          </p:txBody>
        </p:sp>
        <p:pic>
          <p:nvPicPr>
            <p:cNvPr id="58" name="Picture 57" descr="align_grid_nowords_even.png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757718" y="3365253"/>
              <a:ext cx="234895" cy="214650"/>
            </a:xfrm>
            <a:prstGeom prst="rect">
              <a:avLst/>
            </a:prstGeom>
          </p:spPr>
        </p:pic>
        <p:sp>
          <p:nvSpPr>
            <p:cNvPr id="59" name="Text Box 6"/>
            <p:cNvSpPr txBox="1">
              <a:spLocks noChangeArrowheads="1"/>
            </p:cNvSpPr>
            <p:nvPr/>
          </p:nvSpPr>
          <p:spPr bwMode="auto">
            <a:xfrm>
              <a:off x="9204362" y="2689088"/>
              <a:ext cx="715746" cy="531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30046" tIns="65023" rIns="130046" bIns="65023">
              <a:spAutoFit/>
            </a:bodyPr>
            <a:lstStyle/>
            <a:p>
              <a:pPr algn="l">
                <a:spcBef>
                  <a:spcPct val="75000"/>
                </a:spcBef>
              </a:pPr>
              <a:r>
                <a:rPr lang="en-US" sz="2600" dirty="0" smtClean="0">
                  <a:solidFill>
                    <a:srgbClr val="0000FA"/>
                  </a:solidFill>
                  <a:latin typeface="Times New Roman" pitchFamily="18" charset="0"/>
                  <a:cs typeface="Times New Roman" pitchFamily="18" charset="0"/>
                </a:rPr>
                <a:t>EN</a:t>
              </a:r>
            </a:p>
          </p:txBody>
        </p:sp>
        <p:sp>
          <p:nvSpPr>
            <p:cNvPr id="60" name="Text Box 6"/>
            <p:cNvSpPr txBox="1">
              <a:spLocks noChangeArrowheads="1"/>
            </p:cNvSpPr>
            <p:nvPr/>
          </p:nvSpPr>
          <p:spPr bwMode="auto">
            <a:xfrm>
              <a:off x="9752512" y="2686020"/>
              <a:ext cx="1029392" cy="531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30046" tIns="65023" rIns="130046" bIns="65023">
              <a:spAutoFit/>
            </a:bodyPr>
            <a:lstStyle/>
            <a:p>
              <a:pPr algn="l">
                <a:spcBef>
                  <a:spcPct val="75000"/>
                </a:spcBef>
              </a:pPr>
              <a:r>
                <a:rPr lang="zh-CN" altLang="en-US" sz="2600" dirty="0" smtClean="0">
                  <a:solidFill>
                    <a:srgbClr val="C80000"/>
                  </a:solidFill>
                  <a:latin typeface="SimSun" pitchFamily="2" charset="-122"/>
                  <a:ea typeface="SimSun" pitchFamily="2" charset="-122"/>
                  <a:cs typeface="Times New Roman" pitchFamily="18" charset="0"/>
                </a:rPr>
                <a:t>中文</a:t>
              </a:r>
              <a:endParaRPr lang="en-US" sz="2600" dirty="0" smtClean="0">
                <a:solidFill>
                  <a:srgbClr val="C80000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endParaRPr>
            </a:p>
          </p:txBody>
        </p:sp>
        <p:sp>
          <p:nvSpPr>
            <p:cNvPr id="61" name="Isosceles Triangle 60"/>
            <p:cNvSpPr/>
            <p:nvPr/>
          </p:nvSpPr>
          <p:spPr bwMode="auto">
            <a:xfrm>
              <a:off x="7342199" y="2759047"/>
              <a:ext cx="436396" cy="310774"/>
            </a:xfrm>
            <a:prstGeom prst="triangle">
              <a:avLst/>
            </a:prstGeom>
            <a:solidFill>
              <a:srgbClr val="0000FA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ea typeface="ヒラギノ角ゴ Pro W3" pitchFamily="-80" charset="-128"/>
                <a:sym typeface="Arial Narrow" pitchFamily="34" charset="0"/>
              </a:endParaRPr>
            </a:p>
          </p:txBody>
        </p:sp>
        <p:sp>
          <p:nvSpPr>
            <p:cNvPr id="63" name="Isosceles Triangle 62"/>
            <p:cNvSpPr/>
            <p:nvPr/>
          </p:nvSpPr>
          <p:spPr bwMode="auto">
            <a:xfrm>
              <a:off x="8033729" y="2759046"/>
              <a:ext cx="403859" cy="316140"/>
            </a:xfrm>
            <a:prstGeom prst="triangle">
              <a:avLst/>
            </a:prstGeom>
            <a:solidFill>
              <a:srgbClr val="C80000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ea typeface="ヒラギノ角ゴ Pro W3" pitchFamily="-80" charset="-128"/>
                <a:sym typeface="Arial Narrow" pitchFamily="34" charset="0"/>
              </a:endParaRPr>
            </a:p>
          </p:txBody>
        </p:sp>
        <p:pic>
          <p:nvPicPr>
            <p:cNvPr id="68" name="Picture 67" descr="align_grid_nowords_even.png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654908" y="2766637"/>
              <a:ext cx="366889" cy="335268"/>
            </a:xfrm>
            <a:prstGeom prst="rect">
              <a:avLst/>
            </a:prstGeom>
          </p:spPr>
        </p:pic>
      </p:grpSp>
      <p:grpSp>
        <p:nvGrpSpPr>
          <p:cNvPr id="72" name="Group 71"/>
          <p:cNvGrpSpPr/>
          <p:nvPr/>
        </p:nvGrpSpPr>
        <p:grpSpPr>
          <a:xfrm>
            <a:off x="289018" y="3744897"/>
            <a:ext cx="13004800" cy="1090546"/>
            <a:chOff x="0" y="3744897"/>
            <a:chExt cx="13004800" cy="1090546"/>
          </a:xfrm>
        </p:grpSpPr>
        <p:sp>
          <p:nvSpPr>
            <p:cNvPr id="48" name="Rectangle 47"/>
            <p:cNvSpPr/>
            <p:nvPr/>
          </p:nvSpPr>
          <p:spPr>
            <a:xfrm>
              <a:off x="0" y="3744897"/>
              <a:ext cx="13004800" cy="9224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600" indent="-228600" algn="l">
                <a:lnSpc>
                  <a:spcPct val="200000"/>
                </a:lnSpc>
              </a:pPr>
              <a:r>
                <a:rPr lang="en-US" sz="3200" dirty="0" smtClean="0"/>
                <a:t>Individual        ,         ,         have polynomial-time dynamic programming algorithms</a:t>
              </a: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1719197" y="4146540"/>
              <a:ext cx="2168781" cy="688903"/>
              <a:chOff x="2011301" y="2252708"/>
              <a:chExt cx="2168781" cy="688903"/>
            </a:xfrm>
          </p:grpSpPr>
          <p:pic>
            <p:nvPicPr>
              <p:cNvPr id="51" name="Picture 50" descr="TP_tmp"/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16" cstate="print"/>
              <a:stretch>
                <a:fillRect/>
              </a:stretch>
            </p:blipFill>
            <p:spPr bwMode="auto">
              <a:xfrm>
                <a:off x="2011301" y="2252708"/>
                <a:ext cx="438156" cy="438156"/>
              </a:xfrm>
              <a:prstGeom prst="rect">
                <a:avLst/>
              </a:prstGeom>
              <a:noFill/>
              <a:ln/>
              <a:effectLst/>
            </p:spPr>
          </p:pic>
          <p:sp>
            <p:nvSpPr>
              <p:cNvPr id="52" name="Isosceles Triangle 51"/>
              <p:cNvSpPr/>
              <p:nvPr/>
            </p:nvSpPr>
            <p:spPr bwMode="auto">
              <a:xfrm>
                <a:off x="2062327" y="2705834"/>
                <a:ext cx="307855" cy="182565"/>
              </a:xfrm>
              <a:prstGeom prst="triangle">
                <a:avLst/>
              </a:prstGeom>
              <a:solidFill>
                <a:srgbClr val="0000FA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Narrow" pitchFamily="34" charset="0"/>
                  <a:ea typeface="ヒラギノ角ゴ Pro W3" pitchFamily="-80" charset="-128"/>
                  <a:sym typeface="Arial Narrow" pitchFamily="34" charset="0"/>
                </a:endParaRPr>
              </a:p>
            </p:txBody>
          </p:sp>
          <p:pic>
            <p:nvPicPr>
              <p:cNvPr id="67" name="Picture 66" descr="align_grid_nowords_even.png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 bwMode="auto">
              <a:xfrm>
                <a:off x="3853914" y="2713319"/>
                <a:ext cx="245658" cy="228292"/>
              </a:xfrm>
              <a:prstGeom prst="rect">
                <a:avLst/>
              </a:prstGeom>
            </p:spPr>
          </p:pic>
          <p:pic>
            <p:nvPicPr>
              <p:cNvPr id="69" name="Picture 68" descr="TP_tmp"/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16" cstate="print"/>
              <a:stretch>
                <a:fillRect/>
              </a:stretch>
            </p:blipFill>
            <p:spPr bwMode="auto">
              <a:xfrm>
                <a:off x="2865614" y="2253164"/>
                <a:ext cx="438156" cy="438156"/>
              </a:xfrm>
              <a:prstGeom prst="rect">
                <a:avLst/>
              </a:prstGeom>
              <a:noFill/>
              <a:ln/>
              <a:effectLst/>
            </p:spPr>
          </p:pic>
          <p:sp>
            <p:nvSpPr>
              <p:cNvPr id="70" name="Isosceles Triangle 69"/>
              <p:cNvSpPr/>
              <p:nvPr/>
            </p:nvSpPr>
            <p:spPr bwMode="auto">
              <a:xfrm>
                <a:off x="2931154" y="2706290"/>
                <a:ext cx="307855" cy="182565"/>
              </a:xfrm>
              <a:prstGeom prst="triangle">
                <a:avLst/>
              </a:prstGeom>
              <a:solidFill>
                <a:srgbClr val="C80000"/>
              </a:solidFill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Narrow" pitchFamily="34" charset="0"/>
                  <a:ea typeface="ヒラギノ角ゴ Pro W3" pitchFamily="-80" charset="-128"/>
                  <a:sym typeface="Arial Narrow" pitchFamily="34" charset="0"/>
                </a:endParaRPr>
              </a:p>
            </p:txBody>
          </p:sp>
          <p:pic>
            <p:nvPicPr>
              <p:cNvPr id="71" name="Picture 70" descr="TP_tmp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16" cstate="print"/>
              <a:stretch>
                <a:fillRect/>
              </a:stretch>
            </p:blipFill>
            <p:spPr bwMode="auto">
              <a:xfrm>
                <a:off x="3741926" y="2253164"/>
                <a:ext cx="438156" cy="438156"/>
              </a:xfrm>
              <a:prstGeom prst="rect">
                <a:avLst/>
              </a:prstGeom>
              <a:noFill/>
              <a:ln/>
              <a:effectLst/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3" name="Rectangle 3"/>
          <p:cNvSpPr>
            <a:spLocks noGrp="1" noChangeArrowheads="1"/>
          </p:cNvSpPr>
          <p:nvPr>
            <p:ph type="title"/>
          </p:nvPr>
        </p:nvSpPr>
        <p:spPr>
          <a:xfrm>
            <a:off x="1692787" y="276162"/>
            <a:ext cx="11249668" cy="1300163"/>
          </a:xfrm>
        </p:spPr>
        <p:txBody>
          <a:bodyPr/>
          <a:lstStyle/>
          <a:p>
            <a:r>
              <a:rPr lang="en-US" sz="4400" dirty="0" smtClean="0"/>
              <a:t>Approximating                 : Mean Field</a:t>
            </a:r>
            <a:endParaRPr lang="en-US" sz="4400" dirty="0"/>
          </a:p>
        </p:txBody>
      </p:sp>
      <p:sp>
        <p:nvSpPr>
          <p:cNvPr id="91" name="Rectangle 90"/>
          <p:cNvSpPr/>
          <p:nvPr/>
        </p:nvSpPr>
        <p:spPr>
          <a:xfrm>
            <a:off x="112625" y="1809708"/>
            <a:ext cx="13004800" cy="190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l">
              <a:lnSpc>
                <a:spcPct val="200000"/>
              </a:lnSpc>
              <a:buFont typeface="Arial" pitchFamily="34" charset="0"/>
              <a:buChar char="•"/>
            </a:pPr>
            <a:r>
              <a:rPr lang="en-US" sz="3200" dirty="0" smtClean="0"/>
              <a:t>Exploit tractability in individual models:</a:t>
            </a:r>
          </a:p>
          <a:p>
            <a:pPr marL="228600" indent="-228600" algn="l">
              <a:lnSpc>
                <a:spcPct val="200000"/>
              </a:lnSpc>
              <a:buFont typeface="Arial" pitchFamily="34" charset="0"/>
              <a:buChar char="•"/>
            </a:pPr>
            <a:r>
              <a:rPr lang="en-US" sz="3200" dirty="0" smtClean="0"/>
              <a:t>Factored  approximation: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6341834" y="2174838"/>
            <a:ext cx="2168781" cy="688903"/>
            <a:chOff x="2011301" y="2252708"/>
            <a:chExt cx="2168781" cy="688903"/>
          </a:xfrm>
        </p:grpSpPr>
        <p:pic>
          <p:nvPicPr>
            <p:cNvPr id="112" name="Picture 111" descr="TP_tmp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4" cstate="print"/>
            <a:stretch>
              <a:fillRect/>
            </a:stretch>
          </p:blipFill>
          <p:spPr bwMode="auto">
            <a:xfrm>
              <a:off x="2011301" y="2252708"/>
              <a:ext cx="438156" cy="438156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99" name="Isosceles Triangle 98"/>
            <p:cNvSpPr/>
            <p:nvPr/>
          </p:nvSpPr>
          <p:spPr bwMode="auto">
            <a:xfrm>
              <a:off x="2062327" y="2705834"/>
              <a:ext cx="307855" cy="182565"/>
            </a:xfrm>
            <a:prstGeom prst="triangle">
              <a:avLst/>
            </a:prstGeom>
            <a:solidFill>
              <a:srgbClr val="0000FA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ea typeface="ヒラギノ角ゴ Pro W3" pitchFamily="-80" charset="-128"/>
                <a:sym typeface="Arial Narrow" pitchFamily="34" charset="0"/>
              </a:endParaRPr>
            </a:p>
          </p:txBody>
        </p:sp>
        <p:pic>
          <p:nvPicPr>
            <p:cNvPr id="111" name="Picture 110" descr="align_grid_nowords_even.png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 bwMode="auto">
            <a:xfrm>
              <a:off x="3853914" y="2713319"/>
              <a:ext cx="245658" cy="228292"/>
            </a:xfrm>
            <a:prstGeom prst="rect">
              <a:avLst/>
            </a:prstGeom>
          </p:spPr>
        </p:pic>
        <p:pic>
          <p:nvPicPr>
            <p:cNvPr id="198" name="Picture 197" descr="TP_tmp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4" cstate="print"/>
            <a:stretch>
              <a:fillRect/>
            </a:stretch>
          </p:blipFill>
          <p:spPr bwMode="auto">
            <a:xfrm>
              <a:off x="2865614" y="2253164"/>
              <a:ext cx="438156" cy="438156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199" name="Isosceles Triangle 198"/>
            <p:cNvSpPr/>
            <p:nvPr/>
          </p:nvSpPr>
          <p:spPr bwMode="auto">
            <a:xfrm>
              <a:off x="2931154" y="2706290"/>
              <a:ext cx="307855" cy="182565"/>
            </a:xfrm>
            <a:prstGeom prst="triangle">
              <a:avLst/>
            </a:prstGeom>
            <a:solidFill>
              <a:srgbClr val="C80000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ea typeface="ヒラギノ角ゴ Pro W3" pitchFamily="-80" charset="-128"/>
                <a:sym typeface="Arial Narrow" pitchFamily="34" charset="0"/>
              </a:endParaRPr>
            </a:p>
          </p:txBody>
        </p:sp>
        <p:pic>
          <p:nvPicPr>
            <p:cNvPr id="200" name="Picture 199" descr="TP_tmp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4" cstate="print"/>
            <a:stretch>
              <a:fillRect/>
            </a:stretch>
          </p:blipFill>
          <p:spPr bwMode="auto">
            <a:xfrm>
              <a:off x="3741926" y="2253164"/>
              <a:ext cx="438156" cy="438156"/>
            </a:xfrm>
            <a:prstGeom prst="rect">
              <a:avLst/>
            </a:prstGeom>
            <a:noFill/>
            <a:ln/>
            <a:effectLst/>
          </p:spPr>
        </p:pic>
      </p:grpSp>
      <p:grpSp>
        <p:nvGrpSpPr>
          <p:cNvPr id="72" name="Group 71"/>
          <p:cNvGrpSpPr/>
          <p:nvPr/>
        </p:nvGrpSpPr>
        <p:grpSpPr>
          <a:xfrm>
            <a:off x="4348133" y="3146175"/>
            <a:ext cx="6939202" cy="518686"/>
            <a:chOff x="4749776" y="3146175"/>
            <a:chExt cx="6939202" cy="518686"/>
          </a:xfrm>
        </p:grpSpPr>
        <p:pic>
          <p:nvPicPr>
            <p:cNvPr id="25" name="Picture 24" descr="TP_tmp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6" cstate="print"/>
            <a:stretch>
              <a:fillRect/>
            </a:stretch>
          </p:blipFill>
          <p:spPr bwMode="auto">
            <a:xfrm>
              <a:off x="4749776" y="3197202"/>
              <a:ext cx="6939202" cy="458934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109" name="Isosceles Triangle 108"/>
            <p:cNvSpPr/>
            <p:nvPr/>
          </p:nvSpPr>
          <p:spPr bwMode="auto">
            <a:xfrm>
              <a:off x="5414040" y="3255714"/>
              <a:ext cx="393192" cy="320040"/>
            </a:xfrm>
            <a:prstGeom prst="triangle">
              <a:avLst/>
            </a:prstGeom>
            <a:solidFill>
              <a:srgbClr val="0000FA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ea typeface="ヒラギノ角ゴ Pro W3" pitchFamily="-80" charset="-128"/>
                <a:sym typeface="Arial Narrow" pitchFamily="34" charset="0"/>
              </a:endParaRPr>
            </a:p>
          </p:txBody>
        </p:sp>
        <p:sp>
          <p:nvSpPr>
            <p:cNvPr id="110" name="Isosceles Triangle 109"/>
            <p:cNvSpPr/>
            <p:nvPr/>
          </p:nvSpPr>
          <p:spPr bwMode="auto">
            <a:xfrm>
              <a:off x="5992439" y="3233715"/>
              <a:ext cx="397124" cy="316140"/>
            </a:xfrm>
            <a:prstGeom prst="triangle">
              <a:avLst/>
            </a:prstGeom>
            <a:solidFill>
              <a:srgbClr val="C80000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ea typeface="ヒラギノ角ゴ Pro W3" pitchFamily="-80" charset="-128"/>
                <a:sym typeface="Arial Narrow" pitchFamily="34" charset="0"/>
              </a:endParaRPr>
            </a:p>
          </p:txBody>
        </p:sp>
        <p:pic>
          <p:nvPicPr>
            <p:cNvPr id="102" name="Picture 101" descr="align_grid_nowords_even.png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 bwMode="auto">
            <a:xfrm>
              <a:off x="6611482" y="3252517"/>
              <a:ext cx="365587" cy="339744"/>
            </a:xfrm>
            <a:prstGeom prst="rect">
              <a:avLst/>
            </a:prstGeom>
          </p:spPr>
        </p:pic>
        <p:sp>
          <p:nvSpPr>
            <p:cNvPr id="96" name="Text Box 6"/>
            <p:cNvSpPr txBox="1">
              <a:spLocks noChangeArrowheads="1"/>
            </p:cNvSpPr>
            <p:nvPr/>
          </p:nvSpPr>
          <p:spPr bwMode="auto">
            <a:xfrm>
              <a:off x="7027640" y="3164213"/>
              <a:ext cx="703810" cy="5006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30046" tIns="65023" rIns="130046" bIns="65023">
              <a:spAutoFit/>
            </a:bodyPr>
            <a:lstStyle/>
            <a:p>
              <a:pPr algn="l">
                <a:spcBef>
                  <a:spcPct val="75000"/>
                </a:spcBef>
              </a:pPr>
              <a:r>
                <a:rPr lang="en-US" sz="2400" dirty="0" smtClean="0">
                  <a:solidFill>
                    <a:srgbClr val="0000FA"/>
                  </a:solidFill>
                  <a:latin typeface="Times New Roman" pitchFamily="18" charset="0"/>
                  <a:cs typeface="Times New Roman" pitchFamily="18" charset="0"/>
                </a:rPr>
                <a:t>EN</a:t>
              </a:r>
            </a:p>
          </p:txBody>
        </p:sp>
        <p:sp>
          <p:nvSpPr>
            <p:cNvPr id="97" name="Text Box 6"/>
            <p:cNvSpPr txBox="1">
              <a:spLocks noChangeArrowheads="1"/>
            </p:cNvSpPr>
            <p:nvPr/>
          </p:nvSpPr>
          <p:spPr bwMode="auto">
            <a:xfrm>
              <a:off x="7501234" y="3146175"/>
              <a:ext cx="1012226" cy="5006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30046" tIns="65023" rIns="130046" bIns="65023">
              <a:spAutoFit/>
            </a:bodyPr>
            <a:lstStyle/>
            <a:p>
              <a:pPr algn="l">
                <a:spcBef>
                  <a:spcPct val="75000"/>
                </a:spcBef>
              </a:pPr>
              <a:r>
                <a:rPr lang="zh-CN" altLang="en-US" sz="2400" dirty="0" smtClean="0">
                  <a:solidFill>
                    <a:srgbClr val="C80000"/>
                  </a:solidFill>
                  <a:latin typeface="SimSun" pitchFamily="2" charset="-122"/>
                  <a:ea typeface="SimSun" pitchFamily="2" charset="-122"/>
                  <a:cs typeface="Times New Roman" pitchFamily="18" charset="0"/>
                </a:rPr>
                <a:t>中文</a:t>
              </a:r>
              <a:endParaRPr lang="en-US" sz="2400" dirty="0" smtClean="0">
                <a:solidFill>
                  <a:srgbClr val="C80000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endParaRPr>
            </a:p>
          </p:txBody>
        </p:sp>
        <p:sp>
          <p:nvSpPr>
            <p:cNvPr id="26" name="Isosceles Triangle 25"/>
            <p:cNvSpPr/>
            <p:nvPr/>
          </p:nvSpPr>
          <p:spPr bwMode="auto">
            <a:xfrm>
              <a:off x="9240875" y="3233715"/>
              <a:ext cx="393192" cy="320040"/>
            </a:xfrm>
            <a:prstGeom prst="triangle">
              <a:avLst/>
            </a:prstGeom>
            <a:solidFill>
              <a:srgbClr val="0000FA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ea typeface="ヒラギノ角ゴ Pro W3" pitchFamily="-80" charset="-128"/>
                <a:sym typeface="Arial Narrow" pitchFamily="34" charset="0"/>
              </a:endParaRPr>
            </a:p>
          </p:txBody>
        </p:sp>
        <p:sp>
          <p:nvSpPr>
            <p:cNvPr id="27" name="Isosceles Triangle 26"/>
            <p:cNvSpPr/>
            <p:nvPr/>
          </p:nvSpPr>
          <p:spPr bwMode="auto">
            <a:xfrm>
              <a:off x="10190213" y="3197202"/>
              <a:ext cx="397124" cy="316140"/>
            </a:xfrm>
            <a:prstGeom prst="triangle">
              <a:avLst/>
            </a:prstGeom>
            <a:solidFill>
              <a:srgbClr val="C80000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ea typeface="ヒラギノ角ゴ Pro W3" pitchFamily="-80" charset="-128"/>
                <a:sym typeface="Arial Narrow" pitchFamily="34" charset="0"/>
              </a:endParaRPr>
            </a:p>
          </p:txBody>
        </p:sp>
        <p:pic>
          <p:nvPicPr>
            <p:cNvPr id="28" name="Picture 27" descr="align_grid_nowords_even.png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 bwMode="auto">
            <a:xfrm>
              <a:off x="11161550" y="3240744"/>
              <a:ext cx="365587" cy="339744"/>
            </a:xfrm>
            <a:prstGeom prst="rect">
              <a:avLst/>
            </a:prstGeom>
          </p:spPr>
        </p:pic>
      </p:grpSp>
      <p:sp>
        <p:nvSpPr>
          <p:cNvPr id="31" name="Isosceles Triangle 30"/>
          <p:cNvSpPr/>
          <p:nvPr/>
        </p:nvSpPr>
        <p:spPr bwMode="auto">
          <a:xfrm rot="938030">
            <a:off x="2405125" y="6438820"/>
            <a:ext cx="3672933" cy="2042910"/>
          </a:xfrm>
          <a:prstGeom prst="triangle">
            <a:avLst/>
          </a:prstGeom>
          <a:solidFill>
            <a:srgbClr val="C80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perspectiveContrastingLeftFacing">
              <a:rot lat="502768" lon="3600000" rev="535096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32" name="Isosceles Triangle 31"/>
          <p:cNvSpPr/>
          <p:nvPr/>
        </p:nvSpPr>
        <p:spPr bwMode="auto">
          <a:xfrm rot="436685">
            <a:off x="-27904" y="6210457"/>
            <a:ext cx="3560097" cy="2042910"/>
          </a:xfrm>
          <a:prstGeom prst="triangle">
            <a:avLst/>
          </a:prstGeom>
          <a:solidFill>
            <a:srgbClr val="0000FA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perspectiveContrastingRightFacing">
              <a:rot lat="547297" lon="19810005" rev="36835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211458" y="7079027"/>
            <a:ext cx="585521" cy="485992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perspectiveContrastingRightFacing">
              <a:rot lat="21153131" lon="20607318" rev="337804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3899865" y="7330405"/>
            <a:ext cx="542285" cy="530841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perspectiveContrastingRightFacing">
              <a:rot lat="767948" lon="3015452" rev="138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01478" y="7090350"/>
            <a:ext cx="803727" cy="495334"/>
          </a:xfrm>
          <a:prstGeom prst="rect">
            <a:avLst/>
          </a:prstGeom>
          <a:noFill/>
          <a:ln w="25400">
            <a:noFill/>
          </a:ln>
          <a:scene3d>
            <a:camera prst="perspectiveContrastingRightFacing">
              <a:rot lat="21156000" lon="20610000" rev="336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PP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72814" y="7296529"/>
            <a:ext cx="803727" cy="495334"/>
          </a:xfrm>
          <a:prstGeom prst="rect">
            <a:avLst/>
          </a:prstGeom>
          <a:noFill/>
          <a:ln w="25400">
            <a:noFill/>
          </a:ln>
          <a:scene3d>
            <a:camera prst="perspectiveContrastingRightFacing">
              <a:rot lat="768000" lon="3018000" rev="138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PP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2" name="Picture 41" descr="align_grid_nowords_even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88728" y="6402660"/>
            <a:ext cx="3474720" cy="4462272"/>
          </a:xfrm>
          <a:prstGeom prst="rect">
            <a:avLst/>
          </a:prstGeom>
          <a:scene3d>
            <a:camera prst="orthographicFront">
              <a:rot lat="17880000" lon="17868000" rev="3912000"/>
            </a:camera>
            <a:lightRig rig="threePt" dir="t"/>
          </a:scene3d>
        </p:spPr>
      </p:pic>
      <p:sp>
        <p:nvSpPr>
          <p:cNvPr id="36" name="Rectangle 35"/>
          <p:cNvSpPr/>
          <p:nvPr/>
        </p:nvSpPr>
        <p:spPr bwMode="auto">
          <a:xfrm>
            <a:off x="2411222" y="7505736"/>
            <a:ext cx="1448185" cy="1829586"/>
          </a:xfrm>
          <a:prstGeom prst="rect">
            <a:avLst/>
          </a:prstGeom>
          <a:solidFill>
            <a:srgbClr val="9600E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17880000" lon="17868000" rev="3912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rot="10800000" flipV="1">
            <a:off x="3398796" y="7820608"/>
            <a:ext cx="624165" cy="3423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3941341" y="8117865"/>
            <a:ext cx="634465" cy="1860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247971" y="7565019"/>
            <a:ext cx="836356" cy="7440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795666" y="7528506"/>
            <a:ext cx="1603129" cy="6344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151419" y="5764812"/>
            <a:ext cx="719923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l">
              <a:lnSpc>
                <a:spcPct val="200000"/>
              </a:lnSpc>
              <a:buAutoNum type="arabicParenR"/>
            </a:pPr>
            <a:r>
              <a:rPr lang="en-US" sz="3200" dirty="0" smtClean="0"/>
              <a:t>Initialize                                       separately</a:t>
            </a:r>
          </a:p>
          <a:p>
            <a:pPr marL="514350" indent="-514350" algn="l">
              <a:lnSpc>
                <a:spcPct val="150000"/>
              </a:lnSpc>
              <a:buAutoNum type="arabicParenR"/>
            </a:pPr>
            <a:r>
              <a:rPr lang="en-US" sz="3200" dirty="0" smtClean="0"/>
              <a:t>Iterate:</a:t>
            </a:r>
          </a:p>
          <a:p>
            <a:pPr marL="514350" indent="-514350" algn="l">
              <a:lnSpc>
                <a:spcPct val="200000"/>
              </a:lnSpc>
            </a:pPr>
            <a:endParaRPr lang="en-US" sz="3200" dirty="0" smtClean="0"/>
          </a:p>
          <a:p>
            <a:pPr marL="514350" indent="-514350" algn="l">
              <a:lnSpc>
                <a:spcPct val="200000"/>
              </a:lnSpc>
            </a:pPr>
            <a:endParaRPr lang="en-US" sz="3200" dirty="0" smtClean="0"/>
          </a:p>
        </p:txBody>
      </p:sp>
      <p:sp>
        <p:nvSpPr>
          <p:cNvPr id="61" name="Rectangle 60"/>
          <p:cNvSpPr/>
          <p:nvPr/>
        </p:nvSpPr>
        <p:spPr>
          <a:xfrm>
            <a:off x="112625" y="3781410"/>
            <a:ext cx="13004800" cy="92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l">
              <a:lnSpc>
                <a:spcPct val="200000"/>
              </a:lnSpc>
              <a:buFont typeface="Arial" pitchFamily="34" charset="0"/>
              <a:buChar char="•"/>
            </a:pPr>
            <a:r>
              <a:rPr lang="en-US" sz="3200" dirty="0" smtClean="0"/>
              <a:t>Set        to minimize 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3727869" y="4163242"/>
            <a:ext cx="8783806" cy="573218"/>
            <a:chOff x="4457672" y="8652153"/>
            <a:chExt cx="8405343" cy="522647"/>
          </a:xfrm>
        </p:grpSpPr>
        <p:pic>
          <p:nvPicPr>
            <p:cNvPr id="75" name="Picture 74" descr="TP_tmp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9" cstate="print"/>
            <a:stretch>
              <a:fillRect/>
            </a:stretch>
          </p:blipFill>
          <p:spPr bwMode="auto">
            <a:xfrm>
              <a:off x="4457672" y="8689064"/>
              <a:ext cx="8405343" cy="468528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63" name="Isosceles Triangle 62"/>
            <p:cNvSpPr/>
            <p:nvPr/>
          </p:nvSpPr>
          <p:spPr bwMode="auto">
            <a:xfrm>
              <a:off x="5918192" y="8703180"/>
              <a:ext cx="393192" cy="320040"/>
            </a:xfrm>
            <a:prstGeom prst="triangle">
              <a:avLst/>
            </a:prstGeom>
            <a:solidFill>
              <a:srgbClr val="0000FA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ea typeface="ヒラギノ角ゴ Pro W3" pitchFamily="-80" charset="-128"/>
                <a:sym typeface="Arial Narrow" pitchFamily="34" charset="0"/>
              </a:endParaRPr>
            </a:p>
          </p:txBody>
        </p:sp>
        <p:sp>
          <p:nvSpPr>
            <p:cNvPr id="64" name="Isosceles Triangle 63"/>
            <p:cNvSpPr/>
            <p:nvPr/>
          </p:nvSpPr>
          <p:spPr bwMode="auto">
            <a:xfrm>
              <a:off x="6853016" y="8717694"/>
              <a:ext cx="397124" cy="316140"/>
            </a:xfrm>
            <a:prstGeom prst="triangle">
              <a:avLst/>
            </a:prstGeom>
            <a:solidFill>
              <a:srgbClr val="C80000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ea typeface="ヒラギノ角ゴ Pro W3" pitchFamily="-80" charset="-128"/>
                <a:sym typeface="Arial Narrow" pitchFamily="34" charset="0"/>
              </a:endParaRPr>
            </a:p>
          </p:txBody>
        </p:sp>
        <p:pic>
          <p:nvPicPr>
            <p:cNvPr id="65" name="Picture 64" descr="align_grid_nowords_even.png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 bwMode="auto">
            <a:xfrm>
              <a:off x="7831838" y="8725179"/>
              <a:ext cx="365587" cy="339744"/>
            </a:xfrm>
            <a:prstGeom prst="rect">
              <a:avLst/>
            </a:prstGeom>
          </p:spPr>
        </p:pic>
        <p:sp>
          <p:nvSpPr>
            <p:cNvPr id="66" name="Text Box 6"/>
            <p:cNvSpPr txBox="1">
              <a:spLocks noChangeArrowheads="1"/>
            </p:cNvSpPr>
            <p:nvPr/>
          </p:nvSpPr>
          <p:spPr bwMode="auto">
            <a:xfrm>
              <a:off x="11167211" y="8674152"/>
              <a:ext cx="703810" cy="5006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30046" tIns="65023" rIns="130046" bIns="65023">
              <a:spAutoFit/>
            </a:bodyPr>
            <a:lstStyle/>
            <a:p>
              <a:pPr algn="l">
                <a:spcBef>
                  <a:spcPct val="75000"/>
                </a:spcBef>
              </a:pPr>
              <a:r>
                <a:rPr lang="en-US" sz="2400" dirty="0" smtClean="0">
                  <a:solidFill>
                    <a:srgbClr val="0000FA"/>
                  </a:solidFill>
                  <a:latin typeface="Times New Roman" pitchFamily="18" charset="0"/>
                  <a:cs typeface="Times New Roman" pitchFamily="18" charset="0"/>
                </a:rPr>
                <a:t>EN</a:t>
              </a:r>
            </a:p>
          </p:txBody>
        </p:sp>
        <p:sp>
          <p:nvSpPr>
            <p:cNvPr id="67" name="Text Box 6"/>
            <p:cNvSpPr txBox="1">
              <a:spLocks noChangeArrowheads="1"/>
            </p:cNvSpPr>
            <p:nvPr/>
          </p:nvSpPr>
          <p:spPr bwMode="auto">
            <a:xfrm>
              <a:off x="11652018" y="8652153"/>
              <a:ext cx="1012226" cy="5006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30046" tIns="65023" rIns="130046" bIns="65023">
              <a:spAutoFit/>
            </a:bodyPr>
            <a:lstStyle/>
            <a:p>
              <a:pPr algn="l">
                <a:spcBef>
                  <a:spcPct val="75000"/>
                </a:spcBef>
              </a:pPr>
              <a:r>
                <a:rPr lang="zh-CN" altLang="en-US" sz="2400" dirty="0" smtClean="0">
                  <a:solidFill>
                    <a:srgbClr val="C80000"/>
                  </a:solidFill>
                  <a:latin typeface="SimSun" pitchFamily="2" charset="-122"/>
                  <a:ea typeface="SimSun" pitchFamily="2" charset="-122"/>
                  <a:cs typeface="Times New Roman" pitchFamily="18" charset="0"/>
                </a:rPr>
                <a:t>中文</a:t>
              </a:r>
              <a:endParaRPr lang="en-US" sz="2400" dirty="0" smtClean="0">
                <a:solidFill>
                  <a:srgbClr val="C80000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endParaRPr>
            </a:p>
          </p:txBody>
        </p:sp>
        <p:sp>
          <p:nvSpPr>
            <p:cNvPr id="68" name="Isosceles Triangle 67"/>
            <p:cNvSpPr/>
            <p:nvPr/>
          </p:nvSpPr>
          <p:spPr bwMode="auto">
            <a:xfrm>
              <a:off x="9516641" y="8725179"/>
              <a:ext cx="393192" cy="320040"/>
            </a:xfrm>
            <a:prstGeom prst="triangle">
              <a:avLst/>
            </a:prstGeom>
            <a:solidFill>
              <a:srgbClr val="0000FA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ea typeface="ヒラギノ角ゴ Pro W3" pitchFamily="-80" charset="-128"/>
                <a:sym typeface="Arial Narrow" pitchFamily="34" charset="0"/>
              </a:endParaRPr>
            </a:p>
          </p:txBody>
        </p:sp>
        <p:sp>
          <p:nvSpPr>
            <p:cNvPr id="69" name="Isosceles Triangle 68"/>
            <p:cNvSpPr/>
            <p:nvPr/>
          </p:nvSpPr>
          <p:spPr bwMode="auto">
            <a:xfrm>
              <a:off x="10127367" y="8725179"/>
              <a:ext cx="397124" cy="316140"/>
            </a:xfrm>
            <a:prstGeom prst="triangle">
              <a:avLst/>
            </a:prstGeom>
            <a:solidFill>
              <a:srgbClr val="C80000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ea typeface="ヒラギノ角ゴ Pro W3" pitchFamily="-80" charset="-128"/>
                <a:sym typeface="Arial Narrow" pitchFamily="34" charset="0"/>
              </a:endParaRPr>
            </a:p>
          </p:txBody>
        </p:sp>
        <p:pic>
          <p:nvPicPr>
            <p:cNvPr id="70" name="Picture 69" descr="align_grid_nowords_even.png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 bwMode="auto">
            <a:xfrm>
              <a:off x="10765111" y="8717694"/>
              <a:ext cx="365587" cy="339744"/>
            </a:xfrm>
            <a:prstGeom prst="rect">
              <a:avLst/>
            </a:prstGeom>
          </p:spPr>
        </p:pic>
      </p:grpSp>
      <p:pic>
        <p:nvPicPr>
          <p:cNvPr id="77" name="Picture 76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0" cstate="print"/>
          <a:stretch>
            <a:fillRect/>
          </a:stretch>
        </p:blipFill>
        <p:spPr bwMode="auto">
          <a:xfrm>
            <a:off x="7210661" y="6195483"/>
            <a:ext cx="3156490" cy="468480"/>
          </a:xfrm>
          <a:prstGeom prst="rect">
            <a:avLst/>
          </a:prstGeom>
          <a:noFill/>
          <a:ln/>
          <a:effectLst/>
        </p:spPr>
      </p:pic>
      <p:sp>
        <p:nvSpPr>
          <p:cNvPr id="78" name="Isosceles Triangle 77"/>
          <p:cNvSpPr/>
          <p:nvPr/>
        </p:nvSpPr>
        <p:spPr bwMode="auto">
          <a:xfrm>
            <a:off x="7600300" y="6231996"/>
            <a:ext cx="393192" cy="320040"/>
          </a:xfrm>
          <a:prstGeom prst="triangle">
            <a:avLst/>
          </a:prstGeom>
          <a:solidFill>
            <a:srgbClr val="0000FA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79" name="Isosceles Triangle 78"/>
          <p:cNvSpPr/>
          <p:nvPr/>
        </p:nvSpPr>
        <p:spPr bwMode="auto">
          <a:xfrm>
            <a:off x="8726727" y="6231996"/>
            <a:ext cx="397124" cy="316140"/>
          </a:xfrm>
          <a:prstGeom prst="triangle">
            <a:avLst/>
          </a:prstGeom>
          <a:solidFill>
            <a:srgbClr val="C80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pic>
        <p:nvPicPr>
          <p:cNvPr id="80" name="Picture 79" descr="align_grid_nowords_even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 bwMode="auto">
          <a:xfrm>
            <a:off x="9861139" y="6239025"/>
            <a:ext cx="365587" cy="339744"/>
          </a:xfrm>
          <a:prstGeom prst="rect">
            <a:avLst/>
          </a:prstGeom>
        </p:spPr>
      </p:pic>
      <p:grpSp>
        <p:nvGrpSpPr>
          <p:cNvPr id="93" name="Group 92"/>
          <p:cNvGrpSpPr/>
          <p:nvPr/>
        </p:nvGrpSpPr>
        <p:grpSpPr bwMode="auto">
          <a:xfrm>
            <a:off x="5667595" y="8231954"/>
            <a:ext cx="6825564" cy="438272"/>
            <a:chOff x="5617246" y="8231954"/>
            <a:chExt cx="6825564" cy="438272"/>
          </a:xfrm>
        </p:grpSpPr>
        <p:pic>
          <p:nvPicPr>
            <p:cNvPr id="90" name="Picture 89" descr="TP_tmp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1" cstate="print"/>
            <a:stretch>
              <a:fillRect/>
            </a:stretch>
          </p:blipFill>
          <p:spPr bwMode="auto">
            <a:xfrm>
              <a:off x="5617246" y="8231954"/>
              <a:ext cx="6825564" cy="438272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98" name="Isosceles Triangle 97"/>
            <p:cNvSpPr/>
            <p:nvPr/>
          </p:nvSpPr>
          <p:spPr bwMode="auto">
            <a:xfrm>
              <a:off x="9482630" y="8244573"/>
              <a:ext cx="393192" cy="320040"/>
            </a:xfrm>
            <a:prstGeom prst="triangle">
              <a:avLst/>
            </a:prstGeom>
            <a:solidFill>
              <a:srgbClr val="0000FA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ea typeface="ヒラギノ角ゴ Pro W3" pitchFamily="-80" charset="-128"/>
                <a:sym typeface="Arial Narrow" pitchFamily="34" charset="0"/>
              </a:endParaRPr>
            </a:p>
          </p:txBody>
        </p:sp>
        <p:sp>
          <p:nvSpPr>
            <p:cNvPr id="100" name="Isosceles Triangle 99"/>
            <p:cNvSpPr/>
            <p:nvPr/>
          </p:nvSpPr>
          <p:spPr bwMode="auto">
            <a:xfrm>
              <a:off x="5945388" y="8250986"/>
              <a:ext cx="397124" cy="316140"/>
            </a:xfrm>
            <a:prstGeom prst="triangle">
              <a:avLst/>
            </a:prstGeom>
            <a:solidFill>
              <a:srgbClr val="C80000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ea typeface="ヒラギノ角ゴ Pro W3" pitchFamily="-80" charset="-128"/>
                <a:sym typeface="Arial Narrow" pitchFamily="34" charset="0"/>
              </a:endParaRPr>
            </a:p>
          </p:txBody>
        </p:sp>
        <p:pic>
          <p:nvPicPr>
            <p:cNvPr id="103" name="Picture 102" descr="align_grid_nowords_even.png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 bwMode="auto">
            <a:xfrm>
              <a:off x="11417819" y="8272509"/>
              <a:ext cx="365587" cy="339744"/>
            </a:xfrm>
            <a:prstGeom prst="rect">
              <a:avLst/>
            </a:prstGeom>
          </p:spPr>
        </p:pic>
        <p:sp>
          <p:nvSpPr>
            <p:cNvPr id="113" name="Isosceles Triangle 112"/>
            <p:cNvSpPr/>
            <p:nvPr/>
          </p:nvSpPr>
          <p:spPr bwMode="auto">
            <a:xfrm>
              <a:off x="10124874" y="8235996"/>
              <a:ext cx="397124" cy="316140"/>
            </a:xfrm>
            <a:prstGeom prst="triangle">
              <a:avLst/>
            </a:prstGeom>
            <a:solidFill>
              <a:srgbClr val="C80000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ea typeface="ヒラギノ角ゴ Pro W3" pitchFamily="-80" charset="-128"/>
                <a:sym typeface="Arial Narrow" pitchFamily="34" charset="0"/>
              </a:endParaRPr>
            </a:p>
          </p:txBody>
        </p:sp>
      </p:grpSp>
      <p:pic>
        <p:nvPicPr>
          <p:cNvPr id="94" name="Picture 93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2" cstate="print"/>
          <a:stretch>
            <a:fillRect/>
          </a:stretch>
        </p:blipFill>
        <p:spPr bwMode="auto">
          <a:xfrm>
            <a:off x="5610783" y="8794163"/>
            <a:ext cx="6825579" cy="438273"/>
          </a:xfrm>
          <a:prstGeom prst="rect">
            <a:avLst/>
          </a:prstGeom>
          <a:noFill/>
          <a:ln/>
          <a:effectLst/>
        </p:spPr>
      </p:pic>
      <p:sp>
        <p:nvSpPr>
          <p:cNvPr id="117" name="Isosceles Triangle 116"/>
          <p:cNvSpPr/>
          <p:nvPr/>
        </p:nvSpPr>
        <p:spPr bwMode="auto">
          <a:xfrm>
            <a:off x="9496466" y="8818764"/>
            <a:ext cx="393192" cy="320040"/>
          </a:xfrm>
          <a:prstGeom prst="triangle">
            <a:avLst/>
          </a:prstGeom>
          <a:solidFill>
            <a:srgbClr val="0000FA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18" name="Isosceles Triangle 117"/>
          <p:cNvSpPr/>
          <p:nvPr/>
        </p:nvSpPr>
        <p:spPr bwMode="auto">
          <a:xfrm>
            <a:off x="10774421" y="8783691"/>
            <a:ext cx="397124" cy="316140"/>
          </a:xfrm>
          <a:prstGeom prst="triangle">
            <a:avLst/>
          </a:prstGeom>
          <a:solidFill>
            <a:srgbClr val="C80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pic>
        <p:nvPicPr>
          <p:cNvPr id="119" name="Picture 118" descr="align_grid_nowords_even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 bwMode="auto">
          <a:xfrm>
            <a:off x="5975314" y="8846700"/>
            <a:ext cx="365587" cy="339744"/>
          </a:xfrm>
          <a:prstGeom prst="rect">
            <a:avLst/>
          </a:prstGeom>
        </p:spPr>
      </p:pic>
      <p:pic>
        <p:nvPicPr>
          <p:cNvPr id="124" name="Picture 123" descr="align_grid_nowords_even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 bwMode="auto">
          <a:xfrm>
            <a:off x="11536675" y="8835573"/>
            <a:ext cx="365587" cy="339744"/>
          </a:xfrm>
          <a:prstGeom prst="rect">
            <a:avLst/>
          </a:prstGeom>
        </p:spPr>
      </p:pic>
      <p:pic>
        <p:nvPicPr>
          <p:cNvPr id="95" name="Picture 94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3" cstate="print"/>
          <a:stretch>
            <a:fillRect/>
          </a:stretch>
        </p:blipFill>
        <p:spPr bwMode="auto">
          <a:xfrm>
            <a:off x="1177674" y="4302264"/>
            <a:ext cx="212480" cy="299520"/>
          </a:xfrm>
          <a:prstGeom prst="rect">
            <a:avLst/>
          </a:prstGeom>
          <a:noFill/>
          <a:ln/>
          <a:effectLst/>
        </p:spPr>
      </p:pic>
      <p:grpSp>
        <p:nvGrpSpPr>
          <p:cNvPr id="101" name="Group 100"/>
          <p:cNvGrpSpPr/>
          <p:nvPr/>
        </p:nvGrpSpPr>
        <p:grpSpPr>
          <a:xfrm>
            <a:off x="5553062" y="604779"/>
            <a:ext cx="2420909" cy="704175"/>
            <a:chOff x="2647787" y="3990568"/>
            <a:chExt cx="2015252" cy="528131"/>
          </a:xfrm>
        </p:grpSpPr>
        <p:pic>
          <p:nvPicPr>
            <p:cNvPr id="105" name="Picture 104" descr="TP_tmp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4" cstate="print"/>
            <a:stretch>
              <a:fillRect/>
            </a:stretch>
          </p:blipFill>
          <p:spPr bwMode="auto">
            <a:xfrm>
              <a:off x="2647787" y="3990568"/>
              <a:ext cx="1875882" cy="528131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106" name="Text Box 6"/>
            <p:cNvSpPr txBox="1">
              <a:spLocks noChangeArrowheads="1"/>
            </p:cNvSpPr>
            <p:nvPr/>
          </p:nvSpPr>
          <p:spPr bwMode="auto">
            <a:xfrm>
              <a:off x="3098977" y="4023494"/>
              <a:ext cx="703810" cy="467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30046" tIns="65023" rIns="130046" bIns="65023">
              <a:spAutoFit/>
            </a:bodyPr>
            <a:lstStyle/>
            <a:p>
              <a:pPr algn="l">
                <a:spcBef>
                  <a:spcPct val="75000"/>
                </a:spcBef>
              </a:pPr>
              <a:r>
                <a:rPr lang="en-US" sz="3200" dirty="0" smtClean="0">
                  <a:solidFill>
                    <a:srgbClr val="0000FA"/>
                  </a:solidFill>
                  <a:latin typeface="Times New Roman" pitchFamily="18" charset="0"/>
                  <a:cs typeface="Times New Roman" pitchFamily="18" charset="0"/>
                </a:rPr>
                <a:t>EN</a:t>
              </a:r>
            </a:p>
          </p:txBody>
        </p:sp>
        <p:sp>
          <p:nvSpPr>
            <p:cNvPr id="107" name="Text Box 6"/>
            <p:cNvSpPr txBox="1">
              <a:spLocks noChangeArrowheads="1"/>
            </p:cNvSpPr>
            <p:nvPr/>
          </p:nvSpPr>
          <p:spPr bwMode="auto">
            <a:xfrm>
              <a:off x="3650813" y="3996109"/>
              <a:ext cx="1012226" cy="467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30046" tIns="65023" rIns="130046" bIns="65023">
              <a:spAutoFit/>
            </a:bodyPr>
            <a:lstStyle/>
            <a:p>
              <a:pPr algn="l">
                <a:spcBef>
                  <a:spcPct val="75000"/>
                </a:spcBef>
              </a:pPr>
              <a:r>
                <a:rPr lang="zh-CN" altLang="en-US" sz="3200" dirty="0" smtClean="0">
                  <a:solidFill>
                    <a:srgbClr val="C80000"/>
                  </a:solidFill>
                  <a:latin typeface="SimSun" pitchFamily="2" charset="-122"/>
                  <a:ea typeface="SimSun" pitchFamily="2" charset="-122"/>
                  <a:cs typeface="Times New Roman" pitchFamily="18" charset="0"/>
                </a:rPr>
                <a:t>中文</a:t>
              </a:r>
              <a:endParaRPr lang="en-US" sz="3200" dirty="0" smtClean="0">
                <a:solidFill>
                  <a:srgbClr val="C80000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endParaRPr>
            </a:p>
          </p:txBody>
        </p:sp>
      </p:grpSp>
      <p:sp>
        <p:nvSpPr>
          <p:cNvPr id="108" name="Rectangle 107"/>
          <p:cNvSpPr/>
          <p:nvPr/>
        </p:nvSpPr>
        <p:spPr>
          <a:xfrm>
            <a:off x="4311620" y="4840287"/>
            <a:ext cx="2774988" cy="102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l">
              <a:lnSpc>
                <a:spcPct val="200000"/>
              </a:lnSpc>
            </a:pPr>
            <a:r>
              <a:rPr lang="en-US" sz="3600" b="1" u="sng" dirty="0" smtClean="0">
                <a:latin typeface="Arial headings"/>
              </a:rPr>
              <a:t>Algorithm</a:t>
            </a:r>
          </a:p>
        </p:txBody>
      </p:sp>
      <p:grpSp>
        <p:nvGrpSpPr>
          <p:cNvPr id="89" name="Group 88"/>
          <p:cNvGrpSpPr/>
          <p:nvPr/>
        </p:nvGrpSpPr>
        <p:grpSpPr bwMode="auto">
          <a:xfrm>
            <a:off x="5568261" y="7630265"/>
            <a:ext cx="6923587" cy="455018"/>
            <a:chOff x="5515445" y="7630265"/>
            <a:chExt cx="6923587" cy="455018"/>
          </a:xfrm>
        </p:grpSpPr>
        <p:pic>
          <p:nvPicPr>
            <p:cNvPr id="83" name="Picture 82" descr="TP_tmp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5" cstate="print"/>
            <a:stretch>
              <a:fillRect/>
            </a:stretch>
          </p:blipFill>
          <p:spPr bwMode="auto">
            <a:xfrm>
              <a:off x="5515445" y="7640717"/>
              <a:ext cx="6923587" cy="444566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84" name="Isosceles Triangle 83"/>
            <p:cNvSpPr/>
            <p:nvPr/>
          </p:nvSpPr>
          <p:spPr bwMode="auto">
            <a:xfrm>
              <a:off x="5865376" y="7657830"/>
              <a:ext cx="398839" cy="344098"/>
            </a:xfrm>
            <a:prstGeom prst="triangle">
              <a:avLst/>
            </a:prstGeom>
            <a:solidFill>
              <a:srgbClr val="0000FA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ea typeface="ヒラギノ角ゴ Pro W3" pitchFamily="-80" charset="-128"/>
                <a:sym typeface="Arial Narrow" pitchFamily="34" charset="0"/>
              </a:endParaRPr>
            </a:p>
          </p:txBody>
        </p:sp>
        <p:sp>
          <p:nvSpPr>
            <p:cNvPr id="85" name="Isosceles Triangle 84"/>
            <p:cNvSpPr/>
            <p:nvPr/>
          </p:nvSpPr>
          <p:spPr bwMode="auto">
            <a:xfrm>
              <a:off x="8752707" y="7630265"/>
              <a:ext cx="398839" cy="344098"/>
            </a:xfrm>
            <a:prstGeom prst="triangle">
              <a:avLst/>
            </a:prstGeom>
            <a:solidFill>
              <a:srgbClr val="0000FA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ea typeface="ヒラギノ角ゴ Pro W3" pitchFamily="-80" charset="-128"/>
                <a:sym typeface="Arial Narrow" pitchFamily="34" charset="0"/>
              </a:endParaRPr>
            </a:p>
          </p:txBody>
        </p:sp>
        <p:sp>
          <p:nvSpPr>
            <p:cNvPr id="86" name="Isosceles Triangle 85"/>
            <p:cNvSpPr/>
            <p:nvPr/>
          </p:nvSpPr>
          <p:spPr bwMode="auto">
            <a:xfrm>
              <a:off x="9969822" y="7651788"/>
              <a:ext cx="402828" cy="339905"/>
            </a:xfrm>
            <a:prstGeom prst="triangle">
              <a:avLst/>
            </a:prstGeom>
            <a:solidFill>
              <a:srgbClr val="C80000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ea typeface="ヒラギノ角ゴ Pro W3" pitchFamily="-80" charset="-128"/>
                <a:sym typeface="Arial Narrow" pitchFamily="34" charset="0"/>
              </a:endParaRPr>
            </a:p>
          </p:txBody>
        </p:sp>
        <p:pic>
          <p:nvPicPr>
            <p:cNvPr id="87" name="Picture 86" descr="align_grid_nowords_even.png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 bwMode="auto">
            <a:xfrm>
              <a:off x="11373131" y="7688301"/>
              <a:ext cx="370838" cy="36528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0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1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3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4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6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7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9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0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2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3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5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6" dur="indefinite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8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9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5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6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8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9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1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2" dur="indefinite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4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5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7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8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0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1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3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4" dur="indefinite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6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7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9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0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2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3" dur="indefinite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mph" presetSubtype="0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9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0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mph" presetSubtype="0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2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3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5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6" dur="indefinite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8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9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mph" presetSubtype="0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1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2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4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45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7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48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2" animBg="1"/>
      <p:bldP spid="31" grpId="3" animBg="1"/>
      <p:bldP spid="31" grpId="4" animBg="1"/>
      <p:bldP spid="32" grpId="1" animBg="1"/>
      <p:bldP spid="32" grpId="2" animBg="1"/>
      <p:bldP spid="33" grpId="1" animBg="1"/>
      <p:bldP spid="33" grpId="2" animBg="1"/>
      <p:bldP spid="34" grpId="0" animBg="1"/>
      <p:bldP spid="34" grpId="2" animBg="1"/>
      <p:bldP spid="34" grpId="3" animBg="1"/>
      <p:bldP spid="34" grpId="4" animBg="1"/>
      <p:bldP spid="40" grpId="1"/>
      <p:bldP spid="40" grpId="2"/>
      <p:bldP spid="41" grpId="0"/>
      <p:bldP spid="41" grpId="2"/>
      <p:bldP spid="41" grpId="3"/>
      <p:bldP spid="41" grpId="4"/>
      <p:bldP spid="36" grpId="0" animBg="1"/>
      <p:bldP spid="36" grpId="2" animBg="1"/>
      <p:bldP spid="36" grpId="3" animBg="1"/>
      <p:bldP spid="61" grpId="0"/>
      <p:bldP spid="78" grpId="0" animBg="1"/>
      <p:bldP spid="79" grpId="0" animBg="1"/>
      <p:bldP spid="117" grpId="0" animBg="1"/>
      <p:bldP spid="118" grpId="0" animBg="1"/>
      <p:bldP spid="10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3" name="Rectangle 3"/>
          <p:cNvSpPr>
            <a:spLocks noGrp="1" noChangeArrowheads="1"/>
          </p:cNvSpPr>
          <p:nvPr>
            <p:ph type="title"/>
          </p:nvPr>
        </p:nvSpPr>
        <p:spPr>
          <a:xfrm>
            <a:off x="1692787" y="276162"/>
            <a:ext cx="11249668" cy="1300163"/>
          </a:xfrm>
        </p:spPr>
        <p:txBody>
          <a:bodyPr/>
          <a:lstStyle/>
          <a:p>
            <a:r>
              <a:rPr lang="en-US" sz="4400" dirty="0" smtClean="0"/>
              <a:t>Large scale inference</a:t>
            </a:r>
            <a:endParaRPr lang="en-US" sz="4400" dirty="0"/>
          </a:p>
        </p:txBody>
      </p:sp>
      <p:pic>
        <p:nvPicPr>
          <p:cNvPr id="111" name="Picture 110" descr="align_grid_nowords_even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1122772" y="4677343"/>
            <a:ext cx="450373" cy="418535"/>
          </a:xfrm>
          <a:prstGeom prst="rect">
            <a:avLst/>
          </a:prstGeom>
        </p:spPr>
      </p:pic>
      <p:pic>
        <p:nvPicPr>
          <p:cNvPr id="200" name="Picture 199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952424" y="3817923"/>
            <a:ext cx="803286" cy="803286"/>
          </a:xfrm>
          <a:prstGeom prst="rect">
            <a:avLst/>
          </a:prstGeom>
          <a:noFill/>
          <a:ln/>
          <a:effectLst/>
        </p:spPr>
      </p:pic>
      <p:pic>
        <p:nvPicPr>
          <p:cNvPr id="73" name="Picture 72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7984463" y="3987795"/>
            <a:ext cx="1074303" cy="538390"/>
          </a:xfrm>
          <a:prstGeom prst="rect">
            <a:avLst/>
          </a:prstGeom>
          <a:noFill/>
          <a:ln/>
          <a:effectLst/>
        </p:spPr>
      </p:pic>
      <p:sp>
        <p:nvSpPr>
          <p:cNvPr id="83" name="Rectangle 82"/>
          <p:cNvSpPr/>
          <p:nvPr/>
        </p:nvSpPr>
        <p:spPr>
          <a:xfrm>
            <a:off x="222164" y="2101812"/>
            <a:ext cx="120492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l">
              <a:lnSpc>
                <a:spcPct val="200000"/>
              </a:lnSpc>
            </a:pPr>
            <a:r>
              <a:rPr lang="en-US" sz="3600" dirty="0" smtClean="0">
                <a:latin typeface="+mn-lt"/>
              </a:rPr>
              <a:t>We can approximate                        in polynomial time, but . . .</a:t>
            </a:r>
          </a:p>
        </p:txBody>
      </p:sp>
      <p:pic>
        <p:nvPicPr>
          <p:cNvPr id="115" name="Picture 114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3873464" y="2582226"/>
            <a:ext cx="2081241" cy="585948"/>
          </a:xfrm>
          <a:prstGeom prst="rect">
            <a:avLst/>
          </a:prstGeom>
          <a:noFill/>
          <a:ln/>
          <a:effectLst/>
        </p:spPr>
      </p:pic>
      <p:sp>
        <p:nvSpPr>
          <p:cNvPr id="92" name="Text Box 6"/>
          <p:cNvSpPr txBox="1">
            <a:spLocks noChangeArrowheads="1"/>
          </p:cNvSpPr>
          <p:nvPr/>
        </p:nvSpPr>
        <p:spPr bwMode="auto">
          <a:xfrm>
            <a:off x="4384646" y="2582791"/>
            <a:ext cx="923374" cy="562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 algn="l">
              <a:spcBef>
                <a:spcPct val="75000"/>
              </a:spcBef>
            </a:pPr>
            <a:r>
              <a:rPr lang="en-US" sz="2800" dirty="0" smtClean="0">
                <a:solidFill>
                  <a:srgbClr val="0000FA"/>
                </a:solidFill>
                <a:latin typeface="Times New Roman" pitchFamily="18" charset="0"/>
                <a:cs typeface="Times New Roman" pitchFamily="18" charset="0"/>
              </a:rPr>
              <a:t>EN</a:t>
            </a:r>
          </a:p>
        </p:txBody>
      </p:sp>
      <p:sp>
        <p:nvSpPr>
          <p:cNvPr id="93" name="Text Box 6"/>
          <p:cNvSpPr txBox="1">
            <a:spLocks noChangeArrowheads="1"/>
          </p:cNvSpPr>
          <p:nvPr/>
        </p:nvSpPr>
        <p:spPr bwMode="auto">
          <a:xfrm>
            <a:off x="5005367" y="2582791"/>
            <a:ext cx="1261007" cy="562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 algn="l">
              <a:spcBef>
                <a:spcPct val="75000"/>
              </a:spcBef>
            </a:pPr>
            <a:r>
              <a:rPr lang="zh-CN" altLang="en-US" sz="2800" dirty="0" smtClean="0">
                <a:solidFill>
                  <a:srgbClr val="C80000"/>
                </a:solidFill>
                <a:latin typeface="+mn-lt"/>
                <a:ea typeface="SimSun" pitchFamily="2" charset="-122"/>
                <a:cs typeface="Times New Roman" pitchFamily="18" charset="0"/>
              </a:rPr>
              <a:t>中文 </a:t>
            </a:r>
            <a:endParaRPr lang="en-US" sz="2800" dirty="0" smtClean="0">
              <a:solidFill>
                <a:srgbClr val="C80000"/>
              </a:solidFill>
              <a:latin typeface="+mn-lt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887248" y="3547818"/>
            <a:ext cx="93108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l">
              <a:lnSpc>
                <a:spcPct val="200000"/>
              </a:lnSpc>
            </a:pPr>
            <a:r>
              <a:rPr lang="en-US" sz="3600" dirty="0" smtClean="0">
                <a:latin typeface="+mn-lt"/>
              </a:rPr>
              <a:t>Sum over possible alignments is an             algorithm.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85651" y="5484463"/>
            <a:ext cx="12560472" cy="3424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l">
              <a:lnSpc>
                <a:spcPct val="200000"/>
              </a:lnSpc>
            </a:pPr>
            <a:r>
              <a:rPr lang="en-US" sz="3600" b="1" dirty="0" smtClean="0">
                <a:latin typeface="+mn-lt"/>
              </a:rPr>
              <a:t>But computers are fast, right?</a:t>
            </a:r>
          </a:p>
          <a:p>
            <a:pPr marL="514350" indent="-514350" algn="l">
              <a:lnSpc>
                <a:spcPct val="175000"/>
              </a:lnSpc>
              <a:buFont typeface="Arial" pitchFamily="34" charset="0"/>
              <a:buChar char="•"/>
            </a:pPr>
            <a:r>
              <a:rPr lang="en-US" sz="3400" dirty="0" smtClean="0">
                <a:latin typeface="+mn-lt"/>
              </a:rPr>
              <a:t>Medium-length sentences are 50 words long</a:t>
            </a:r>
          </a:p>
          <a:p>
            <a:pPr marL="514350" indent="-514350" algn="l">
              <a:lnSpc>
                <a:spcPct val="125000"/>
              </a:lnSpc>
              <a:buFont typeface="Arial" pitchFamily="34" charset="0"/>
              <a:buChar char="•"/>
            </a:pPr>
            <a:r>
              <a:rPr lang="en-US" sz="3400" dirty="0" smtClean="0">
                <a:latin typeface="+mn-lt"/>
              </a:rPr>
              <a:t>Small translation data sets are 250,000 sentences</a:t>
            </a:r>
          </a:p>
          <a:p>
            <a:pPr marL="514350" indent="-514350" algn="l">
              <a:lnSpc>
                <a:spcPct val="125000"/>
              </a:lnSpc>
              <a:buFont typeface="Arial" pitchFamily="34" charset="0"/>
              <a:buChar char="•"/>
            </a:pPr>
            <a:r>
              <a:rPr lang="en-US" sz="3400" dirty="0" smtClean="0">
                <a:latin typeface="+mn-lt"/>
              </a:rPr>
              <a:t>~4 quadrillion operations  (See  </a:t>
            </a:r>
            <a:r>
              <a:rPr lang="en-US" sz="3400" dirty="0" smtClean="0">
                <a:solidFill>
                  <a:srgbClr val="008000"/>
                </a:solidFill>
                <a:latin typeface="+mn-lt"/>
              </a:rPr>
              <a:t>                     </a:t>
            </a:r>
            <a:r>
              <a:rPr lang="en-US" sz="3400" dirty="0" smtClean="0">
                <a:latin typeface="+mn-lt"/>
              </a:rPr>
              <a:t>            for speedup details)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706599" y="8213997"/>
            <a:ext cx="3222357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400" b="1" dirty="0" smtClean="0">
                <a:solidFill>
                  <a:srgbClr val="008000"/>
                </a:solidFill>
                <a:latin typeface="+mn-lt"/>
              </a:rPr>
              <a:t>[BBK10, HBDK09]</a:t>
            </a:r>
            <a:endParaRPr lang="en-US" sz="3400" b="1" dirty="0">
              <a:solidFill>
                <a:srgbClr val="008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3" name="Rectangle 3"/>
          <p:cNvSpPr>
            <a:spLocks noGrp="1" noChangeArrowheads="1"/>
          </p:cNvSpPr>
          <p:nvPr>
            <p:ph type="title"/>
          </p:nvPr>
        </p:nvSpPr>
        <p:spPr>
          <a:xfrm>
            <a:off x="1692787" y="276162"/>
            <a:ext cx="11249668" cy="1300163"/>
          </a:xfrm>
        </p:spPr>
        <p:txBody>
          <a:bodyPr/>
          <a:lstStyle/>
          <a:p>
            <a:r>
              <a:rPr lang="en-US" sz="4400" dirty="0" smtClean="0"/>
              <a:t>Quantitative Results: Parsing</a:t>
            </a:r>
            <a:endParaRPr lang="en-US" sz="4400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1061963" y="2868585"/>
          <a:ext cx="11319030" cy="64993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3" name="Rectangle 3"/>
          <p:cNvSpPr>
            <a:spLocks noGrp="1" noChangeArrowheads="1"/>
          </p:cNvSpPr>
          <p:nvPr>
            <p:ph type="title"/>
          </p:nvPr>
        </p:nvSpPr>
        <p:spPr>
          <a:xfrm>
            <a:off x="1692787" y="276162"/>
            <a:ext cx="11249668" cy="1300163"/>
          </a:xfrm>
        </p:spPr>
        <p:txBody>
          <a:bodyPr/>
          <a:lstStyle/>
          <a:p>
            <a:r>
              <a:rPr lang="en-US" sz="4400" dirty="0" smtClean="0"/>
              <a:t>Quantitative Results: Parsing</a:t>
            </a:r>
            <a:endParaRPr lang="en-US" sz="4400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1061963" y="2868585"/>
          <a:ext cx="11319030" cy="64993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224445" y="5205417"/>
            <a:ext cx="1203854" cy="562203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 algn="l">
              <a:spcBef>
                <a:spcPct val="75000"/>
              </a:spcBef>
            </a:pPr>
            <a:r>
              <a:rPr lang="en-US" sz="2800" dirty="0" smtClean="0"/>
              <a:t>85.7%</a:t>
            </a:r>
            <a:endParaRPr lang="en-US" sz="2800" dirty="0">
              <a:solidFill>
                <a:srgbClr val="000082"/>
              </a:solidFill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522483" y="6213273"/>
            <a:ext cx="1204929" cy="562203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 algn="l">
              <a:spcBef>
                <a:spcPct val="75000"/>
              </a:spcBef>
            </a:pPr>
            <a:r>
              <a:rPr lang="en-US" sz="2800" dirty="0" smtClean="0"/>
              <a:t>83.6%</a:t>
            </a:r>
            <a:endParaRPr lang="en-US" sz="2800" dirty="0">
              <a:solidFill>
                <a:srgbClr val="00008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MT Training Pipeline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50781" y="1590630"/>
            <a:ext cx="10880873" cy="3527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2800" dirty="0" smtClean="0"/>
              <a:t>1) Align sentence pairs (GIZA++)</a:t>
            </a:r>
          </a:p>
          <a:p>
            <a:pPr algn="l"/>
            <a:r>
              <a:rPr lang="en-US" sz="2800" dirty="0" smtClean="0"/>
              <a:t>2) Parse English sentences (Berkeley parser)</a:t>
            </a:r>
          </a:p>
          <a:p>
            <a:pPr algn="l"/>
            <a:r>
              <a:rPr lang="en-US" sz="2800" dirty="0" smtClean="0"/>
              <a:t>    Parse Foreign sentences </a:t>
            </a:r>
          </a:p>
          <a:p>
            <a:pPr algn="l">
              <a:lnSpc>
                <a:spcPct val="200000"/>
              </a:lnSpc>
            </a:pPr>
            <a:r>
              <a:rPr lang="en-US" sz="2800" dirty="0" smtClean="0"/>
              <a:t>3) Extract rules (Galley et al. 2006)</a:t>
            </a:r>
          </a:p>
          <a:p>
            <a:pPr algn="l">
              <a:lnSpc>
                <a:spcPct val="200000"/>
              </a:lnSpc>
            </a:pPr>
            <a:r>
              <a:rPr lang="en-US" sz="2800" dirty="0" smtClean="0"/>
              <a:t>4) Tune discriminative parameters</a:t>
            </a:r>
          </a:p>
        </p:txBody>
      </p: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842885" y="5241931"/>
          <a:ext cx="5403924" cy="43085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00654"/>
                <a:gridCol w="1102199"/>
                <a:gridCol w="699109"/>
                <a:gridCol w="900654"/>
                <a:gridCol w="900654"/>
                <a:gridCol w="900654"/>
              </a:tblGrid>
              <a:tr h="10953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accent4"/>
                          </a:solidFill>
                          <a:latin typeface="SimSun" pitchFamily="2" charset="-122"/>
                          <a:ea typeface="SimSun" pitchFamily="2" charset="-122"/>
                        </a:rPr>
                        <a:t>在</a:t>
                      </a:r>
                      <a:endParaRPr lang="en-US" altLang="zh-CN" sz="2000" dirty="0" smtClean="0">
                        <a:solidFill>
                          <a:schemeClr val="accent4"/>
                        </a:solidFill>
                        <a:latin typeface="SimSun" pitchFamily="2" charset="-122"/>
                        <a:ea typeface="SimSun" pitchFamily="2" charset="-122"/>
                      </a:endParaRPr>
                    </a:p>
                    <a:p>
                      <a:pPr algn="ctr">
                        <a:spcBef>
                          <a:spcPts val="500"/>
                        </a:spcBef>
                      </a:pPr>
                      <a:r>
                        <a:rPr lang="en-US" sz="2000" dirty="0" smtClean="0">
                          <a:solidFill>
                            <a:schemeClr val="accent4"/>
                          </a:solidFill>
                          <a:latin typeface="SimSun" pitchFamily="2" charset="-122"/>
                          <a:ea typeface="SimSun" pitchFamily="2" charset="-122"/>
                        </a:rPr>
                        <a:t>at</a:t>
                      </a:r>
                      <a:endParaRPr lang="en-US" sz="2000" dirty="0">
                        <a:latin typeface="SimSun" pitchFamily="2" charset="-122"/>
                        <a:ea typeface="SimSun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accent4"/>
                          </a:solidFill>
                          <a:latin typeface="SimSun" pitchFamily="2" charset="-122"/>
                          <a:ea typeface="SimSun" pitchFamily="2" charset="-122"/>
                        </a:rPr>
                        <a:t>办公室</a:t>
                      </a:r>
                      <a:endParaRPr lang="en-US" altLang="zh-CN" sz="2000" dirty="0" smtClean="0">
                        <a:solidFill>
                          <a:schemeClr val="accent4"/>
                        </a:solidFill>
                        <a:latin typeface="SimSun" pitchFamily="2" charset="-122"/>
                        <a:ea typeface="SimSun" pitchFamily="2" charset="-122"/>
                      </a:endParaRPr>
                    </a:p>
                    <a:p>
                      <a:pPr algn="ctr">
                        <a:spcBef>
                          <a:spcPts val="500"/>
                        </a:spcBef>
                      </a:pPr>
                      <a:r>
                        <a:rPr lang="en-US" sz="2000" dirty="0" smtClean="0">
                          <a:solidFill>
                            <a:schemeClr val="accent4"/>
                          </a:solidFill>
                          <a:latin typeface="SimSun" pitchFamily="2" charset="-122"/>
                          <a:ea typeface="SimSun" pitchFamily="2" charset="-122"/>
                        </a:rPr>
                        <a:t>office</a:t>
                      </a:r>
                      <a:endParaRPr lang="en-US" sz="2000" dirty="0">
                        <a:latin typeface="SimSun" pitchFamily="2" charset="-122"/>
                        <a:ea typeface="SimSun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accent4"/>
                          </a:solidFill>
                          <a:latin typeface="SimSun" pitchFamily="2" charset="-122"/>
                          <a:ea typeface="SimSun" pitchFamily="2" charset="-122"/>
                        </a:rPr>
                        <a:t>里</a:t>
                      </a:r>
                      <a:endParaRPr lang="en-US" altLang="zh-CN" sz="2000" dirty="0" smtClean="0">
                        <a:solidFill>
                          <a:schemeClr val="accent4"/>
                        </a:solidFill>
                        <a:latin typeface="SimSun" pitchFamily="2" charset="-122"/>
                        <a:ea typeface="SimSun" pitchFamily="2" charset="-122"/>
                      </a:endParaRPr>
                    </a:p>
                    <a:p>
                      <a:pPr algn="ctr">
                        <a:spcBef>
                          <a:spcPts val="500"/>
                        </a:spcBef>
                      </a:pPr>
                      <a:r>
                        <a:rPr lang="en-US" sz="2000" dirty="0" smtClean="0">
                          <a:solidFill>
                            <a:schemeClr val="accent4"/>
                          </a:solidFill>
                          <a:latin typeface="SimSun" pitchFamily="2" charset="-122"/>
                          <a:ea typeface="SimSun" pitchFamily="2" charset="-122"/>
                        </a:rPr>
                        <a:t>in</a:t>
                      </a:r>
                      <a:endParaRPr lang="en-US" sz="2000" dirty="0">
                        <a:latin typeface="SimSun" pitchFamily="2" charset="-122"/>
                        <a:ea typeface="SimSun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accent4"/>
                          </a:solidFill>
                          <a:latin typeface="SimSun" pitchFamily="2" charset="-122"/>
                          <a:ea typeface="SimSun" pitchFamily="2" charset="-122"/>
                        </a:rPr>
                        <a:t>读了</a:t>
                      </a:r>
                      <a:endParaRPr lang="en-US" altLang="zh-CN" sz="2000" dirty="0" smtClean="0">
                        <a:solidFill>
                          <a:schemeClr val="accent4"/>
                        </a:solidFill>
                        <a:latin typeface="SimSun" pitchFamily="2" charset="-122"/>
                        <a:ea typeface="SimSun" pitchFamily="2" charset="-122"/>
                      </a:endParaRPr>
                    </a:p>
                    <a:p>
                      <a:pPr algn="ctr">
                        <a:spcBef>
                          <a:spcPts val="500"/>
                        </a:spcBef>
                      </a:pPr>
                      <a:r>
                        <a:rPr lang="en-US" sz="2000" dirty="0" smtClean="0">
                          <a:solidFill>
                            <a:schemeClr val="accent4"/>
                          </a:solidFill>
                          <a:latin typeface="SimSun" pitchFamily="2" charset="-122"/>
                          <a:ea typeface="SimSun" pitchFamily="2" charset="-122"/>
                        </a:rPr>
                        <a:t>read</a:t>
                      </a:r>
                      <a:endParaRPr lang="en-US" sz="2000" dirty="0">
                        <a:latin typeface="SimSun" pitchFamily="2" charset="-122"/>
                        <a:ea typeface="SimSun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solidFill>
                            <a:schemeClr val="accent4"/>
                          </a:solidFill>
                          <a:latin typeface="SimSun" pitchFamily="2" charset="-122"/>
                          <a:ea typeface="SimSun" pitchFamily="2" charset="-122"/>
                        </a:rPr>
                        <a:t>书</a:t>
                      </a:r>
                      <a:endParaRPr lang="en-US" altLang="zh-CN" sz="2000" dirty="0" smtClean="0">
                        <a:solidFill>
                          <a:schemeClr val="accent4"/>
                        </a:solidFill>
                        <a:latin typeface="SimSun" pitchFamily="2" charset="-122"/>
                        <a:ea typeface="SimSun" pitchFamily="2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accent4"/>
                          </a:solidFill>
                          <a:latin typeface="SimSun" pitchFamily="2" charset="-122"/>
                          <a:ea typeface="SimSun" pitchFamily="2" charset="-122"/>
                        </a:rPr>
                        <a:t>book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SimSun" pitchFamily="2" charset="-122"/>
                        <a:ea typeface="SimSun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553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00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read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553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the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553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00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book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553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00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in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5539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the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5539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00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office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4" name="Picture 43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8401076" y="4645050"/>
            <a:ext cx="4086025" cy="2057400"/>
          </a:xfrm>
          <a:prstGeom prst="rect">
            <a:avLst/>
          </a:prstGeom>
          <a:noFill/>
          <a:ln/>
          <a:effectLst/>
        </p:spPr>
      </p:pic>
      <p:pic>
        <p:nvPicPr>
          <p:cNvPr id="46" name="Picture 45" descr="glossed_chines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16867" y="6994553"/>
            <a:ext cx="4408573" cy="2482885"/>
          </a:xfrm>
          <a:prstGeom prst="rect">
            <a:avLst/>
          </a:prstGeom>
        </p:spPr>
      </p:pic>
      <p:sp>
        <p:nvSpPr>
          <p:cNvPr id="47" name="Text Box 78"/>
          <p:cNvSpPr txBox="1">
            <a:spLocks noChangeArrowheads="1"/>
          </p:cNvSpPr>
          <p:nvPr/>
        </p:nvSpPr>
        <p:spPr bwMode="auto">
          <a:xfrm>
            <a:off x="6502400" y="1371552"/>
            <a:ext cx="758613" cy="243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0" dirty="0">
                <a:solidFill>
                  <a:srgbClr val="9600E1"/>
                </a:solidFill>
              </a:rPr>
              <a:t>}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597790" y="1882734"/>
            <a:ext cx="4819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/>
              <a:t>Joint model for (1) &amp; (2) </a:t>
            </a:r>
            <a:endParaRPr lang="en-US" sz="3600" u="sng" dirty="0"/>
          </a:p>
        </p:txBody>
      </p:sp>
      <p:pic>
        <p:nvPicPr>
          <p:cNvPr id="49" name="Picture 48" descr="mt_small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474102" y="2539968"/>
            <a:ext cx="3290902" cy="1825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3" name="Rectangle 3"/>
          <p:cNvSpPr>
            <a:spLocks noGrp="1" noChangeArrowheads="1"/>
          </p:cNvSpPr>
          <p:nvPr>
            <p:ph type="title"/>
          </p:nvPr>
        </p:nvSpPr>
        <p:spPr>
          <a:xfrm>
            <a:off x="1692787" y="276162"/>
            <a:ext cx="11249668" cy="1300163"/>
          </a:xfrm>
        </p:spPr>
        <p:txBody>
          <a:bodyPr/>
          <a:lstStyle/>
          <a:p>
            <a:r>
              <a:rPr lang="en-US" sz="4400" dirty="0" smtClean="0"/>
              <a:t>Quantitative Results: Parsing</a:t>
            </a:r>
            <a:endParaRPr lang="en-US" sz="4400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1061963" y="2868585"/>
          <a:ext cx="11319030" cy="64993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743842" y="6994554"/>
            <a:ext cx="1204929" cy="562203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 algn="l">
              <a:spcBef>
                <a:spcPct val="75000"/>
              </a:spcBef>
            </a:pPr>
            <a:r>
              <a:rPr lang="en-US" sz="2800" dirty="0" smtClean="0"/>
              <a:t>81.2%</a:t>
            </a:r>
            <a:endParaRPr lang="en-US" sz="2800" dirty="0">
              <a:solidFill>
                <a:srgbClr val="000082"/>
              </a:solidFill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0482317" y="5826138"/>
            <a:ext cx="1204929" cy="562203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 algn="l">
              <a:spcBef>
                <a:spcPct val="75000"/>
              </a:spcBef>
            </a:pPr>
            <a:r>
              <a:rPr lang="en-US" sz="2800" dirty="0" smtClean="0"/>
              <a:t>84.5%</a:t>
            </a:r>
            <a:endParaRPr lang="en-US" sz="2800" dirty="0">
              <a:solidFill>
                <a:srgbClr val="00008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qualitative_bad_pars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9338" y="2269863"/>
            <a:ext cx="11030012" cy="6816133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 bwMode="auto">
          <a:xfrm>
            <a:off x="4635392" y="3463819"/>
            <a:ext cx="1135614" cy="567807"/>
          </a:xfrm>
          <a:prstGeom prst="rect">
            <a:avLst/>
          </a:prstGeom>
          <a:noFill/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5771003" y="3463819"/>
            <a:ext cx="3013744" cy="2009162"/>
          </a:xfrm>
          <a:prstGeom prst="rect">
            <a:avLst/>
          </a:prstGeom>
          <a:noFill/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5738723" y="3481868"/>
            <a:ext cx="75959" cy="535972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5689346" y="3771661"/>
            <a:ext cx="174710" cy="2187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6163" name="Rectangle 3"/>
          <p:cNvSpPr>
            <a:spLocks noGrp="1" noChangeArrowheads="1"/>
          </p:cNvSpPr>
          <p:nvPr>
            <p:ph type="title"/>
          </p:nvPr>
        </p:nvSpPr>
        <p:spPr>
          <a:xfrm>
            <a:off x="1692787" y="276162"/>
            <a:ext cx="11249668" cy="1300163"/>
          </a:xfrm>
        </p:spPr>
        <p:txBody>
          <a:bodyPr/>
          <a:lstStyle/>
          <a:p>
            <a:r>
              <a:rPr lang="en-US" sz="4400" dirty="0" smtClean="0"/>
              <a:t>Incorrect English PP Attachment</a:t>
            </a:r>
            <a:endParaRPr lang="en-US" sz="4400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0" y="2357404"/>
            <a:ext cx="10190213" cy="328616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 rot="16200000">
            <a:off x="-1524747" y="3341485"/>
            <a:ext cx="3417709" cy="29519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52400" y="2393916"/>
            <a:ext cx="10190213" cy="328616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 rot="5400000">
            <a:off x="-818457" y="3690127"/>
            <a:ext cx="3468736" cy="146052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842886" y="1992273"/>
            <a:ext cx="11172978" cy="36513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qualitative_good_pars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8239" y="2254308"/>
            <a:ext cx="11076597" cy="6858000"/>
          </a:xfrm>
          <a:prstGeom prst="rect">
            <a:avLst/>
          </a:prstGeom>
        </p:spPr>
      </p:pic>
      <p:sp>
        <p:nvSpPr>
          <p:cNvPr id="476163" name="Rectangle 3"/>
          <p:cNvSpPr>
            <a:spLocks noGrp="1" noChangeArrowheads="1"/>
          </p:cNvSpPr>
          <p:nvPr>
            <p:ph type="title"/>
          </p:nvPr>
        </p:nvSpPr>
        <p:spPr>
          <a:xfrm>
            <a:off x="1692787" y="276162"/>
            <a:ext cx="11249668" cy="1300163"/>
          </a:xfrm>
        </p:spPr>
        <p:txBody>
          <a:bodyPr/>
          <a:lstStyle/>
          <a:p>
            <a:r>
              <a:rPr lang="en-US" sz="4400" dirty="0" smtClean="0"/>
              <a:t>Corrected English PP Attachment</a:t>
            </a:r>
            <a:endParaRPr lang="en-US" sz="4400" dirty="0"/>
          </a:p>
        </p:txBody>
      </p:sp>
      <p:sp>
        <p:nvSpPr>
          <p:cNvPr id="10" name="Rectangle 9"/>
          <p:cNvSpPr/>
          <p:nvPr/>
        </p:nvSpPr>
        <p:spPr bwMode="auto">
          <a:xfrm rot="5400000">
            <a:off x="-818457" y="3690127"/>
            <a:ext cx="3468736" cy="146052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 rot="16200000">
            <a:off x="-1714569" y="3502278"/>
            <a:ext cx="3760840" cy="258677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42886" y="1992273"/>
            <a:ext cx="11172978" cy="36513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5516549" y="3744897"/>
            <a:ext cx="657234" cy="547695"/>
          </a:xfrm>
          <a:prstGeom prst="ellipse">
            <a:avLst/>
          </a:prstGeom>
          <a:noFill/>
          <a:ln w="25400" cap="flat" cmpd="sng" algn="ctr">
            <a:solidFill>
              <a:srgbClr val="6400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10190213" y="6848502"/>
            <a:ext cx="657234" cy="547695"/>
          </a:xfrm>
          <a:prstGeom prst="ellipse">
            <a:avLst/>
          </a:prstGeom>
          <a:noFill/>
          <a:ln w="25400" cap="flat" cmpd="sng" algn="ctr">
            <a:solidFill>
              <a:srgbClr val="6400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4421160" y="6191268"/>
            <a:ext cx="4089456" cy="1387494"/>
          </a:xfrm>
          <a:prstGeom prst="roundRect">
            <a:avLst/>
          </a:prstGeom>
          <a:noFill/>
          <a:ln w="25400" cap="flat" cmpd="sng" algn="ctr">
            <a:solidFill>
              <a:srgbClr val="6400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443523" y="3744897"/>
            <a:ext cx="872464" cy="567807"/>
          </a:xfrm>
          <a:prstGeom prst="rect">
            <a:avLst/>
          </a:prstGeom>
          <a:noFill/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319835" y="3744897"/>
            <a:ext cx="2464912" cy="1728084"/>
          </a:xfrm>
          <a:prstGeom prst="rect">
            <a:avLst/>
          </a:prstGeom>
          <a:noFill/>
          <a:ln w="25400" cap="flat" cmpd="sng" algn="ctr">
            <a:solidFill>
              <a:srgbClr val="C8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277493" y="3760191"/>
            <a:ext cx="75959" cy="539496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6210296" y="4110027"/>
            <a:ext cx="174710" cy="3651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3" name="Rectangle 3"/>
          <p:cNvSpPr>
            <a:spLocks noGrp="1" noChangeArrowheads="1"/>
          </p:cNvSpPr>
          <p:nvPr>
            <p:ph type="title"/>
          </p:nvPr>
        </p:nvSpPr>
        <p:spPr>
          <a:xfrm>
            <a:off x="1692787" y="276162"/>
            <a:ext cx="11249668" cy="1300163"/>
          </a:xfrm>
        </p:spPr>
        <p:txBody>
          <a:bodyPr/>
          <a:lstStyle/>
          <a:p>
            <a:r>
              <a:rPr lang="en-US" sz="4400" dirty="0" smtClean="0"/>
              <a:t>Quantitative Results: Translation</a:t>
            </a:r>
            <a:endParaRPr lang="en-US" sz="4400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1061963" y="2868585"/>
          <a:ext cx="11319030" cy="64993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2851100" y="7761327"/>
            <a:ext cx="1203854" cy="562203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 algn="l">
              <a:spcBef>
                <a:spcPct val="75000"/>
              </a:spcBef>
            </a:pPr>
            <a:r>
              <a:rPr lang="en-US" sz="2800" dirty="0" smtClean="0"/>
              <a:t>69.5%</a:t>
            </a:r>
            <a:endParaRPr lang="en-US" sz="2800" dirty="0">
              <a:solidFill>
                <a:srgbClr val="000082"/>
              </a:solidFill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9534054" y="4365618"/>
            <a:ext cx="1203854" cy="562203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 algn="l">
              <a:spcBef>
                <a:spcPct val="75000"/>
              </a:spcBef>
            </a:pPr>
            <a:r>
              <a:rPr lang="en-US" sz="2800" dirty="0" smtClean="0"/>
              <a:t>85.0%</a:t>
            </a:r>
            <a:endParaRPr lang="en-US" sz="2800" dirty="0">
              <a:solidFill>
                <a:srgbClr val="00008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81041" y="1736682"/>
            <a:ext cx="1055225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l">
              <a:lnSpc>
                <a:spcPct val="200000"/>
              </a:lnSpc>
            </a:pPr>
            <a:r>
              <a:rPr lang="en-US" sz="3200" b="1" dirty="0" smtClean="0"/>
              <a:t>BLEU improvement from  </a:t>
            </a:r>
            <a:r>
              <a:rPr lang="en-US" sz="3200" b="1" dirty="0" smtClean="0">
                <a:solidFill>
                  <a:srgbClr val="508E5A"/>
                </a:solidFill>
              </a:rPr>
              <a:t>29.4</a:t>
            </a:r>
            <a:r>
              <a:rPr lang="en-US" sz="3200" b="1" dirty="0" smtClean="0">
                <a:solidFill>
                  <a:srgbClr val="42764B"/>
                </a:solidFill>
              </a:rPr>
              <a:t> </a:t>
            </a:r>
            <a:r>
              <a:rPr lang="en-US" sz="3200" b="1" dirty="0" smtClean="0"/>
              <a:t>to </a:t>
            </a:r>
            <a:r>
              <a:rPr lang="en-US" sz="3200" b="1" dirty="0" smtClean="0">
                <a:solidFill>
                  <a:srgbClr val="7800C8"/>
                </a:solidFill>
              </a:rPr>
              <a:t>30.6</a:t>
            </a:r>
            <a:r>
              <a:rPr lang="en-US" sz="3200" dirty="0" smtClean="0"/>
              <a:t> 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333984" y="5680086"/>
            <a:ext cx="1203854" cy="562203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 algn="l">
              <a:spcBef>
                <a:spcPct val="75000"/>
              </a:spcBef>
            </a:pPr>
            <a:r>
              <a:rPr lang="en-US" sz="2800" dirty="0" smtClean="0"/>
              <a:t>79.5%</a:t>
            </a:r>
            <a:endParaRPr lang="en-US" sz="2800" dirty="0">
              <a:solidFill>
                <a:srgbClr val="00008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3" name="Rectangle 3"/>
          <p:cNvSpPr>
            <a:spLocks noGrp="1" noChangeArrowheads="1"/>
          </p:cNvSpPr>
          <p:nvPr>
            <p:ph type="title"/>
          </p:nvPr>
        </p:nvSpPr>
        <p:spPr>
          <a:xfrm>
            <a:off x="1692787" y="276162"/>
            <a:ext cx="11249668" cy="1300163"/>
          </a:xfrm>
        </p:spPr>
        <p:txBody>
          <a:bodyPr/>
          <a:lstStyle/>
          <a:p>
            <a:r>
              <a:rPr lang="en-US" sz="4400" dirty="0" smtClean="0"/>
              <a:t>Better Translations with Bilingual Adaptation</a:t>
            </a:r>
            <a:endParaRPr lang="en-US" sz="4400" dirty="0"/>
          </a:p>
        </p:txBody>
      </p:sp>
      <p:sp>
        <p:nvSpPr>
          <p:cNvPr id="3" name="Rectangle 2"/>
          <p:cNvSpPr/>
          <p:nvPr/>
        </p:nvSpPr>
        <p:spPr>
          <a:xfrm>
            <a:off x="258677" y="3856767"/>
            <a:ext cx="1241442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u="sng" dirty="0" smtClean="0">
                <a:latin typeface="Times New Roman" pitchFamily="18" charset="0"/>
                <a:cs typeface="Times New Roman" pitchFamily="18" charset="0"/>
              </a:rPr>
              <a:t>Reference</a:t>
            </a:r>
          </a:p>
          <a:p>
            <a:pPr algn="l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At this point the cause of the plane collision is still unclear.  The local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caa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will launch an investigation into this .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3200" u="sng" dirty="0" smtClean="0">
                <a:solidFill>
                  <a:srgbClr val="009600"/>
                </a:solidFill>
                <a:latin typeface="Times New Roman" pitchFamily="18" charset="0"/>
                <a:cs typeface="Times New Roman" pitchFamily="18" charset="0"/>
              </a:rPr>
              <a:t>Baseline (GIZA++)</a:t>
            </a:r>
          </a:p>
          <a:p>
            <a:pPr algn="l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cause of planes is still not clear yet, local civil aviation department will investigate this .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9138" y="2138325"/>
          <a:ext cx="12709617" cy="144320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03286"/>
                <a:gridCol w="803286"/>
                <a:gridCol w="804439"/>
                <a:gridCol w="1083206"/>
                <a:gridCol w="741291"/>
                <a:gridCol w="830671"/>
                <a:gridCol w="479233"/>
                <a:gridCol w="661798"/>
                <a:gridCol w="876312"/>
                <a:gridCol w="803286"/>
                <a:gridCol w="839799"/>
                <a:gridCol w="839799"/>
                <a:gridCol w="584208"/>
                <a:gridCol w="876312"/>
                <a:gridCol w="803286"/>
                <a:gridCol w="879405"/>
              </a:tblGrid>
              <a:tr h="5288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i="0" kern="1200" dirty="0" smtClean="0">
                          <a:solidFill>
                            <a:srgbClr val="2121FF"/>
                          </a:solidFill>
                          <a:latin typeface="SimSun" pitchFamily="2" charset="-122"/>
                          <a:ea typeface="SimSun" pitchFamily="2" charset="-122"/>
                          <a:cs typeface="+mn-cs"/>
                        </a:rPr>
                        <a:t>目前</a:t>
                      </a:r>
                      <a:endParaRPr lang="en-US" sz="2400" b="0" dirty="0">
                        <a:solidFill>
                          <a:srgbClr val="2121FF"/>
                        </a:solidFill>
                        <a:latin typeface="SimSun" pitchFamily="2" charset="-122"/>
                        <a:ea typeface="SimSun" pitchFamily="2" charset="-122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i="0" kern="1200" dirty="0" smtClean="0">
                          <a:solidFill>
                            <a:srgbClr val="2121FF"/>
                          </a:solidFill>
                          <a:latin typeface="SimSun" pitchFamily="2" charset="-122"/>
                          <a:ea typeface="SimSun" pitchFamily="2" charset="-122"/>
                          <a:cs typeface="+mn-cs"/>
                        </a:rPr>
                        <a:t>导致</a:t>
                      </a:r>
                      <a:endParaRPr lang="en-US" sz="2400" b="0" dirty="0">
                        <a:solidFill>
                          <a:srgbClr val="2121FF"/>
                        </a:solidFill>
                        <a:latin typeface="SimSun" pitchFamily="2" charset="-122"/>
                        <a:ea typeface="SimSun" pitchFamily="2" charset="-122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i="0" kern="1200" dirty="0" smtClean="0">
                          <a:solidFill>
                            <a:srgbClr val="2121FF"/>
                          </a:solidFill>
                          <a:latin typeface="SimSun" pitchFamily="2" charset="-122"/>
                          <a:ea typeface="SimSun" pitchFamily="2" charset="-122"/>
                          <a:cs typeface="+mn-cs"/>
                        </a:rPr>
                        <a:t>飞机</a:t>
                      </a:r>
                      <a:endParaRPr lang="en-US" sz="2400" b="0" dirty="0">
                        <a:solidFill>
                          <a:srgbClr val="2121FF"/>
                        </a:solidFill>
                        <a:latin typeface="SimSun" pitchFamily="2" charset="-122"/>
                        <a:ea typeface="SimSun" pitchFamily="2" charset="-122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i="0" kern="1200" dirty="0" smtClean="0">
                          <a:solidFill>
                            <a:srgbClr val="2121FF"/>
                          </a:solidFill>
                          <a:latin typeface="SimSun" pitchFamily="2" charset="-122"/>
                          <a:ea typeface="SimSun" pitchFamily="2" charset="-122"/>
                          <a:cs typeface="+mn-cs"/>
                        </a:rPr>
                        <a:t>相撞</a:t>
                      </a:r>
                      <a:endParaRPr lang="en-US" sz="2400" b="0" dirty="0">
                        <a:solidFill>
                          <a:srgbClr val="2121FF"/>
                        </a:solidFill>
                        <a:latin typeface="SimSun" pitchFamily="2" charset="-122"/>
                        <a:ea typeface="SimSun" pitchFamily="2" charset="-122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i="0" kern="1200" dirty="0" smtClean="0">
                          <a:solidFill>
                            <a:srgbClr val="2121FF"/>
                          </a:solidFill>
                          <a:latin typeface="SimSun" pitchFamily="2" charset="-122"/>
                          <a:ea typeface="SimSun" pitchFamily="2" charset="-122"/>
                          <a:cs typeface="+mn-cs"/>
                        </a:rPr>
                        <a:t>的</a:t>
                      </a:r>
                      <a:endParaRPr lang="en-US" sz="2400" b="0" dirty="0">
                        <a:solidFill>
                          <a:srgbClr val="2121FF"/>
                        </a:solidFill>
                        <a:latin typeface="SimSun" pitchFamily="2" charset="-122"/>
                        <a:ea typeface="SimSun" pitchFamily="2" charset="-122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i="0" kern="1200" dirty="0" smtClean="0">
                          <a:solidFill>
                            <a:srgbClr val="2121FF"/>
                          </a:solidFill>
                          <a:latin typeface="SimSun" pitchFamily="2" charset="-122"/>
                          <a:ea typeface="SimSun" pitchFamily="2" charset="-122"/>
                          <a:cs typeface="+mn-cs"/>
                        </a:rPr>
                        <a:t>原因</a:t>
                      </a:r>
                      <a:endParaRPr lang="en-US" sz="2400" b="0" dirty="0">
                        <a:solidFill>
                          <a:srgbClr val="2121FF"/>
                        </a:solidFill>
                        <a:latin typeface="SimSun" pitchFamily="2" charset="-122"/>
                        <a:ea typeface="SimSun" pitchFamily="2" charset="-122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i="0" kern="1200" dirty="0" smtClean="0">
                          <a:solidFill>
                            <a:srgbClr val="2121FF"/>
                          </a:solidFill>
                          <a:latin typeface="SimSun" pitchFamily="2" charset="-122"/>
                          <a:ea typeface="SimSun" pitchFamily="2" charset="-122"/>
                          <a:cs typeface="+mn-cs"/>
                        </a:rPr>
                        <a:t>尚</a:t>
                      </a:r>
                      <a:endParaRPr lang="en-US" sz="2400" b="0" dirty="0">
                        <a:solidFill>
                          <a:srgbClr val="2121FF"/>
                        </a:solidFill>
                        <a:latin typeface="SimSun" pitchFamily="2" charset="-122"/>
                        <a:ea typeface="SimSun" pitchFamily="2" charset="-122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i="0" kern="1200" dirty="0" smtClean="0">
                          <a:solidFill>
                            <a:srgbClr val="2121FF"/>
                          </a:solidFill>
                          <a:latin typeface="SimSun" pitchFamily="2" charset="-122"/>
                          <a:ea typeface="SimSun" pitchFamily="2" charset="-122"/>
                          <a:cs typeface="+mn-cs"/>
                        </a:rPr>
                        <a:t>不</a:t>
                      </a:r>
                      <a:endParaRPr lang="en-US" sz="2400" b="0" dirty="0">
                        <a:solidFill>
                          <a:srgbClr val="2121FF"/>
                        </a:solidFill>
                        <a:latin typeface="SimSun" pitchFamily="2" charset="-122"/>
                        <a:ea typeface="SimSun" pitchFamily="2" charset="-122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i="0" kern="1200" dirty="0" smtClean="0">
                          <a:solidFill>
                            <a:srgbClr val="2121FF"/>
                          </a:solidFill>
                          <a:latin typeface="SimSun" pitchFamily="2" charset="-122"/>
                          <a:ea typeface="SimSun" pitchFamily="2" charset="-122"/>
                          <a:cs typeface="+mn-cs"/>
                        </a:rPr>
                        <a:t>清楚</a:t>
                      </a:r>
                      <a:r>
                        <a:rPr lang="en-US" altLang="zh-CN" sz="2400" b="0" i="0" kern="1200" dirty="0" smtClean="0">
                          <a:solidFill>
                            <a:srgbClr val="2121FF"/>
                          </a:solidFill>
                          <a:latin typeface="SimSun" pitchFamily="2" charset="-122"/>
                          <a:ea typeface="SimSun" pitchFamily="2" charset="-122"/>
                          <a:cs typeface="+mn-cs"/>
                        </a:rPr>
                        <a:t>,</a:t>
                      </a:r>
                      <a:endParaRPr lang="en-US" sz="2400" b="0" dirty="0">
                        <a:solidFill>
                          <a:srgbClr val="2121FF"/>
                        </a:solidFill>
                        <a:latin typeface="SimSun" pitchFamily="2" charset="-122"/>
                        <a:ea typeface="SimSun" pitchFamily="2" charset="-122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i="0" kern="1200" dirty="0" smtClean="0">
                          <a:solidFill>
                            <a:srgbClr val="2121FF"/>
                          </a:solidFill>
                          <a:latin typeface="SimSun" pitchFamily="2" charset="-122"/>
                          <a:ea typeface="SimSun" pitchFamily="2" charset="-122"/>
                          <a:cs typeface="+mn-cs"/>
                        </a:rPr>
                        <a:t>当地</a:t>
                      </a:r>
                      <a:endParaRPr lang="en-US" sz="2400" b="0" dirty="0">
                        <a:solidFill>
                          <a:srgbClr val="2121FF"/>
                        </a:solidFill>
                        <a:latin typeface="SimSun" pitchFamily="2" charset="-122"/>
                        <a:ea typeface="SimSun" pitchFamily="2" charset="-122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i="0" kern="1200" dirty="0" smtClean="0">
                          <a:solidFill>
                            <a:srgbClr val="2121FF"/>
                          </a:solidFill>
                          <a:latin typeface="SimSun" pitchFamily="2" charset="-122"/>
                          <a:ea typeface="SimSun" pitchFamily="2" charset="-122"/>
                          <a:cs typeface="+mn-cs"/>
                        </a:rPr>
                        <a:t>民航</a:t>
                      </a:r>
                      <a:endParaRPr lang="en-US" sz="2400" b="0" dirty="0">
                        <a:solidFill>
                          <a:srgbClr val="2121FF"/>
                        </a:solidFill>
                        <a:latin typeface="SimSun" pitchFamily="2" charset="-122"/>
                        <a:ea typeface="SimSun" pitchFamily="2" charset="-122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i="0" kern="1200" dirty="0" smtClean="0">
                          <a:solidFill>
                            <a:srgbClr val="2121FF"/>
                          </a:solidFill>
                          <a:latin typeface="SimSun" pitchFamily="2" charset="-122"/>
                          <a:ea typeface="SimSun" pitchFamily="2" charset="-122"/>
                          <a:cs typeface="+mn-cs"/>
                        </a:rPr>
                        <a:t>部门</a:t>
                      </a:r>
                      <a:endParaRPr lang="en-US" sz="2400" b="0" dirty="0">
                        <a:solidFill>
                          <a:srgbClr val="2121FF"/>
                        </a:solidFill>
                        <a:latin typeface="SimSun" pitchFamily="2" charset="-122"/>
                        <a:ea typeface="SimSun" pitchFamily="2" charset="-122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i="0" kern="1200" dirty="0" smtClean="0">
                          <a:solidFill>
                            <a:srgbClr val="2121FF"/>
                          </a:solidFill>
                          <a:latin typeface="SimSun" pitchFamily="2" charset="-122"/>
                          <a:ea typeface="SimSun" pitchFamily="2" charset="-122"/>
                          <a:cs typeface="+mn-cs"/>
                        </a:rPr>
                        <a:t>将</a:t>
                      </a:r>
                      <a:endParaRPr lang="en-US" sz="2400" b="0" dirty="0">
                        <a:solidFill>
                          <a:srgbClr val="2121FF"/>
                        </a:solidFill>
                        <a:latin typeface="SimSun" pitchFamily="2" charset="-122"/>
                        <a:ea typeface="SimSun" pitchFamily="2" charset="-122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i="0" kern="1200" dirty="0" smtClean="0">
                          <a:solidFill>
                            <a:srgbClr val="2121FF"/>
                          </a:solidFill>
                          <a:latin typeface="SimSun" pitchFamily="2" charset="-122"/>
                          <a:ea typeface="SimSun" pitchFamily="2" charset="-122"/>
                          <a:cs typeface="+mn-cs"/>
                        </a:rPr>
                        <a:t>对此</a:t>
                      </a:r>
                      <a:endParaRPr lang="en-US" sz="2400" b="0" dirty="0">
                        <a:solidFill>
                          <a:srgbClr val="2121FF"/>
                        </a:solidFill>
                        <a:latin typeface="SimSun" pitchFamily="2" charset="-122"/>
                        <a:ea typeface="SimSun" pitchFamily="2" charset="-122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i="0" kern="1200" dirty="0" smtClean="0">
                          <a:solidFill>
                            <a:srgbClr val="2121FF"/>
                          </a:solidFill>
                          <a:latin typeface="SimSun" pitchFamily="2" charset="-122"/>
                          <a:ea typeface="SimSun" pitchFamily="2" charset="-122"/>
                          <a:cs typeface="+mn-cs"/>
                        </a:rPr>
                        <a:t>展开</a:t>
                      </a:r>
                      <a:endParaRPr lang="en-US" sz="2400" b="0" dirty="0">
                        <a:solidFill>
                          <a:srgbClr val="2121FF"/>
                        </a:solidFill>
                        <a:latin typeface="SimSun" pitchFamily="2" charset="-122"/>
                        <a:ea typeface="SimSun" pitchFamily="2" charset="-122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i="0" kern="1200" dirty="0" smtClean="0">
                          <a:solidFill>
                            <a:srgbClr val="2121FF"/>
                          </a:solidFill>
                          <a:latin typeface="SimSun" pitchFamily="2" charset="-122"/>
                          <a:ea typeface="SimSun" pitchFamily="2" charset="-122"/>
                          <a:cs typeface="+mn-cs"/>
                        </a:rPr>
                        <a:t>调查</a:t>
                      </a:r>
                      <a:endParaRPr lang="en-US" sz="2400" b="0" dirty="0">
                        <a:solidFill>
                          <a:srgbClr val="2121FF"/>
                        </a:solidFill>
                        <a:latin typeface="SimSun" pitchFamily="2" charset="-122"/>
                        <a:ea typeface="SimSun" pitchFamily="2" charset="-122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</a:tr>
              <a:tr h="528809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accent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Cur-</a:t>
                      </a:r>
                      <a:r>
                        <a:rPr lang="en-US" sz="1800" b="0" dirty="0" err="1" smtClean="0">
                          <a:solidFill>
                            <a:schemeClr val="accent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rently</a:t>
                      </a:r>
                      <a:endParaRPr lang="en-US" sz="1800" b="0" dirty="0">
                        <a:solidFill>
                          <a:schemeClr val="accent4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accent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cause</a:t>
                      </a:r>
                      <a:endParaRPr lang="en-US" sz="1800" b="0" dirty="0">
                        <a:solidFill>
                          <a:schemeClr val="accent4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accent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plane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accent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crash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accent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</a:t>
                      </a:r>
                      <a:endParaRPr lang="en-US" sz="1800" b="0" dirty="0">
                        <a:solidFill>
                          <a:schemeClr val="accent4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accent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reason</a:t>
                      </a:r>
                      <a:endParaRPr lang="en-US" sz="1800" b="0" dirty="0">
                        <a:solidFill>
                          <a:schemeClr val="accent4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accent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yet</a:t>
                      </a:r>
                      <a:endParaRPr lang="en-US" sz="1800" b="0" dirty="0">
                        <a:solidFill>
                          <a:schemeClr val="accent4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accent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not</a:t>
                      </a:r>
                      <a:endParaRPr lang="en-US" sz="1800" b="0" dirty="0">
                        <a:solidFill>
                          <a:schemeClr val="accent4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accent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clear,</a:t>
                      </a:r>
                      <a:endParaRPr lang="en-US" sz="1800" b="0" dirty="0">
                        <a:solidFill>
                          <a:schemeClr val="accent4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accent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local</a:t>
                      </a:r>
                      <a:endParaRPr lang="en-US" sz="1800" b="0" dirty="0">
                        <a:solidFill>
                          <a:schemeClr val="accent4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accent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civil</a:t>
                      </a:r>
                    </a:p>
                    <a:p>
                      <a:pPr algn="ctr"/>
                      <a:r>
                        <a:rPr lang="en-US" sz="1800" b="0" dirty="0" smtClean="0">
                          <a:solidFill>
                            <a:schemeClr val="accent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aero-</a:t>
                      </a:r>
                      <a:r>
                        <a:rPr lang="en-US" sz="1800" b="0" dirty="0" err="1" smtClean="0">
                          <a:solidFill>
                            <a:schemeClr val="accent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nautics</a:t>
                      </a:r>
                      <a:endParaRPr lang="en-US" sz="1800" b="0" dirty="0">
                        <a:solidFill>
                          <a:schemeClr val="accent4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accent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bureau</a:t>
                      </a:r>
                      <a:endParaRPr lang="en-US" sz="1800" b="0" dirty="0">
                        <a:solidFill>
                          <a:schemeClr val="accent4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accent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will</a:t>
                      </a:r>
                      <a:endParaRPr lang="en-US" sz="1800" b="0" dirty="0">
                        <a:solidFill>
                          <a:schemeClr val="accent4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accent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toward</a:t>
                      </a:r>
                      <a:endParaRPr lang="en-US" sz="1800" b="0" dirty="0">
                        <a:solidFill>
                          <a:schemeClr val="accent4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accent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open</a:t>
                      </a:r>
                      <a:endParaRPr lang="en-US" sz="1800" b="0" dirty="0">
                        <a:solidFill>
                          <a:schemeClr val="accent4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 smtClean="0">
                          <a:solidFill>
                            <a:schemeClr val="accent4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investi-gations</a:t>
                      </a:r>
                      <a:endParaRPr lang="en-US" sz="1800" b="0" dirty="0">
                        <a:solidFill>
                          <a:schemeClr val="accent4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95190" y="7702271"/>
            <a:ext cx="1226836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u="sng" dirty="0" smtClean="0">
                <a:solidFill>
                  <a:srgbClr val="640096"/>
                </a:solidFill>
                <a:latin typeface="Times New Roman" pitchFamily="18" charset="0"/>
                <a:cs typeface="Times New Roman" pitchFamily="18" charset="0"/>
              </a:rPr>
              <a:t>Bilingual Adaptation Model</a:t>
            </a:r>
          </a:p>
          <a:p>
            <a:pPr algn="l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cause of plane collision remained unclear, local civil aviation departments will launch an investigation 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421159" y="4256079"/>
            <a:ext cx="2263806" cy="766773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242" y="2357403"/>
            <a:ext cx="11703050" cy="1614474"/>
          </a:xfrm>
        </p:spPr>
        <p:txBody>
          <a:bodyPr lIns="130046" tIns="65023" rIns="130046" bIns="65023"/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en-US" sz="6000" dirty="0" smtClean="0"/>
              <a:t>Thanks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1679598" y="184108"/>
            <a:ext cx="11650733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46" tIns="65023" rIns="130046" bIns="65023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 headings"/>
                <a:ea typeface="+mj-ea"/>
                <a:cs typeface="+mj-cs"/>
                <a:sym typeface="Arial Narrow" pitchFamily="34" charset="0"/>
              </a:rPr>
              <a:t>Data Setting for </a:t>
            </a:r>
            <a:r>
              <a:rPr lang="en-US" kern="0" dirty="0" smtClean="0">
                <a:solidFill>
                  <a:schemeClr val="accent1"/>
                </a:solidFill>
                <a:latin typeface="Arial headings"/>
                <a:ea typeface="+mj-ea"/>
                <a:cs typeface="+mj-cs"/>
              </a:rPr>
              <a:t>Joint Models</a:t>
            </a:r>
            <a:endParaRPr kumimoji="0" lang="en-US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 headings"/>
              <a:ea typeface="+mj-ea"/>
              <a:cs typeface="+mj-cs"/>
              <a:sym typeface="Arial Narrow" pitchFamily="34" charset="0"/>
            </a:endParaRPr>
          </a:p>
        </p:txBody>
      </p:sp>
      <p:sp>
        <p:nvSpPr>
          <p:cNvPr id="13" name="Isosceles Triangle 12"/>
          <p:cNvSpPr>
            <a:spLocks noChangeAspect="1"/>
          </p:cNvSpPr>
          <p:nvPr/>
        </p:nvSpPr>
        <p:spPr bwMode="auto">
          <a:xfrm>
            <a:off x="4141780" y="2961481"/>
            <a:ext cx="426720" cy="365760"/>
          </a:xfrm>
          <a:prstGeom prst="triangle">
            <a:avLst/>
          </a:prstGeom>
          <a:solidFill>
            <a:srgbClr val="0000FA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2827312" y="2832072"/>
            <a:ext cx="2197105" cy="623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 algn="l">
              <a:spcBef>
                <a:spcPct val="75000"/>
              </a:spcBef>
            </a:pPr>
            <a:r>
              <a:rPr lang="en-US" altLang="zh-CN" sz="3200" b="1" dirty="0" smtClean="0">
                <a:solidFill>
                  <a:schemeClr val="accent4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rPr>
              <a:t>(</a:t>
            </a:r>
            <a:r>
              <a:rPr lang="zh-CN" altLang="en-US" sz="3200" dirty="0" smtClean="0">
                <a:solidFill>
                  <a:srgbClr val="0000D0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rPr>
              <a:t>中文</a:t>
            </a:r>
            <a:r>
              <a:rPr lang="en-US" altLang="zh-CN" sz="3200" dirty="0" smtClean="0">
                <a:solidFill>
                  <a:schemeClr val="accent4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rPr>
              <a:t>;</a:t>
            </a:r>
            <a:r>
              <a:rPr lang="en-US" altLang="zh-CN" sz="3200" dirty="0" smtClean="0">
                <a:solidFill>
                  <a:srgbClr val="0000D0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rPr>
              <a:t>  </a:t>
            </a:r>
            <a:r>
              <a:rPr lang="en-US" altLang="zh-CN" sz="3200" b="1" dirty="0" smtClean="0">
                <a:solidFill>
                  <a:schemeClr val="accent4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rPr>
              <a:t>)</a:t>
            </a:r>
            <a:endParaRPr lang="en-US" sz="3200" b="1" dirty="0" smtClean="0">
              <a:solidFill>
                <a:schemeClr val="accent4"/>
              </a:solidFill>
              <a:latin typeface="SimSun" pitchFamily="2" charset="-122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12625" y="2166434"/>
            <a:ext cx="2373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u="sng" dirty="0" smtClean="0">
                <a:latin typeface="+mn-lt"/>
                <a:cs typeface="Times New Roman" pitchFamily="18" charset="0"/>
              </a:rPr>
              <a:t>English WSJ</a:t>
            </a:r>
            <a:endParaRPr lang="en-US" sz="3200" u="sng" dirty="0">
              <a:latin typeface="+mn-lt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74423" y="4220953"/>
            <a:ext cx="584207" cy="1276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ts val="3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ts val="3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Isosceles Triangle 13"/>
          <p:cNvSpPr>
            <a:spLocks noChangeAspect="1"/>
          </p:cNvSpPr>
          <p:nvPr/>
        </p:nvSpPr>
        <p:spPr bwMode="auto">
          <a:xfrm>
            <a:off x="1336378" y="2979711"/>
            <a:ext cx="426720" cy="365760"/>
          </a:xfrm>
          <a:prstGeom prst="triangle">
            <a:avLst/>
          </a:prstGeom>
          <a:solidFill>
            <a:srgbClr val="C80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63" name="Text Box 6"/>
          <p:cNvSpPr txBox="1">
            <a:spLocks noChangeArrowheads="1"/>
          </p:cNvSpPr>
          <p:nvPr/>
        </p:nvSpPr>
        <p:spPr bwMode="auto">
          <a:xfrm>
            <a:off x="317188" y="2868585"/>
            <a:ext cx="1935190" cy="623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 algn="l">
              <a:spcBef>
                <a:spcPct val="75000"/>
              </a:spcBef>
            </a:pPr>
            <a:r>
              <a:rPr lang="en-US" altLang="zh-CN" sz="3200" b="1" dirty="0" smtClean="0">
                <a:solidFill>
                  <a:schemeClr val="accent4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3200" dirty="0" smtClean="0">
                <a:solidFill>
                  <a:srgbClr val="C8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3200" dirty="0" smtClean="0">
                <a:solidFill>
                  <a:schemeClr val="accent4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rPr>
              <a:t>;</a:t>
            </a:r>
            <a:r>
              <a:rPr lang="en-US" altLang="zh-CN" sz="3200" dirty="0" smtClean="0">
                <a:solidFill>
                  <a:srgbClr val="0000D0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rPr>
              <a:t>  </a:t>
            </a:r>
            <a:r>
              <a:rPr lang="en-US" altLang="zh-CN" sz="3200" b="1" dirty="0" smtClean="0">
                <a:solidFill>
                  <a:schemeClr val="accent4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rPr>
              <a:t>)</a:t>
            </a:r>
            <a:endParaRPr lang="en-US" sz="3200" b="1" dirty="0" smtClean="0">
              <a:solidFill>
                <a:schemeClr val="accent4"/>
              </a:solidFill>
              <a:latin typeface="SimSun" pitchFamily="2" charset="-122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66" name="Isosceles Triangle 65"/>
          <p:cNvSpPr>
            <a:spLocks noChangeAspect="1"/>
          </p:cNvSpPr>
          <p:nvPr/>
        </p:nvSpPr>
        <p:spPr bwMode="auto">
          <a:xfrm>
            <a:off x="1368130" y="3724397"/>
            <a:ext cx="426720" cy="365760"/>
          </a:xfrm>
          <a:prstGeom prst="triangle">
            <a:avLst/>
          </a:prstGeom>
          <a:solidFill>
            <a:srgbClr val="C80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67" name="Text Box 6"/>
          <p:cNvSpPr txBox="1">
            <a:spLocks noChangeArrowheads="1"/>
          </p:cNvSpPr>
          <p:nvPr/>
        </p:nvSpPr>
        <p:spPr bwMode="auto">
          <a:xfrm>
            <a:off x="331702" y="3617807"/>
            <a:ext cx="1935190" cy="623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 algn="l">
              <a:spcBef>
                <a:spcPct val="75000"/>
              </a:spcBef>
            </a:pPr>
            <a:r>
              <a:rPr lang="en-US" altLang="zh-CN" sz="3200" b="1" dirty="0" smtClean="0">
                <a:solidFill>
                  <a:schemeClr val="accent4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3200" dirty="0" smtClean="0">
                <a:solidFill>
                  <a:srgbClr val="C8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3200" dirty="0" smtClean="0">
                <a:solidFill>
                  <a:schemeClr val="accent4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rPr>
              <a:t>;</a:t>
            </a:r>
            <a:r>
              <a:rPr lang="en-US" altLang="zh-CN" sz="3200" dirty="0" smtClean="0">
                <a:solidFill>
                  <a:srgbClr val="0000D0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rPr>
              <a:t>  </a:t>
            </a:r>
            <a:r>
              <a:rPr lang="en-US" altLang="zh-CN" sz="3200" b="1" dirty="0" smtClean="0">
                <a:solidFill>
                  <a:schemeClr val="accent4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rPr>
              <a:t>)</a:t>
            </a:r>
            <a:endParaRPr lang="en-US" sz="3200" b="1" dirty="0" smtClean="0">
              <a:solidFill>
                <a:schemeClr val="accent4"/>
              </a:solidFill>
              <a:latin typeface="SimSun" pitchFamily="2" charset="-122"/>
              <a:ea typeface="SimSun" pitchFamily="2" charset="-122"/>
              <a:cs typeface="Times New Roman" pitchFamily="18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317188" y="5486999"/>
            <a:ext cx="1825650" cy="623758"/>
            <a:chOff x="514268" y="6353670"/>
            <a:chExt cx="1825650" cy="623758"/>
          </a:xfrm>
        </p:grpSpPr>
        <p:sp>
          <p:nvSpPr>
            <p:cNvPr id="70" name="Isosceles Triangle 69"/>
            <p:cNvSpPr>
              <a:spLocks noChangeAspect="1"/>
            </p:cNvSpPr>
            <p:nvPr/>
          </p:nvSpPr>
          <p:spPr bwMode="auto">
            <a:xfrm>
              <a:off x="1548068" y="6446229"/>
              <a:ext cx="426720" cy="365760"/>
            </a:xfrm>
            <a:prstGeom prst="triangle">
              <a:avLst/>
            </a:prstGeom>
            <a:solidFill>
              <a:srgbClr val="C80000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ea typeface="ヒラギノ角ゴ Pro W3" pitchFamily="-80" charset="-128"/>
                <a:sym typeface="Arial Narrow" pitchFamily="34" charset="0"/>
              </a:endParaRPr>
            </a:p>
          </p:txBody>
        </p:sp>
        <p:sp>
          <p:nvSpPr>
            <p:cNvPr id="71" name="Text Box 6"/>
            <p:cNvSpPr txBox="1">
              <a:spLocks noChangeArrowheads="1"/>
            </p:cNvSpPr>
            <p:nvPr/>
          </p:nvSpPr>
          <p:spPr bwMode="auto">
            <a:xfrm>
              <a:off x="514268" y="6353670"/>
              <a:ext cx="1825650" cy="6237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30046" tIns="65023" rIns="130046" bIns="65023">
              <a:spAutoFit/>
            </a:bodyPr>
            <a:lstStyle/>
            <a:p>
              <a:pPr algn="l">
                <a:spcBef>
                  <a:spcPct val="75000"/>
                </a:spcBef>
              </a:pPr>
              <a:r>
                <a:rPr lang="en-US" altLang="zh-CN" sz="3200" b="1" dirty="0" smtClean="0">
                  <a:solidFill>
                    <a:schemeClr val="accent4"/>
                  </a:solidFill>
                  <a:latin typeface="SimSun" pitchFamily="2" charset="-122"/>
                  <a:ea typeface="SimSun" pitchFamily="2" charset="-122"/>
                  <a:cs typeface="Times New Roman" pitchFamily="18" charset="0"/>
                </a:rPr>
                <a:t>(</a:t>
              </a:r>
              <a:r>
                <a:rPr lang="en-US" sz="3200" dirty="0" smtClean="0">
                  <a:solidFill>
                    <a:srgbClr val="C80000"/>
                  </a:solidFill>
                  <a:latin typeface="Times New Roman" pitchFamily="18" charset="0"/>
                  <a:cs typeface="Times New Roman" pitchFamily="18" charset="0"/>
                </a:rPr>
                <a:t>EN</a:t>
              </a:r>
              <a:r>
                <a:rPr lang="en-US" sz="3200" dirty="0" smtClean="0">
                  <a:solidFill>
                    <a:schemeClr val="tx1"/>
                  </a:solidFill>
                  <a:latin typeface="SimSun" pitchFamily="2" charset="-122"/>
                  <a:ea typeface="SimSun" pitchFamily="2" charset="-122"/>
                  <a:cs typeface="Times New Roman" pitchFamily="18" charset="0"/>
                </a:rPr>
                <a:t>;</a:t>
              </a:r>
              <a:r>
                <a:rPr lang="en-US" altLang="zh-CN" sz="3200" dirty="0" smtClean="0">
                  <a:solidFill>
                    <a:srgbClr val="0000D0"/>
                  </a:solidFill>
                  <a:latin typeface="SimSun" pitchFamily="2" charset="-122"/>
                  <a:ea typeface="SimSun" pitchFamily="2" charset="-122"/>
                  <a:cs typeface="Times New Roman" pitchFamily="18" charset="0"/>
                </a:rPr>
                <a:t>  </a:t>
              </a:r>
              <a:r>
                <a:rPr lang="en-US" altLang="zh-CN" sz="3200" b="1" dirty="0" smtClean="0">
                  <a:solidFill>
                    <a:schemeClr val="accent4"/>
                  </a:solidFill>
                  <a:latin typeface="SimSun" pitchFamily="2" charset="-122"/>
                  <a:ea typeface="SimSun" pitchFamily="2" charset="-122"/>
                  <a:cs typeface="Times New Roman" pitchFamily="18" charset="0"/>
                </a:rPr>
                <a:t>)</a:t>
              </a:r>
              <a:endParaRPr lang="en-US" sz="3200" b="1" dirty="0" smtClean="0">
                <a:solidFill>
                  <a:schemeClr val="accent4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endParaRPr>
            </a:p>
          </p:txBody>
        </p:sp>
      </p:grpSp>
      <p:sp>
        <p:nvSpPr>
          <p:cNvPr id="74" name="Isosceles Triangle 73"/>
          <p:cNvSpPr>
            <a:spLocks noChangeAspect="1"/>
          </p:cNvSpPr>
          <p:nvPr/>
        </p:nvSpPr>
        <p:spPr bwMode="auto">
          <a:xfrm>
            <a:off x="4110005" y="3713828"/>
            <a:ext cx="457200" cy="365760"/>
          </a:xfrm>
          <a:prstGeom prst="triangle">
            <a:avLst/>
          </a:prstGeom>
          <a:solidFill>
            <a:srgbClr val="0000FA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75" name="Text Box 6"/>
          <p:cNvSpPr txBox="1">
            <a:spLocks noChangeArrowheads="1"/>
          </p:cNvSpPr>
          <p:nvPr/>
        </p:nvSpPr>
        <p:spPr bwMode="auto">
          <a:xfrm>
            <a:off x="2814587" y="3584419"/>
            <a:ext cx="2190781" cy="623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 algn="l">
              <a:spcBef>
                <a:spcPct val="75000"/>
              </a:spcBef>
            </a:pPr>
            <a:r>
              <a:rPr lang="en-US" altLang="zh-CN" sz="3200" b="1" dirty="0" smtClean="0">
                <a:solidFill>
                  <a:schemeClr val="accent4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rPr>
              <a:t>(</a:t>
            </a:r>
            <a:r>
              <a:rPr lang="zh-CN" altLang="en-US" sz="3200" dirty="0" smtClean="0">
                <a:solidFill>
                  <a:srgbClr val="0000D0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rPr>
              <a:t>中文</a:t>
            </a:r>
            <a:r>
              <a:rPr lang="en-US" altLang="zh-CN" sz="3200" dirty="0" smtClean="0">
                <a:solidFill>
                  <a:schemeClr val="accent4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rPr>
              <a:t>;</a:t>
            </a:r>
            <a:r>
              <a:rPr lang="en-US" altLang="zh-CN" sz="3200" dirty="0" smtClean="0">
                <a:solidFill>
                  <a:srgbClr val="0000D0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rPr>
              <a:t>  </a:t>
            </a:r>
            <a:r>
              <a:rPr lang="en-US" altLang="zh-CN" sz="3200" b="1" dirty="0" smtClean="0">
                <a:solidFill>
                  <a:schemeClr val="accent4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rPr>
              <a:t>)</a:t>
            </a:r>
            <a:endParaRPr lang="en-US" sz="3200" b="1" dirty="0" smtClean="0">
              <a:solidFill>
                <a:schemeClr val="accent4"/>
              </a:solidFill>
              <a:latin typeface="SimSun" pitchFamily="2" charset="-122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636923" y="4205140"/>
            <a:ext cx="584207" cy="1276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ts val="3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ts val="3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819827" y="5494484"/>
            <a:ext cx="2190781" cy="623758"/>
            <a:chOff x="4340648" y="6370796"/>
            <a:chExt cx="2190781" cy="623758"/>
          </a:xfrm>
        </p:grpSpPr>
        <p:sp>
          <p:nvSpPr>
            <p:cNvPr id="77" name="Isosceles Triangle 76"/>
            <p:cNvSpPr>
              <a:spLocks noChangeAspect="1"/>
            </p:cNvSpPr>
            <p:nvPr/>
          </p:nvSpPr>
          <p:spPr bwMode="auto">
            <a:xfrm>
              <a:off x="5650586" y="6498342"/>
              <a:ext cx="457200" cy="365760"/>
            </a:xfrm>
            <a:prstGeom prst="triangle">
              <a:avLst/>
            </a:prstGeom>
            <a:solidFill>
              <a:srgbClr val="0000FA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ea typeface="ヒラギノ角ゴ Pro W3" pitchFamily="-80" charset="-128"/>
                <a:sym typeface="Arial Narrow" pitchFamily="34" charset="0"/>
              </a:endParaRPr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4340648" y="6370796"/>
              <a:ext cx="2190781" cy="6237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30046" tIns="65023" rIns="130046" bIns="65023">
              <a:spAutoFit/>
            </a:bodyPr>
            <a:lstStyle/>
            <a:p>
              <a:pPr algn="l">
                <a:spcBef>
                  <a:spcPct val="75000"/>
                </a:spcBef>
              </a:pPr>
              <a:r>
                <a:rPr lang="en-US" altLang="zh-CN" sz="3200" b="1" dirty="0" smtClean="0">
                  <a:solidFill>
                    <a:schemeClr val="accent4"/>
                  </a:solidFill>
                  <a:latin typeface="SimSun" pitchFamily="2" charset="-122"/>
                  <a:ea typeface="SimSun" pitchFamily="2" charset="-122"/>
                  <a:cs typeface="Times New Roman" pitchFamily="18" charset="0"/>
                </a:rPr>
                <a:t>(</a:t>
              </a:r>
              <a:r>
                <a:rPr lang="zh-CN" altLang="en-US" sz="3200" dirty="0" smtClean="0">
                  <a:solidFill>
                    <a:srgbClr val="0000D0"/>
                  </a:solidFill>
                  <a:latin typeface="SimSun" pitchFamily="2" charset="-122"/>
                  <a:ea typeface="SimSun" pitchFamily="2" charset="-122"/>
                  <a:cs typeface="Times New Roman" pitchFamily="18" charset="0"/>
                </a:rPr>
                <a:t>中文</a:t>
              </a:r>
              <a:r>
                <a:rPr lang="en-US" altLang="zh-CN" sz="3200" dirty="0" smtClean="0">
                  <a:solidFill>
                    <a:schemeClr val="accent4"/>
                  </a:solidFill>
                  <a:latin typeface="SimSun" pitchFamily="2" charset="-122"/>
                  <a:ea typeface="SimSun" pitchFamily="2" charset="-122"/>
                  <a:cs typeface="Times New Roman" pitchFamily="18" charset="0"/>
                </a:rPr>
                <a:t>;</a:t>
              </a:r>
              <a:r>
                <a:rPr lang="en-US" altLang="zh-CN" sz="3200" dirty="0" smtClean="0">
                  <a:solidFill>
                    <a:srgbClr val="0000D0"/>
                  </a:solidFill>
                  <a:latin typeface="SimSun" pitchFamily="2" charset="-122"/>
                  <a:ea typeface="SimSun" pitchFamily="2" charset="-122"/>
                  <a:cs typeface="Times New Roman" pitchFamily="18" charset="0"/>
                </a:rPr>
                <a:t>  </a:t>
              </a:r>
              <a:r>
                <a:rPr lang="en-US" altLang="zh-CN" sz="3200" b="1" dirty="0" smtClean="0">
                  <a:solidFill>
                    <a:schemeClr val="accent4"/>
                  </a:solidFill>
                  <a:latin typeface="SimSun" pitchFamily="2" charset="-122"/>
                  <a:ea typeface="SimSun" pitchFamily="2" charset="-122"/>
                  <a:cs typeface="Times New Roman" pitchFamily="18" charset="0"/>
                </a:rPr>
                <a:t>)</a:t>
              </a:r>
              <a:endParaRPr lang="en-US" sz="3200" b="1" dirty="0" smtClean="0">
                <a:solidFill>
                  <a:schemeClr val="accent4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778074" y="2167353"/>
            <a:ext cx="2482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u="sng" dirty="0" smtClean="0">
                <a:latin typeface="+mn-lt"/>
                <a:cs typeface="Times New Roman" pitchFamily="18" charset="0"/>
              </a:rPr>
              <a:t>Chinese CTB</a:t>
            </a:r>
            <a:endParaRPr lang="en-US" sz="3200" u="sng" dirty="0">
              <a:latin typeface="+mn-lt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401076" y="1882734"/>
            <a:ext cx="3906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>
                <a:latin typeface="+mn-lt"/>
                <a:cs typeface="Times New Roman" pitchFamily="18" charset="0"/>
              </a:rPr>
              <a:t>Parallel, Aligned CTB</a:t>
            </a:r>
            <a:endParaRPr lang="en-US" sz="3200" u="sng" dirty="0">
              <a:latin typeface="+mn-lt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459953" y="4199382"/>
            <a:ext cx="584207" cy="1276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ts val="3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ts val="3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Isosceles Triangle 34"/>
          <p:cNvSpPr>
            <a:spLocks noChangeAspect="1"/>
          </p:cNvSpPr>
          <p:nvPr/>
        </p:nvSpPr>
        <p:spPr bwMode="auto">
          <a:xfrm>
            <a:off x="11176064" y="2941611"/>
            <a:ext cx="426720" cy="365760"/>
          </a:xfrm>
          <a:prstGeom prst="triangle">
            <a:avLst/>
          </a:prstGeom>
          <a:solidFill>
            <a:srgbClr val="0000FA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36" name="Text Box 6"/>
          <p:cNvSpPr txBox="1">
            <a:spLocks noChangeArrowheads="1"/>
          </p:cNvSpPr>
          <p:nvPr/>
        </p:nvSpPr>
        <p:spPr bwMode="auto">
          <a:xfrm>
            <a:off x="8650342" y="2832072"/>
            <a:ext cx="4059268" cy="623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 algn="l">
              <a:spcBef>
                <a:spcPct val="75000"/>
              </a:spcBef>
            </a:pPr>
            <a:r>
              <a:rPr lang="en-US" altLang="zh-CN" sz="3200" b="1" dirty="0" smtClean="0">
                <a:solidFill>
                  <a:schemeClr val="accent4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3200" dirty="0" smtClean="0">
                <a:solidFill>
                  <a:srgbClr val="C8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3200" dirty="0" smtClean="0">
                <a:solidFill>
                  <a:srgbClr val="0000D0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rPr>
              <a:t>中文</a:t>
            </a:r>
            <a:r>
              <a:rPr lang="en-US" altLang="zh-CN" sz="3200" dirty="0" smtClean="0">
                <a:solidFill>
                  <a:schemeClr val="accent4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rPr>
              <a:t>;</a:t>
            </a:r>
            <a:r>
              <a:rPr lang="en-US" altLang="zh-CN" sz="3200" dirty="0" smtClean="0">
                <a:solidFill>
                  <a:srgbClr val="0000D0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rPr>
              <a:t>       </a:t>
            </a:r>
            <a:r>
              <a:rPr lang="en-US" altLang="zh-CN" sz="3200" b="1" dirty="0" smtClean="0">
                <a:solidFill>
                  <a:schemeClr val="accent4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rPr>
              <a:t>)</a:t>
            </a:r>
            <a:endParaRPr lang="en-US" sz="3200" b="1" dirty="0" smtClean="0">
              <a:solidFill>
                <a:schemeClr val="accent4"/>
              </a:solidFill>
              <a:latin typeface="SimSun" pitchFamily="2" charset="-122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43" name="Isosceles Triangle 42"/>
          <p:cNvSpPr>
            <a:spLocks noChangeAspect="1"/>
          </p:cNvSpPr>
          <p:nvPr/>
        </p:nvSpPr>
        <p:spPr bwMode="auto">
          <a:xfrm>
            <a:off x="10664882" y="2941611"/>
            <a:ext cx="426720" cy="365760"/>
          </a:xfrm>
          <a:prstGeom prst="triangle">
            <a:avLst/>
          </a:prstGeom>
          <a:solidFill>
            <a:srgbClr val="C80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52" name="Isosceles Triangle 51"/>
          <p:cNvSpPr>
            <a:spLocks noChangeAspect="1"/>
          </p:cNvSpPr>
          <p:nvPr/>
        </p:nvSpPr>
        <p:spPr bwMode="auto">
          <a:xfrm>
            <a:off x="11182389" y="3688200"/>
            <a:ext cx="426720" cy="365760"/>
          </a:xfrm>
          <a:prstGeom prst="triangle">
            <a:avLst/>
          </a:prstGeom>
          <a:solidFill>
            <a:srgbClr val="0000FA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53" name="Text Box 6"/>
          <p:cNvSpPr txBox="1">
            <a:spLocks noChangeArrowheads="1"/>
          </p:cNvSpPr>
          <p:nvPr/>
        </p:nvSpPr>
        <p:spPr bwMode="auto">
          <a:xfrm>
            <a:off x="8656666" y="3578661"/>
            <a:ext cx="4052943" cy="623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 algn="l">
              <a:spcBef>
                <a:spcPct val="75000"/>
              </a:spcBef>
            </a:pPr>
            <a:r>
              <a:rPr lang="en-US" altLang="zh-CN" sz="3200" b="1" dirty="0" smtClean="0">
                <a:solidFill>
                  <a:schemeClr val="accent4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3200" dirty="0" smtClean="0">
                <a:solidFill>
                  <a:srgbClr val="C8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3200" dirty="0" smtClean="0">
                <a:solidFill>
                  <a:srgbClr val="0000D0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rPr>
              <a:t>中文</a:t>
            </a:r>
            <a:r>
              <a:rPr lang="en-US" altLang="zh-CN" sz="3200" dirty="0" smtClean="0">
                <a:solidFill>
                  <a:schemeClr val="accent4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rPr>
              <a:t>;</a:t>
            </a:r>
            <a:r>
              <a:rPr lang="en-US" altLang="zh-CN" sz="3200" dirty="0" smtClean="0">
                <a:solidFill>
                  <a:srgbClr val="0000D0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rPr>
              <a:t>       </a:t>
            </a:r>
            <a:r>
              <a:rPr lang="en-US" altLang="zh-CN" sz="3200" b="1" dirty="0" smtClean="0">
                <a:solidFill>
                  <a:schemeClr val="accent4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rPr>
              <a:t>)</a:t>
            </a:r>
            <a:endParaRPr lang="en-US" sz="3200" b="1" dirty="0" smtClean="0">
              <a:solidFill>
                <a:schemeClr val="accent4"/>
              </a:solidFill>
              <a:latin typeface="SimSun" pitchFamily="2" charset="-122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54" name="Isosceles Triangle 53"/>
          <p:cNvSpPr>
            <a:spLocks noChangeAspect="1"/>
          </p:cNvSpPr>
          <p:nvPr/>
        </p:nvSpPr>
        <p:spPr bwMode="auto">
          <a:xfrm>
            <a:off x="10671207" y="3688200"/>
            <a:ext cx="426720" cy="365760"/>
          </a:xfrm>
          <a:prstGeom prst="triangle">
            <a:avLst/>
          </a:prstGeom>
          <a:solidFill>
            <a:srgbClr val="C80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56" name="Isosceles Triangle 55"/>
          <p:cNvSpPr>
            <a:spLocks noChangeAspect="1"/>
          </p:cNvSpPr>
          <p:nvPr/>
        </p:nvSpPr>
        <p:spPr bwMode="auto">
          <a:xfrm>
            <a:off x="11176064" y="5525239"/>
            <a:ext cx="426720" cy="365760"/>
          </a:xfrm>
          <a:prstGeom prst="triangle">
            <a:avLst/>
          </a:prstGeom>
          <a:solidFill>
            <a:srgbClr val="0000FA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57" name="Text Box 6"/>
          <p:cNvSpPr txBox="1">
            <a:spLocks noChangeArrowheads="1"/>
          </p:cNvSpPr>
          <p:nvPr/>
        </p:nvSpPr>
        <p:spPr bwMode="auto">
          <a:xfrm>
            <a:off x="8650341" y="5415700"/>
            <a:ext cx="4095781" cy="623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 algn="l">
              <a:spcBef>
                <a:spcPct val="75000"/>
              </a:spcBef>
            </a:pPr>
            <a:r>
              <a:rPr lang="en-US" altLang="zh-CN" sz="3200" b="1" dirty="0" smtClean="0">
                <a:solidFill>
                  <a:schemeClr val="accent4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3200" dirty="0" smtClean="0">
                <a:solidFill>
                  <a:srgbClr val="C8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3200" dirty="0" smtClean="0">
                <a:solidFill>
                  <a:srgbClr val="0000D0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rPr>
              <a:t>中文</a:t>
            </a:r>
            <a:r>
              <a:rPr lang="en-US" altLang="zh-CN" sz="3200" dirty="0" smtClean="0">
                <a:solidFill>
                  <a:schemeClr val="accent4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rPr>
              <a:t>;</a:t>
            </a:r>
            <a:r>
              <a:rPr lang="en-US" altLang="zh-CN" sz="3200" dirty="0" smtClean="0">
                <a:solidFill>
                  <a:srgbClr val="0000D0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rPr>
              <a:t>       </a:t>
            </a:r>
            <a:r>
              <a:rPr lang="en-US" altLang="zh-CN" sz="3200" b="1" dirty="0" smtClean="0">
                <a:solidFill>
                  <a:schemeClr val="accent4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rPr>
              <a:t>)</a:t>
            </a:r>
            <a:endParaRPr lang="en-US" sz="3200" b="1" dirty="0" smtClean="0">
              <a:solidFill>
                <a:schemeClr val="accent4"/>
              </a:solidFill>
              <a:latin typeface="SimSun" pitchFamily="2" charset="-122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58" name="Isosceles Triangle 57"/>
          <p:cNvSpPr>
            <a:spLocks noChangeAspect="1"/>
          </p:cNvSpPr>
          <p:nvPr/>
        </p:nvSpPr>
        <p:spPr bwMode="auto">
          <a:xfrm>
            <a:off x="10664882" y="5525239"/>
            <a:ext cx="426720" cy="365760"/>
          </a:xfrm>
          <a:prstGeom prst="triangle">
            <a:avLst/>
          </a:prstGeom>
          <a:solidFill>
            <a:srgbClr val="C80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 rot="5400000">
            <a:off x="4587395" y="5672376"/>
            <a:ext cx="73756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516549" y="1881060"/>
            <a:ext cx="24828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>
                <a:latin typeface="+mn-lt"/>
                <a:cs typeface="Times New Roman" pitchFamily="18" charset="0"/>
              </a:rPr>
              <a:t>Unlabeled parallel text</a:t>
            </a:r>
            <a:endParaRPr lang="en-US" sz="3200" u="sng" dirty="0">
              <a:latin typeface="+mn-lt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378346" y="4214465"/>
            <a:ext cx="584207" cy="1276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ts val="3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ts val="3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 Box 6"/>
          <p:cNvSpPr txBox="1">
            <a:spLocks noChangeArrowheads="1"/>
          </p:cNvSpPr>
          <p:nvPr/>
        </p:nvSpPr>
        <p:spPr bwMode="auto">
          <a:xfrm>
            <a:off x="5721110" y="2979335"/>
            <a:ext cx="2351348" cy="623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 algn="l">
              <a:spcBef>
                <a:spcPct val="75000"/>
              </a:spcBef>
            </a:pPr>
            <a:r>
              <a:rPr lang="en-US" altLang="zh-CN" sz="3200" b="1" dirty="0" smtClean="0">
                <a:solidFill>
                  <a:schemeClr val="accent4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3200" dirty="0" smtClean="0">
                <a:solidFill>
                  <a:srgbClr val="C8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3200" dirty="0" smtClean="0">
                <a:solidFill>
                  <a:schemeClr val="accent4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rPr>
              <a:t>;</a:t>
            </a:r>
            <a:r>
              <a:rPr lang="zh-CN" altLang="en-US" sz="3200" dirty="0" smtClean="0">
                <a:solidFill>
                  <a:srgbClr val="0000D0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rPr>
              <a:t>中文</a:t>
            </a:r>
            <a:r>
              <a:rPr lang="en-US" altLang="zh-CN" sz="3200" b="1" dirty="0" smtClean="0">
                <a:solidFill>
                  <a:schemeClr val="accent4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rPr>
              <a:t>)</a:t>
            </a:r>
            <a:endParaRPr lang="en-US" sz="3200" b="1" dirty="0" smtClean="0">
              <a:solidFill>
                <a:schemeClr val="accent4"/>
              </a:solidFill>
              <a:latin typeface="SimSun" pitchFamily="2" charset="-122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65" name="Text Box 6"/>
          <p:cNvSpPr txBox="1">
            <a:spLocks noChangeArrowheads="1"/>
          </p:cNvSpPr>
          <p:nvPr/>
        </p:nvSpPr>
        <p:spPr bwMode="auto">
          <a:xfrm>
            <a:off x="5735624" y="3611319"/>
            <a:ext cx="2263807" cy="623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 algn="l">
              <a:spcBef>
                <a:spcPct val="75000"/>
              </a:spcBef>
            </a:pPr>
            <a:r>
              <a:rPr lang="en-US" altLang="zh-CN" sz="3200" b="1" dirty="0" smtClean="0">
                <a:solidFill>
                  <a:schemeClr val="accent4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3200" dirty="0" smtClean="0">
                <a:solidFill>
                  <a:srgbClr val="C8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altLang="zh-CN" sz="3200" dirty="0" smtClean="0">
                <a:solidFill>
                  <a:schemeClr val="accent4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rPr>
              <a:t>;</a:t>
            </a:r>
            <a:r>
              <a:rPr lang="zh-CN" altLang="en-US" sz="3200" dirty="0" smtClean="0">
                <a:solidFill>
                  <a:srgbClr val="0000D0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rPr>
              <a:t>中文</a:t>
            </a:r>
            <a:r>
              <a:rPr lang="en-US" altLang="zh-CN" sz="3200" b="1" dirty="0" smtClean="0">
                <a:solidFill>
                  <a:schemeClr val="accent4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rPr>
              <a:t>)</a:t>
            </a:r>
            <a:endParaRPr lang="en-US" sz="3200" b="1" dirty="0" smtClean="0">
              <a:solidFill>
                <a:schemeClr val="accent4"/>
              </a:solidFill>
              <a:latin typeface="SimSun" pitchFamily="2" charset="-122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72" name="Text Box 6"/>
          <p:cNvSpPr txBox="1">
            <a:spLocks noChangeArrowheads="1"/>
          </p:cNvSpPr>
          <p:nvPr/>
        </p:nvSpPr>
        <p:spPr bwMode="auto">
          <a:xfrm>
            <a:off x="5721111" y="5480511"/>
            <a:ext cx="2241808" cy="623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 algn="l">
              <a:spcBef>
                <a:spcPct val="75000"/>
              </a:spcBef>
            </a:pPr>
            <a:r>
              <a:rPr lang="en-US" altLang="zh-CN" sz="3200" b="1" dirty="0" smtClean="0">
                <a:solidFill>
                  <a:schemeClr val="accent4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3200" dirty="0" smtClean="0">
                <a:solidFill>
                  <a:srgbClr val="C8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en-US" sz="3200" dirty="0" smtClean="0">
                <a:solidFill>
                  <a:schemeClr val="tx1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rPr>
              <a:t>;</a:t>
            </a:r>
            <a:r>
              <a:rPr lang="zh-CN" altLang="en-US" sz="3200" dirty="0" smtClean="0">
                <a:solidFill>
                  <a:srgbClr val="0000D0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rPr>
              <a:t>中文</a:t>
            </a:r>
            <a:r>
              <a:rPr lang="en-US" altLang="zh-CN" sz="3200" b="1" dirty="0" smtClean="0">
                <a:solidFill>
                  <a:schemeClr val="accent4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rPr>
              <a:t>)</a:t>
            </a:r>
            <a:endParaRPr lang="en-US" sz="3200" b="1" dirty="0" smtClean="0">
              <a:solidFill>
                <a:schemeClr val="accent4"/>
              </a:solidFill>
              <a:latin typeface="SimSun" pitchFamily="2" charset="-122"/>
              <a:ea typeface="SimSun" pitchFamily="2" charset="-122"/>
              <a:cs typeface="Times New Roman" pitchFamily="18" charset="0"/>
            </a:endParaRPr>
          </a:p>
        </p:txBody>
      </p:sp>
      <p:pic>
        <p:nvPicPr>
          <p:cNvPr id="73" name="Picture 72" descr="align_grid_nowords_eve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667062" y="2978124"/>
            <a:ext cx="365130" cy="348923"/>
          </a:xfrm>
          <a:prstGeom prst="rect">
            <a:avLst/>
          </a:prstGeom>
        </p:spPr>
      </p:pic>
      <p:pic>
        <p:nvPicPr>
          <p:cNvPr id="79" name="Picture 78" descr="align_grid_nowords_eve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670917" y="3704529"/>
            <a:ext cx="365130" cy="348923"/>
          </a:xfrm>
          <a:prstGeom prst="rect">
            <a:avLst/>
          </a:prstGeom>
        </p:spPr>
      </p:pic>
      <p:pic>
        <p:nvPicPr>
          <p:cNvPr id="80" name="Picture 79" descr="align_grid_nowords_eve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667062" y="5557775"/>
            <a:ext cx="365130" cy="3489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2" grpId="0"/>
      <p:bldP spid="45" grpId="0"/>
      <p:bldP spid="46" grpId="0"/>
      <p:bldP spid="14" grpId="0" animBg="1"/>
      <p:bldP spid="63" grpId="0"/>
      <p:bldP spid="66" grpId="0" animBg="1"/>
      <p:bldP spid="67" grpId="0"/>
      <p:bldP spid="74" grpId="0" animBg="1"/>
      <p:bldP spid="75" grpId="0"/>
      <p:bldP spid="76" grpId="0"/>
      <p:bldP spid="29" grpId="0"/>
      <p:bldP spid="33" grpId="0"/>
      <p:bldP spid="39" grpId="0"/>
      <p:bldP spid="35" grpId="0" animBg="1"/>
      <p:bldP spid="36" grpId="0"/>
      <p:bldP spid="43" grpId="0" animBg="1"/>
      <p:bldP spid="52" grpId="0" animBg="1"/>
      <p:bldP spid="53" grpId="0"/>
      <p:bldP spid="54" grpId="0" animBg="1"/>
      <p:bldP spid="56" grpId="0" animBg="1"/>
      <p:bldP spid="57" grpId="0"/>
      <p:bldP spid="58" grpId="0" animBg="1"/>
      <p:bldP spid="50" grpId="0"/>
      <p:bldP spid="59" grpId="0"/>
      <p:bldP spid="62" grpId="0"/>
      <p:bldP spid="65" grpId="0"/>
      <p:bldP spid="7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1679599" y="184108"/>
            <a:ext cx="10299752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46" tIns="65023" rIns="130046" bIns="65023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kern="0" dirty="0" smtClean="0">
                <a:solidFill>
                  <a:schemeClr val="accent1"/>
                </a:solidFill>
                <a:latin typeface="Arial headings"/>
                <a:ea typeface="+mj-ea"/>
                <a:cs typeface="+mj-cs"/>
              </a:rPr>
              <a:t>Word alignment grids</a:t>
            </a:r>
            <a:endParaRPr kumimoji="0" lang="en-US" sz="440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 headings"/>
              <a:ea typeface="+mj-ea"/>
              <a:cs typeface="+mj-cs"/>
              <a:sym typeface="Arial Narrow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17149" y="2576481"/>
          <a:ext cx="7680960" cy="64033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80160"/>
                <a:gridCol w="1280160"/>
                <a:gridCol w="1280160"/>
                <a:gridCol w="1280160"/>
                <a:gridCol w="1280160"/>
                <a:gridCol w="1280160"/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accent4"/>
                          </a:solidFill>
                          <a:latin typeface="SimSun" pitchFamily="2" charset="-122"/>
                          <a:ea typeface="SimSun" pitchFamily="2" charset="-122"/>
                        </a:rPr>
                        <a:t>在</a:t>
                      </a:r>
                      <a:endParaRPr lang="en-US" altLang="zh-CN" sz="2800" dirty="0" smtClean="0">
                        <a:solidFill>
                          <a:schemeClr val="accent4"/>
                        </a:solidFill>
                        <a:latin typeface="SimSun" pitchFamily="2" charset="-122"/>
                        <a:ea typeface="SimSun" pitchFamily="2" charset="-122"/>
                      </a:endParaRPr>
                    </a:p>
                    <a:p>
                      <a:pPr algn="ctr">
                        <a:spcBef>
                          <a:spcPts val="500"/>
                        </a:spcBef>
                      </a:pPr>
                      <a:r>
                        <a:rPr lang="en-US" sz="2200" dirty="0" smtClean="0">
                          <a:solidFill>
                            <a:schemeClr val="accent4"/>
                          </a:solidFill>
                          <a:latin typeface="SimSun" pitchFamily="2" charset="-122"/>
                          <a:ea typeface="SimSun" pitchFamily="2" charset="-122"/>
                        </a:rPr>
                        <a:t>at</a:t>
                      </a:r>
                      <a:endParaRPr lang="en-US" sz="2200" dirty="0">
                        <a:latin typeface="SimSun" pitchFamily="2" charset="-122"/>
                        <a:ea typeface="SimSun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accent4"/>
                          </a:solidFill>
                          <a:latin typeface="SimSun" pitchFamily="2" charset="-122"/>
                          <a:ea typeface="SimSun" pitchFamily="2" charset="-122"/>
                        </a:rPr>
                        <a:t>办公室</a:t>
                      </a:r>
                      <a:endParaRPr lang="en-US" altLang="zh-CN" sz="2800" dirty="0" smtClean="0">
                        <a:solidFill>
                          <a:schemeClr val="accent4"/>
                        </a:solidFill>
                        <a:latin typeface="SimSun" pitchFamily="2" charset="-122"/>
                        <a:ea typeface="SimSun" pitchFamily="2" charset="-122"/>
                      </a:endParaRPr>
                    </a:p>
                    <a:p>
                      <a:pPr algn="ctr">
                        <a:spcBef>
                          <a:spcPts val="500"/>
                        </a:spcBef>
                      </a:pPr>
                      <a:r>
                        <a:rPr lang="en-US" sz="2200" dirty="0" smtClean="0">
                          <a:solidFill>
                            <a:schemeClr val="accent4"/>
                          </a:solidFill>
                          <a:latin typeface="SimSun" pitchFamily="2" charset="-122"/>
                          <a:ea typeface="SimSun" pitchFamily="2" charset="-122"/>
                        </a:rPr>
                        <a:t>office</a:t>
                      </a:r>
                      <a:endParaRPr lang="en-US" sz="2200" dirty="0">
                        <a:latin typeface="SimSun" pitchFamily="2" charset="-122"/>
                        <a:ea typeface="SimSun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accent4"/>
                          </a:solidFill>
                          <a:latin typeface="SimSun" pitchFamily="2" charset="-122"/>
                          <a:ea typeface="SimSun" pitchFamily="2" charset="-122"/>
                        </a:rPr>
                        <a:t>里</a:t>
                      </a:r>
                      <a:endParaRPr lang="en-US" altLang="zh-CN" sz="2800" dirty="0" smtClean="0">
                        <a:solidFill>
                          <a:schemeClr val="accent4"/>
                        </a:solidFill>
                        <a:latin typeface="SimSun" pitchFamily="2" charset="-122"/>
                        <a:ea typeface="SimSun" pitchFamily="2" charset="-122"/>
                      </a:endParaRPr>
                    </a:p>
                    <a:p>
                      <a:pPr algn="ctr">
                        <a:spcBef>
                          <a:spcPts val="500"/>
                        </a:spcBef>
                      </a:pPr>
                      <a:r>
                        <a:rPr lang="en-US" sz="2200" dirty="0" smtClean="0">
                          <a:solidFill>
                            <a:schemeClr val="accent4"/>
                          </a:solidFill>
                          <a:latin typeface="SimSun" pitchFamily="2" charset="-122"/>
                          <a:ea typeface="SimSun" pitchFamily="2" charset="-122"/>
                        </a:rPr>
                        <a:t>in</a:t>
                      </a:r>
                      <a:endParaRPr lang="en-US" sz="2200" dirty="0">
                        <a:latin typeface="SimSun" pitchFamily="2" charset="-122"/>
                        <a:ea typeface="SimSun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accent4"/>
                          </a:solidFill>
                          <a:latin typeface="SimSun" pitchFamily="2" charset="-122"/>
                          <a:ea typeface="SimSun" pitchFamily="2" charset="-122"/>
                        </a:rPr>
                        <a:t>读了</a:t>
                      </a:r>
                      <a:endParaRPr lang="en-US" altLang="zh-CN" sz="2800" dirty="0" smtClean="0">
                        <a:solidFill>
                          <a:schemeClr val="accent4"/>
                        </a:solidFill>
                        <a:latin typeface="SimSun" pitchFamily="2" charset="-122"/>
                        <a:ea typeface="SimSun" pitchFamily="2" charset="-122"/>
                      </a:endParaRPr>
                    </a:p>
                    <a:p>
                      <a:pPr algn="ctr">
                        <a:spcBef>
                          <a:spcPts val="500"/>
                        </a:spcBef>
                      </a:pPr>
                      <a:r>
                        <a:rPr lang="en-US" sz="2200" dirty="0" smtClean="0">
                          <a:solidFill>
                            <a:schemeClr val="accent4"/>
                          </a:solidFill>
                          <a:latin typeface="SimSun" pitchFamily="2" charset="-122"/>
                          <a:ea typeface="SimSun" pitchFamily="2" charset="-122"/>
                        </a:rPr>
                        <a:t>read</a:t>
                      </a:r>
                      <a:endParaRPr lang="en-US" sz="2200" dirty="0">
                        <a:latin typeface="SimSun" pitchFamily="2" charset="-122"/>
                        <a:ea typeface="SimSun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 smtClean="0">
                          <a:solidFill>
                            <a:schemeClr val="accent4"/>
                          </a:solidFill>
                          <a:latin typeface="SimSun" pitchFamily="2" charset="-122"/>
                          <a:ea typeface="SimSun" pitchFamily="2" charset="-122"/>
                        </a:rPr>
                        <a:t>书</a:t>
                      </a:r>
                      <a:endParaRPr lang="en-US" altLang="zh-CN" sz="2800" dirty="0" smtClean="0">
                        <a:solidFill>
                          <a:schemeClr val="accent4"/>
                        </a:solidFill>
                        <a:latin typeface="SimSun" pitchFamily="2" charset="-122"/>
                        <a:ea typeface="SimSun" pitchFamily="2" charset="-122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solidFill>
                            <a:schemeClr val="accent4"/>
                          </a:solidFill>
                          <a:latin typeface="SimSun" pitchFamily="2" charset="-122"/>
                          <a:ea typeface="SimSun" pitchFamily="2" charset="-122"/>
                        </a:rPr>
                        <a:t>book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SimSun" pitchFamily="2" charset="-122"/>
                        <a:ea typeface="SimSun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00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read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the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00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book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00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in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the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00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office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1679599" y="184108"/>
            <a:ext cx="10299752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46" tIns="65023" rIns="130046" bIns="65023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kern="0" dirty="0" smtClean="0">
                <a:solidFill>
                  <a:schemeClr val="accent1"/>
                </a:solidFill>
                <a:latin typeface="Arial headings"/>
                <a:ea typeface="+mj-ea"/>
                <a:cs typeface="+mj-cs"/>
              </a:rPr>
              <a:t>Syntactic </a:t>
            </a:r>
            <a:r>
              <a:rPr kumimoji="0" lang="en-US" sz="4400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 headings"/>
                <a:ea typeface="+mj-ea"/>
                <a:cs typeface="+mj-cs"/>
                <a:sym typeface="Arial Narrow" pitchFamily="34" charset="0"/>
              </a:rPr>
              <a:t>Correspondences</a:t>
            </a:r>
            <a:endParaRPr kumimoji="0" lang="en-US" sz="440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 headings"/>
              <a:ea typeface="+mj-ea"/>
              <a:cs typeface="+mj-cs"/>
              <a:sym typeface="Arial Narrow" pitchFamily="34" charset="0"/>
            </a:endParaRPr>
          </a:p>
        </p:txBody>
      </p:sp>
      <p:pic>
        <p:nvPicPr>
          <p:cNvPr id="36" name="Picture 35" descr="glossed_chines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44528" y="1891416"/>
            <a:ext cx="6645366" cy="3742635"/>
          </a:xfrm>
          <a:prstGeom prst="rect">
            <a:avLst/>
          </a:prstGeom>
          <a:scene3d>
            <a:camera prst="perspectiveContrastingRightFacing">
              <a:rot lat="21300000" lon="20400000" rev="213211"/>
            </a:camera>
            <a:lightRig rig="threePt" dir="t"/>
          </a:scene3d>
        </p:spPr>
      </p:pic>
      <p:pic>
        <p:nvPicPr>
          <p:cNvPr id="37" name="Picture 36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7252401" y="3394566"/>
            <a:ext cx="4834369" cy="2434206"/>
          </a:xfrm>
          <a:prstGeom prst="rect">
            <a:avLst/>
          </a:prstGeom>
          <a:noFill/>
          <a:ln/>
          <a:effectLst/>
          <a:scene3d>
            <a:camera prst="perspectiveContrastingLeftFacing">
              <a:rot lat="540000" lon="2400000" rev="21386789"/>
            </a:camera>
            <a:lightRig rig="threePt" dir="t"/>
          </a:scene3d>
        </p:spPr>
      </p:pic>
      <p:pic>
        <p:nvPicPr>
          <p:cNvPr id="39" name="Picture 38" descr="align_grid_nowords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67714" y="2678820"/>
            <a:ext cx="8721250" cy="7054209"/>
          </a:xfrm>
          <a:prstGeom prst="rect">
            <a:avLst/>
          </a:prstGeom>
          <a:scene3d>
            <a:camera prst="perspectiveRelaxed">
              <a:rot lat="17868000" lon="17880000" rev="3912000"/>
            </a:camera>
            <a:lightRig rig="threePt" dir="t"/>
          </a:scene3d>
        </p:spPr>
      </p:pic>
      <p:pic>
        <p:nvPicPr>
          <p:cNvPr id="6" name="Picture 5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2667236" y="8588875"/>
            <a:ext cx="3798651" cy="485103"/>
          </a:xfrm>
          <a:prstGeom prst="rect">
            <a:avLst/>
          </a:prstGeom>
          <a:noFill/>
          <a:ln/>
          <a:effectLst/>
        </p:spPr>
      </p:pic>
      <p:sp>
        <p:nvSpPr>
          <p:cNvPr id="7" name="Isosceles Triangle 6"/>
          <p:cNvSpPr/>
          <p:nvPr/>
        </p:nvSpPr>
        <p:spPr bwMode="auto">
          <a:xfrm>
            <a:off x="3435308" y="8661901"/>
            <a:ext cx="372615" cy="256047"/>
          </a:xfrm>
          <a:prstGeom prst="triangle">
            <a:avLst/>
          </a:prstGeom>
          <a:solidFill>
            <a:srgbClr val="0000FA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8" name="Isosceles Triangle 7"/>
          <p:cNvSpPr/>
          <p:nvPr/>
        </p:nvSpPr>
        <p:spPr bwMode="auto">
          <a:xfrm>
            <a:off x="4019516" y="8661901"/>
            <a:ext cx="374904" cy="256032"/>
          </a:xfrm>
          <a:prstGeom prst="triangle">
            <a:avLst/>
          </a:prstGeom>
          <a:solidFill>
            <a:srgbClr val="C800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pic>
        <p:nvPicPr>
          <p:cNvPr id="9" name="Picture 8" descr="align_grid_nowords_even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678337" y="8623801"/>
            <a:ext cx="383685" cy="350616"/>
          </a:xfrm>
          <a:prstGeom prst="rect">
            <a:avLst/>
          </a:prstGeom>
        </p:spPr>
      </p:pic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735627" y="8588875"/>
            <a:ext cx="715746" cy="50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 algn="l">
              <a:spcBef>
                <a:spcPct val="75000"/>
              </a:spcBef>
            </a:pPr>
            <a:r>
              <a:rPr lang="en-US" sz="2400" dirty="0" smtClean="0">
                <a:solidFill>
                  <a:srgbClr val="C80000"/>
                </a:solidFill>
                <a:latin typeface="Times New Roman" pitchFamily="18" charset="0"/>
                <a:cs typeface="Times New Roman" pitchFamily="18" charset="0"/>
              </a:rPr>
              <a:t>EN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5022830" y="8552362"/>
            <a:ext cx="1029392" cy="50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 algn="l">
              <a:spcBef>
                <a:spcPct val="75000"/>
              </a:spcBef>
            </a:pPr>
            <a:r>
              <a:rPr lang="zh-CN" altLang="en-US" sz="2400" dirty="0" smtClean="0">
                <a:solidFill>
                  <a:srgbClr val="0000D0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rPr>
              <a:t>中文</a:t>
            </a:r>
            <a:endParaRPr lang="en-US" sz="2400" dirty="0" smtClean="0">
              <a:solidFill>
                <a:srgbClr val="0000D0"/>
              </a:solidFill>
              <a:latin typeface="SimSun" pitchFamily="2" charset="-122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026" y="8369797"/>
            <a:ext cx="6611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l">
              <a:lnSpc>
                <a:spcPct val="150000"/>
              </a:lnSpc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Build a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33546" y="452438"/>
            <a:ext cx="11504681" cy="1174706"/>
          </a:xfrm>
        </p:spPr>
        <p:txBody>
          <a:bodyPr/>
          <a:lstStyle/>
          <a:p>
            <a:r>
              <a:rPr lang="en-US" sz="4400" dirty="0" smtClean="0">
                <a:latin typeface="Arial headings"/>
                <a:cs typeface="Times New Roman" pitchFamily="18" charset="0"/>
              </a:rPr>
              <a:t>Correspondence via Synchronous Grammars</a:t>
            </a:r>
            <a:endParaRPr lang="en-US" sz="4400" dirty="0">
              <a:latin typeface="Arial headings"/>
              <a:cs typeface="Times New Roman" pitchFamily="18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477755" y="2466943"/>
            <a:ext cx="11684161" cy="8885976"/>
            <a:chOff x="1244527" y="3452793"/>
            <a:chExt cx="10917388" cy="7900125"/>
          </a:xfrm>
        </p:grpSpPr>
        <p:pic>
          <p:nvPicPr>
            <p:cNvPr id="40" name="Picture 39" descr="glossed_chines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9673" y="3511305"/>
              <a:ext cx="6645366" cy="3742635"/>
            </a:xfrm>
            <a:prstGeom prst="rect">
              <a:avLst/>
            </a:prstGeom>
            <a:scene3d>
              <a:camera prst="perspectiveContrastingRightFacing">
                <a:rot lat="21300000" lon="20400000" rev="213211"/>
              </a:camera>
              <a:lightRig rig="threePt" dir="t"/>
            </a:scene3d>
          </p:spPr>
        </p:pic>
        <p:pic>
          <p:nvPicPr>
            <p:cNvPr id="37" name="Picture 36" descr="TP_tmp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 cstate="print"/>
            <a:stretch>
              <a:fillRect/>
            </a:stretch>
          </p:blipFill>
          <p:spPr bwMode="auto">
            <a:xfrm>
              <a:off x="7327546" y="5014455"/>
              <a:ext cx="4834369" cy="2434206"/>
            </a:xfrm>
            <a:prstGeom prst="rect">
              <a:avLst/>
            </a:prstGeom>
            <a:noFill/>
            <a:ln/>
            <a:effectLst/>
            <a:scene3d>
              <a:camera prst="perspectiveContrastingLeftFacing">
                <a:rot lat="540000" lon="2400000" rev="21386789"/>
              </a:camera>
              <a:lightRig rig="threePt" dir="t"/>
            </a:scene3d>
          </p:spPr>
        </p:pic>
        <p:pic>
          <p:nvPicPr>
            <p:cNvPr id="38" name="Picture 37" descr="align_grid_nowords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42859" y="4298709"/>
              <a:ext cx="8721250" cy="7054209"/>
            </a:xfrm>
            <a:prstGeom prst="rect">
              <a:avLst/>
            </a:prstGeom>
            <a:scene3d>
              <a:camera prst="perspectiveRelaxed">
                <a:rot lat="17868000" lon="17880000" rev="3912000"/>
              </a:camera>
              <a:lightRig rig="threePt" dir="t"/>
            </a:scene3d>
          </p:spPr>
        </p:pic>
        <p:grpSp>
          <p:nvGrpSpPr>
            <p:cNvPr id="2" name="Group 16"/>
            <p:cNvGrpSpPr/>
            <p:nvPr/>
          </p:nvGrpSpPr>
          <p:grpSpPr>
            <a:xfrm>
              <a:off x="1836221" y="4413018"/>
              <a:ext cx="8501635" cy="6827931"/>
              <a:chOff x="1836221" y="3040038"/>
              <a:chExt cx="8501635" cy="6827931"/>
            </a:xfrm>
            <a:scene3d>
              <a:camera prst="perspectiveRelaxed">
                <a:rot lat="17868000" lon="17880000" rev="3912000"/>
              </a:camera>
              <a:lightRig rig="threePt" dir="t"/>
            </a:scene3d>
          </p:grpSpPr>
          <p:sp>
            <p:nvSpPr>
              <p:cNvPr id="6" name="Rectangle 5"/>
              <p:cNvSpPr/>
              <p:nvPr/>
            </p:nvSpPr>
            <p:spPr bwMode="auto">
              <a:xfrm>
                <a:off x="1848688" y="7197750"/>
                <a:ext cx="4054534" cy="2665449"/>
              </a:xfrm>
              <a:prstGeom prst="rect">
                <a:avLst/>
              </a:prstGeom>
              <a:solidFill>
                <a:srgbClr val="9600E1">
                  <a:alpha val="37000"/>
                </a:srgbClr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Narrow" pitchFamily="34" charset="0"/>
                  <a:ea typeface="ヒラギノ角ゴ Pro W3" pitchFamily="-80" charset="-128"/>
                  <a:sym typeface="Arial Narrow" pitchFamily="34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8108972" y="5059365"/>
                <a:ext cx="2228884" cy="2154267"/>
              </a:xfrm>
              <a:prstGeom prst="rect">
                <a:avLst/>
              </a:prstGeom>
              <a:solidFill>
                <a:srgbClr val="9600E1">
                  <a:alpha val="37000"/>
                </a:srgbClr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Narrow" pitchFamily="34" charset="0"/>
                  <a:ea typeface="ヒラギノ角ゴ Pro W3" pitchFamily="-80" charset="-128"/>
                  <a:sym typeface="Arial Narrow" pitchFamily="34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 bwMode="auto">
              <a:xfrm>
                <a:off x="1836221" y="3040038"/>
                <a:ext cx="8500044" cy="6827931"/>
              </a:xfrm>
              <a:prstGeom prst="rect">
                <a:avLst/>
              </a:prstGeom>
              <a:solidFill>
                <a:srgbClr val="9600E1">
                  <a:alpha val="37000"/>
                </a:srgbClr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Narrow" pitchFamily="34" charset="0"/>
                  <a:ea typeface="ヒラギノ角ゴ Pro W3" pitchFamily="-80" charset="-128"/>
                  <a:sym typeface="Arial Narrow" pitchFamily="34" charset="0"/>
                </a:endParaRPr>
              </a:p>
            </p:txBody>
          </p:sp>
        </p:grpSp>
        <p:sp>
          <p:nvSpPr>
            <p:cNvPr id="19" name="Rectangle 18"/>
            <p:cNvSpPr/>
            <p:nvPr/>
          </p:nvSpPr>
          <p:spPr bwMode="auto">
            <a:xfrm>
              <a:off x="4691264" y="3452793"/>
              <a:ext cx="730260" cy="438156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perspectiveContrastingRightFacing">
                <a:rot lat="21153131" lon="20607318" rev="337804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ea typeface="ヒラギノ角ゴ Pro W3" pitchFamily="-80" charset="-128"/>
                <a:sym typeface="Arial Narrow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9240875" y="4862286"/>
              <a:ext cx="612122" cy="418748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perspectiveContrastingRightFacing">
                <a:rot lat="767948" lon="3015452" rev="138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ea typeface="ヒラギノ角ゴ Pro W3" pitchFamily="-80" charset="-128"/>
                <a:sym typeface="Arial Narrow" pitchFamily="34" charset="0"/>
              </a:endParaRPr>
            </a:p>
          </p:txBody>
        </p:sp>
        <p:cxnSp>
          <p:nvCxnSpPr>
            <p:cNvPr id="21" name="Straight Connector 20"/>
            <p:cNvCxnSpPr>
              <a:stCxn id="19" idx="2"/>
            </p:cNvCxnSpPr>
            <p:nvPr/>
          </p:nvCxnSpPr>
          <p:spPr>
            <a:xfrm rot="16200000" flipH="1">
              <a:off x="4843110" y="4104233"/>
              <a:ext cx="3165134" cy="273856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9" idx="2"/>
            </p:cNvCxnSpPr>
            <p:nvPr/>
          </p:nvCxnSpPr>
          <p:spPr>
            <a:xfrm rot="5400000">
              <a:off x="1308197" y="3827279"/>
              <a:ext cx="3684527" cy="381186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0" idx="2"/>
            </p:cNvCxnSpPr>
            <p:nvPr/>
          </p:nvCxnSpPr>
          <p:spPr>
            <a:xfrm rot="5400000">
              <a:off x="7783424" y="5292571"/>
              <a:ext cx="1775049" cy="175197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0" idx="2"/>
            </p:cNvCxnSpPr>
            <p:nvPr/>
          </p:nvCxnSpPr>
          <p:spPr>
            <a:xfrm rot="16200000" flipH="1">
              <a:off x="9414218" y="5413752"/>
              <a:ext cx="2846298" cy="258086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82683" y="220621"/>
            <a:ext cx="11136466" cy="1625600"/>
          </a:xfrm>
        </p:spPr>
        <p:txBody>
          <a:bodyPr/>
          <a:lstStyle/>
          <a:p>
            <a:r>
              <a:rPr lang="en-US" sz="4200" dirty="0" smtClean="0"/>
              <a:t>Synchronous derivation</a:t>
            </a:r>
            <a:endParaRPr lang="en-US" sz="42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587294" y="2503455"/>
            <a:ext cx="11686032" cy="8887968"/>
            <a:chOff x="1319673" y="3424962"/>
            <a:chExt cx="10842242" cy="7841613"/>
          </a:xfrm>
        </p:grpSpPr>
        <p:pic>
          <p:nvPicPr>
            <p:cNvPr id="19" name="Picture 18" descr="glossed_chines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9673" y="3424962"/>
              <a:ext cx="6645366" cy="3742635"/>
            </a:xfrm>
            <a:prstGeom prst="rect">
              <a:avLst/>
            </a:prstGeom>
            <a:scene3d>
              <a:camera prst="perspectiveContrastingRightFacing">
                <a:rot lat="21300000" lon="20400000" rev="213211"/>
              </a:camera>
              <a:lightRig rig="threePt" dir="t"/>
            </a:scene3d>
          </p:spPr>
        </p:pic>
        <p:pic>
          <p:nvPicPr>
            <p:cNvPr id="21" name="Picture 20" descr="TP_tmp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 cstate="print"/>
            <a:stretch>
              <a:fillRect/>
            </a:stretch>
          </p:blipFill>
          <p:spPr bwMode="auto">
            <a:xfrm>
              <a:off x="7327546" y="4928112"/>
              <a:ext cx="4834369" cy="2434206"/>
            </a:xfrm>
            <a:prstGeom prst="rect">
              <a:avLst/>
            </a:prstGeom>
            <a:noFill/>
            <a:ln/>
            <a:effectLst/>
            <a:scene3d>
              <a:camera prst="perspectiveContrastingLeftFacing">
                <a:rot lat="540000" lon="2400000" rev="21386789"/>
              </a:camera>
              <a:lightRig rig="threePt" dir="t"/>
            </a:scene3d>
          </p:spPr>
        </p:pic>
        <p:grpSp>
          <p:nvGrpSpPr>
            <p:cNvPr id="2" name="Group 22"/>
            <p:cNvGrpSpPr/>
            <p:nvPr/>
          </p:nvGrpSpPr>
          <p:grpSpPr>
            <a:xfrm>
              <a:off x="1742859" y="4212366"/>
              <a:ext cx="8721250" cy="7054209"/>
              <a:chOff x="1684803" y="2722533"/>
              <a:chExt cx="8721250" cy="7054209"/>
            </a:xfrm>
            <a:scene3d>
              <a:camera prst="perspectiveRelaxed">
                <a:rot lat="17868000" lon="17880000" rev="3912000"/>
              </a:camera>
              <a:lightRig rig="threePt" dir="t"/>
            </a:scene3d>
          </p:grpSpPr>
          <p:pic>
            <p:nvPicPr>
              <p:cNvPr id="25" name="Picture 24" descr="align_grid_nowords.pn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84803" y="2722533"/>
                <a:ext cx="8721250" cy="7054209"/>
              </a:xfrm>
              <a:prstGeom prst="rect">
                <a:avLst/>
              </a:prstGeom>
            </p:spPr>
          </p:pic>
          <p:sp>
            <p:nvSpPr>
              <p:cNvPr id="27" name="Rectangle 26"/>
              <p:cNvSpPr/>
              <p:nvPr/>
            </p:nvSpPr>
            <p:spPr bwMode="auto">
              <a:xfrm>
                <a:off x="1790632" y="6994554"/>
                <a:ext cx="4054534" cy="2665449"/>
              </a:xfrm>
              <a:prstGeom prst="rect">
                <a:avLst/>
              </a:prstGeom>
              <a:solidFill>
                <a:srgbClr val="9600E1">
                  <a:alpha val="37000"/>
                </a:srgbClr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Narrow" pitchFamily="34" charset="0"/>
                  <a:ea typeface="ヒラギノ角ゴ Pro W3" pitchFamily="-80" charset="-128"/>
                  <a:sym typeface="Arial Narrow" pitchFamily="34" charset="0"/>
                </a:endParaRPr>
              </a:p>
            </p:txBody>
          </p:sp>
        </p:grpSp>
        <p:sp>
          <p:nvSpPr>
            <p:cNvPr id="29" name="Rectangle 28"/>
            <p:cNvSpPr/>
            <p:nvPr/>
          </p:nvSpPr>
          <p:spPr bwMode="auto">
            <a:xfrm>
              <a:off x="2668535" y="5258097"/>
              <a:ext cx="584208" cy="438156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perspectiveContrastingRightFacing">
                <a:rot lat="21153131" lon="20607318" rev="337804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ea typeface="ヒラギノ角ゴ Pro W3" pitchFamily="-80" charset="-128"/>
                <a:sym typeface="Arial Narrow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10591400" y="6594108"/>
              <a:ext cx="612122" cy="418748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perspectiveContrastingRightFacing">
                <a:rot lat="767948" lon="3015452" rev="138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ea typeface="ヒラギノ角ゴ Pro W3" pitchFamily="-80" charset="-128"/>
                <a:sym typeface="Arial Narrow" pitchFamily="34" charset="0"/>
              </a:endParaRPr>
            </a:p>
          </p:txBody>
        </p:sp>
        <p:cxnSp>
          <p:nvCxnSpPr>
            <p:cNvPr id="31" name="Straight Connector 30"/>
            <p:cNvCxnSpPr>
              <a:stCxn id="30" idx="2"/>
            </p:cNvCxnSpPr>
            <p:nvPr/>
          </p:nvCxnSpPr>
          <p:spPr>
            <a:xfrm rot="5400000">
              <a:off x="8102276" y="5084363"/>
              <a:ext cx="866692" cy="472367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30" idx="2"/>
            </p:cNvCxnSpPr>
            <p:nvPr/>
          </p:nvCxnSpPr>
          <p:spPr>
            <a:xfrm rot="5400000">
              <a:off x="8503919" y="6216266"/>
              <a:ext cx="1596952" cy="319013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9" idx="2"/>
            </p:cNvCxnSpPr>
            <p:nvPr/>
          </p:nvCxnSpPr>
          <p:spPr>
            <a:xfrm rot="16200000" flipH="1">
              <a:off x="3475564" y="5181328"/>
              <a:ext cx="2183297" cy="321314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9" idx="2"/>
            </p:cNvCxnSpPr>
            <p:nvPr/>
          </p:nvCxnSpPr>
          <p:spPr>
            <a:xfrm rot="5400000">
              <a:off x="1047450" y="6477540"/>
              <a:ext cx="2694477" cy="113190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5710" y="452438"/>
            <a:ext cx="11249090" cy="1174706"/>
          </a:xfrm>
        </p:spPr>
        <p:txBody>
          <a:bodyPr/>
          <a:lstStyle/>
          <a:p>
            <a:r>
              <a:rPr lang="en-US" sz="4400" dirty="0" smtClean="0">
                <a:latin typeface="Arial headings"/>
                <a:cs typeface="Times New Roman" pitchFamily="18" charset="0"/>
              </a:rPr>
              <a:t>Synchronous Derivation</a:t>
            </a:r>
            <a:endParaRPr lang="en-US" sz="4400" dirty="0">
              <a:latin typeface="Arial headings"/>
              <a:cs typeface="Times New Roman" pitchFamily="18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48909" y="2503455"/>
            <a:ext cx="11686032" cy="8887968"/>
            <a:chOff x="1319673" y="3424962"/>
            <a:chExt cx="10842242" cy="7841613"/>
          </a:xfrm>
        </p:grpSpPr>
        <p:grpSp>
          <p:nvGrpSpPr>
            <p:cNvPr id="2" name="Group 15"/>
            <p:cNvGrpSpPr/>
            <p:nvPr/>
          </p:nvGrpSpPr>
          <p:grpSpPr>
            <a:xfrm>
              <a:off x="1742859" y="4212366"/>
              <a:ext cx="8721250" cy="7054209"/>
              <a:chOff x="1742859" y="2925729"/>
              <a:chExt cx="8721250" cy="7054209"/>
            </a:xfrm>
            <a:scene3d>
              <a:camera prst="perspectiveRelaxed">
                <a:rot lat="17868000" lon="17880000" rev="3912000"/>
              </a:camera>
              <a:lightRig rig="threePt" dir="t"/>
            </a:scene3d>
          </p:grpSpPr>
          <p:pic>
            <p:nvPicPr>
              <p:cNvPr id="38" name="Picture 37" descr="align_grid_nowords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42859" y="2925729"/>
                <a:ext cx="8721250" cy="7054209"/>
              </a:xfrm>
              <a:prstGeom prst="rect">
                <a:avLst/>
              </a:prstGeom>
            </p:spPr>
          </p:pic>
          <p:sp>
            <p:nvSpPr>
              <p:cNvPr id="6" name="Rectangle 5"/>
              <p:cNvSpPr/>
              <p:nvPr/>
            </p:nvSpPr>
            <p:spPr bwMode="auto">
              <a:xfrm>
                <a:off x="1848688" y="7197750"/>
                <a:ext cx="4054534" cy="2665449"/>
              </a:xfrm>
              <a:prstGeom prst="rect">
                <a:avLst/>
              </a:prstGeom>
              <a:solidFill>
                <a:srgbClr val="9600E1">
                  <a:alpha val="37000"/>
                </a:srgbClr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Narrow" pitchFamily="34" charset="0"/>
                  <a:ea typeface="ヒラギノ角ゴ Pro W3" pitchFamily="-80" charset="-128"/>
                  <a:sym typeface="Arial Narrow" pitchFamily="34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8108972" y="5059365"/>
                <a:ext cx="2228884" cy="2154267"/>
              </a:xfrm>
              <a:prstGeom prst="rect">
                <a:avLst/>
              </a:prstGeom>
              <a:solidFill>
                <a:srgbClr val="9600E1">
                  <a:alpha val="37000"/>
                </a:srgbClr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4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Narrow" pitchFamily="34" charset="0"/>
                  <a:ea typeface="ヒラギノ角ゴ Pro W3" pitchFamily="-80" charset="-128"/>
                  <a:sym typeface="Arial Narrow" pitchFamily="34" charset="0"/>
                </a:endParaRPr>
              </a:p>
            </p:txBody>
          </p:sp>
        </p:grpSp>
        <p:pic>
          <p:nvPicPr>
            <p:cNvPr id="40" name="Picture 39" descr="glossed_chinese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19673" y="3424962"/>
              <a:ext cx="6645366" cy="3742635"/>
            </a:xfrm>
            <a:prstGeom prst="rect">
              <a:avLst/>
            </a:prstGeom>
            <a:scene3d>
              <a:camera prst="perspectiveContrastingRightFacing">
                <a:rot lat="21300000" lon="20400000" rev="213211"/>
              </a:camera>
              <a:lightRig rig="threePt" dir="t"/>
            </a:scene3d>
          </p:spPr>
        </p:pic>
        <p:pic>
          <p:nvPicPr>
            <p:cNvPr id="37" name="Picture 36" descr="TP_tmp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 cstate="print"/>
            <a:stretch>
              <a:fillRect/>
            </a:stretch>
          </p:blipFill>
          <p:spPr bwMode="auto">
            <a:xfrm>
              <a:off x="7327546" y="4928112"/>
              <a:ext cx="4834369" cy="2434206"/>
            </a:xfrm>
            <a:prstGeom prst="rect">
              <a:avLst/>
            </a:prstGeom>
            <a:noFill/>
            <a:ln/>
            <a:effectLst/>
            <a:scene3d>
              <a:camera prst="perspectiveContrastingLeftFacing">
                <a:rot lat="540000" lon="2400000" rev="21386789"/>
              </a:camera>
              <a:lightRig rig="threePt" dir="t"/>
            </a:scene3d>
          </p:spPr>
        </p:pic>
        <p:sp>
          <p:nvSpPr>
            <p:cNvPr id="8" name="Rectangle 7"/>
            <p:cNvSpPr/>
            <p:nvPr/>
          </p:nvSpPr>
          <p:spPr bwMode="auto">
            <a:xfrm>
              <a:off x="6794504" y="4848969"/>
              <a:ext cx="730260" cy="438156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perspectiveContrastingRightFacing">
                <a:rot lat="21153131" lon="20607318" rev="337804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ea typeface="ヒラギノ角ゴ Pro W3" pitchFamily="-80" charset="-128"/>
                <a:sym typeface="Arial Narrow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9152879" y="6294975"/>
              <a:ext cx="612122" cy="418748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perspectiveContrastingRightFacing">
                <a:rot lat="767948" lon="3015452" rev="138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itchFamily="34" charset="0"/>
                <a:ea typeface="ヒラギノ角ゴ Pro W3" pitchFamily="-80" charset="-128"/>
                <a:sym typeface="Arial Narrow" pitchFamily="34" charset="0"/>
              </a:endParaRPr>
            </a:p>
          </p:txBody>
        </p:sp>
        <p:cxnSp>
          <p:nvCxnSpPr>
            <p:cNvPr id="11" name="Straight Connector 10"/>
            <p:cNvCxnSpPr>
              <a:stCxn id="9" idx="2"/>
            </p:cNvCxnSpPr>
            <p:nvPr/>
          </p:nvCxnSpPr>
          <p:spPr>
            <a:xfrm rot="5400000">
              <a:off x="8894790" y="6585139"/>
              <a:ext cx="435567" cy="69273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9" idx="2"/>
            </p:cNvCxnSpPr>
            <p:nvPr/>
          </p:nvCxnSpPr>
          <p:spPr>
            <a:xfrm rot="16200000" flipH="1">
              <a:off x="9314690" y="6857973"/>
              <a:ext cx="764184" cy="47568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2"/>
            </p:cNvCxnSpPr>
            <p:nvPr/>
          </p:nvCxnSpPr>
          <p:spPr>
            <a:xfrm rot="16200000" flipH="1">
              <a:off x="7031839" y="5414920"/>
              <a:ext cx="1862163" cy="160657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8" idx="2"/>
            </p:cNvCxnSpPr>
            <p:nvPr/>
          </p:nvCxnSpPr>
          <p:spPr>
            <a:xfrm rot="5400000">
              <a:off x="6137269" y="6309490"/>
              <a:ext cx="204473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3" name="Rectangle 3"/>
          <p:cNvSpPr>
            <a:spLocks noGrp="1" noChangeArrowheads="1"/>
          </p:cNvSpPr>
          <p:nvPr>
            <p:ph type="title"/>
          </p:nvPr>
        </p:nvSpPr>
        <p:spPr>
          <a:xfrm>
            <a:off x="1692787" y="276162"/>
            <a:ext cx="11249668" cy="1300163"/>
          </a:xfrm>
        </p:spPr>
        <p:txBody>
          <a:bodyPr/>
          <a:lstStyle/>
          <a:p>
            <a:r>
              <a:rPr lang="en-US" sz="4400" dirty="0" smtClean="0"/>
              <a:t>Weakly Synchronized Example</a:t>
            </a:r>
            <a:endParaRPr lang="en-US" sz="4400" dirty="0"/>
          </a:p>
        </p:txBody>
      </p:sp>
      <p:sp>
        <p:nvSpPr>
          <p:cNvPr id="11" name="Rectangle 10"/>
          <p:cNvSpPr/>
          <p:nvPr/>
        </p:nvSpPr>
        <p:spPr bwMode="auto">
          <a:xfrm rot="16200000">
            <a:off x="-1524747" y="3341485"/>
            <a:ext cx="3417709" cy="29519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 rot="5400000">
            <a:off x="-818457" y="3690127"/>
            <a:ext cx="3468736" cy="146052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842886" y="1992273"/>
            <a:ext cx="11172978" cy="36513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 Narrow" pitchFamily="34" charset="0"/>
              <a:ea typeface="ヒラギノ角ゴ Pro W3" pitchFamily="-80" charset="-128"/>
              <a:sym typeface="Arial Narrow" pitchFamily="34" charset="0"/>
            </a:endParaRPr>
          </a:p>
        </p:txBody>
      </p:sp>
      <p:pic>
        <p:nvPicPr>
          <p:cNvPr id="16" name="Picture 15" descr="qualitative_examp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6621" y="2065299"/>
            <a:ext cx="11916937" cy="7364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ADMINISTRATOR@ITFOZEGHACEBWQ8A" val="3028"/>
  <p:tag name="FIRSTJOHN@EKWUWJGFUVWYY57I" val="3660"/>
  <p:tag name="DEFAULTDISPLAYSOURCE" val="\documentclass{article}\pagestyle{empty}&#10;\begin{document}&#10;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&#10;\newcommand{\argmax}[1]{{\hbox{$\underset{#1}{\mbox{argmax}}\;$}}}&#10;\begin{document}&#10;\[&#10;\phi(~~~,~~~)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8"/>
  <p:tag name="PICTUREFILESIZE" val="129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&#10;\newcommand{\argmax}[1]{{\hbox{$\underset{#1}{\mbox{argmax}}\;$}}}&#10;\begin{document}&#10;\[&#10;\phi(~~~,~~~,~~~)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52"/>
  <p:tag name="PICTUREFILESIZE" val="138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&#10;\newcommand{\argmax}[1]{{\hbox{$\underset{#1}{\mbox{argmax}}\;$}}}&#10;\begin{document}&#10;\[&#10;\phi(~~~,~~~,~~~)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52"/>
  <p:tag name="PICTUREFILESIZE" val="138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math}&#10;\usepackage{amsfonts}&#10;\begin{document}&#10;\definecolor{titleblue}{rgb}{0.18,0.22,0.659}&#10;\color{titleblue}&#10;\[&#10;\theta&#10;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5"/>
  <p:tag name="PICTUREFILESIZE" val="174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math}&#10;\usepackage{amsfonts}&#10;\begin{document}&#10;\definecolor{titleblue}{rgb}{0.18,0.22,0.659}&#10;\[&#10;\theta&#10;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5"/>
  <p:tag name="PICTUREFILESIZE" val="133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&#10;\newcommand{\argmax}[1]{{\hbox{$\underset{#1}{\mbox{argmax}}\;$}}}&#10;\begin{document}&#10;\[&#10;{Z(~~~,~~~)} 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9"/>
  <p:tag name="PICTUREFILESIZE" val="125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&#10;\newcommand{\argmax}[1]{{\hbox{$\underset{#1}{\mbox{argmax}}\;$}}}&#10;\begin{document}&#10;\[&#10;p_{\theta}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0"/>
  <p:tag name="PICTUREFILESIZE" val="68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&#10;\newcommand{\argmax}[1]{{\hbox{$\underset{#1}{\mbox{argmax}}\;$}}}&#10;\begin{document}&#10;\[&#10;\log p_{\theta}\left(~~~, ~~~, ~~~ | ~~~, ~~~\right) = \langle\theta,\phi(~~~,~~~,~~~,~~~,~~~)\rangle - \log Z(~~~,~~~)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77"/>
  <p:tag name="PICTUREFILESIZE" val="744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&#10;\newcommand{\argmax}[1]{{\hbox{$\underset{#1}{\mbox{argmax}}\;$}}}&#10;\begin{document}&#10;\[&#10;{Z(~~~,~~~)} = \sum_{~~~,~~~,~~~} \exp\left\{\langle\theta,\phi(~~~,~~~,~~~,~~~,~~~)\rangle \right\}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15"/>
  <p:tag name="PICTUREFILESIZE" val="744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&#10;\newcommand{\argmax}[1]{{\hbox{$\underset{#1}{\mbox{argmax}}\;$}}}&#10;\begin{document}&#10;\[&#10;\sum_{~~~} 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5"/>
  <p:tag name="PICTUREFILESIZE" val="10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&#10;\newcommand{\argmax}[1]{{\hbox{$\underset{#1}{\mbox{argmax}}\;$}}}&#10;\begin{document}&#10;\[&#10;\sum_{~~~} 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5"/>
  <p:tag name="PICTUREFILESIZE" val="10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&#10;\newcommand{\argmax}[1]{{\hbox{$\underset{#1}{\mbox{argmax}}\;$}}}&#10;\begin{document}&#10;\[&#10;\sum_{~~~} 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5"/>
  <p:tag name="PICTUREFILESIZE" val="10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&#10;\newcommand{\argmax}[1]{{\hbox{$\underset{#1}{\mbox{argmax}}\;$}}}&#10;\begin{document}&#10;\[&#10;{Z(~~~,~~~)} = \sum_{~~~,~~~,~~~} \exp\left\{\langle\theta,\phi(~~~,~~~,~~~,~~~,~~~)\rangle \right\}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15"/>
  <p:tag name="PICTUREFILESIZE" val="744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&#10;\newcommand{\argmax}[1]{{\hbox{$\underset{#1}{\mbox{argmax}}\;$}}}&#10;\begin{document}&#10;\[&#10;{Z(~~~,~~~)} 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9"/>
  <p:tag name="PICTUREFILESIZE" val="125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&#10;\newcommand{\argmax}[1]{{\hbox{$\underset{#1}{\mbox{argmax}}\;$}}}&#10;\begin{document}&#10;\[&#10;{Z(~~~,~~~)} 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9"/>
  <p:tag name="PICTUREFILESIZE" val="125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&#10;\newcommand{\argmax}[1]{{\hbox{$\underset{#1}{\mbox{argmax}}\;$}}}&#10;\begin{document}&#10;\[&#10;\phi(~~~,~~~,~~~)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52"/>
  <p:tag name="PICTUREFILESIZE" val="138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&#10;\newcommand{\argmax}[1]{{\hbox{$\underset{#1}{\mbox{argmax}}\;$}}}&#10;\begin{document}&#10;\[&#10;q(~~~)~q(~~~)~q(~~~)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74"/>
  <p:tag name="PICTUREFILESIZE" val="241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&#10;\newcommand{\argmax}[1]{{\hbox{$\underset{#1}{\mbox{argmax}}\;$}}}&#10;\begin{document}&#10;$q(~~~) \propto \exp\left\{ \langle \theta, \phi(E_{q}(~~~),E_{q}(~~~),~~~) \rangle \right\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71"/>
  <p:tag name="PICTUREFILESIZE" val="774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&#10;\newcommand{\argmax}[1]{{\hbox{$\underset{#1}{\mbox{argmax}}\;$}}}&#10;\begin{document}&#10;\[&#10;q 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5"/>
  <p:tag name="PICTUREFILESIZE" val="4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&#10;\newcommand{\argmax}[1]{{\hbox{$\underset{#1}{\mbox{argmax}}\;$}}}&#10;\begin{document}&#10;$q(~~~) \propto \exp\left\{ \langle \theta, \phi(~~~,E_{q}(~~~),E_{q}(~~~) ) \rangle \right\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71"/>
  <p:tag name="PICTUREFILESIZE" val="768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times}&#10;\usepackage{qtree}&#10;\usepackage{color}&#10;\newcommand{\argmax}[1]{{\hbox{$\underset{#1}{\mbox{argmax}}\;$}}}&#10;\begin{document}&#10;\definecolor{darkred}{rgb}{0.7,0,0}&#10;\begin{figure}&#10;\color{darkred}&#10;\Huge{&#10;\Tree [.VP [.V read ]  [\qroof{the~~~book}.Obj ] [\qroof{in~~~the~~~office}.PP ] ]&#10;}&#10;\end{figure}&#10;&#10;\end{document}&#10;"/>
  <p:tag name="FILENAME" val="TP_tmp"/>
  <p:tag name="FORMAT" val="png256"/>
  <p:tag name="RES" val="300"/>
  <p:tag name="BLEND" val="0"/>
  <p:tag name="TRANSPARENT" val="0"/>
  <p:tag name="TBUG" val="0"/>
  <p:tag name="ALLOWFS" val="0"/>
  <p:tag name="ORIGWIDTH" val="409"/>
  <p:tag name="PICTUREFILESIZE" val="1946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&#10;\newcommand{\argmax}[1]{{\hbox{$\underset{#1}{\mbox{argmax}}\;$}}}&#10;\begin{document}&#10;\[&#10;{Z(~~~,~~~)} 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9"/>
  <p:tag name="PICTUREFILESIZE" val="125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&#10;\newcommand{\argmax}[1]{{\hbox{$\underset{#1}{\mbox{argmax}}\;$}}}&#10;\begin{document}&#10;$q(~~~) \propto \exp\left\{ \langle \theta, \phi(E_{q}(~~~),~~~,E_{q}(~~~) ) \rangle \right\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71"/>
  <p:tag name="PICTUREFILESIZE" val="766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&#10;\newcommand{\argmax}[1]{{\hbox{$\underset{#1}{\mbox{argmax}}\;$}}}&#10;\begin{document}&#10;\[&#10;KL\left(~q(~~~)q(~~~)q(~~~),~~p_{\theta}\left(~~~, ~~~, ~~~ | ~~~, ~~~\right)~\right) 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97"/>
  <p:tag name="PICTUREFILESIZE" val="578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&#10;\newcommand{\argmax}[1]{{\hbox{$\underset{#1}{\mbox{argmax}}\;$}}}&#10;\begin{document}&#10;\[&#10;p_{\theta}\left(~~~, ~~~, ~~~ | ~~~, ~~~\right) \approx q(~~~)q(~~~)q(~~~)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66"/>
  <p:tag name="PICTUREFILESIZE" val="474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&#10;\newcommand{\argmax}[1]{{\hbox{$\underset{#1}{\mbox{argmax}}\;$}}}&#10;\begin{document}&#10;\[&#10;\sum_{~~~} 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5"/>
  <p:tag name="PICTUREFILESIZE" val="102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&#10;\newcommand{\argmax}[1]{{\hbox{$\underset{#1}{\mbox{argmax}}\;$}}}&#10;\begin{document}&#10;\[&#10;\sum_{~~~} 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5"/>
  <p:tag name="PICTUREFILESIZE" val="102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&#10;\newcommand{\argmax}[1]{{\hbox{$\underset{#1}{\mbox{argmax}}\;$}}}&#10;\begin{document}&#10;\[&#10;\sum_{~~~} 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5"/>
  <p:tag name="PICTUREFILESIZE" val="102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&#10;\newcommand{\argmax}[1]{{\hbox{$\underset{#1}{\mbox{argmax}}\;$}}}&#10;\begin{document}&#10;\[&#10;\sum_{~~~} 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5"/>
  <p:tag name="PICTUREFILESIZE" val="102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&#10;\newcommand{\argmax}[1]{{\hbox{$\underset{#1}{\mbox{argmax}}\;$}}}&#10;\begin{document}&#10;\[&#10;O(n^{6})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6"/>
  <p:tag name="PICTUREFILESIZE" val="172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&#10;\newcommand{\argmax}[1]{{\hbox{$\underset{#1}{\mbox{argmax}}\;$}}}&#10;\begin{document}&#10;\[&#10;{Z(~~~,~~~)} 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9"/>
  <p:tag name="PICTUREFILESIZE" val="125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times}&#10;\usepackage{qtree}&#10;\usepackage{color}&#10;\newcommand{\argmax}[1]{{\hbox{$\underset{#1}{\mbox{argmax}}\;$}}}&#10;\begin{document}&#10;\definecolor{darkred}{rgb}{0.7,0,0}&#10;\begin{figure}&#10;\color{darkred}&#10;\Huge{&#10;\Tree [.VP [.V read ]  [\qroof{the~~~book}.Obj ] [\qroof{in~~~the~~~office}.PP ] ]&#10;}&#10;\end{figure}&#10;&#10;\end{document}&#10;"/>
  <p:tag name="FILENAME" val="TP_tmp"/>
  <p:tag name="FORMAT" val="png256"/>
  <p:tag name="RES" val="300"/>
  <p:tag name="BLEND" val="0"/>
  <p:tag name="TRANSPARENT" val="0"/>
  <p:tag name="TBUG" val="0"/>
  <p:tag name="ALLOWFS" val="0"/>
  <p:tag name="ORIGWIDTH" val="409"/>
  <p:tag name="PICTUREFILESIZE" val="1941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&#10;\newcommand{\argmax}[1]{{\hbox{$\underset{#1}{\mbox{argmax}}\;$}}}&#10;\begin{document}&#10;\[&#10;p_{\theta}\left(~~~, ~~~, ~~~ | ~~~, ~~~\right)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86"/>
  <p:tag name="PICTUREFILESIZE" val="198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times}&#10;\usepackage{qtree}&#10;\usepackage{color}&#10;\newcommand{\argmax}[1]{{\hbox{$\underset{#1}{\mbox{argmax}}\;$}}}&#10;\begin{document}&#10;\definecolor{darkred}{rgb}{0.7,0,0}&#10;\begin{figure}&#10;\color{darkred}&#10;\Huge{&#10;\Tree [.VP [.V read ]  [\qroof{the~~~book}.Obj ] [\qroof{in~~~the~~~office}.PP ] ]&#10;}&#10;\end{figure}&#10;&#10;\end{document}&#10;"/>
  <p:tag name="FILENAME" val="TP_tmp"/>
  <p:tag name="FORMAT" val="png256"/>
  <p:tag name="RES" val="300"/>
  <p:tag name="BLEND" val="0"/>
  <p:tag name="TRANSPARENT" val="0"/>
  <p:tag name="TBUG" val="0"/>
  <p:tag name="ALLOWFS" val="0"/>
  <p:tag name="ORIGWIDTH" val="409"/>
  <p:tag name="PICTUREFILESIZE" val="1941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times}&#10;\usepackage{qtree}&#10;\usepackage{color}&#10;\newcommand{\argmax}[1]{{\hbox{$\underset{#1}{\mbox{argmax}}\;$}}}&#10;\begin{document}&#10;\definecolor{darkred}{rgb}{0.7,0,0}&#10;\begin{figure}&#10;\color{darkred}&#10;\Huge{&#10;\Tree [.VP [.V read ]  [\qroof{the~~~book}.Obj ] [\qroof{in~~~the~~~office}.PP ] ]&#10;}&#10;\end{figure}&#10;&#10;\end{document}&#10;"/>
  <p:tag name="FILENAME" val="TP_tmp"/>
  <p:tag name="FORMAT" val="png256"/>
  <p:tag name="RES" val="300"/>
  <p:tag name="BLEND" val="0"/>
  <p:tag name="TRANSPARENT" val="0"/>
  <p:tag name="TBUG" val="0"/>
  <p:tag name="ALLOWFS" val="0"/>
  <p:tag name="ORIGWIDTH" val="409"/>
  <p:tag name="PICTUREFILESIZE" val="1941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times}&#10;\usepackage{qtree}&#10;\usepackage{color}&#10;\newcommand{\argmax}[1]{{\hbox{$\underset{#1}{\mbox{argmax}}\;$}}}&#10;\begin{document}&#10;\definecolor{darkred}{rgb}{0.7,0,0}&#10;\begin{figure}&#10;\color{darkred}&#10;\Huge{&#10;\Tree [.VP [.V read ]  [\qroof{the~~~book}.Obj ] [\qroof{in~~~the~~~office}.PP ] ]&#10;}&#10;\end{figure}&#10;&#10;\end{document}&#10;"/>
  <p:tag name="FILENAME" val="TP_tmp"/>
  <p:tag name="FORMAT" val="png256"/>
  <p:tag name="RES" val="300"/>
  <p:tag name="BLEND" val="0"/>
  <p:tag name="TRANSPARENT" val="0"/>
  <p:tag name="TBUG" val="0"/>
  <p:tag name="ALLOWFS" val="0"/>
  <p:tag name="ORIGWIDTH" val="409"/>
  <p:tag name="PICTUREFILESIZE" val="1941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&#10;\newcommand{\argmax}[1]{{\hbox{$\underset{#1}{\mbox{argmax}}\;$}}}&#10;\begin{document}&#10;\[&#10;p_{\theta}\left(~~~, ~~~, ~~~ | ~~~, ~~~\right) = \frac{1}{Z(~~~,~~~)}\exp\left\{\langle\theta,\phi(~~~,~~~,~~~,~~~,~~~)\rangle \right\}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68"/>
  <p:tag name="PICTUREFILESIZE" val="858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2E38A8"/>
      </a:accent1>
      <a:accent2>
        <a:srgbClr val="333399"/>
      </a:accent2>
      <a:accent3>
        <a:srgbClr val="FFFFFF"/>
      </a:accent3>
      <a:accent4>
        <a:srgbClr val="000000"/>
      </a:accent4>
      <a:accent5>
        <a:srgbClr val="ADAED1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Arial"/>
        <a:ea typeface="ヒラギノ角ゴ Pro W3"/>
        <a:cs typeface=""/>
      </a:majorFont>
      <a:minorFont>
        <a:latin typeface="Arial Narrow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 Narrow" pitchFamily="34" charset="0"/>
            <a:ea typeface="ヒラギノ角ゴ Pro W3" pitchFamily="-80" charset="-128"/>
            <a:sym typeface="Arial Narrow" pitchFamily="34" charset="0"/>
          </a:defRPr>
        </a:defPPr>
      </a:lst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45875</TotalTime>
  <Pages>0</Pages>
  <Words>689</Words>
  <Characters>0</Characters>
  <Application>Microsoft Office PowerPoint</Application>
  <PresentationFormat>Custom</PresentationFormat>
  <Lines>0</Lines>
  <Paragraphs>251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44" baseType="lpstr">
      <vt:lpstr>Arial</vt:lpstr>
      <vt:lpstr>ヒラギノ角ゴ Pro W3</vt:lpstr>
      <vt:lpstr>Arial Narrow</vt:lpstr>
      <vt:lpstr>Wingdings</vt:lpstr>
      <vt:lpstr>CMMI10</vt:lpstr>
      <vt:lpstr>CMSY10</vt:lpstr>
      <vt:lpstr>CMEX10</vt:lpstr>
      <vt:lpstr>MSBM10</vt:lpstr>
      <vt:lpstr>CMMI7</vt:lpstr>
      <vt:lpstr>CMMI5</vt:lpstr>
      <vt:lpstr>CMR10</vt:lpstr>
      <vt:lpstr>CMSY10ORIG</vt:lpstr>
      <vt:lpstr>CMBX10</vt:lpstr>
      <vt:lpstr>SimSun</vt:lpstr>
      <vt:lpstr>Times New Roman</vt:lpstr>
      <vt:lpstr>Arial headings</vt:lpstr>
      <vt:lpstr>Lucida Grande</vt:lpstr>
      <vt:lpstr>Tahoma</vt:lpstr>
      <vt:lpstr>Title</vt:lpstr>
      <vt:lpstr>Joint Parsing and Alignment with Weakly Synchronized Grammars</vt:lpstr>
      <vt:lpstr>Statistical MT Training Pipeline</vt:lpstr>
      <vt:lpstr>Slide 3</vt:lpstr>
      <vt:lpstr>Slide 4</vt:lpstr>
      <vt:lpstr>Slide 5</vt:lpstr>
      <vt:lpstr>Correspondence via Synchronous Grammars</vt:lpstr>
      <vt:lpstr>Synchronous derivation</vt:lpstr>
      <vt:lpstr>Synchronous Derivation</vt:lpstr>
      <vt:lpstr>Weakly Synchronized Example</vt:lpstr>
      <vt:lpstr>Weakly Synchronized Example</vt:lpstr>
      <vt:lpstr>Weakly Synchronized Example</vt:lpstr>
      <vt:lpstr>Weakly Synchronized Example</vt:lpstr>
      <vt:lpstr>Correspondence Model &amp; Feature Types</vt:lpstr>
      <vt:lpstr>Estimating </vt:lpstr>
      <vt:lpstr>Computing  </vt:lpstr>
      <vt:lpstr>Approximating                 : Mean Field</vt:lpstr>
      <vt:lpstr>Large scale inference</vt:lpstr>
      <vt:lpstr>Quantitative Results: Parsing</vt:lpstr>
      <vt:lpstr>Quantitative Results: Parsing</vt:lpstr>
      <vt:lpstr>Quantitative Results: Parsing</vt:lpstr>
      <vt:lpstr>Incorrect English PP Attachment</vt:lpstr>
      <vt:lpstr>Corrected English PP Attachment</vt:lpstr>
      <vt:lpstr>Quantitative Results: Translation</vt:lpstr>
      <vt:lpstr>Better Translations with Bilingual Adaptation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Tailoring Word Alignments to Syntactic Machine Translation</dc:title>
  <dc:creator>blitzer</dc:creator>
  <cp:lastModifiedBy>John</cp:lastModifiedBy>
  <cp:revision>1439</cp:revision>
  <dcterms:modified xsi:type="dcterms:W3CDTF">2010-08-09T01:25:17Z</dcterms:modified>
</cp:coreProperties>
</file>