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tags/tag7.xml" ContentType="application/vnd.openxmlformats-officedocument.presentationml.tags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tags/tag15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49" r:id="rId1"/>
  </p:sldMasterIdLst>
  <p:notesMasterIdLst>
    <p:notesMasterId r:id="rId31"/>
  </p:notesMasterIdLst>
  <p:sldIdLst>
    <p:sldId id="256" r:id="rId2"/>
    <p:sldId id="257" r:id="rId3"/>
    <p:sldId id="321" r:id="rId4"/>
    <p:sldId id="328" r:id="rId5"/>
    <p:sldId id="317" r:id="rId6"/>
    <p:sldId id="258" r:id="rId7"/>
    <p:sldId id="358" r:id="rId8"/>
    <p:sldId id="318" r:id="rId9"/>
    <p:sldId id="260" r:id="rId10"/>
    <p:sldId id="290" r:id="rId11"/>
    <p:sldId id="323" r:id="rId12"/>
    <p:sldId id="325" r:id="rId13"/>
    <p:sldId id="326" r:id="rId14"/>
    <p:sldId id="327" r:id="rId15"/>
    <p:sldId id="293" r:id="rId16"/>
    <p:sldId id="355" r:id="rId17"/>
    <p:sldId id="333" r:id="rId18"/>
    <p:sldId id="334" r:id="rId19"/>
    <p:sldId id="335" r:id="rId20"/>
    <p:sldId id="336" r:id="rId21"/>
    <p:sldId id="337" r:id="rId22"/>
    <p:sldId id="329" r:id="rId23"/>
    <p:sldId id="344" r:id="rId24"/>
    <p:sldId id="348" r:id="rId25"/>
    <p:sldId id="349" r:id="rId26"/>
    <p:sldId id="359" r:id="rId27"/>
    <p:sldId id="360" r:id="rId28"/>
    <p:sldId id="356" r:id="rId29"/>
    <p:sldId id="357" r:id="rId30"/>
  </p:sldIdLst>
  <p:sldSz cx="13004800" cy="9753600"/>
  <p:notesSz cx="6858000" cy="9144000"/>
  <p:embeddedFontLst>
    <p:embeddedFont>
      <p:font typeface="Arial Narrow" pitchFamily="34" charset="0"/>
      <p:regular r:id="rId32"/>
      <p:bold r:id="rId33"/>
      <p:italic r:id="rId34"/>
      <p:boldItalic r:id="rId35"/>
    </p:embeddedFont>
    <p:embeddedFont>
      <p:font typeface="CMMI10" pitchFamily="34" charset="0"/>
      <p:regular r:id="rId36"/>
    </p:embeddedFont>
    <p:embeddedFont>
      <p:font typeface="CMSY10" pitchFamily="34" charset="0"/>
      <p:regular r:id="rId37"/>
    </p:embeddedFont>
    <p:embeddedFont>
      <p:font typeface="CMEX10" pitchFamily="34" charset="0"/>
      <p:regular r:id="rId38"/>
    </p:embeddedFont>
    <p:embeddedFont>
      <p:font typeface="MSBM10" pitchFamily="34" charset="0"/>
      <p:regular r:id="rId39"/>
    </p:embeddedFont>
    <p:embeddedFont>
      <p:font typeface="CMMI7" pitchFamily="34" charset="0"/>
      <p:regular r:id="rId40"/>
    </p:embeddedFont>
    <p:embeddedFont>
      <p:font typeface="CMMI5" pitchFamily="34" charset="0"/>
      <p:regular r:id="rId41"/>
    </p:embeddedFont>
    <p:embeddedFont>
      <p:font typeface="CMR10" pitchFamily="34" charset="0"/>
      <p:regular r:id="rId42"/>
    </p:embeddedFont>
    <p:embeddedFont>
      <p:font typeface="CMSY10ORIG" pitchFamily="34" charset="0"/>
      <p:regular r:id="rId43"/>
    </p:embeddedFont>
    <p:embeddedFont>
      <p:font typeface="CMBX10" pitchFamily="34" charset="0"/>
      <p:regular r:id="rId44"/>
    </p:embeddedFont>
    <p:embeddedFont>
      <p:font typeface="CMMIB7" pitchFamily="34" charset="0"/>
      <p:regular r:id="rId45"/>
    </p:embeddedFont>
    <p:embeddedFont>
      <p:font typeface="CMR7" pitchFamily="34" charset="0"/>
      <p:regular r:id="rId46"/>
    </p:embeddedFont>
    <p:embeddedFont>
      <p:font typeface="Calibri" pitchFamily="34" charset="0"/>
      <p:regular r:id="rId47"/>
      <p:bold r:id="rId48"/>
      <p:italic r:id="rId49"/>
      <p:boldItalic r:id="rId50"/>
    </p:embeddedFont>
    <p:embeddedFont>
      <p:font typeface="SimSun" pitchFamily="2" charset="-122"/>
      <p:regular r:id="rId51"/>
    </p:embeddedFont>
    <p:embeddedFont>
      <p:font typeface="新細明體" pitchFamily="18" charset="-120"/>
      <p:regular r:id="rId52"/>
    </p:embeddedFont>
    <p:embeddedFont>
      <p:font typeface="ＭＳ 明朝" pitchFamily="49" charset="-128"/>
      <p:regular r:id="rId53"/>
    </p:embeddedFont>
    <p:embeddedFont>
      <p:font typeface="Tahoma" pitchFamily="34" charset="0"/>
      <p:regular r:id="rId54"/>
      <p:bold r:id="rId55"/>
    </p:embeddedFont>
  </p:embeddedFontLst>
  <p:custDataLst>
    <p:tags r:id="rId56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Arial Narrow" pitchFamily="34" charset="0"/>
        <a:ea typeface="ヒラギノ角ゴ Pro W3" pitchFamily="-80" charset="-128"/>
        <a:cs typeface="+mn-cs"/>
        <a:sym typeface="Arial Narrow" pitchFamily="34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Arial Narrow" pitchFamily="34" charset="0"/>
        <a:ea typeface="ヒラギノ角ゴ Pro W3" pitchFamily="-80" charset="-128"/>
        <a:cs typeface="+mn-cs"/>
        <a:sym typeface="Arial Narrow" pitchFamily="34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Arial Narrow" pitchFamily="34" charset="0"/>
        <a:ea typeface="ヒラギノ角ゴ Pro W3" pitchFamily="-80" charset="-128"/>
        <a:cs typeface="+mn-cs"/>
        <a:sym typeface="Arial Narrow" pitchFamily="34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Arial Narrow" pitchFamily="34" charset="0"/>
        <a:ea typeface="ヒラギノ角ゴ Pro W3" pitchFamily="-80" charset="-128"/>
        <a:cs typeface="+mn-cs"/>
        <a:sym typeface="Arial Narrow" pitchFamily="34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Arial Narrow" pitchFamily="34" charset="0"/>
        <a:ea typeface="ヒラギノ角ゴ Pro W3" pitchFamily="-80" charset="-128"/>
        <a:cs typeface="+mn-cs"/>
        <a:sym typeface="Arial Narrow" pitchFamily="34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Arial Narrow" pitchFamily="34" charset="0"/>
        <a:ea typeface="ヒラギノ角ゴ Pro W3" pitchFamily="-80" charset="-128"/>
        <a:cs typeface="+mn-cs"/>
        <a:sym typeface="Arial Narrow" pitchFamily="34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Arial Narrow" pitchFamily="34" charset="0"/>
        <a:ea typeface="ヒラギノ角ゴ Pro W3" pitchFamily="-80" charset="-128"/>
        <a:cs typeface="+mn-cs"/>
        <a:sym typeface="Arial Narrow" pitchFamily="34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Arial Narrow" pitchFamily="34" charset="0"/>
        <a:ea typeface="ヒラギノ角ゴ Pro W3" pitchFamily="-80" charset="-128"/>
        <a:cs typeface="+mn-cs"/>
        <a:sym typeface="Arial Narrow" pitchFamily="34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Arial Narrow" pitchFamily="34" charset="0"/>
        <a:ea typeface="ヒラギノ角ゴ Pro W3" pitchFamily="-80" charset="-128"/>
        <a:cs typeface="+mn-cs"/>
        <a:sym typeface="Arial Narrow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BD15B5"/>
    <a:srgbClr val="009900"/>
    <a:srgbClr val="CC0000"/>
    <a:srgbClr val="FF9999"/>
    <a:srgbClr val="FF99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3470" autoAdjust="0"/>
  </p:normalViewPr>
  <p:slideViewPr>
    <p:cSldViewPr>
      <p:cViewPr varScale="1">
        <p:scale>
          <a:sx n="44" d="100"/>
          <a:sy n="44" d="100"/>
        </p:scale>
        <p:origin x="-132" y="-156"/>
      </p:cViewPr>
      <p:guideLst>
        <p:guide orient="horz" pos="3049"/>
        <p:guide pos="4073"/>
      </p:guideLst>
    </p:cSldViewPr>
  </p:slideViewPr>
  <p:outlineViewPr>
    <p:cViewPr>
      <p:scale>
        <a:sx n="33" d="100"/>
        <a:sy n="33" d="100"/>
      </p:scale>
      <p:origin x="0" y="59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50" Type="http://schemas.openxmlformats.org/officeDocument/2006/relationships/font" Target="fonts/font19.fntdata"/><Relationship Id="rId55" Type="http://schemas.openxmlformats.org/officeDocument/2006/relationships/font" Target="fonts/font2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0.fntdata"/><Relationship Id="rId54" Type="http://schemas.openxmlformats.org/officeDocument/2006/relationships/font" Target="fonts/font2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3" Type="http://schemas.openxmlformats.org/officeDocument/2006/relationships/font" Target="fonts/font22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font" Target="fonts/font18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52" Type="http://schemas.openxmlformats.org/officeDocument/2006/relationships/font" Target="fonts/font21.fntdata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font" Target="fonts/font17.fntdata"/><Relationship Id="rId56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font" Target="fonts/font20.fntdata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3" name="Rectangle 3"/>
          <p:cNvSpPr>
            <a:spLocks noGrp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5"/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6326" name="Rectangle 6"/>
          <p:cNvSpPr>
            <a:spLocks noGrp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7" name="Rectangle 7"/>
          <p:cNvSpPr>
            <a:spLocks noGrp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4DB39CF-2F0D-41FE-AAC6-4D63C3942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38B1F2-2275-482B-9631-CB923DAA6C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B8355A-9185-4E88-80F8-C7BFBD9F7EB9}" type="slidenum">
              <a:rPr lang="en-US"/>
              <a:pPr/>
              <a:t>10</a:t>
            </a:fld>
            <a:endParaRPr lang="en-US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B8355A-9185-4E88-80F8-C7BFBD9F7EB9}" type="slidenum">
              <a:rPr lang="en-US"/>
              <a:pPr/>
              <a:t>11</a:t>
            </a:fld>
            <a:endParaRPr lang="en-US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63F8DE-241F-4E07-AE82-022821870883}" type="slidenum">
              <a:rPr lang="en-US"/>
              <a:pPr/>
              <a:t>12</a:t>
            </a:fld>
            <a:endParaRPr lang="en-US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63F8DE-241F-4E07-AE82-022821870883}" type="slidenum">
              <a:rPr lang="en-US"/>
              <a:pPr/>
              <a:t>13</a:t>
            </a:fld>
            <a:endParaRPr lang="en-US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63F8DE-241F-4E07-AE82-022821870883}" type="slidenum">
              <a:rPr lang="en-US"/>
              <a:pPr/>
              <a:t>14</a:t>
            </a:fld>
            <a:endParaRPr lang="en-US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88648F-515C-478A-9B3A-B8C4738F210C}" type="slidenum">
              <a:rPr lang="en-US"/>
              <a:pPr/>
              <a:t>15</a:t>
            </a:fld>
            <a:endParaRPr lang="en-US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F249A5-CDD0-4003-AE4A-3B971246CAD0}" type="slidenum">
              <a:rPr lang="en-US"/>
              <a:pPr/>
              <a:t>16</a:t>
            </a:fld>
            <a:endParaRPr lang="en-US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E2BA82-6E5C-4236-82C5-552403CA3DC1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BBFB3D-7B82-49EA-B0CA-ABDD14D9E402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FD571D-6742-4924-BDE1-19A22545C844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F249A5-CDD0-4003-AE4A-3B971246CAD0}" type="slidenum">
              <a:rPr lang="en-US"/>
              <a:pPr/>
              <a:t>2</a:t>
            </a:fld>
            <a:endParaRPr lang="en-US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8B4038-669B-4D86-8F67-3F8F82C75337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5FA473-7FC7-41AD-A92B-B3D9746EA059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CD4483-00C6-463A-AF7C-E46B2DC7FDA4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79110E-A830-48C3-A9C3-40341DF9069B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F20D9F-E4D3-4F39-A4C5-1763B167C547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63F8DE-241F-4E07-AE82-022821870883}" type="slidenum">
              <a:rPr lang="en-US"/>
              <a:pPr/>
              <a:t>28</a:t>
            </a:fld>
            <a:endParaRPr lang="en-US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63F8DE-241F-4E07-AE82-022821870883}" type="slidenum">
              <a:rPr lang="en-US"/>
              <a:pPr/>
              <a:t>29</a:t>
            </a:fld>
            <a:endParaRPr lang="en-US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F249A5-CDD0-4003-AE4A-3B971246CAD0}" type="slidenum">
              <a:rPr lang="en-US"/>
              <a:pPr/>
              <a:t>3</a:t>
            </a:fld>
            <a:endParaRPr lang="en-US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BFA09E-FE32-4DF6-917F-44EDFA1BAC97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F249A5-CDD0-4003-AE4A-3B971246CAD0}" type="slidenum">
              <a:rPr lang="en-US"/>
              <a:pPr/>
              <a:t>5</a:t>
            </a:fld>
            <a:endParaRPr lang="en-US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CAF0A8-AE7D-41C4-9A08-74A0BB0546E6}" type="slidenum">
              <a:rPr lang="en-US"/>
              <a:pPr/>
              <a:t>6</a:t>
            </a:fld>
            <a:endParaRPr lang="en-US"/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CAF0A8-AE7D-41C4-9A08-74A0BB0546E6}" type="slidenum">
              <a:rPr lang="en-US"/>
              <a:pPr/>
              <a:t>7</a:t>
            </a:fld>
            <a:endParaRPr lang="en-US"/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CAF0A8-AE7D-41C4-9A08-74A0BB0546E6}" type="slidenum">
              <a:rPr lang="en-US"/>
              <a:pPr/>
              <a:t>8</a:t>
            </a:fld>
            <a:endParaRPr lang="en-US"/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43DE7D-5B77-4DF6-8652-749B9D98553C}" type="slidenum">
              <a:rPr lang="en-US"/>
              <a:pPr/>
              <a:t>9</a:t>
            </a:fld>
            <a:endParaRPr lang="en-US"/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400" y="452437"/>
            <a:ext cx="10210800" cy="130016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spcBef>
                <a:spcPts val="600"/>
              </a:spcBef>
              <a:buSzPct val="100000"/>
              <a:buFont typeface="Wingdings" pitchFamily="2" charset="2"/>
              <a:buChar char="§"/>
              <a:defRPr sz="3600">
                <a:solidFill>
                  <a:schemeClr val="accent1"/>
                </a:solidFill>
                <a:latin typeface="+mj-lt"/>
              </a:defRPr>
            </a:lvl1pPr>
            <a:lvl2pPr>
              <a:spcBef>
                <a:spcPts val="600"/>
              </a:spcBef>
              <a:buSzPct val="100000"/>
              <a:buFont typeface="Wingdings" pitchFamily="2" charset="2"/>
              <a:buChar char="§"/>
              <a:defRPr sz="3200">
                <a:latin typeface="+mj-lt"/>
              </a:defRPr>
            </a:lvl2pPr>
            <a:lvl3pPr>
              <a:spcBef>
                <a:spcPts val="600"/>
              </a:spcBef>
              <a:buSzPct val="100000"/>
              <a:buFont typeface="Wingdings" pitchFamily="2" charset="2"/>
              <a:buChar char="§"/>
              <a:defRPr sz="2800">
                <a:solidFill>
                  <a:schemeClr val="accent1"/>
                </a:solidFill>
                <a:latin typeface="+mj-lt"/>
              </a:defRPr>
            </a:lvl3pPr>
            <a:lvl4pPr>
              <a:spcBef>
                <a:spcPts val="600"/>
              </a:spcBef>
              <a:buSzPct val="100000"/>
              <a:buFont typeface="Wingdings" pitchFamily="2" charset="2"/>
              <a:buChar char="§"/>
              <a:defRPr sz="2400">
                <a:latin typeface="+mj-lt"/>
              </a:defRPr>
            </a:lvl4pPr>
            <a:lvl5pPr>
              <a:spcBef>
                <a:spcPts val="600"/>
              </a:spcBef>
              <a:buSzPct val="100000"/>
              <a:buFont typeface="Wingdings" pitchFamily="2" charset="2"/>
              <a:buChar char="§"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609600"/>
            <a:ext cx="2925762" cy="810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609600"/>
            <a:ext cx="8624888" cy="8102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nlp logo_hi re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389563" y="2845658"/>
            <a:ext cx="2828948" cy="356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37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4725" y="1188987"/>
            <a:ext cx="11055350" cy="16256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51038" y="6065787"/>
            <a:ext cx="9102725" cy="1192212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latin typeface="+mj-lt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395113"/>
            <a:ext cx="11704320" cy="16210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50240" y="2275841"/>
            <a:ext cx="5743787" cy="6443698"/>
          </a:xfrm>
          <a:prstGeom prst="rect">
            <a:avLst/>
          </a:prstGeom>
        </p:spPr>
        <p:txBody>
          <a:bodyPr lIns="130046" tIns="65023" rIns="130046" bIns="65023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610773" y="2275841"/>
            <a:ext cx="5743787" cy="3113476"/>
          </a:xfrm>
          <a:prstGeom prst="rect">
            <a:avLst/>
          </a:prstGeom>
        </p:spPr>
        <p:txBody>
          <a:bodyPr lIns="130046" tIns="65023" rIns="130046" bIns="65023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610773" y="5606063"/>
            <a:ext cx="5743787" cy="3113475"/>
          </a:xfrm>
          <a:prstGeom prst="rect">
            <a:avLst/>
          </a:prstGeom>
        </p:spPr>
        <p:txBody>
          <a:bodyPr lIns="130046" tIns="65023" rIns="130046" bIns="65023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0240" y="8879841"/>
            <a:ext cx="3034453" cy="650240"/>
          </a:xfrm>
          <a:prstGeom prst="rect">
            <a:avLst/>
          </a:prstGeom>
        </p:spPr>
        <p:txBody>
          <a:bodyPr lIns="130046" tIns="65023" rIns="130046" bIns="65023"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443307" y="8886613"/>
            <a:ext cx="4118187" cy="650240"/>
          </a:xfrm>
          <a:prstGeom prst="rect">
            <a:avLst/>
          </a:prstGeom>
        </p:spPr>
        <p:txBody>
          <a:bodyPr lIns="130046" tIns="65023" rIns="130046" bIns="65023"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320107" y="8879841"/>
            <a:ext cx="3034453" cy="650240"/>
          </a:xfrm>
          <a:prstGeom prst="rect">
            <a:avLst/>
          </a:prstGeom>
        </p:spPr>
        <p:txBody>
          <a:bodyPr lIns="130046" tIns="65023" rIns="130046" bIns="65023"/>
          <a:lstStyle>
            <a:lvl1pPr>
              <a:defRPr/>
            </a:lvl1pPr>
          </a:lstStyle>
          <a:p>
            <a:fld id="{49F06B78-35A2-401E-A64A-5FFFAF1B962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395113"/>
            <a:ext cx="11704320" cy="16210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50240" y="2275841"/>
            <a:ext cx="5743787" cy="6443698"/>
          </a:xfrm>
          <a:prstGeom prst="rect">
            <a:avLst/>
          </a:prstGeom>
        </p:spPr>
        <p:txBody>
          <a:bodyPr lIns="130046" tIns="65023" rIns="130046" bIns="65023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275841"/>
            <a:ext cx="5743787" cy="6443698"/>
          </a:xfrm>
          <a:prstGeom prst="rect">
            <a:avLst/>
          </a:prstGeom>
        </p:spPr>
        <p:txBody>
          <a:bodyPr lIns="130046" tIns="65023" rIns="130046" bIns="65023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0240" y="8879841"/>
            <a:ext cx="3034453" cy="650240"/>
          </a:xfrm>
          <a:prstGeom prst="rect">
            <a:avLst/>
          </a:prstGeom>
        </p:spPr>
        <p:txBody>
          <a:bodyPr lIns="130046" tIns="65023" rIns="130046" bIns="65023"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43307" y="8886613"/>
            <a:ext cx="4118187" cy="650240"/>
          </a:xfrm>
          <a:prstGeom prst="rect">
            <a:avLst/>
          </a:prstGeom>
        </p:spPr>
        <p:txBody>
          <a:bodyPr lIns="130046" tIns="65023" rIns="130046" bIns="65023"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20107" y="8879841"/>
            <a:ext cx="3034453" cy="650240"/>
          </a:xfrm>
          <a:prstGeom prst="rect">
            <a:avLst/>
          </a:prstGeom>
        </p:spPr>
        <p:txBody>
          <a:bodyPr lIns="130046" tIns="65023" rIns="130046" bIns="65023"/>
          <a:lstStyle>
            <a:lvl1pPr>
              <a:defRPr/>
            </a:lvl1pPr>
          </a:lstStyle>
          <a:p>
            <a:fld id="{71210FE4-C8F4-4745-B1E3-BC2DF728DF4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Arial Narrow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0400" y="457200"/>
            <a:ext cx="10210800" cy="130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46" tIns="65023" rIns="130046" bIns="650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 Narrow" pitchFamily="34" charset="0"/>
              </a:rPr>
              <a:t>Click to edit Master title style</a:t>
            </a:r>
          </a:p>
        </p:txBody>
      </p:sp>
      <p:pic>
        <p:nvPicPr>
          <p:cNvPr id="14339" name="Picture 7" descr="nlp logo_hi res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30175" y="107950"/>
            <a:ext cx="1689100" cy="212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6" name="Rectangle 8"/>
          <p:cNvSpPr>
            <a:spLocks noChangeArrowheads="1"/>
          </p:cNvSpPr>
          <p:nvPr/>
        </p:nvSpPr>
        <p:spPr bwMode="gray">
          <a:xfrm>
            <a:off x="1778000" y="1752600"/>
            <a:ext cx="10399713" cy="460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pPr defTabSz="1300163">
              <a:defRPr/>
            </a:pPr>
            <a:endParaRPr kumimoji="1" lang="en-US" sz="3400">
              <a:solidFill>
                <a:schemeClr val="tx1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  <p:sldLayoutId id="2147483901" r:id="rId12"/>
    <p:sldLayoutId id="2147483902" r:id="rId13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5400">
          <a:solidFill>
            <a:schemeClr val="accent1"/>
          </a:solidFill>
          <a:latin typeface="+mj-lt"/>
          <a:ea typeface="+mj-ea"/>
          <a:cs typeface="+mj-cs"/>
          <a:sym typeface="Arial Narrow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400">
          <a:solidFill>
            <a:schemeClr val="accent1"/>
          </a:solidFill>
          <a:latin typeface="Arial" charset="0"/>
          <a:ea typeface="ヒラギノ角ゴ Pro W3" pitchFamily="-80" charset="-128"/>
          <a:sym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400">
          <a:solidFill>
            <a:schemeClr val="accent1"/>
          </a:solidFill>
          <a:latin typeface="Arial" charset="0"/>
          <a:ea typeface="ヒラギノ角ゴ Pro W3" pitchFamily="-80" charset="-128"/>
          <a:sym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400">
          <a:solidFill>
            <a:schemeClr val="accent1"/>
          </a:solidFill>
          <a:latin typeface="Arial" charset="0"/>
          <a:ea typeface="ヒラギノ角ゴ Pro W3" pitchFamily="-80" charset="-128"/>
          <a:sym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400">
          <a:solidFill>
            <a:schemeClr val="accent1"/>
          </a:solidFill>
          <a:latin typeface="Arial" charset="0"/>
          <a:ea typeface="ヒラギノ角ゴ Pro W3" pitchFamily="-80" charset="-128"/>
          <a:sym typeface="Arial Narrow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700">
          <a:solidFill>
            <a:schemeClr val="accent1"/>
          </a:solidFill>
          <a:latin typeface="Arial" charset="0"/>
          <a:ea typeface="ヒラギノ角ゴ Pro W3" pitchFamily="-80" charset="-128"/>
          <a:sym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700">
          <a:solidFill>
            <a:schemeClr val="accent1"/>
          </a:solidFill>
          <a:latin typeface="Arial" charset="0"/>
          <a:ea typeface="ヒラギノ角ゴ Pro W3" pitchFamily="-80" charset="-128"/>
          <a:sym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700">
          <a:solidFill>
            <a:schemeClr val="accent1"/>
          </a:solidFill>
          <a:latin typeface="Arial" charset="0"/>
          <a:ea typeface="ヒラギノ角ゴ Pro W3" pitchFamily="-80" charset="-128"/>
          <a:sym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700">
          <a:solidFill>
            <a:schemeClr val="accent1"/>
          </a:solidFill>
          <a:latin typeface="Arial" charset="0"/>
          <a:ea typeface="ヒラギノ角ゴ Pro W3" pitchFamily="-80" charset="-128"/>
          <a:sym typeface="Arial Narrow" pitchFamily="34" charset="0"/>
        </a:defRPr>
      </a:lvl9pPr>
    </p:titleStyle>
    <p:bodyStyle>
      <a:lvl1pPr marL="889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Lucida Grande" pitchFamily="4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rial Narrow" pitchFamily="34" charset="0"/>
        </a:defRPr>
      </a:lvl1pPr>
      <a:lvl2pPr marL="1333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Lucida Grande" pitchFamily="48" charset="0"/>
        <a:buChar char="•"/>
        <a:defRPr sz="4200">
          <a:solidFill>
            <a:schemeClr val="tx1"/>
          </a:solidFill>
          <a:latin typeface="+mn-lt"/>
          <a:ea typeface="+mn-ea"/>
          <a:sym typeface="Arial Narrow" pitchFamily="34" charset="0"/>
        </a:defRPr>
      </a:lvl2pPr>
      <a:lvl3pPr marL="1778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Lucida Grande" pitchFamily="48" charset="0"/>
        <a:buChar char="•"/>
        <a:defRPr sz="4200">
          <a:solidFill>
            <a:schemeClr val="tx1"/>
          </a:solidFill>
          <a:latin typeface="+mn-lt"/>
          <a:ea typeface="+mn-ea"/>
          <a:sym typeface="Arial Narrow" pitchFamily="34" charset="0"/>
        </a:defRPr>
      </a:lvl3pPr>
      <a:lvl4pPr marL="2222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Lucida Grande" pitchFamily="48" charset="0"/>
        <a:buChar char="•"/>
        <a:defRPr sz="4200">
          <a:solidFill>
            <a:schemeClr val="tx1"/>
          </a:solidFill>
          <a:latin typeface="+mn-lt"/>
          <a:ea typeface="+mn-ea"/>
          <a:sym typeface="Arial Narrow" pitchFamily="34" charset="0"/>
        </a:defRPr>
      </a:lvl4pPr>
      <a:lvl5pPr marL="2667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Lucida Grande" pitchFamily="48" charset="0"/>
        <a:buChar char="•"/>
        <a:defRPr sz="4200">
          <a:solidFill>
            <a:schemeClr val="tx1"/>
          </a:solidFill>
          <a:latin typeface="+mn-lt"/>
          <a:ea typeface="+mn-ea"/>
          <a:sym typeface="Arial Narrow" pitchFamily="34" charset="0"/>
        </a:defRPr>
      </a:lvl5pPr>
      <a:lvl6pPr marL="3124200" indent="-571500" algn="l" rtl="0" fontAlgn="base">
        <a:spcBef>
          <a:spcPts val="2400"/>
        </a:spcBef>
        <a:spcAft>
          <a:spcPct val="0"/>
        </a:spcAft>
        <a:buSzPct val="171000"/>
        <a:buFont typeface="Lucida Grande" pitchFamily="48" charset="0"/>
        <a:buChar char="•"/>
        <a:defRPr sz="4200">
          <a:solidFill>
            <a:schemeClr val="tx1"/>
          </a:solidFill>
          <a:latin typeface="+mn-lt"/>
          <a:ea typeface="+mn-ea"/>
          <a:sym typeface="Arial Narrow" pitchFamily="34" charset="0"/>
        </a:defRPr>
      </a:lvl6pPr>
      <a:lvl7pPr marL="3581400" indent="-571500" algn="l" rtl="0" fontAlgn="base">
        <a:spcBef>
          <a:spcPts val="2400"/>
        </a:spcBef>
        <a:spcAft>
          <a:spcPct val="0"/>
        </a:spcAft>
        <a:buSzPct val="171000"/>
        <a:buFont typeface="Lucida Grande" pitchFamily="48" charset="0"/>
        <a:buChar char="•"/>
        <a:defRPr sz="4200">
          <a:solidFill>
            <a:schemeClr val="tx1"/>
          </a:solidFill>
          <a:latin typeface="+mn-lt"/>
          <a:ea typeface="+mn-ea"/>
          <a:sym typeface="Arial Narrow" pitchFamily="34" charset="0"/>
        </a:defRPr>
      </a:lvl7pPr>
      <a:lvl8pPr marL="4038600" indent="-571500" algn="l" rtl="0" fontAlgn="base">
        <a:spcBef>
          <a:spcPts val="2400"/>
        </a:spcBef>
        <a:spcAft>
          <a:spcPct val="0"/>
        </a:spcAft>
        <a:buSzPct val="171000"/>
        <a:buFont typeface="Lucida Grande" pitchFamily="48" charset="0"/>
        <a:buChar char="•"/>
        <a:defRPr sz="4200">
          <a:solidFill>
            <a:schemeClr val="tx1"/>
          </a:solidFill>
          <a:latin typeface="+mn-lt"/>
          <a:ea typeface="+mn-ea"/>
          <a:sym typeface="Arial Narrow" pitchFamily="34" charset="0"/>
        </a:defRPr>
      </a:lvl8pPr>
      <a:lvl9pPr marL="4495800" indent="-571500" algn="l" rtl="0" fontAlgn="base">
        <a:spcBef>
          <a:spcPts val="2400"/>
        </a:spcBef>
        <a:spcAft>
          <a:spcPct val="0"/>
        </a:spcAft>
        <a:buSzPct val="171000"/>
        <a:buFont typeface="Lucida Grande" pitchFamily="48" charset="0"/>
        <a:buChar char="•"/>
        <a:defRPr sz="4200">
          <a:solidFill>
            <a:schemeClr val="tx1"/>
          </a:solidFill>
          <a:latin typeface="+mn-lt"/>
          <a:ea typeface="+mn-ea"/>
          <a:sym typeface="Arial Narrow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14.xml"/><Relationship Id="rId7" Type="http://schemas.openxmlformats.org/officeDocument/2006/relationships/image" Target="../media/image16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15.pn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jpeg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17.xml"/><Relationship Id="rId7" Type="http://schemas.openxmlformats.org/officeDocument/2006/relationships/image" Target="../media/image20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19.png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tags" Target="../tags/tag20.xml"/><Relationship Id="rId7" Type="http://schemas.openxmlformats.org/officeDocument/2006/relationships/image" Target="../media/image23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22.png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lib.cn/Abstract.aspx?A=qxnmzsfgdzkxxxb20030101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7.xml"/><Relationship Id="rId7" Type="http://schemas.openxmlformats.org/officeDocument/2006/relationships/image" Target="../media/image9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8.pn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4725" y="787344"/>
            <a:ext cx="11055350" cy="1625600"/>
          </a:xfrm>
        </p:spPr>
        <p:txBody>
          <a:bodyPr anchor="t"/>
          <a:lstStyle/>
          <a:p>
            <a:pPr eaLnBrk="1" hangingPunct="1"/>
            <a:r>
              <a:rPr lang="en-US" sz="4800" dirty="0" smtClean="0"/>
              <a:t>Learning Better Monolingual Models from Bilingual Data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7756" y="6775476"/>
            <a:ext cx="11903238" cy="1825650"/>
          </a:xfrm>
        </p:spPr>
        <p:txBody>
          <a:bodyPr/>
          <a:lstStyle/>
          <a:p>
            <a:pPr eaLnBrk="1" hangingPunct="1">
              <a:spcBef>
                <a:spcPts val="600"/>
              </a:spcBef>
              <a:defRPr/>
            </a:pPr>
            <a:r>
              <a:rPr lang="en-US" sz="3600" b="1" dirty="0" smtClean="0"/>
              <a:t>John Blitzer</a:t>
            </a:r>
          </a:p>
          <a:p>
            <a:pPr eaLnBrk="1" hangingPunct="1">
              <a:spcBef>
                <a:spcPts val="600"/>
              </a:spcBef>
              <a:defRPr/>
            </a:pPr>
            <a:endParaRPr lang="en-US" sz="3200" dirty="0" smtClean="0"/>
          </a:p>
          <a:p>
            <a:pPr eaLnBrk="1" hangingPunct="1">
              <a:spcBef>
                <a:spcPts val="600"/>
              </a:spcBef>
              <a:defRPr/>
            </a:pPr>
            <a:r>
              <a:rPr lang="en-US" sz="3200" dirty="0" smtClean="0"/>
              <a:t>David Burkett, Wei </a:t>
            </a:r>
            <a:r>
              <a:rPr lang="en-US" sz="3200" dirty="0" err="1" smtClean="0"/>
              <a:t>Gao</a:t>
            </a:r>
            <a:r>
              <a:rPr lang="en-US" sz="3200" dirty="0" smtClean="0"/>
              <a:t>, Dan Klein, Slav </a:t>
            </a:r>
            <a:r>
              <a:rPr lang="en-US" sz="3200" dirty="0" err="1" smtClean="0"/>
              <a:t>Petrov</a:t>
            </a:r>
            <a:r>
              <a:rPr lang="en-US" sz="3200" dirty="0" smtClean="0"/>
              <a:t>, Ming Zhou</a:t>
            </a:r>
          </a:p>
        </p:txBody>
      </p:sp>
      <p:sp>
        <p:nvSpPr>
          <p:cNvPr id="16388" name="TextBox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10007600"/>
            <a:ext cx="130048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err="1"/>
              <a:t>TexPoint</a:t>
            </a:r>
            <a:r>
              <a:rPr lang="en-US" dirty="0"/>
              <a:t> fonts used in EMF. </a:t>
            </a:r>
          </a:p>
          <a:p>
            <a:r>
              <a:rPr lang="en-US" dirty="0"/>
              <a:t>Read the </a:t>
            </a:r>
            <a:r>
              <a:rPr lang="en-US" dirty="0" err="1"/>
              <a:t>TexPoint</a:t>
            </a:r>
            <a:r>
              <a:rPr lang="en-US" dirty="0"/>
              <a:t> manual before you delete this box</a:t>
            </a:r>
            <a:r>
              <a:rPr lang="en-US"/>
              <a:t>.: </a:t>
            </a:r>
            <a:r>
              <a:rPr lang="en-US" smtClean="0">
                <a:latin typeface="CMMI10" pitchFamily="34" charset="0"/>
              </a:rPr>
              <a:t>A</a:t>
            </a:r>
            <a:r>
              <a:rPr lang="en-US" smtClean="0">
                <a:latin typeface="CMSY10" pitchFamily="34" charset="0"/>
              </a:rPr>
              <a:t>A</a:t>
            </a:r>
            <a:r>
              <a:rPr lang="en-US" smtClean="0">
                <a:latin typeface="CMEX10"/>
              </a:rPr>
              <a:t>A</a:t>
            </a:r>
            <a:r>
              <a:rPr lang="en-US" smtClean="0">
                <a:latin typeface="MSBM10"/>
              </a:rPr>
              <a:t>A</a:t>
            </a:r>
            <a:r>
              <a:rPr lang="en-US" smtClean="0">
                <a:latin typeface="CMMI7"/>
              </a:rPr>
              <a:t>A</a:t>
            </a:r>
            <a:r>
              <a:rPr lang="en-US" smtClean="0">
                <a:latin typeface="CMMI5"/>
              </a:rPr>
              <a:t>A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SY10ORIG"/>
              </a:rPr>
              <a:t>A</a:t>
            </a:r>
            <a:r>
              <a:rPr lang="en-US" smtClean="0">
                <a:latin typeface="CMBX10"/>
              </a:rPr>
              <a:t>A</a:t>
            </a:r>
            <a:r>
              <a:rPr lang="en-US" smtClean="0">
                <a:latin typeface="CMMIB7"/>
              </a:rPr>
              <a:t>A</a:t>
            </a:r>
            <a:r>
              <a:rPr lang="en-US" smtClean="0">
                <a:latin typeface="CMR7"/>
              </a:rPr>
              <a:t>A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646171" y="108373"/>
            <a:ext cx="11704320" cy="1625600"/>
          </a:xfrm>
        </p:spPr>
        <p:txBody>
          <a:bodyPr/>
          <a:lstStyle/>
          <a:p>
            <a:r>
              <a:rPr lang="en-US" dirty="0" smtClean="0"/>
              <a:t>Final Training Procedure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 bwMode="auto">
          <a:xfrm>
            <a:off x="118651" y="2357403"/>
            <a:ext cx="12676270" cy="6777442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FFFFFF"/>
              </a:gs>
            </a:gsLst>
            <a:lin ang="5400000" scaled="1"/>
            <a:tileRect/>
          </a:gradFill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646171" y="108373"/>
            <a:ext cx="11704320" cy="1625600"/>
          </a:xfrm>
        </p:spPr>
        <p:txBody>
          <a:bodyPr/>
          <a:lstStyle/>
          <a:p>
            <a:r>
              <a:rPr lang="en-US" dirty="0" smtClean="0"/>
              <a:t>Combining Mono and Bilingual Models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3807" y="2101812"/>
            <a:ext cx="11428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How to do prediction?  3 Choices: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0781" y="3270228"/>
            <a:ext cx="11428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1) Bilingual model only: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7294" y="5164645"/>
            <a:ext cx="11428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2) Uniform combination: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7294" y="7174999"/>
            <a:ext cx="11428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3) Replace weakened with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full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monolingual model:</a:t>
            </a:r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 bwMode="auto">
          <a:xfrm>
            <a:off x="1245894" y="3978680"/>
            <a:ext cx="10933778" cy="794442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FFFFFF"/>
              </a:gs>
            </a:gsLst>
            <a:lin ang="5400000" scaled="1"/>
            <a:tileRect/>
          </a:gradFill>
          <a:ln/>
          <a:effectLst/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 bwMode="auto">
          <a:xfrm>
            <a:off x="1192027" y="5957027"/>
            <a:ext cx="9949433" cy="833093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FFFFFF"/>
              </a:gs>
            </a:gsLst>
            <a:lin ang="5400000" scaled="1"/>
            <a:tileRect/>
          </a:gradFill>
          <a:ln/>
          <a:effectLst/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 bwMode="auto">
          <a:xfrm>
            <a:off x="1253944" y="8040407"/>
            <a:ext cx="10706879" cy="794449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FFFFFF"/>
              </a:gs>
            </a:gsLst>
            <a:lin ang="5400000" scaled="1"/>
            <a:tileRect/>
          </a:gradFill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19197" y="220621"/>
            <a:ext cx="10880874" cy="1625600"/>
          </a:xfrm>
        </p:spPr>
        <p:txBody>
          <a:bodyPr/>
          <a:lstStyle/>
          <a:p>
            <a:r>
              <a:rPr lang="en-US" b="1" dirty="0" smtClean="0"/>
              <a:t>Parsing Data and Setup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31704" y="2348094"/>
            <a:ext cx="12231854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4800"/>
              </a:spcBef>
              <a:buFont typeface="Arial" pitchFamily="34" charset="0"/>
              <a:buChar char="•"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Labeled Data: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Penn Treebank and Chinese Treebank</a:t>
            </a:r>
          </a:p>
          <a:p>
            <a:pPr algn="l">
              <a:spcBef>
                <a:spcPts val="4800"/>
              </a:spcBef>
              <a:buFont typeface="Arial" pitchFamily="34" charset="0"/>
              <a:buChar char="•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Parser: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Berkeley Parser (State-split, latent variable parser)</a:t>
            </a:r>
          </a:p>
          <a:p>
            <a:pPr algn="l">
              <a:spcBef>
                <a:spcPts val="4800"/>
              </a:spcBef>
              <a:buFont typeface="Arial" pitchFamily="34" charset="0"/>
              <a:buChar char="•"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Weakened Models: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iters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of state splitting (5 for full model)</a:t>
            </a:r>
          </a:p>
          <a:p>
            <a:pPr algn="l">
              <a:spcBef>
                <a:spcPts val="4800"/>
              </a:spcBef>
              <a:buFont typeface="Arial" pitchFamily="34" charset="0"/>
              <a:buChar char="•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Unlabeled Data: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Parallel portion of Chinese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treebank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spcBef>
                <a:spcPts val="4800"/>
              </a:spcBef>
              <a:buFont typeface="Arial" pitchFamily="34" charset="0"/>
              <a:buChar char="•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Testing Data: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Parallel portion of Chinese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treebank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spcBef>
                <a:spcPts val="4800"/>
              </a:spcBef>
              <a:buFont typeface="Arial" pitchFamily="34" charset="0"/>
              <a:buChar char="•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Bilingual Features: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Burkett &amp; Klein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(2008)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4896" y="220621"/>
            <a:ext cx="11285603" cy="1625600"/>
          </a:xfrm>
        </p:spPr>
        <p:txBody>
          <a:bodyPr/>
          <a:lstStyle/>
          <a:p>
            <a:r>
              <a:rPr lang="en-US" b="1" dirty="0" smtClean="0"/>
              <a:t>Parsing Results – Chinese &amp; English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5911" y="2320890"/>
          <a:ext cx="9456867" cy="641611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673664"/>
                <a:gridCol w="2336832"/>
                <a:gridCol w="2446371"/>
              </a:tblGrid>
              <a:tr h="5476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Chinese F1</a:t>
                      </a:r>
                      <a:endParaRPr lang="en-US" sz="3200" b="1" i="0" baseline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English F1</a:t>
                      </a:r>
                      <a:endParaRPr lang="en-US" sz="3200" b="1" i="0" baseline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1861">
                <a:tc gridSpan="3">
                  <a:txBody>
                    <a:bodyPr/>
                    <a:lstStyle/>
                    <a:p>
                      <a:pPr algn="ctr"/>
                      <a:r>
                        <a:rPr lang="en-US" sz="3200" b="1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Monolingual Baselines</a:t>
                      </a:r>
                      <a:endParaRPr lang="en-US" sz="3200" b="1" i="0" baseline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3200" b="0" i="0" baseline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Weakened Monolingual</a:t>
                      </a:r>
                      <a:endParaRPr lang="en-US" sz="3200" b="0" i="0" baseline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78.3</a:t>
                      </a:r>
                      <a:endParaRPr lang="en-US" sz="3200" b="0" i="0" baseline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67.6</a:t>
                      </a:r>
                      <a:endParaRPr lang="en-US" sz="3200" b="0" i="0" baseline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757">
                <a:tc>
                  <a:txBody>
                    <a:bodyPr/>
                    <a:lstStyle/>
                    <a:p>
                      <a:r>
                        <a:rPr lang="en-US" sz="3200" b="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Full Monolingual</a:t>
                      </a:r>
                      <a:endParaRPr lang="en-US" sz="3200" b="0" i="0" baseline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84.2</a:t>
                      </a:r>
                      <a:endParaRPr lang="en-US" sz="3200" b="0" i="0" baseline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75.4</a:t>
                      </a:r>
                      <a:endParaRPr lang="en-US" sz="3200" b="0" i="0" baseline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6949">
                <a:tc gridSpan="3">
                  <a:txBody>
                    <a:bodyPr/>
                    <a:lstStyle/>
                    <a:p>
                      <a:pPr algn="ctr"/>
                      <a:r>
                        <a:rPr lang="en-US" sz="3200" b="1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Bilingual Models</a:t>
                      </a:r>
                      <a:endParaRPr lang="en-US" sz="3200" b="1" i="0" baseline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3200" b="0" i="0" baseline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Bilingual  only</a:t>
                      </a:r>
                      <a:endParaRPr lang="en-US" sz="3200" b="0" i="0" baseline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80.4</a:t>
                      </a:r>
                      <a:endParaRPr lang="en-US" sz="3200" b="0" i="0" baseline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70.8</a:t>
                      </a:r>
                      <a:endParaRPr lang="en-US" sz="3200" b="0" i="0" baseline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Bilingual  + Monolingual</a:t>
                      </a:r>
                      <a:endParaRPr lang="en-US" sz="3200" b="0" i="0" baseline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i="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85.9</a:t>
                      </a:r>
                      <a:endParaRPr lang="en-US" sz="3200" b="1" i="0" baseline="0" dirty="0">
                        <a:solidFill>
                          <a:srgbClr val="FF0000"/>
                        </a:solidFill>
                        <a:latin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i="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77.5</a:t>
                      </a:r>
                      <a:endParaRPr lang="en-US" sz="3200" b="1" i="0" baseline="0" dirty="0">
                        <a:solidFill>
                          <a:srgbClr val="FF0000"/>
                        </a:solidFill>
                        <a:latin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3462">
                <a:tc gridSpan="3">
                  <a:txBody>
                    <a:bodyPr/>
                    <a:lstStyle/>
                    <a:p>
                      <a:pPr algn="ctr"/>
                      <a:r>
                        <a:rPr lang="en-US" sz="3200" b="1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Retrained Monolingual Models</a:t>
                      </a:r>
                      <a:endParaRPr lang="en-US" sz="3200" b="1" i="0" baseline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3200" b="0" i="0" baseline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Self-Retrained</a:t>
                      </a:r>
                      <a:endParaRPr lang="en-US" sz="3200" b="0" i="0" baseline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83.6</a:t>
                      </a:r>
                      <a:endParaRPr lang="en-US" sz="3200" b="0" i="0" baseline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76.7</a:t>
                      </a:r>
                      <a:endParaRPr lang="en-US" sz="3200" b="0" i="0" baseline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Bilingual Retrained</a:t>
                      </a:r>
                      <a:endParaRPr lang="en-US" sz="3200" b="0" i="0" baseline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i="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83.9</a:t>
                      </a:r>
                      <a:endParaRPr lang="en-US" sz="3200" b="1" i="0" baseline="0" dirty="0">
                        <a:solidFill>
                          <a:srgbClr val="FF0000"/>
                        </a:solidFill>
                        <a:latin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i="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77.4</a:t>
                      </a:r>
                      <a:endParaRPr lang="en-US" sz="3200" b="1" i="0" baseline="0" dirty="0">
                        <a:solidFill>
                          <a:srgbClr val="FF0000"/>
                        </a:solidFill>
                        <a:latin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4896" y="220621"/>
            <a:ext cx="11285603" cy="1625600"/>
          </a:xfrm>
        </p:spPr>
        <p:txBody>
          <a:bodyPr/>
          <a:lstStyle/>
          <a:p>
            <a:r>
              <a:rPr lang="en-US" b="1" dirty="0" smtClean="0"/>
              <a:t>Syntactic MT Rule Extraction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87294" y="2348094"/>
            <a:ext cx="11830211" cy="171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4000"/>
              </a:spcBef>
              <a:buFont typeface="Arial" pitchFamily="34" charset="0"/>
              <a:buChar char="•"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Unlabeled Data: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100,000 parallel Chinese-English sentences</a:t>
            </a:r>
          </a:p>
          <a:p>
            <a:pPr algn="l">
              <a:spcBef>
                <a:spcPts val="4000"/>
              </a:spcBef>
              <a:buFont typeface="Arial" pitchFamily="34" charset="0"/>
              <a:buChar char="•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Testing Data: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1-reference test set from the same domain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5911" y="4621209"/>
          <a:ext cx="7010496" cy="4658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673664"/>
                <a:gridCol w="2336832"/>
              </a:tblGrid>
              <a:tr h="5476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BLEU</a:t>
                      </a:r>
                      <a:endParaRPr lang="en-US" sz="3200" b="1" i="0" baseline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8374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Phrase-based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3200" b="0" i="0" baseline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Moses</a:t>
                      </a:r>
                      <a:endParaRPr lang="en-US" sz="3200" b="0" i="0" baseline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18.8</a:t>
                      </a:r>
                      <a:endParaRPr lang="en-US" sz="3200" b="0" i="0" baseline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4426"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b="1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Syntactic (Galley et al. 2006) Models</a:t>
                      </a:r>
                      <a:endParaRPr lang="en-US" sz="3200" b="1" i="0" baseline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3200" b="0" i="0" baseline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Penn Treebank</a:t>
                      </a:r>
                      <a:endParaRPr lang="en-US" sz="3200" b="0" i="0" baseline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18.7</a:t>
                      </a:r>
                      <a:endParaRPr lang="en-US" sz="3200" b="0" i="0" baseline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Burkett &amp; Klein (2008)</a:t>
                      </a:r>
                      <a:endParaRPr lang="en-US" sz="3200" b="0" i="0" baseline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21.1</a:t>
                      </a:r>
                      <a:endParaRPr lang="en-US" sz="3200" b="0" i="0" baseline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Bilingual</a:t>
                      </a:r>
                      <a:endParaRPr lang="en-US" sz="3200" b="0" i="0" baseline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21.2</a:t>
                      </a:r>
                      <a:endParaRPr lang="en-US" sz="3200" b="0" i="0" baseline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1" name="Rectangle 3"/>
          <p:cNvSpPr>
            <a:spLocks noGrp="1" noChangeArrowheads="1"/>
          </p:cNvSpPr>
          <p:nvPr>
            <p:ph type="title"/>
          </p:nvPr>
        </p:nvSpPr>
        <p:spPr>
          <a:xfrm>
            <a:off x="1707197" y="325120"/>
            <a:ext cx="12462933" cy="1625600"/>
          </a:xfrm>
        </p:spPr>
        <p:txBody>
          <a:bodyPr/>
          <a:lstStyle/>
          <a:p>
            <a:r>
              <a:rPr lang="en-US" dirty="0" smtClean="0"/>
              <a:t>Comparing Prediction Methods</a:t>
            </a:r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-1019278" y="1830884"/>
            <a:ext cx="10223640" cy="6441625"/>
            <a:chOff x="441242" y="2320889"/>
            <a:chExt cx="10661796" cy="6852837"/>
          </a:xfrm>
        </p:grpSpPr>
        <p:graphicFrame>
          <p:nvGraphicFramePr>
            <p:cNvPr id="52" name="Object 51"/>
            <p:cNvGraphicFramePr>
              <a:graphicFrameLocks noChangeAspect="1"/>
            </p:cNvGraphicFramePr>
            <p:nvPr/>
          </p:nvGraphicFramePr>
          <p:xfrm>
            <a:off x="1171502" y="2320889"/>
            <a:ext cx="9931536" cy="6852837"/>
          </p:xfrm>
          <a:graphic>
            <a:graphicData uri="http://schemas.openxmlformats.org/presentationml/2006/ole">
              <p:oleObj spid="_x0000_s24577" name="Acrobat Document" r:id="rId4" imgW="6211167" imgH="4285714" progId="AcroExch.Document.7">
                <p:embed/>
              </p:oleObj>
            </a:graphicData>
          </a:graphic>
        </p:graphicFrame>
        <p:sp>
          <p:nvSpPr>
            <p:cNvPr id="53" name="Round Single Corner Rectangle 52"/>
            <p:cNvSpPr/>
            <p:nvPr/>
          </p:nvSpPr>
          <p:spPr bwMode="auto">
            <a:xfrm>
              <a:off x="441242" y="2349023"/>
              <a:ext cx="1350981" cy="1533546"/>
            </a:xfrm>
            <a:prstGeom prst="round1Rect">
              <a:avLst/>
            </a:prstGeom>
            <a:solidFill>
              <a:schemeClr val="accent3">
                <a:tint val="4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ea typeface="ヒラギノ角ゴ Pro W3" pitchFamily="-80" charset="-128"/>
                <a:sym typeface="Arial Narrow" pitchFamily="34" charset="0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879399" y="8965689"/>
            <a:ext cx="4856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Uniform combination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260958" y="8856717"/>
            <a:ext cx="39799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Weakened Weights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386927" y="8839254"/>
            <a:ext cx="39799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Optimal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9" name="Straight Connector 58"/>
          <p:cNvCxnSpPr/>
          <p:nvPr/>
        </p:nvCxnSpPr>
        <p:spPr bwMode="auto">
          <a:xfrm>
            <a:off x="369173" y="9259947"/>
            <a:ext cx="365760" cy="1588"/>
          </a:xfrm>
          <a:prstGeom prst="line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444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399" y="452437"/>
            <a:ext cx="10596645" cy="1300163"/>
          </a:xfrm>
        </p:spPr>
        <p:txBody>
          <a:bodyPr/>
          <a:lstStyle/>
          <a:p>
            <a:r>
              <a:rPr lang="en-US" dirty="0" smtClean="0"/>
              <a:t>Part 2: Bilingual Web Search Ranking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8272" y="2065299"/>
            <a:ext cx="182565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Input: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19515" y="2098576"/>
            <a:ext cx="1031706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Bilingual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query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og, documents 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spcBef>
                <a:spcPts val="600"/>
              </a:spcBef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Click-through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tatistics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for each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query-document pair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8216" y="3742433"/>
            <a:ext cx="197350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73344" y="3734029"/>
            <a:ext cx="10409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Improved Ranking Model for Bilingual Queries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190" y="5607060"/>
            <a:ext cx="1270961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1200"/>
              </a:spcBef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(1) Create a bilingual ranking problem, where instances consist of pairs of similar web pages (one from each language)</a:t>
            </a:r>
          </a:p>
          <a:p>
            <a:pPr algn="l">
              <a:spcBef>
                <a:spcPts val="1200"/>
              </a:spcBef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(2) Train a ranking model that exploits bilingual and monolingual features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86" y="4913313"/>
            <a:ext cx="236047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Training</a:t>
            </a:r>
            <a:endParaRPr lang="en-US" sz="3600" b="1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9137" y="8016918"/>
            <a:ext cx="251939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Prediction: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628935" y="8067571"/>
            <a:ext cx="10409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Reconstruct monolingual ranking from bilingual ranking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" y="8842010"/>
            <a:ext cx="130048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We never need to show machine-translated pages to an end user!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3" grpId="0"/>
      <p:bldP spid="12" grpId="0"/>
      <p:bldP spid="14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682684" y="166623"/>
            <a:ext cx="11704320" cy="1621084"/>
          </a:xfrm>
        </p:spPr>
        <p:txBody>
          <a:bodyPr/>
          <a:lstStyle/>
          <a:p>
            <a:r>
              <a:rPr lang="en-US" altLang="zh-CN" sz="4400" dirty="0">
                <a:ea typeface="SimSun" pitchFamily="2" charset="-122"/>
              </a:rPr>
              <a:t>Creating </a:t>
            </a:r>
            <a:r>
              <a:rPr lang="en-US" altLang="zh-CN" sz="4400" dirty="0" smtClean="0">
                <a:ea typeface="SimSun" pitchFamily="2" charset="-122"/>
              </a:rPr>
              <a:t>training data: From </a:t>
            </a:r>
            <a:r>
              <a:rPr lang="en-US" altLang="zh-CN" sz="4400" dirty="0" err="1" smtClean="0">
                <a:ea typeface="SimSun" pitchFamily="2" charset="-122"/>
              </a:rPr>
              <a:t>clickthrough</a:t>
            </a:r>
            <a:r>
              <a:rPr lang="en-US" altLang="zh-CN" sz="4400" dirty="0" smtClean="0">
                <a:ea typeface="SimSun" pitchFamily="2" charset="-122"/>
              </a:rPr>
              <a:t> rates to rankings</a:t>
            </a:r>
            <a:endParaRPr lang="en-US" altLang="zh-CN" sz="4400" dirty="0">
              <a:ea typeface="SimSun" pitchFamily="2" charset="-122"/>
            </a:endParaRPr>
          </a:p>
        </p:txBody>
      </p:sp>
      <p:sp>
        <p:nvSpPr>
          <p:cNvPr id="27675" name="Rectangle 27"/>
          <p:cNvSpPr>
            <a:spLocks noGrp="1" noChangeArrowheads="1"/>
          </p:cNvSpPr>
          <p:nvPr>
            <p:ph type="body" sz="half" idx="1"/>
          </p:nvPr>
        </p:nvSpPr>
        <p:spPr>
          <a:xfrm>
            <a:off x="-106453" y="1992273"/>
            <a:ext cx="12852576" cy="1356724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Input: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Query pair, documents, &amp;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clickthroughs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for each language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167"/>
          <p:cNvGrpSpPr>
            <a:grpSpLocks/>
          </p:cNvGrpSpPr>
          <p:nvPr/>
        </p:nvGrpSpPr>
        <p:grpSpPr bwMode="auto">
          <a:xfrm>
            <a:off x="404729" y="3014637"/>
            <a:ext cx="11903238" cy="6264294"/>
            <a:chOff x="521" y="2040"/>
            <a:chExt cx="4582" cy="1889"/>
          </a:xfrm>
        </p:grpSpPr>
        <p:sp>
          <p:nvSpPr>
            <p:cNvPr id="27702" name="Rectangle 54"/>
            <p:cNvSpPr>
              <a:spLocks noChangeArrowheads="1"/>
            </p:cNvSpPr>
            <p:nvPr/>
          </p:nvSpPr>
          <p:spPr bwMode="auto">
            <a:xfrm>
              <a:off x="3243" y="3107"/>
              <a:ext cx="952" cy="7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487672" indent="-487672"/>
              <a:r>
                <a:rPr lang="en-US" altLang="zh-CN" sz="2400" dirty="0"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50</a:t>
              </a:r>
              <a:endParaRPr lang="en-US" altLang="zh-CN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endParaRPr>
            </a:p>
            <a:p>
              <a:pPr marL="487672" indent="-487672" eaLnBrk="0" hangingPunct="0"/>
              <a:r>
                <a:rPr lang="en-US" altLang="zh-CN" sz="2400" dirty="0">
                  <a:latin typeface="Times New Roman" pitchFamily="18" charset="0"/>
                  <a:ea typeface="ＭＳ 明朝" pitchFamily="49" charset="-128"/>
                  <a:cs typeface="Times New Roman" pitchFamily="18" charset="0"/>
                </a:rPr>
                <a:t>43</a:t>
              </a:r>
              <a:endParaRPr lang="en-US" altLang="zh-CN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endParaRPr>
            </a:p>
            <a:p>
              <a:pPr marL="487672" indent="-487672" eaLnBrk="0" hangingPunct="0"/>
              <a:r>
                <a:rPr lang="en-US" altLang="zh-CN" sz="2400" dirty="0">
                  <a:latin typeface="Times New Roman" pitchFamily="18" charset="0"/>
                  <a:ea typeface="ＭＳ 明朝" pitchFamily="49" charset="-128"/>
                  <a:cs typeface="Times New Roman" pitchFamily="18" charset="0"/>
                </a:rPr>
                <a:t>20</a:t>
              </a:r>
              <a:endParaRPr lang="en-US" altLang="zh-CN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endParaRPr>
            </a:p>
            <a:p>
              <a:pPr marL="487672" indent="-487672" eaLnBrk="0" hangingPunct="0"/>
              <a:r>
                <a:rPr lang="en-US" altLang="zh-CN" sz="2400" dirty="0">
                  <a:latin typeface="Times New Roman" pitchFamily="18" charset="0"/>
                  <a:ea typeface="ＭＳ 明朝" pitchFamily="49" charset="-128"/>
                  <a:cs typeface="Times New Roman" pitchFamily="18" charset="0"/>
                </a:rPr>
                <a:t>18</a:t>
              </a:r>
              <a:endParaRPr lang="en-US" altLang="zh-CN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endParaRPr>
            </a:p>
            <a:p>
              <a:pPr marL="487672" indent="-487672" eaLnBrk="0" hangingPunct="0"/>
              <a:r>
                <a:rPr lang="en-US" altLang="zh-CN" sz="2400" dirty="0">
                  <a:latin typeface="Times New Roman" pitchFamily="18" charset="0"/>
                  <a:ea typeface="ＭＳ 明朝" pitchFamily="49" charset="-128"/>
                  <a:cs typeface="Times New Roman" pitchFamily="18" charset="0"/>
                </a:rPr>
                <a:t>9</a:t>
              </a:r>
              <a:endParaRPr lang="en-US" altLang="zh-CN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endParaRPr>
            </a:p>
          </p:txBody>
        </p:sp>
        <p:sp>
          <p:nvSpPr>
            <p:cNvPr id="27701" name="Rectangle 53"/>
            <p:cNvSpPr>
              <a:spLocks noChangeArrowheads="1"/>
            </p:cNvSpPr>
            <p:nvPr/>
          </p:nvSpPr>
          <p:spPr bwMode="auto">
            <a:xfrm>
              <a:off x="1016" y="3097"/>
              <a:ext cx="2227" cy="8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487672" indent="-487672"/>
              <a:r>
                <a:rPr lang="en-US" sz="2400" dirty="0">
                  <a:latin typeface="Times New Roman" pitchFamily="18" charset="0"/>
                  <a:ea typeface="ＭＳ 明朝" pitchFamily="49" charset="-128"/>
                  <a:cs typeface="Times New Roman" pitchFamily="18" charset="0"/>
                </a:rPr>
                <a:t>www.faw-mazda.com</a:t>
              </a:r>
              <a:endParaRPr lang="en-US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endParaRPr>
            </a:p>
            <a:p>
              <a:pPr marL="487672" indent="-487672" eaLnBrk="0" hangingPunct="0"/>
              <a:r>
                <a:rPr lang="en-US" sz="2400" dirty="0">
                  <a:latin typeface="Times New Roman" pitchFamily="18" charset="0"/>
                  <a:ea typeface="ＭＳ 明朝" pitchFamily="49" charset="-128"/>
                  <a:cs typeface="Times New Roman" pitchFamily="18" charset="0"/>
                </a:rPr>
                <a:t>price.pcauto.com.cn/</a:t>
              </a:r>
              <a:r>
                <a:rPr lang="en-US" sz="2400" dirty="0" err="1">
                  <a:latin typeface="Times New Roman" pitchFamily="18" charset="0"/>
                  <a:ea typeface="ＭＳ 明朝" pitchFamily="49" charset="-128"/>
                  <a:cs typeface="Times New Roman" pitchFamily="18" charset="0"/>
                </a:rPr>
                <a:t>brand.jsp?bid</a:t>
              </a:r>
              <a:r>
                <a:rPr lang="en-US" sz="2400" dirty="0">
                  <a:latin typeface="Times New Roman" pitchFamily="18" charset="0"/>
                  <a:ea typeface="ＭＳ 明朝" pitchFamily="49" charset="-128"/>
                  <a:cs typeface="Times New Roman" pitchFamily="18" charset="0"/>
                </a:rPr>
                <a:t>=17</a:t>
              </a:r>
              <a:endParaRPr lang="en-US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endParaRPr>
            </a:p>
            <a:p>
              <a:pPr marL="487672" indent="-487672" eaLnBrk="0" hangingPunct="0"/>
              <a:r>
                <a:rPr lang="en-US" sz="2400" dirty="0" smtClean="0">
                  <a:latin typeface="Times New Roman" pitchFamily="18" charset="0"/>
                  <a:ea typeface="ＭＳ 明朝" pitchFamily="49" charset="-128"/>
                  <a:cs typeface="Times New Roman" pitchFamily="18" charset="0"/>
                </a:rPr>
                <a:t>auto.sina.com.cn/salon/FORD/</a:t>
              </a:r>
              <a:r>
                <a:rPr lang="en-US" sz="2400" dirty="0" err="1" smtClean="0">
                  <a:latin typeface="Times New Roman" pitchFamily="18" charset="0"/>
                  <a:ea typeface="ＭＳ 明朝" pitchFamily="49" charset="-128"/>
                  <a:cs typeface="Times New Roman" pitchFamily="18" charset="0"/>
                </a:rPr>
                <a:t>MAZDA.shtm</a:t>
              </a:r>
              <a:endParaRPr lang="en-US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endParaRPr>
            </a:p>
            <a:p>
              <a:pPr marL="487672" indent="-487672" eaLnBrk="0" hangingPunct="0"/>
              <a:r>
                <a:rPr lang="en-US" sz="2400" dirty="0">
                  <a:latin typeface="Times New Roman" pitchFamily="18" charset="0"/>
                  <a:ea typeface="ＭＳ 明朝" pitchFamily="49" charset="-128"/>
                  <a:cs typeface="Times New Roman" pitchFamily="18" charset="0"/>
                </a:rPr>
                <a:t>car.autohome.com.cn/brand/119/</a:t>
              </a:r>
              <a:endParaRPr lang="en-US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endParaRPr>
            </a:p>
            <a:p>
              <a:pPr marL="487672" indent="-487672" eaLnBrk="0" hangingPunct="0"/>
              <a:r>
                <a:rPr lang="en-US" sz="2400" dirty="0">
                  <a:latin typeface="Times New Roman" pitchFamily="18" charset="0"/>
                  <a:ea typeface="ＭＳ 明朝" pitchFamily="49" charset="-128"/>
                  <a:cs typeface="Times New Roman" pitchFamily="18" charset="0"/>
                </a:rPr>
                <a:t>jsp.auto.sohu.com/view/brand-bid-263.html</a:t>
              </a:r>
              <a:endParaRPr lang="en-US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endParaRPr>
            </a:p>
            <a:p>
              <a:pPr marL="487672" indent="-487672" eaLnBrk="0" hangingPunct="0"/>
              <a:r>
                <a:rPr lang="en-US" altLang="zh-CN" sz="2400" dirty="0">
                  <a:latin typeface="Times New Roman" pitchFamily="18" charset="0"/>
                  <a:ea typeface="ＭＳ 明朝" pitchFamily="49" charset="-128"/>
                  <a:cs typeface="Times New Roman" pitchFamily="18" charset="0"/>
                </a:rPr>
                <a:t>……</a:t>
              </a:r>
              <a:endParaRPr lang="en-US" altLang="zh-CN" sz="2400" dirty="0">
                <a:ea typeface="SimSun" pitchFamily="2" charset="-122"/>
              </a:endParaRPr>
            </a:p>
          </p:txBody>
        </p:sp>
        <p:sp>
          <p:nvSpPr>
            <p:cNvPr id="27700" name="Rectangle 52"/>
            <p:cNvSpPr>
              <a:spLocks noChangeArrowheads="1"/>
            </p:cNvSpPr>
            <p:nvPr/>
          </p:nvSpPr>
          <p:spPr bwMode="auto">
            <a:xfrm>
              <a:off x="521" y="3104"/>
              <a:ext cx="495" cy="7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487672" indent="-487672"/>
              <a:r>
                <a:rPr lang="en-US" altLang="zh-CN" sz="2400" dirty="0"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c1</a:t>
              </a:r>
              <a:endParaRPr lang="en-US" altLang="zh-CN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endParaRPr>
            </a:p>
            <a:p>
              <a:pPr marL="487672" indent="-487672" eaLnBrk="0" hangingPunct="0"/>
              <a:r>
                <a:rPr lang="en-US" altLang="zh-CN" sz="2400" dirty="0">
                  <a:latin typeface="Times New Roman" pitchFamily="18" charset="0"/>
                  <a:ea typeface="ＭＳ 明朝" pitchFamily="49" charset="-128"/>
                  <a:cs typeface="Times New Roman" pitchFamily="18" charset="0"/>
                </a:rPr>
                <a:t>c2</a:t>
              </a:r>
              <a:endParaRPr lang="en-US" altLang="zh-CN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endParaRPr>
            </a:p>
            <a:p>
              <a:pPr marL="487672" indent="-487672" eaLnBrk="0" hangingPunct="0"/>
              <a:r>
                <a:rPr lang="en-US" altLang="zh-CN" sz="2400" dirty="0">
                  <a:latin typeface="Times New Roman" pitchFamily="18" charset="0"/>
                  <a:ea typeface="ＭＳ 明朝" pitchFamily="49" charset="-128"/>
                  <a:cs typeface="Times New Roman" pitchFamily="18" charset="0"/>
                </a:rPr>
                <a:t>c3</a:t>
              </a:r>
              <a:endParaRPr lang="en-US" altLang="zh-CN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endParaRPr>
            </a:p>
            <a:p>
              <a:pPr marL="487672" indent="-487672" eaLnBrk="0" hangingPunct="0"/>
              <a:r>
                <a:rPr lang="en-US" altLang="zh-CN" sz="2400" dirty="0">
                  <a:latin typeface="Times New Roman" pitchFamily="18" charset="0"/>
                  <a:ea typeface="ＭＳ 明朝" pitchFamily="49" charset="-128"/>
                  <a:cs typeface="Times New Roman" pitchFamily="18" charset="0"/>
                </a:rPr>
                <a:t>c4</a:t>
              </a:r>
              <a:endParaRPr lang="en-US" altLang="zh-CN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endParaRPr>
            </a:p>
            <a:p>
              <a:pPr marL="487672" indent="-487672" eaLnBrk="0" hangingPunct="0"/>
              <a:r>
                <a:rPr lang="en-US" altLang="zh-CN" sz="2400" dirty="0">
                  <a:latin typeface="Times New Roman" pitchFamily="18" charset="0"/>
                  <a:ea typeface="ＭＳ 明朝" pitchFamily="49" charset="-128"/>
                  <a:cs typeface="Times New Roman" pitchFamily="18" charset="0"/>
                </a:rPr>
                <a:t>c5</a:t>
              </a:r>
              <a:endParaRPr lang="en-US" altLang="zh-CN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endParaRPr>
            </a:p>
          </p:txBody>
        </p:sp>
        <p:sp>
          <p:nvSpPr>
            <p:cNvPr id="27696" name="Rectangle 48"/>
            <p:cNvSpPr>
              <a:spLocks noChangeArrowheads="1"/>
            </p:cNvSpPr>
            <p:nvPr/>
          </p:nvSpPr>
          <p:spPr bwMode="auto">
            <a:xfrm>
              <a:off x="3243" y="2413"/>
              <a:ext cx="952" cy="7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487672" indent="-487672"/>
              <a:r>
                <a:rPr lang="en-US" sz="2400" dirty="0">
                  <a:latin typeface="Times New Roman" pitchFamily="18" charset="0"/>
                  <a:ea typeface="ＭＳ 明朝" pitchFamily="49" charset="-128"/>
                  <a:cs typeface="Times New Roman" pitchFamily="18" charset="0"/>
                </a:rPr>
                <a:t>229</a:t>
              </a:r>
              <a:endParaRPr lang="en-US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endParaRPr>
            </a:p>
            <a:p>
              <a:pPr marL="487672" indent="-487672" eaLnBrk="0" hangingPunct="0"/>
              <a:r>
                <a:rPr lang="en-US" altLang="zh-CN" sz="2400" dirty="0"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1</a:t>
              </a:r>
              <a:r>
                <a:rPr lang="en-US" altLang="zh-CN" sz="2400" dirty="0">
                  <a:latin typeface="Times New Roman" pitchFamily="18" charset="0"/>
                  <a:ea typeface="ＭＳ 明朝" pitchFamily="49" charset="-128"/>
                  <a:cs typeface="Times New Roman" pitchFamily="18" charset="0"/>
                </a:rPr>
                <a:t>85</a:t>
              </a:r>
              <a:endParaRPr lang="en-US" altLang="zh-CN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endParaRPr>
            </a:p>
            <a:p>
              <a:pPr marL="487672" indent="-487672" eaLnBrk="0" hangingPunct="0"/>
              <a:r>
                <a:rPr lang="en-US" altLang="zh-CN" sz="2400" dirty="0">
                  <a:latin typeface="Times New Roman" pitchFamily="18" charset="0"/>
                  <a:ea typeface="ＭＳ 明朝" pitchFamily="49" charset="-128"/>
                  <a:cs typeface="Times New Roman" pitchFamily="18" charset="0"/>
                </a:rPr>
                <a:t>5</a:t>
              </a:r>
              <a:endParaRPr lang="en-US" altLang="zh-CN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endParaRPr>
            </a:p>
            <a:p>
              <a:pPr marL="487672" indent="-487672" eaLnBrk="0" hangingPunct="0"/>
              <a:r>
                <a:rPr lang="en-US" altLang="zh-CN" sz="2400" dirty="0"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2</a:t>
              </a:r>
              <a:endParaRPr lang="en-US" altLang="zh-CN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endParaRPr>
            </a:p>
            <a:p>
              <a:pPr marL="487672" indent="-487672" eaLnBrk="0" hangingPunct="0"/>
              <a:r>
                <a:rPr lang="en-US" altLang="zh-CN" sz="2400" dirty="0"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2</a:t>
              </a:r>
              <a:endParaRPr lang="en-US" altLang="zh-CN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endParaRPr>
            </a:p>
          </p:txBody>
        </p:sp>
        <p:sp>
          <p:nvSpPr>
            <p:cNvPr id="27695" name="Rectangle 47"/>
            <p:cNvSpPr>
              <a:spLocks noChangeArrowheads="1"/>
            </p:cNvSpPr>
            <p:nvPr/>
          </p:nvSpPr>
          <p:spPr bwMode="auto">
            <a:xfrm>
              <a:off x="1016" y="2413"/>
              <a:ext cx="2227" cy="7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487672" indent="-487672"/>
              <a:r>
                <a:rPr lang="en-US" sz="2400" dirty="0">
                  <a:latin typeface="Times New Roman" pitchFamily="18" charset="0"/>
                  <a:ea typeface="ＭＳ 明朝" pitchFamily="49" charset="-128"/>
                  <a:cs typeface="Times New Roman" pitchFamily="18" charset="0"/>
                </a:rPr>
                <a:t>www.mazda.com</a:t>
              </a:r>
              <a:endParaRPr lang="en-US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endParaRPr>
            </a:p>
            <a:p>
              <a:pPr marL="487672" indent="-487672" eaLnBrk="0" hangingPunct="0"/>
              <a:r>
                <a:rPr lang="en-US" sz="2400" dirty="0">
                  <a:latin typeface="Times New Roman" pitchFamily="18" charset="0"/>
                  <a:ea typeface="ＭＳ 明朝" pitchFamily="49" charset="-128"/>
                  <a:cs typeface="Times New Roman" pitchFamily="18" charset="0"/>
                </a:rPr>
                <a:t>www.mazdausa.com</a:t>
              </a:r>
              <a:endParaRPr lang="en-US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endParaRPr>
            </a:p>
            <a:p>
              <a:pPr marL="487672" indent="-487672" eaLnBrk="0" hangingPunct="0"/>
              <a:r>
                <a:rPr lang="en-US" sz="2400" dirty="0">
                  <a:latin typeface="Times New Roman" pitchFamily="18" charset="0"/>
                  <a:ea typeface="ＭＳ 明朝" pitchFamily="49" charset="-128"/>
                  <a:cs typeface="Times New Roman" pitchFamily="18" charset="0"/>
                </a:rPr>
                <a:t>www.mazda.co.uk</a:t>
              </a:r>
              <a:endParaRPr lang="en-US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endParaRPr>
            </a:p>
            <a:p>
              <a:pPr marL="487672" indent="-487672" eaLnBrk="0" hangingPunct="0"/>
              <a:r>
                <a:rPr lang="en-US" sz="2400" dirty="0">
                  <a:latin typeface="Times New Roman" pitchFamily="18" charset="0"/>
                  <a:ea typeface="ＭＳ 明朝" pitchFamily="49" charset="-128"/>
                  <a:cs typeface="Times New Roman" pitchFamily="18" charset="0"/>
                </a:rPr>
                <a:t>www.starmazda.com</a:t>
              </a:r>
              <a:endParaRPr lang="en-US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endParaRPr>
            </a:p>
            <a:p>
              <a:pPr marL="487672" indent="-487672" eaLnBrk="0" hangingPunct="0"/>
              <a:r>
                <a:rPr lang="en-US" sz="2400" dirty="0">
                  <a:latin typeface="Times New Roman" pitchFamily="18" charset="0"/>
                  <a:ea typeface="ＭＳ 明朝" pitchFamily="49" charset="-128"/>
                  <a:cs typeface="Times New Roman" pitchFamily="18" charset="0"/>
                </a:rPr>
                <a:t>www.mazdamotorsports.com</a:t>
              </a:r>
              <a:endParaRPr lang="en-US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endParaRPr>
            </a:p>
            <a:p>
              <a:pPr marL="487672" indent="-487672" eaLnBrk="0" hangingPunct="0"/>
              <a:r>
                <a:rPr lang="en-US" sz="2400" dirty="0">
                  <a:latin typeface="Times New Roman" pitchFamily="18" charset="0"/>
                  <a:ea typeface="ＭＳ 明朝" pitchFamily="49" charset="-128"/>
                  <a:cs typeface="Times New Roman" pitchFamily="18" charset="0"/>
                </a:rPr>
                <a:t>……</a:t>
              </a:r>
              <a:endParaRPr lang="en-US" sz="2400" dirty="0"/>
            </a:p>
          </p:txBody>
        </p:sp>
        <p:sp>
          <p:nvSpPr>
            <p:cNvPr id="27694" name="Rectangle 46"/>
            <p:cNvSpPr>
              <a:spLocks noChangeArrowheads="1"/>
            </p:cNvSpPr>
            <p:nvPr/>
          </p:nvSpPr>
          <p:spPr bwMode="auto">
            <a:xfrm>
              <a:off x="521" y="2413"/>
              <a:ext cx="495" cy="7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487672" indent="-487672"/>
              <a:r>
                <a:rPr lang="en-US" sz="2400" dirty="0">
                  <a:latin typeface="Times New Roman" pitchFamily="18" charset="0"/>
                  <a:ea typeface="ＭＳ 明朝" pitchFamily="49" charset="-128"/>
                  <a:cs typeface="Times New Roman" pitchFamily="18" charset="0"/>
                </a:rPr>
                <a:t>e1</a:t>
              </a:r>
              <a:endParaRPr lang="en-US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endParaRPr>
            </a:p>
            <a:p>
              <a:pPr marL="487672" indent="-487672" eaLnBrk="0" hangingPunct="0"/>
              <a:r>
                <a:rPr lang="en-US" sz="2400" dirty="0">
                  <a:latin typeface="Times New Roman" pitchFamily="18" charset="0"/>
                  <a:ea typeface="ＭＳ 明朝" pitchFamily="49" charset="-128"/>
                  <a:cs typeface="Times New Roman" pitchFamily="18" charset="0"/>
                </a:rPr>
                <a:t>e2</a:t>
              </a:r>
              <a:endParaRPr lang="en-US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endParaRPr>
            </a:p>
            <a:p>
              <a:pPr marL="487672" indent="-487672" eaLnBrk="0" hangingPunct="0"/>
              <a:r>
                <a:rPr lang="en-US" sz="2400" dirty="0">
                  <a:latin typeface="Times New Roman" pitchFamily="18" charset="0"/>
                  <a:ea typeface="ＭＳ 明朝" pitchFamily="49" charset="-128"/>
                  <a:cs typeface="Times New Roman" pitchFamily="18" charset="0"/>
                </a:rPr>
                <a:t>e3</a:t>
              </a:r>
              <a:endParaRPr lang="en-US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endParaRPr>
            </a:p>
            <a:p>
              <a:pPr marL="487672" indent="-487672" eaLnBrk="0" hangingPunct="0"/>
              <a:r>
                <a:rPr lang="en-US" sz="2400" dirty="0">
                  <a:latin typeface="Times New Roman" pitchFamily="18" charset="0"/>
                  <a:ea typeface="ＭＳ 明朝" pitchFamily="49" charset="-128"/>
                  <a:cs typeface="Times New Roman" pitchFamily="18" charset="0"/>
                </a:rPr>
                <a:t>e4</a:t>
              </a:r>
              <a:endParaRPr lang="en-US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endParaRPr>
            </a:p>
            <a:p>
              <a:pPr marL="487672" indent="-487672" eaLnBrk="0" hangingPunct="0"/>
              <a:r>
                <a:rPr lang="en-US" sz="2400" dirty="0">
                  <a:latin typeface="Times New Roman" pitchFamily="18" charset="0"/>
                  <a:ea typeface="ＭＳ 明朝" pitchFamily="49" charset="-128"/>
                  <a:cs typeface="Times New Roman" pitchFamily="18" charset="0"/>
                </a:rPr>
                <a:t>e5</a:t>
              </a:r>
              <a:endParaRPr lang="en-US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endParaRPr>
            </a:p>
          </p:txBody>
        </p:sp>
        <p:sp>
          <p:nvSpPr>
            <p:cNvPr id="27693" name="Rectangle 45"/>
            <p:cNvSpPr>
              <a:spLocks noChangeArrowheads="1"/>
            </p:cNvSpPr>
            <p:nvPr/>
          </p:nvSpPr>
          <p:spPr bwMode="auto">
            <a:xfrm>
              <a:off x="3135" y="2241"/>
              <a:ext cx="1060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487672" indent="-487672"/>
              <a:r>
                <a:rPr lang="en-US" altLang="zh-CN" sz="2800" dirty="0" err="1" smtClean="0"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Aggr</a:t>
              </a:r>
              <a:r>
                <a:rPr lang="en-US" altLang="zh-CN" sz="2800" dirty="0" smtClean="0"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. </a:t>
              </a:r>
              <a:r>
                <a:rPr lang="en-US" altLang="zh-CN" sz="2800" dirty="0"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click #</a:t>
              </a:r>
              <a:endParaRPr lang="en-US" altLang="zh-CN" sz="2800" dirty="0">
                <a:ea typeface="SimSun" pitchFamily="2" charset="-122"/>
                <a:cs typeface="Times New Roman" pitchFamily="18" charset="0"/>
              </a:endParaRPr>
            </a:p>
          </p:txBody>
        </p:sp>
        <p:sp>
          <p:nvSpPr>
            <p:cNvPr id="27692" name="Rectangle 44"/>
            <p:cNvSpPr>
              <a:spLocks noChangeArrowheads="1"/>
            </p:cNvSpPr>
            <p:nvPr/>
          </p:nvSpPr>
          <p:spPr bwMode="auto">
            <a:xfrm>
              <a:off x="1016" y="2241"/>
              <a:ext cx="2227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487672" indent="-487672"/>
              <a:r>
                <a:rPr lang="en-US" sz="2800" dirty="0">
                  <a:latin typeface="Times New Roman" pitchFamily="18" charset="0"/>
                  <a:ea typeface="ＭＳ 明朝" pitchFamily="49" charset="-128"/>
                  <a:cs typeface="Times New Roman" pitchFamily="18" charset="0"/>
                </a:rPr>
                <a:t>URL</a:t>
              </a:r>
              <a:endParaRPr lang="en-US" sz="2800" dirty="0">
                <a:ea typeface="ＭＳ 明朝" pitchFamily="49" charset="-128"/>
                <a:cs typeface="Times New Roman" pitchFamily="18" charset="0"/>
              </a:endParaRPr>
            </a:p>
          </p:txBody>
        </p:sp>
        <p:sp>
          <p:nvSpPr>
            <p:cNvPr id="27691" name="Rectangle 43"/>
            <p:cNvSpPr>
              <a:spLocks noChangeArrowheads="1"/>
            </p:cNvSpPr>
            <p:nvPr/>
          </p:nvSpPr>
          <p:spPr bwMode="auto">
            <a:xfrm>
              <a:off x="521" y="2241"/>
              <a:ext cx="495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487672" indent="-487672"/>
              <a:r>
                <a:rPr lang="en-US" sz="2800" dirty="0">
                  <a:latin typeface="Times New Roman" pitchFamily="18" charset="0"/>
                  <a:ea typeface="ＭＳ 明朝" pitchFamily="49" charset="-128"/>
                  <a:cs typeface="Times New Roman" pitchFamily="18" charset="0"/>
                </a:rPr>
                <a:t>doc</a:t>
              </a:r>
              <a:endParaRPr lang="en-US" sz="2800" dirty="0">
                <a:ea typeface="ＭＳ 明朝" pitchFamily="49" charset="-128"/>
                <a:cs typeface="Times New Roman" pitchFamily="18" charset="0"/>
              </a:endParaRPr>
            </a:p>
          </p:txBody>
        </p:sp>
        <p:sp>
          <p:nvSpPr>
            <p:cNvPr id="27688" name="Rectangle 40"/>
            <p:cNvSpPr>
              <a:spLocks noChangeArrowheads="1"/>
            </p:cNvSpPr>
            <p:nvPr/>
          </p:nvSpPr>
          <p:spPr bwMode="auto">
            <a:xfrm>
              <a:off x="521" y="2069"/>
              <a:ext cx="3674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487672" indent="-487672"/>
              <a:r>
                <a:rPr lang="en-US" sz="2800" dirty="0">
                  <a:latin typeface="Times New Roman" pitchFamily="18" charset="0"/>
                  <a:ea typeface="ＭＳ 明朝" pitchFamily="49" charset="-128"/>
                  <a:cs typeface="Times New Roman" pitchFamily="18" charset="0"/>
                </a:rPr>
                <a:t>Bilingual query pair (</a:t>
              </a:r>
              <a:r>
                <a:rPr lang="en-US" sz="2800" b="1" i="1" dirty="0">
                  <a:latin typeface="Times New Roman" pitchFamily="18" charset="0"/>
                  <a:ea typeface="ＭＳ 明朝" pitchFamily="49" charset="-128"/>
                  <a:cs typeface="Times New Roman" pitchFamily="18" charset="0"/>
                </a:rPr>
                <a:t>Mazda, </a:t>
              </a:r>
              <a:r>
                <a:rPr lang="de-DE" sz="2800" b="1" i="1" dirty="0">
                  <a:latin typeface="Times New Roman" pitchFamily="18" charset="0"/>
                  <a:ea typeface="ＭＳ 明朝" pitchFamily="49" charset="-128"/>
                  <a:cs typeface="SimSun" pitchFamily="2" charset="-122"/>
                </a:rPr>
                <a:t>马</a:t>
              </a:r>
              <a:r>
                <a:rPr lang="de-DE" sz="2800" b="1" i="1" dirty="0">
                  <a:latin typeface="Times New Roman" pitchFamily="18" charset="0"/>
                  <a:ea typeface="ＭＳ 明朝" pitchFamily="49" charset="-128"/>
                </a:rPr>
                <a:t>自达</a:t>
              </a:r>
              <a:r>
                <a:rPr lang="en-US" sz="2800" dirty="0">
                  <a:latin typeface="Times New Roman" pitchFamily="18" charset="0"/>
                  <a:ea typeface="ＭＳ 明朝" pitchFamily="49" charset="-128"/>
                </a:rPr>
                <a:t>)</a:t>
              </a:r>
              <a:endParaRPr lang="en-US" sz="2800" dirty="0">
                <a:latin typeface="Times New Roman" pitchFamily="18" charset="0"/>
              </a:endParaRPr>
            </a:p>
          </p:txBody>
        </p:sp>
        <p:sp>
          <p:nvSpPr>
            <p:cNvPr id="27703" name="Line 55"/>
            <p:cNvSpPr>
              <a:spLocks noChangeShapeType="1"/>
            </p:cNvSpPr>
            <p:nvPr/>
          </p:nvSpPr>
          <p:spPr bwMode="auto">
            <a:xfrm>
              <a:off x="521" y="2069"/>
              <a:ext cx="367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704" name="Line 56"/>
            <p:cNvSpPr>
              <a:spLocks noChangeShapeType="1"/>
            </p:cNvSpPr>
            <p:nvPr/>
          </p:nvSpPr>
          <p:spPr bwMode="auto">
            <a:xfrm>
              <a:off x="521" y="3907"/>
              <a:ext cx="49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705" name="Line 57"/>
            <p:cNvSpPr>
              <a:spLocks noChangeShapeType="1"/>
            </p:cNvSpPr>
            <p:nvPr/>
          </p:nvSpPr>
          <p:spPr bwMode="auto">
            <a:xfrm>
              <a:off x="521" y="2069"/>
              <a:ext cx="0" cy="17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706" name="Line 58"/>
            <p:cNvSpPr>
              <a:spLocks noChangeShapeType="1"/>
            </p:cNvSpPr>
            <p:nvPr/>
          </p:nvSpPr>
          <p:spPr bwMode="auto">
            <a:xfrm>
              <a:off x="4195" y="2069"/>
              <a:ext cx="0" cy="17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708" name="Line 60"/>
            <p:cNvSpPr>
              <a:spLocks noChangeShapeType="1"/>
            </p:cNvSpPr>
            <p:nvPr/>
          </p:nvSpPr>
          <p:spPr bwMode="auto">
            <a:xfrm>
              <a:off x="521" y="2241"/>
              <a:ext cx="49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714" name="Line 66"/>
            <p:cNvSpPr>
              <a:spLocks noChangeShapeType="1"/>
            </p:cNvSpPr>
            <p:nvPr/>
          </p:nvSpPr>
          <p:spPr bwMode="auto">
            <a:xfrm>
              <a:off x="521" y="2413"/>
              <a:ext cx="49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725" name="Line 77"/>
            <p:cNvSpPr>
              <a:spLocks noChangeShapeType="1"/>
            </p:cNvSpPr>
            <p:nvPr/>
          </p:nvSpPr>
          <p:spPr bwMode="auto">
            <a:xfrm>
              <a:off x="521" y="3118"/>
              <a:ext cx="49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770" name="Line 122"/>
            <p:cNvSpPr>
              <a:spLocks noChangeShapeType="1"/>
            </p:cNvSpPr>
            <p:nvPr/>
          </p:nvSpPr>
          <p:spPr bwMode="auto">
            <a:xfrm>
              <a:off x="1016" y="2241"/>
              <a:ext cx="2227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771" name="Line 123"/>
            <p:cNvSpPr>
              <a:spLocks noChangeShapeType="1"/>
            </p:cNvSpPr>
            <p:nvPr/>
          </p:nvSpPr>
          <p:spPr bwMode="auto">
            <a:xfrm>
              <a:off x="521" y="2241"/>
              <a:ext cx="0" cy="16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774" name="Line 126"/>
            <p:cNvSpPr>
              <a:spLocks noChangeShapeType="1"/>
            </p:cNvSpPr>
            <p:nvPr/>
          </p:nvSpPr>
          <p:spPr bwMode="auto">
            <a:xfrm>
              <a:off x="1016" y="2413"/>
              <a:ext cx="2227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776" name="Line 128"/>
            <p:cNvSpPr>
              <a:spLocks noChangeShapeType="1"/>
            </p:cNvSpPr>
            <p:nvPr/>
          </p:nvSpPr>
          <p:spPr bwMode="auto">
            <a:xfrm>
              <a:off x="1013" y="3119"/>
              <a:ext cx="2227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778" name="Line 130"/>
            <p:cNvSpPr>
              <a:spLocks noChangeShapeType="1"/>
            </p:cNvSpPr>
            <p:nvPr/>
          </p:nvSpPr>
          <p:spPr bwMode="auto">
            <a:xfrm>
              <a:off x="3243" y="2241"/>
              <a:ext cx="9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780" name="Line 132"/>
            <p:cNvSpPr>
              <a:spLocks noChangeShapeType="1"/>
            </p:cNvSpPr>
            <p:nvPr/>
          </p:nvSpPr>
          <p:spPr bwMode="auto">
            <a:xfrm>
              <a:off x="4195" y="2241"/>
              <a:ext cx="0" cy="16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782" name="Line 134"/>
            <p:cNvSpPr>
              <a:spLocks noChangeShapeType="1"/>
            </p:cNvSpPr>
            <p:nvPr/>
          </p:nvSpPr>
          <p:spPr bwMode="auto">
            <a:xfrm>
              <a:off x="3243" y="2413"/>
              <a:ext cx="9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783" name="Line 135"/>
            <p:cNvSpPr>
              <a:spLocks noChangeShapeType="1"/>
            </p:cNvSpPr>
            <p:nvPr/>
          </p:nvSpPr>
          <p:spPr bwMode="auto">
            <a:xfrm>
              <a:off x="3243" y="3119"/>
              <a:ext cx="9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787" name="Line 139"/>
            <p:cNvSpPr>
              <a:spLocks noChangeShapeType="1"/>
            </p:cNvSpPr>
            <p:nvPr/>
          </p:nvSpPr>
          <p:spPr bwMode="auto">
            <a:xfrm>
              <a:off x="1016" y="3907"/>
              <a:ext cx="2227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791" name="Line 143"/>
            <p:cNvSpPr>
              <a:spLocks noChangeShapeType="1"/>
            </p:cNvSpPr>
            <p:nvPr/>
          </p:nvSpPr>
          <p:spPr bwMode="auto">
            <a:xfrm>
              <a:off x="3243" y="3907"/>
              <a:ext cx="9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799" name="Rectangle 151"/>
            <p:cNvSpPr>
              <a:spLocks noChangeArrowheads="1"/>
            </p:cNvSpPr>
            <p:nvPr/>
          </p:nvSpPr>
          <p:spPr bwMode="auto">
            <a:xfrm>
              <a:off x="4468" y="2040"/>
              <a:ext cx="635" cy="9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e1&gt;e2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e1&gt;e3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…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e2&gt;e3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e2&gt;e4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…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e4&gt;e5</a:t>
              </a:r>
            </a:p>
          </p:txBody>
        </p:sp>
        <p:sp>
          <p:nvSpPr>
            <p:cNvPr id="27800" name="Rectangle 152"/>
            <p:cNvSpPr>
              <a:spLocks noChangeArrowheads="1"/>
            </p:cNvSpPr>
            <p:nvPr/>
          </p:nvSpPr>
          <p:spPr bwMode="auto">
            <a:xfrm>
              <a:off x="4468" y="3021"/>
              <a:ext cx="635" cy="9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c1&gt;c2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c1&gt;c3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…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c2&gt;c3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c2&gt;c4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…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c4&gt;c5</a:t>
              </a:r>
            </a:p>
          </p:txBody>
        </p:sp>
        <p:sp>
          <p:nvSpPr>
            <p:cNvPr id="27801" name="AutoShape 153"/>
            <p:cNvSpPr>
              <a:spLocks noChangeArrowheads="1"/>
            </p:cNvSpPr>
            <p:nvPr/>
          </p:nvSpPr>
          <p:spPr bwMode="auto">
            <a:xfrm>
              <a:off x="4241" y="2523"/>
              <a:ext cx="181" cy="181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02" name="AutoShape 154"/>
            <p:cNvSpPr>
              <a:spLocks noChangeArrowheads="1"/>
            </p:cNvSpPr>
            <p:nvPr/>
          </p:nvSpPr>
          <p:spPr bwMode="auto">
            <a:xfrm>
              <a:off x="4233" y="3340"/>
              <a:ext cx="181" cy="181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>
                <a:ea typeface="SimSun" pitchFamily="2" charset="-122"/>
              </a:rPr>
              <a:t>From monolingual to bilingual rankings</a:t>
            </a:r>
            <a:endParaRPr lang="en-US" altLang="zh-CN" sz="4400" dirty="0">
              <a:ea typeface="SimSun" pitchFamily="2" charset="-122"/>
            </a:endParaRPr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666045" y="2023043"/>
            <a:ext cx="11367910" cy="1612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/>
          <a:lstStyle/>
          <a:p>
            <a:pPr indent="-487672" algn="l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36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2 natural conditions for constructing a bilingual ranking from monolingual rankings</a:t>
            </a:r>
          </a:p>
        </p:txBody>
      </p:sp>
      <p:pic>
        <p:nvPicPr>
          <p:cNvPr id="21" name="Picture 20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 bwMode="auto">
          <a:xfrm>
            <a:off x="806372" y="3343254"/>
            <a:ext cx="4198995" cy="768077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 bwMode="auto">
          <a:xfrm>
            <a:off x="2424474" y="4292591"/>
            <a:ext cx="4516065" cy="663614"/>
          </a:xfrm>
          <a:prstGeom prst="rect">
            <a:avLst/>
          </a:prstGeom>
          <a:noFill/>
          <a:ln/>
          <a:effectLst/>
        </p:spPr>
      </p:pic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5297471" y="3379767"/>
            <a:ext cx="4929255" cy="699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/>
          <a:lstStyle/>
          <a:p>
            <a:pPr indent="-487672" algn="l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32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if and only if</a:t>
            </a:r>
          </a:p>
        </p:txBody>
      </p:sp>
      <p:pic>
        <p:nvPicPr>
          <p:cNvPr id="15" name="Picture 14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 bwMode="auto">
          <a:xfrm>
            <a:off x="2424474" y="5126011"/>
            <a:ext cx="4516082" cy="663617"/>
          </a:xfrm>
          <a:prstGeom prst="rect">
            <a:avLst/>
          </a:prstGeom>
          <a:noFill/>
          <a:ln/>
          <a:effectLst/>
        </p:spPr>
      </p:pic>
      <p:sp>
        <p:nvSpPr>
          <p:cNvPr id="31" name="Rectangle 151"/>
          <p:cNvSpPr>
            <a:spLocks noChangeArrowheads="1"/>
          </p:cNvSpPr>
          <p:nvPr/>
        </p:nvSpPr>
        <p:spPr bwMode="auto">
          <a:xfrm>
            <a:off x="769858" y="6337320"/>
            <a:ext cx="3833865" cy="14970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/>
          <a:lstStyle/>
          <a:p>
            <a:pPr algn="l">
              <a:lnSpc>
                <a:spcPct val="150000"/>
              </a:lnSpc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e1&gt;e2, e1&gt;e3, e1&gt;e4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e2&gt;e3, e2&gt;e4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ectangle 151"/>
          <p:cNvSpPr>
            <a:spLocks noChangeArrowheads="1"/>
          </p:cNvSpPr>
          <p:nvPr/>
        </p:nvSpPr>
        <p:spPr bwMode="auto">
          <a:xfrm>
            <a:off x="769858" y="8053431"/>
            <a:ext cx="3833865" cy="14605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/>
          <a:lstStyle/>
          <a:p>
            <a:pPr algn="l">
              <a:lnSpc>
                <a:spcPct val="150000"/>
              </a:lnSpc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c1&gt;c2, c1&gt;c3, c1&gt;c4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c2&gt;e3, c2&gt;c4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AutoShape 154"/>
          <p:cNvSpPr>
            <a:spLocks noChangeArrowheads="1"/>
          </p:cNvSpPr>
          <p:nvPr/>
        </p:nvSpPr>
        <p:spPr bwMode="auto">
          <a:xfrm>
            <a:off x="4895829" y="7359684"/>
            <a:ext cx="1241442" cy="1058877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4" name="Rectangle 151"/>
          <p:cNvSpPr>
            <a:spLocks noChangeArrowheads="1"/>
          </p:cNvSpPr>
          <p:nvPr/>
        </p:nvSpPr>
        <p:spPr bwMode="auto">
          <a:xfrm>
            <a:off x="6319835" y="6300807"/>
            <a:ext cx="6426288" cy="31401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/>
          <a:lstStyle/>
          <a:p>
            <a:pPr algn="l">
              <a:lnSpc>
                <a:spcPct val="150000"/>
              </a:lnSpc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(e1,c1) &gt; (e1, c2),    (e1,c1) &gt; (e2, c1)</a:t>
            </a:r>
          </a:p>
          <a:p>
            <a:pPr algn="l">
              <a:lnSpc>
                <a:spcPct val="150000"/>
              </a:lnSpc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(e1, c2) &gt; (e1, c3),   (e1, c2) &gt; (e2, c2)</a:t>
            </a:r>
          </a:p>
          <a:p>
            <a:pPr algn="l">
              <a:lnSpc>
                <a:spcPct val="150000"/>
              </a:lnSpc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 . . .</a:t>
            </a:r>
          </a:p>
          <a:p>
            <a:pPr algn="l">
              <a:lnSpc>
                <a:spcPct val="150000"/>
              </a:lnSpc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(e2, c3) &gt; (e2, c4),   (e2, c3) &gt; (e3, c3)</a:t>
            </a:r>
          </a:p>
          <a:p>
            <a:pPr algn="l">
              <a:lnSpc>
                <a:spcPct val="150000"/>
              </a:lnSpc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7561277" y="4657722"/>
            <a:ext cx="1350981" cy="699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/>
          <a:lstStyle/>
          <a:p>
            <a:pPr indent="-487672" algn="l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32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or</a:t>
            </a:r>
            <a:endParaRPr lang="en-US" altLang="zh-CN" sz="3200" dirty="0" smtClean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>
                <a:ea typeface="SimSun" pitchFamily="2" charset="-122"/>
              </a:rPr>
              <a:t>Learning a bilingual ranking function</a:t>
            </a:r>
            <a:endParaRPr lang="en-US" altLang="zh-CN" sz="4400" dirty="0">
              <a:ea typeface="SimSun" pitchFamily="2" charset="-122"/>
            </a:endParaRPr>
          </a:p>
        </p:txBody>
      </p:sp>
      <p:sp>
        <p:nvSpPr>
          <p:cNvPr id="20" name="Rectangle 151"/>
          <p:cNvSpPr>
            <a:spLocks noChangeArrowheads="1"/>
          </p:cNvSpPr>
          <p:nvPr/>
        </p:nvSpPr>
        <p:spPr bwMode="auto">
          <a:xfrm>
            <a:off x="368216" y="2722533"/>
            <a:ext cx="6426288" cy="31401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/>
          <a:lstStyle/>
          <a:p>
            <a:pPr algn="l">
              <a:lnSpc>
                <a:spcPct val="150000"/>
              </a:lnSpc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(e1,c1) &gt; (e1, c2),    (e1,c1) &gt; (e2, c1)</a:t>
            </a:r>
          </a:p>
          <a:p>
            <a:pPr algn="l">
              <a:lnSpc>
                <a:spcPct val="150000"/>
              </a:lnSpc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(e1, c2) &gt; (e1, c3),   (e1, c2) &gt; (e2, c2)</a:t>
            </a:r>
          </a:p>
          <a:p>
            <a:pPr algn="l">
              <a:lnSpc>
                <a:spcPct val="150000"/>
              </a:lnSpc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 . . .</a:t>
            </a:r>
          </a:p>
          <a:p>
            <a:pPr algn="l">
              <a:lnSpc>
                <a:spcPct val="150000"/>
              </a:lnSpc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(e2, c3) &gt; (e2, c4),   (e2, c3) &gt; (e3, c3)</a:t>
            </a:r>
          </a:p>
          <a:p>
            <a:pPr algn="l">
              <a:lnSpc>
                <a:spcPct val="150000"/>
              </a:lnSpc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13"/>
          <p:cNvSpPr>
            <a:spLocks noChangeArrowheads="1"/>
          </p:cNvSpPr>
          <p:nvPr/>
        </p:nvSpPr>
        <p:spPr bwMode="auto">
          <a:xfrm>
            <a:off x="368216" y="1955760"/>
            <a:ext cx="2894115" cy="735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/>
          <a:lstStyle/>
          <a:p>
            <a:pPr indent="-487672" algn="l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36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Training data</a:t>
            </a:r>
          </a:p>
        </p:txBody>
      </p:sp>
      <p:sp>
        <p:nvSpPr>
          <p:cNvPr id="22" name="AutoShape 154"/>
          <p:cNvSpPr>
            <a:spLocks noChangeArrowheads="1"/>
          </p:cNvSpPr>
          <p:nvPr/>
        </p:nvSpPr>
        <p:spPr bwMode="auto">
          <a:xfrm>
            <a:off x="7123121" y="3562332"/>
            <a:ext cx="1241442" cy="1058877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4" name="Picture 23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 bwMode="auto">
          <a:xfrm>
            <a:off x="8656667" y="3744897"/>
            <a:ext cx="3950593" cy="657234"/>
          </a:xfrm>
          <a:prstGeom prst="rect">
            <a:avLst/>
          </a:prstGeom>
          <a:noFill/>
          <a:ln/>
          <a:effectLst/>
        </p:spPr>
      </p:pic>
      <p:pic>
        <p:nvPicPr>
          <p:cNvPr id="11" name="Picture 10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 bwMode="auto">
          <a:xfrm>
            <a:off x="1210357" y="7201061"/>
            <a:ext cx="10477500" cy="779435"/>
          </a:xfrm>
          <a:prstGeom prst="rect">
            <a:avLst/>
          </a:prstGeom>
          <a:noFill/>
          <a:ln/>
          <a:effectLst/>
        </p:spPr>
      </p:pic>
      <p:sp>
        <p:nvSpPr>
          <p:cNvPr id="27" name="Rectangle 13"/>
          <p:cNvSpPr>
            <a:spLocks noChangeArrowheads="1"/>
          </p:cNvSpPr>
          <p:nvPr/>
        </p:nvSpPr>
        <p:spPr bwMode="auto">
          <a:xfrm>
            <a:off x="368216" y="6361262"/>
            <a:ext cx="11172978" cy="735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/>
          <a:lstStyle/>
          <a:p>
            <a:pPr indent="-487672" algn="l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36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Score given by    allows us to reproduce the ranking </a:t>
            </a:r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368215" y="8632845"/>
            <a:ext cx="12158829" cy="735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/>
          <a:lstStyle/>
          <a:p>
            <a:pPr indent="-487672" algn="l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36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We learn a linear function with </a:t>
            </a:r>
            <a:r>
              <a:rPr lang="en-US" altLang="zh-CN" sz="3600" dirty="0" err="1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RankSVM</a:t>
            </a:r>
            <a:r>
              <a:rPr lang="en-US" altLang="zh-CN" sz="36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(</a:t>
            </a:r>
            <a:r>
              <a:rPr lang="en-US" altLang="zh-CN" sz="3600" dirty="0" err="1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Herbrich</a:t>
            </a:r>
            <a:r>
              <a:rPr lang="en-US" altLang="zh-CN" sz="36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et al. 2000) </a:t>
            </a:r>
          </a:p>
        </p:txBody>
      </p:sp>
      <p:pic>
        <p:nvPicPr>
          <p:cNvPr id="30" name="Picture 29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 bwMode="auto">
          <a:xfrm>
            <a:off x="3308711" y="6483372"/>
            <a:ext cx="345675" cy="463186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7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646171" y="452437"/>
            <a:ext cx="11063439" cy="1300163"/>
          </a:xfrm>
        </p:spPr>
        <p:txBody>
          <a:bodyPr/>
          <a:lstStyle/>
          <a:p>
            <a:r>
              <a:rPr lang="en-US" sz="4400" dirty="0" smtClean="0"/>
              <a:t>Improving Named Entity Recognition (NER)</a:t>
            </a:r>
            <a:endParaRPr lang="en-US" sz="4400" dirty="0"/>
          </a:p>
        </p:txBody>
      </p:sp>
      <p:sp>
        <p:nvSpPr>
          <p:cNvPr id="86" name="TextBox 85"/>
          <p:cNvSpPr txBox="1"/>
          <p:nvPr/>
        </p:nvSpPr>
        <p:spPr>
          <a:xfrm>
            <a:off x="1550294" y="5061616"/>
            <a:ext cx="1838795" cy="689417"/>
          </a:xfrm>
          <a:prstGeom prst="rect">
            <a:avLst/>
          </a:prstGeom>
          <a:noFill/>
        </p:spPr>
        <p:txBody>
          <a:bodyPr wrap="square" lIns="73150" tIns="36575" rIns="73150" bIns="36575" rtlCol="0">
            <a:spAutoFit/>
          </a:bodyPr>
          <a:lstStyle/>
          <a:p>
            <a:pPr algn="ctr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reports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289256" y="5061616"/>
            <a:ext cx="1272671" cy="689417"/>
          </a:xfrm>
          <a:prstGeom prst="rect">
            <a:avLst/>
          </a:prstGeom>
        </p:spPr>
        <p:txBody>
          <a:bodyPr wrap="square" lIns="73150" tIns="36575" rIns="73150" bIns="36575">
            <a:spAutoFit/>
          </a:bodyPr>
          <a:lstStyle/>
          <a:p>
            <a:pPr algn="ctr"/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of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5758478" y="5059365"/>
            <a:ext cx="2332462" cy="689417"/>
          </a:xfrm>
          <a:prstGeom prst="rect">
            <a:avLst/>
          </a:prstGeom>
        </p:spPr>
        <p:txBody>
          <a:bodyPr wrap="square" lIns="73150" tIns="36575" rIns="73150" bIns="36575">
            <a:spAutoFit/>
          </a:bodyPr>
          <a:lstStyle/>
          <a:p>
            <a:pPr algn="ctr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European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982915" y="5059366"/>
            <a:ext cx="1661739" cy="689417"/>
          </a:xfrm>
          <a:prstGeom prst="rect">
            <a:avLst/>
          </a:prstGeom>
        </p:spPr>
        <p:txBody>
          <a:bodyPr wrap="square" lIns="73150" tIns="36575" rIns="73150" bIns="36575">
            <a:spAutoFit/>
          </a:bodyPr>
          <a:lstStyle/>
          <a:p>
            <a:pPr algn="ctr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Court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437589" y="6775476"/>
            <a:ext cx="1570059" cy="689417"/>
          </a:xfrm>
          <a:prstGeom prst="rect">
            <a:avLst/>
          </a:prstGeom>
          <a:noFill/>
        </p:spPr>
        <p:txBody>
          <a:bodyPr wrap="square" lIns="73150" tIns="36575" rIns="73150" bIns="36575" rtlCol="0">
            <a:spAutoFit/>
          </a:bodyPr>
          <a:lstStyle/>
          <a:p>
            <a:pPr algn="ctr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ORG</a:t>
            </a:r>
            <a:r>
              <a:rPr lang="en-US" sz="4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40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9277387" y="5059366"/>
            <a:ext cx="1111225" cy="689417"/>
          </a:xfrm>
          <a:prstGeom prst="rect">
            <a:avLst/>
          </a:prstGeom>
          <a:noFill/>
        </p:spPr>
        <p:txBody>
          <a:bodyPr wrap="square" lIns="73150" tIns="36575" rIns="73150" bIns="36575" rtlCol="0">
            <a:spAutoFit/>
          </a:bodyPr>
          <a:lstStyle/>
          <a:p>
            <a:pPr algn="ctr"/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of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0306978" y="5059366"/>
            <a:ext cx="2245350" cy="689417"/>
          </a:xfrm>
          <a:prstGeom prst="rect">
            <a:avLst/>
          </a:prstGeom>
          <a:noFill/>
        </p:spPr>
        <p:txBody>
          <a:bodyPr wrap="square" lIns="73150" tIns="36575" rIns="73150" bIns="36575" rtlCol="0">
            <a:spAutoFit/>
          </a:bodyPr>
          <a:lstStyle/>
          <a:p>
            <a:pPr algn="ctr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Auditors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7" name="Straight Connector 96"/>
          <p:cNvCxnSpPr>
            <a:stCxn id="86" idx="0"/>
            <a:endCxn id="119" idx="2"/>
          </p:cNvCxnSpPr>
          <p:nvPr/>
        </p:nvCxnSpPr>
        <p:spPr>
          <a:xfrm rot="5400000" flipH="1" flipV="1">
            <a:off x="2050902" y="4531068"/>
            <a:ext cx="949338" cy="111758"/>
          </a:xfrm>
          <a:prstGeom prst="line">
            <a:avLst/>
          </a:prstGeom>
          <a:noFill/>
          <a:ln w="31750" cap="flat" cmpd="sng" algn="ctr">
            <a:solidFill>
              <a:srgbClr val="659A2A"/>
            </a:solidFill>
            <a:prstDash val="sysDash"/>
          </a:ln>
          <a:effectLst/>
        </p:spPr>
      </p:cxnSp>
      <p:cxnSp>
        <p:nvCxnSpPr>
          <p:cNvPr id="98" name="Straight Connector 97"/>
          <p:cNvCxnSpPr>
            <a:stCxn id="87" idx="0"/>
            <a:endCxn id="120" idx="2"/>
          </p:cNvCxnSpPr>
          <p:nvPr/>
        </p:nvCxnSpPr>
        <p:spPr>
          <a:xfrm rot="5400000" flipH="1" flipV="1">
            <a:off x="3578718" y="4459152"/>
            <a:ext cx="949338" cy="255591"/>
          </a:xfrm>
          <a:prstGeom prst="line">
            <a:avLst/>
          </a:prstGeom>
          <a:noFill/>
          <a:ln w="31750" cap="flat" cmpd="sng" algn="ctr">
            <a:solidFill>
              <a:srgbClr val="659A2A"/>
            </a:solidFill>
            <a:prstDash val="sysDash"/>
          </a:ln>
          <a:effectLst/>
        </p:spPr>
      </p:cxnSp>
      <p:cxnSp>
        <p:nvCxnSpPr>
          <p:cNvPr id="99" name="Straight Connector 98"/>
          <p:cNvCxnSpPr>
            <a:stCxn id="130" idx="2"/>
            <a:endCxn id="88" idx="0"/>
          </p:cNvCxnSpPr>
          <p:nvPr/>
        </p:nvCxnSpPr>
        <p:spPr>
          <a:xfrm rot="16200000" flipH="1">
            <a:off x="6134824" y="4269479"/>
            <a:ext cx="947087" cy="632683"/>
          </a:xfrm>
          <a:prstGeom prst="line">
            <a:avLst/>
          </a:prstGeom>
          <a:noFill/>
          <a:ln w="31750" cap="flat" cmpd="sng" algn="ctr">
            <a:solidFill>
              <a:srgbClr val="659A2A"/>
            </a:solidFill>
            <a:prstDash val="sysDash"/>
          </a:ln>
          <a:effectLst/>
        </p:spPr>
      </p:cxnSp>
      <p:cxnSp>
        <p:nvCxnSpPr>
          <p:cNvPr id="100" name="Straight Connector 99"/>
          <p:cNvCxnSpPr>
            <a:stCxn id="122" idx="2"/>
            <a:endCxn id="89" idx="0"/>
          </p:cNvCxnSpPr>
          <p:nvPr/>
        </p:nvCxnSpPr>
        <p:spPr>
          <a:xfrm rot="5400000">
            <a:off x="8926920" y="3996894"/>
            <a:ext cx="949338" cy="1175607"/>
          </a:xfrm>
          <a:prstGeom prst="line">
            <a:avLst/>
          </a:prstGeom>
          <a:noFill/>
          <a:ln w="31750" cap="flat" cmpd="sng" algn="ctr">
            <a:solidFill>
              <a:srgbClr val="659A2A"/>
            </a:solidFill>
            <a:prstDash val="sysDash"/>
          </a:ln>
          <a:effectLst/>
        </p:spPr>
      </p:cxnSp>
      <p:cxnSp>
        <p:nvCxnSpPr>
          <p:cNvPr id="102" name="Straight Connector 101"/>
          <p:cNvCxnSpPr>
            <a:stCxn id="92" idx="0"/>
            <a:endCxn id="122" idx="2"/>
          </p:cNvCxnSpPr>
          <p:nvPr/>
        </p:nvCxnSpPr>
        <p:spPr>
          <a:xfrm rot="16200000" flipV="1">
            <a:off x="10234854" y="3864566"/>
            <a:ext cx="949338" cy="1440261"/>
          </a:xfrm>
          <a:prstGeom prst="line">
            <a:avLst/>
          </a:prstGeom>
          <a:noFill/>
          <a:ln w="31750" cap="flat" cmpd="sng" algn="ctr">
            <a:solidFill>
              <a:srgbClr val="659A2A"/>
            </a:solidFill>
            <a:prstDash val="sysDash"/>
          </a:ln>
          <a:effectLst/>
        </p:spPr>
      </p:cxnSp>
      <p:sp>
        <p:nvSpPr>
          <p:cNvPr id="104" name="Isosceles Triangle 103"/>
          <p:cNvSpPr/>
          <p:nvPr/>
        </p:nvSpPr>
        <p:spPr>
          <a:xfrm rot="10800000">
            <a:off x="6027729" y="5761884"/>
            <a:ext cx="6316750" cy="903686"/>
          </a:xfrm>
          <a:prstGeom prst="triangl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494185" y="5061616"/>
            <a:ext cx="1272671" cy="689417"/>
          </a:xfrm>
          <a:prstGeom prst="rect">
            <a:avLst/>
          </a:prstGeom>
        </p:spPr>
        <p:txBody>
          <a:bodyPr wrap="square" lIns="73150" tIns="36575" rIns="73150" bIns="36575">
            <a:spAutoFit/>
          </a:bodyPr>
          <a:lstStyle/>
          <a:p>
            <a:pPr algn="ctr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the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54904" y="5060041"/>
            <a:ext cx="1182083" cy="689417"/>
          </a:xfrm>
          <a:prstGeom prst="rect">
            <a:avLst/>
          </a:prstGeom>
          <a:noFill/>
        </p:spPr>
        <p:txBody>
          <a:bodyPr wrap="square" lIns="73150" tIns="36575" rIns="73150" bIns="36575" rtlCol="0">
            <a:spAutoFit/>
          </a:bodyPr>
          <a:lstStyle/>
          <a:p>
            <a:pPr algn="ctr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the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1" name="Straight Connector 110"/>
          <p:cNvCxnSpPr>
            <a:stCxn id="109" idx="0"/>
            <a:endCxn id="131" idx="2"/>
          </p:cNvCxnSpPr>
          <p:nvPr/>
        </p:nvCxnSpPr>
        <p:spPr>
          <a:xfrm rot="16200000" flipV="1">
            <a:off x="545852" y="4559946"/>
            <a:ext cx="950014" cy="50175"/>
          </a:xfrm>
          <a:prstGeom prst="line">
            <a:avLst/>
          </a:prstGeom>
          <a:ln w="31750">
            <a:solidFill>
              <a:srgbClr val="659A2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536632" y="3422861"/>
            <a:ext cx="2089635" cy="689417"/>
          </a:xfrm>
          <a:prstGeom prst="rect">
            <a:avLst/>
          </a:prstGeom>
          <a:noFill/>
        </p:spPr>
        <p:txBody>
          <a:bodyPr wrap="square" lIns="73150" tIns="36575" rIns="73150" bIns="36575" rtlCol="0">
            <a:spAutoFit/>
          </a:bodyPr>
          <a:lstStyle/>
          <a:p>
            <a:pPr algn="ctr"/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Berichte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3544847" y="3422861"/>
            <a:ext cx="1272671" cy="689417"/>
          </a:xfrm>
          <a:prstGeom prst="rect">
            <a:avLst/>
          </a:prstGeom>
        </p:spPr>
        <p:txBody>
          <a:bodyPr wrap="square" lIns="73150" tIns="36575" rIns="73150" bIns="36575">
            <a:spAutoFit/>
          </a:bodyPr>
          <a:lstStyle/>
          <a:p>
            <a:pPr algn="ctr"/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des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7707329" y="3420611"/>
            <a:ext cx="4564125" cy="689417"/>
          </a:xfrm>
          <a:prstGeom prst="rect">
            <a:avLst/>
          </a:prstGeom>
        </p:spPr>
        <p:txBody>
          <a:bodyPr wrap="square" lIns="73150" tIns="36575" rIns="73150" bIns="36575">
            <a:spAutoFit/>
          </a:bodyPr>
          <a:lstStyle/>
          <a:p>
            <a:pPr algn="ctr"/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Rechnungshofes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4567211" y="3422861"/>
            <a:ext cx="3449630" cy="689417"/>
          </a:xfrm>
          <a:prstGeom prst="rect">
            <a:avLst/>
          </a:prstGeom>
        </p:spPr>
        <p:txBody>
          <a:bodyPr wrap="square" lIns="73150" tIns="36575" rIns="73150" bIns="36575">
            <a:spAutoFit/>
          </a:bodyPr>
          <a:lstStyle/>
          <a:p>
            <a:pPr algn="ctr"/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Europaischen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04729" y="3420610"/>
            <a:ext cx="1182083" cy="689417"/>
          </a:xfrm>
          <a:prstGeom prst="rect">
            <a:avLst/>
          </a:prstGeom>
          <a:noFill/>
        </p:spPr>
        <p:txBody>
          <a:bodyPr wrap="square" lIns="73150" tIns="36575" rIns="73150" bIns="36575" rtlCol="0">
            <a:spAutoFit/>
          </a:bodyPr>
          <a:lstStyle/>
          <a:p>
            <a:pPr algn="ctr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die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9" name="Isosceles Triangle 148"/>
          <p:cNvSpPr/>
          <p:nvPr/>
        </p:nvSpPr>
        <p:spPr>
          <a:xfrm>
            <a:off x="4932341" y="2612994"/>
            <a:ext cx="6645366" cy="875833"/>
          </a:xfrm>
          <a:prstGeom prst="triangl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7488251" y="1919247"/>
            <a:ext cx="1570059" cy="689417"/>
          </a:xfrm>
          <a:prstGeom prst="rect">
            <a:avLst/>
          </a:prstGeom>
          <a:noFill/>
        </p:spPr>
        <p:txBody>
          <a:bodyPr wrap="square" lIns="73150" tIns="36575" rIns="73150" bIns="36575" rtlCol="0">
            <a:spAutoFit/>
          </a:bodyPr>
          <a:lstStyle/>
          <a:p>
            <a:pPr algn="ctr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ORG</a:t>
            </a:r>
            <a:r>
              <a:rPr lang="en-US" sz="4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40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514268" y="8272509"/>
            <a:ext cx="10953900" cy="689417"/>
          </a:xfrm>
          <a:prstGeom prst="rect">
            <a:avLst/>
          </a:prstGeom>
          <a:noFill/>
        </p:spPr>
        <p:txBody>
          <a:bodyPr wrap="square" lIns="73150" tIns="36575" rIns="73150" bIns="36575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English parallel text can improve German NER</a:t>
            </a:r>
            <a:endParaRPr lang="en-US" sz="4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7" grpId="0"/>
      <p:bldP spid="88" grpId="0"/>
      <p:bldP spid="89" grpId="0"/>
      <p:bldP spid="90" grpId="0"/>
      <p:bldP spid="91" grpId="0"/>
      <p:bldP spid="92" grpId="0"/>
      <p:bldP spid="104" grpId="0" animBg="1"/>
      <p:bldP spid="106" grpId="0"/>
      <p:bldP spid="109" grpId="0"/>
      <p:bldP spid="15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Features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514268" y="2329629"/>
            <a:ext cx="11571110" cy="6965244"/>
          </a:xfrm>
          <a:prstGeom prst="rect">
            <a:avLst/>
          </a:prstGeom>
        </p:spPr>
        <p:txBody>
          <a:bodyPr lIns="130046" tIns="65023" rIns="130046" bIns="65023"/>
          <a:lstStyle/>
          <a:p>
            <a:pPr marL="889000" marR="0" lvl="0" indent="-571500" algn="l" defTabSz="914400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Tx/>
              <a:buSzPct val="171000"/>
              <a:buFont typeface="Wingdings" pitchFamily="2" charset="2"/>
              <a:buChar char="§"/>
              <a:tabLst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ea typeface="SimSun" pitchFamily="2" charset="-122"/>
                <a:cs typeface="Times New Roman" pitchFamily="18" charset="0"/>
                <a:sym typeface="Arial Narrow" pitchFamily="34" charset="0"/>
              </a:rPr>
              <a:t>Monolingual Features</a:t>
            </a:r>
          </a:p>
          <a:p>
            <a:pPr marL="1333500" lvl="1" indent="-571500" algn="l" eaLnBrk="0" hangingPunct="0">
              <a:spcBef>
                <a:spcPts val="1200"/>
              </a:spcBef>
              <a:buSzPct val="171000"/>
              <a:buFont typeface="Wingdings" pitchFamily="2" charset="2"/>
              <a:buChar char="§"/>
              <a:defRPr/>
            </a:pPr>
            <a:r>
              <a:rPr lang="en-US" altLang="zh-CN" sz="3200" kern="0" dirty="0" smtClean="0">
                <a:solidFill>
                  <a:schemeClr val="tx1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BM 25 features</a:t>
            </a:r>
          </a:p>
          <a:p>
            <a:pPr marL="1333500" lvl="1" indent="-571500" algn="l" eaLnBrk="0" hangingPunct="0">
              <a:spcBef>
                <a:spcPts val="1200"/>
              </a:spcBef>
              <a:buSzPct val="171000"/>
              <a:buFont typeface="Wingdings" pitchFamily="2" charset="2"/>
              <a:buChar char="§"/>
              <a:defRPr/>
            </a:pPr>
            <a:r>
              <a:rPr lang="en-US" altLang="zh-CN" sz="3200" kern="0" dirty="0" smtClean="0">
                <a:solidFill>
                  <a:schemeClr val="tx1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language </a:t>
            </a:r>
            <a:r>
              <a:rPr lang="en-US" altLang="zh-CN" sz="3200" kern="0" dirty="0" smtClean="0">
                <a:solidFill>
                  <a:schemeClr val="tx1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model ranking, pseudo-relevance feedback, etc.</a:t>
            </a:r>
          </a:p>
          <a:p>
            <a:pPr marL="1333500" lvl="1" indent="-571500" algn="l" eaLnBrk="0" hangingPunct="0">
              <a:spcBef>
                <a:spcPts val="1200"/>
              </a:spcBef>
              <a:buSzPct val="171000"/>
              <a:buFont typeface="Wingdings" pitchFamily="2" charset="2"/>
              <a:buChar char="§"/>
              <a:defRPr/>
            </a:pPr>
            <a:r>
              <a:rPr lang="en-US" altLang="zh-CN" sz="3200" kern="0" dirty="0" err="1" smtClean="0">
                <a:solidFill>
                  <a:schemeClr val="tx1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PageRank</a:t>
            </a:r>
            <a:r>
              <a:rPr lang="en-US" altLang="zh-CN" sz="3200" kern="0" dirty="0" smtClean="0">
                <a:solidFill>
                  <a:schemeClr val="tx1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(</a:t>
            </a:r>
            <a:r>
              <a:rPr lang="en-US" altLang="zh-CN" sz="3200" kern="0" dirty="0" err="1" smtClean="0">
                <a:solidFill>
                  <a:schemeClr val="tx1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Brin</a:t>
            </a:r>
            <a:r>
              <a:rPr lang="en-US" altLang="zh-CN" sz="3200" kern="0" dirty="0" smtClean="0">
                <a:solidFill>
                  <a:schemeClr val="tx1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and Page 1998) &amp; HITS (Kleinberg 1999)</a:t>
            </a:r>
          </a:p>
          <a:p>
            <a:pPr marL="889000" marR="0" lvl="0" indent="-571500" algn="l" defTabSz="914400" rtl="0" eaLnBrk="0" fontAlgn="base" latinLnBrk="0" hangingPunct="0">
              <a:lnSpc>
                <a:spcPct val="100000"/>
              </a:lnSpc>
              <a:spcBef>
                <a:spcPts val="4400"/>
              </a:spcBef>
              <a:spcAft>
                <a:spcPct val="0"/>
              </a:spcAft>
              <a:buClrTx/>
              <a:buSzPct val="171000"/>
              <a:buFont typeface="Wingdings" pitchFamily="2" charset="2"/>
              <a:buChar char="§"/>
              <a:tabLst/>
              <a:defRPr/>
            </a:pPr>
            <a:r>
              <a:rPr lang="en-US" altLang="zh-CN" sz="3600" b="1" kern="0" dirty="0" smtClean="0">
                <a:solidFill>
                  <a:schemeClr val="accent2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Bilingual Features</a:t>
            </a:r>
          </a:p>
          <a:p>
            <a:pPr marL="1346200" lvl="1" indent="-571500" algn="l" eaLnBrk="0" hangingPunct="0">
              <a:spcBef>
                <a:spcPts val="1200"/>
              </a:spcBef>
              <a:buSzPct val="171000"/>
              <a:buFont typeface="Wingdings" pitchFamily="2" charset="2"/>
              <a:buChar char="§"/>
            </a:pPr>
            <a:r>
              <a:rPr lang="en-US" altLang="zh-CN" sz="32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Dictionary-based cosine similarity</a:t>
            </a:r>
          </a:p>
          <a:p>
            <a:pPr marL="1346200" lvl="1" indent="-571500" algn="l" eaLnBrk="0" hangingPunct="0">
              <a:spcBef>
                <a:spcPts val="1200"/>
              </a:spcBef>
              <a:buSzPct val="171000"/>
              <a:buFont typeface="Wingdings" pitchFamily="2" charset="2"/>
              <a:buChar char="§"/>
            </a:pPr>
            <a:r>
              <a:rPr lang="en-US" altLang="zh-CN" sz="32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Machine translation based similarities (forward &amp; backward)</a:t>
            </a:r>
          </a:p>
          <a:p>
            <a:pPr marL="1346200" lvl="1" indent="-571500" algn="l" eaLnBrk="0" hangingPunct="0">
              <a:spcBef>
                <a:spcPts val="1200"/>
              </a:spcBef>
              <a:buSzPct val="171000"/>
              <a:buFont typeface="Wingdings" pitchFamily="2" charset="2"/>
              <a:buChar char="§"/>
            </a:pPr>
            <a:r>
              <a:rPr lang="en-US" altLang="zh-CN" sz="32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URL LCS ratio (URL)</a:t>
            </a:r>
          </a:p>
          <a:p>
            <a:pPr marL="1346200" lvl="1" indent="-571500" algn="l" eaLnBrk="0" hangingPunct="0">
              <a:spcBef>
                <a:spcPts val="1200"/>
              </a:spcBef>
              <a:buSzPct val="171000"/>
            </a:pPr>
            <a:r>
              <a:rPr lang="en-US" altLang="zh-CN" sz="3200" dirty="0" smtClean="0">
                <a:solidFill>
                  <a:schemeClr val="tx1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  </a:t>
            </a:r>
            <a:r>
              <a:rPr lang="en-US" altLang="zh-CN" sz="3200" u="sng" dirty="0" smtClean="0">
                <a:solidFill>
                  <a:srgbClr val="0000FF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www.airbus.com</a:t>
            </a:r>
            <a:r>
              <a:rPr lang="en-US" altLang="zh-CN" sz="32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vs.  </a:t>
            </a:r>
            <a:r>
              <a:rPr lang="en-US" altLang="zh-CN" sz="3200" u="sng" dirty="0" smtClean="0">
                <a:solidFill>
                  <a:srgbClr val="0000FF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www.airbus.com.cn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9657" y="457200"/>
            <a:ext cx="10990413" cy="1300163"/>
          </a:xfrm>
        </p:spPr>
        <p:txBody>
          <a:bodyPr/>
          <a:lstStyle/>
          <a:p>
            <a:r>
              <a:rPr lang="en-US" altLang="zh-CN" sz="4400" dirty="0" smtClean="0">
                <a:ea typeface="SimSun" pitchFamily="2" charset="-122"/>
              </a:rPr>
              <a:t>Prediction – Construct monolingual ranking</a:t>
            </a:r>
            <a:endParaRPr lang="en-US" altLang="zh-CN" sz="4400" dirty="0">
              <a:ea typeface="SimSun" pitchFamily="2" charset="-122"/>
            </a:endParaRP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258676" y="1919247"/>
            <a:ext cx="12450933" cy="1022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/>
          <a:lstStyle/>
          <a:p>
            <a:pPr marL="487672" indent="-487672" algn="l">
              <a:spcBef>
                <a:spcPct val="200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altLang="zh-CN" sz="3600" b="1" dirty="0" smtClean="0">
                <a:solidFill>
                  <a:schemeClr val="accent2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Reconstructing a monolingual ranking is over-constrained</a:t>
            </a:r>
            <a:endParaRPr lang="en-US" altLang="zh-CN" sz="3600" b="1" dirty="0">
              <a:solidFill>
                <a:schemeClr val="accent2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140295" name="Text Box 7"/>
          <p:cNvSpPr txBox="1">
            <a:spLocks noChangeArrowheads="1"/>
          </p:cNvSpPr>
          <p:nvPr/>
        </p:nvSpPr>
        <p:spPr bwMode="auto">
          <a:xfrm>
            <a:off x="879398" y="2503455"/>
            <a:ext cx="8251938" cy="1779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 algn="l">
              <a:lnSpc>
                <a:spcPts val="4400"/>
              </a:lnSpc>
              <a:spcBef>
                <a:spcPts val="2800"/>
              </a:spcBef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e1,c1):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0.4		(e1,c2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): 0.3</a:t>
            </a:r>
            <a:br>
              <a:rPr lang="en-US" sz="3200" dirty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(e2,c1):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0.1   		(e2,c2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): 0.5</a:t>
            </a:r>
            <a:br>
              <a:rPr lang="en-US" sz="3200" dirty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(e3,c1):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0.6   		(e3,c2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): 0.2</a:t>
            </a:r>
          </a:p>
        </p:txBody>
      </p:sp>
      <p:sp>
        <p:nvSpPr>
          <p:cNvPr id="140296" name="Text Box 8"/>
          <p:cNvSpPr txBox="1">
            <a:spLocks noChangeArrowheads="1"/>
          </p:cNvSpPr>
          <p:nvPr/>
        </p:nvSpPr>
        <p:spPr bwMode="auto">
          <a:xfrm>
            <a:off x="1061963" y="7505736"/>
            <a:ext cx="1789137" cy="160864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e3: 0.6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e2: 0.5</a:t>
            </a:r>
            <a:br>
              <a:rPr lang="en-US" sz="3200" dirty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e1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: 0.4</a:t>
            </a:r>
            <a:endParaRPr lang="en-US" sz="1700" dirty="0"/>
          </a:p>
        </p:txBody>
      </p:sp>
      <p:sp>
        <p:nvSpPr>
          <p:cNvPr id="140299" name="Text Box 11"/>
          <p:cNvSpPr txBox="1">
            <a:spLocks noChangeArrowheads="1"/>
          </p:cNvSpPr>
          <p:nvPr/>
        </p:nvSpPr>
        <p:spPr bwMode="auto">
          <a:xfrm>
            <a:off x="7889894" y="7503665"/>
            <a:ext cx="1789137" cy="160864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e3: 0.4</a:t>
            </a:r>
          </a:p>
          <a:p>
            <a:pPr algn="l">
              <a:spcBef>
                <a:spcPts val="0"/>
              </a:spcBef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e1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: 0.35 </a:t>
            </a:r>
            <a:br>
              <a:rPr lang="en-US" sz="3200" dirty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e2: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0.3</a:t>
            </a:r>
            <a:endParaRPr lang="en-US" sz="3200" dirty="0"/>
          </a:p>
        </p:txBody>
      </p:sp>
      <p:sp>
        <p:nvSpPr>
          <p:cNvPr id="20" name="Rectangle 19"/>
          <p:cNvSpPr/>
          <p:nvPr/>
        </p:nvSpPr>
        <p:spPr>
          <a:xfrm>
            <a:off x="3086" y="5534034"/>
            <a:ext cx="42720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53986" lvl="2" indent="-498962" algn="l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36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H-1 (max score)</a:t>
            </a:r>
            <a:endParaRPr lang="en-US" altLang="zh-CN" sz="36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258677" y="4621209"/>
            <a:ext cx="12450933" cy="1022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/>
          <a:lstStyle/>
          <a:p>
            <a:pPr marL="487672" indent="-487672" algn="l">
              <a:spcBef>
                <a:spcPct val="200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altLang="zh-CN" sz="3600" b="1" dirty="0" smtClean="0">
                <a:solidFill>
                  <a:schemeClr val="accent2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Two heuristics (English):</a:t>
            </a:r>
            <a:endParaRPr lang="en-US" altLang="zh-CN" sz="3600" b="1" dirty="0">
              <a:solidFill>
                <a:schemeClr val="accent2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pic>
        <p:nvPicPr>
          <p:cNvPr id="24" name="Picture 23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 bwMode="auto">
          <a:xfrm>
            <a:off x="1061963" y="6373833"/>
            <a:ext cx="4089456" cy="736266"/>
          </a:xfrm>
          <a:prstGeom prst="rect">
            <a:avLst/>
          </a:prstGeom>
          <a:noFill/>
          <a:ln/>
          <a:effectLst/>
        </p:spPr>
      </p:pic>
      <p:pic>
        <p:nvPicPr>
          <p:cNvPr id="26" name="Picture 25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 bwMode="auto">
          <a:xfrm>
            <a:off x="7870704" y="6264294"/>
            <a:ext cx="4145159" cy="1222863"/>
          </a:xfrm>
          <a:prstGeom prst="rect">
            <a:avLst/>
          </a:prstGeom>
          <a:noFill/>
          <a:ln/>
          <a:effectLst/>
        </p:spPr>
      </p:pic>
      <p:sp>
        <p:nvSpPr>
          <p:cNvPr id="28" name="Rectangle 27"/>
          <p:cNvSpPr/>
          <p:nvPr/>
        </p:nvSpPr>
        <p:spPr>
          <a:xfrm>
            <a:off x="6867530" y="5570547"/>
            <a:ext cx="42720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53986" lvl="2" indent="-498962" algn="l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36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H-2 (</a:t>
            </a:r>
            <a:r>
              <a:rPr lang="en-US" altLang="zh-CN" sz="3600" dirty="0" err="1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avg</a:t>
            </a:r>
            <a:r>
              <a:rPr lang="en-US" altLang="zh-CN" sz="36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score)</a:t>
            </a:r>
            <a:endParaRPr lang="en-US" altLang="zh-CN" sz="36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/>
      <p:bldP spid="140295" grpId="0"/>
      <p:bldP spid="140296" grpId="0" animBg="1"/>
      <p:bldP spid="140299" grpId="0" animBg="1"/>
      <p:bldP spid="20" grpId="0"/>
      <p:bldP spid="21" grpId="0"/>
      <p:bldP spid="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How many queries are bilingual?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15442" name="Rectangle 82"/>
          <p:cNvSpPr>
            <a:spLocks noGrp="1" noChangeArrowheads="1"/>
          </p:cNvSpPr>
          <p:nvPr>
            <p:ph type="body" idx="1"/>
          </p:nvPr>
        </p:nvSpPr>
        <p:spPr>
          <a:xfrm>
            <a:off x="76112" y="2123710"/>
            <a:ext cx="5450517" cy="1402110"/>
          </a:xfrm>
          <a:noFill/>
          <a:ln/>
        </p:spPr>
        <p:txBody>
          <a:bodyPr lIns="130046" tIns="65023" rIns="130046" bIns="65023"/>
          <a:lstStyle/>
          <a:p>
            <a:pPr>
              <a:spcBef>
                <a:spcPts val="2000"/>
              </a:spcBef>
            </a:pPr>
            <a:r>
              <a:rPr lang="en-US" altLang="zh-CN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Examples of local (monolingual) queries</a:t>
            </a:r>
            <a:endParaRPr lang="en-US" altLang="zh-CN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1"/>
            <a:endParaRPr lang="en-US" altLang="zh-CN" sz="3100" dirty="0">
              <a:ea typeface="SimSun" pitchFamily="2" charset="-122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295190" y="3554609"/>
            <a:ext cx="6502400" cy="1826141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l">
              <a:spcBef>
                <a:spcPts val="1000"/>
              </a:spcBef>
              <a:buNone/>
            </a:pPr>
            <a:r>
              <a:rPr lang="en-US" altLang="zh-CN" sz="32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English: </a:t>
            </a:r>
          </a:p>
          <a:p>
            <a:pPr lvl="1" algn="l">
              <a:spcBef>
                <a:spcPts val="1000"/>
              </a:spcBef>
              <a:buNone/>
            </a:pPr>
            <a:endParaRPr lang="en-US" altLang="zh-CN" sz="3200" dirty="0" smtClean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1" algn="l">
              <a:spcBef>
                <a:spcPts val="1000"/>
              </a:spcBef>
              <a:buNone/>
            </a:pPr>
            <a:r>
              <a:rPr lang="en-US" altLang="zh-CN" sz="32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Chinese:</a:t>
            </a:r>
            <a:endParaRPr lang="en-US" altLang="zh-CN" sz="3200" dirty="0" smtClean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1844612" y="3562332"/>
            <a:ext cx="356239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>
              <a:spcBef>
                <a:spcPts val="0"/>
              </a:spcBef>
              <a:buNone/>
            </a:pPr>
            <a:r>
              <a:rPr lang="en-US" altLang="zh-CN" sz="32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Map of Alabama</a:t>
            </a:r>
          </a:p>
          <a:p>
            <a:pPr lvl="1" algn="l">
              <a:spcBef>
                <a:spcPts val="0"/>
              </a:spcBef>
              <a:buNone/>
            </a:pPr>
            <a:r>
              <a:rPr lang="zh-CN" altLang="en-US" sz="32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阿拉巴马地图</a:t>
            </a:r>
            <a:endParaRPr lang="en-US" altLang="zh-CN" sz="3200" dirty="0" smtClean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1901762" y="4821946"/>
            <a:ext cx="40164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>
              <a:spcBef>
                <a:spcPts val="0"/>
              </a:spcBef>
              <a:buNone/>
            </a:pPr>
            <a:r>
              <a:rPr lang="zh-CN" altLang="en-US" sz="32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长虹电视机 </a:t>
            </a:r>
            <a:r>
              <a:rPr lang="en-US" altLang="zh-CN" sz="3200" dirty="0" err="1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Changhong</a:t>
            </a:r>
            <a:r>
              <a:rPr lang="en-US" altLang="zh-CN" sz="32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TV set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550781" y="7666404"/>
            <a:ext cx="65024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l">
              <a:spcBef>
                <a:spcPts val="0"/>
              </a:spcBef>
            </a:pPr>
            <a:r>
              <a:rPr lang="en-US" altLang="zh-CN" sz="32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English query log: 1.3%    </a:t>
            </a:r>
          </a:p>
          <a:p>
            <a:pPr lvl="1" algn="l">
              <a:spcBef>
                <a:spcPts val="0"/>
              </a:spcBef>
            </a:pPr>
            <a:r>
              <a:rPr lang="en-US" altLang="zh-CN" sz="32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Chinese query log: 2.3%</a:t>
            </a:r>
            <a:endParaRPr lang="en-US" altLang="zh-CN" sz="32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137" name="Rectangle 82"/>
          <p:cNvSpPr txBox="1">
            <a:spLocks noChangeArrowheads="1"/>
          </p:cNvSpPr>
          <p:nvPr/>
        </p:nvSpPr>
        <p:spPr>
          <a:xfrm>
            <a:off x="76112" y="6337320"/>
            <a:ext cx="5450517" cy="1402110"/>
          </a:xfrm>
          <a:prstGeom prst="rect">
            <a:avLst/>
          </a:prstGeom>
          <a:noFill/>
          <a:ln>
            <a:noFill/>
          </a:ln>
        </p:spPr>
        <p:txBody>
          <a:bodyPr lIns="130046" tIns="65023" rIns="130046" bIns="65023"/>
          <a:lstStyle/>
          <a:p>
            <a:pPr marL="889000" indent="-571500" algn="l" eaLnBrk="0" hangingPunct="0">
              <a:spcBef>
                <a:spcPts val="2000"/>
              </a:spcBef>
              <a:buSzPct val="100000"/>
              <a:buFont typeface="Wingdings" pitchFamily="2" charset="2"/>
              <a:buChar char="§"/>
            </a:pPr>
            <a:r>
              <a:rPr lang="en-US" altLang="zh-CN" sz="3600" dirty="0" smtClean="0">
                <a:solidFill>
                  <a:schemeClr val="accent1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Statistics – Bilingual queries by token</a:t>
            </a:r>
          </a:p>
          <a:p>
            <a:pPr marL="1333500" marR="0" lvl="1" indent="-5715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§"/>
              <a:tabLst/>
              <a:defRPr/>
            </a:pPr>
            <a:endParaRPr kumimoji="0" lang="en-US" altLang="zh-CN" sz="3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SimSun" pitchFamily="2" charset="-122"/>
              <a:sym typeface="Arial Narrow" pitchFamily="34" charset="0"/>
            </a:endParaRPr>
          </a:p>
        </p:txBody>
      </p:sp>
      <p:grpSp>
        <p:nvGrpSpPr>
          <p:cNvPr id="139" name="Group 138"/>
          <p:cNvGrpSpPr/>
          <p:nvPr/>
        </p:nvGrpSpPr>
        <p:grpSpPr>
          <a:xfrm>
            <a:off x="5918193" y="2466942"/>
            <a:ext cx="7594704" cy="7813747"/>
            <a:chOff x="5954705" y="1955760"/>
            <a:chExt cx="7558191" cy="7797840"/>
          </a:xfrm>
        </p:grpSpPr>
        <p:grpSp>
          <p:nvGrpSpPr>
            <p:cNvPr id="2" name="Group 212"/>
            <p:cNvGrpSpPr>
              <a:grpSpLocks/>
            </p:cNvGrpSpPr>
            <p:nvPr/>
          </p:nvGrpSpPr>
          <p:grpSpPr bwMode="auto">
            <a:xfrm>
              <a:off x="5954705" y="1955760"/>
              <a:ext cx="7558191" cy="7797840"/>
              <a:chOff x="3061" y="1071"/>
              <a:chExt cx="2405" cy="2586"/>
            </a:xfrm>
          </p:grpSpPr>
          <p:sp>
            <p:nvSpPr>
              <p:cNvPr id="15444" name="Text Box 84"/>
              <p:cNvSpPr txBox="1">
                <a:spLocks noChangeArrowheads="1"/>
              </p:cNvSpPr>
              <p:nvPr/>
            </p:nvSpPr>
            <p:spPr bwMode="auto">
              <a:xfrm>
                <a:off x="3107" y="3375"/>
                <a:ext cx="2359" cy="2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400" b="1" dirty="0">
                    <a:latin typeface="Times New Roman" pitchFamily="18" charset="0"/>
                    <a:ea typeface="新細明體" pitchFamily="18" charset="-120"/>
                  </a:rPr>
                  <a:t>Figure 1: Proportion of bilingual queries in the query logs of different languages</a:t>
                </a:r>
                <a:endParaRPr lang="en-US" dirty="0"/>
              </a:p>
            </p:txBody>
          </p:sp>
          <p:sp>
            <p:nvSpPr>
              <p:cNvPr id="15446" name="AutoShape 86"/>
              <p:cNvSpPr>
                <a:spLocks noChangeAspect="1" noChangeArrowheads="1" noTextEdit="1"/>
              </p:cNvSpPr>
              <p:nvPr/>
            </p:nvSpPr>
            <p:spPr bwMode="auto">
              <a:xfrm>
                <a:off x="3061" y="1071"/>
                <a:ext cx="2223" cy="2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48" name="Rectangle 88"/>
              <p:cNvSpPr>
                <a:spLocks noChangeArrowheads="1"/>
              </p:cNvSpPr>
              <p:nvPr/>
            </p:nvSpPr>
            <p:spPr bwMode="auto">
              <a:xfrm>
                <a:off x="3089" y="1106"/>
                <a:ext cx="2161" cy="2293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49" name="Rectangle 89"/>
              <p:cNvSpPr>
                <a:spLocks noChangeArrowheads="1"/>
              </p:cNvSpPr>
              <p:nvPr/>
            </p:nvSpPr>
            <p:spPr bwMode="auto">
              <a:xfrm>
                <a:off x="3360" y="1506"/>
                <a:ext cx="1715" cy="138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50" name="Line 90"/>
              <p:cNvSpPr>
                <a:spLocks noChangeShapeType="1"/>
              </p:cNvSpPr>
              <p:nvPr/>
            </p:nvSpPr>
            <p:spPr bwMode="auto">
              <a:xfrm>
                <a:off x="3360" y="1506"/>
                <a:ext cx="0" cy="13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51" name="Line 91"/>
              <p:cNvSpPr>
                <a:spLocks noChangeShapeType="1"/>
              </p:cNvSpPr>
              <p:nvPr/>
            </p:nvSpPr>
            <p:spPr bwMode="auto">
              <a:xfrm>
                <a:off x="3337" y="2894"/>
                <a:ext cx="2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52" name="Line 92"/>
              <p:cNvSpPr>
                <a:spLocks noChangeShapeType="1"/>
              </p:cNvSpPr>
              <p:nvPr/>
            </p:nvSpPr>
            <p:spPr bwMode="auto">
              <a:xfrm>
                <a:off x="3337" y="2754"/>
                <a:ext cx="2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53" name="Line 93"/>
              <p:cNvSpPr>
                <a:spLocks noChangeShapeType="1"/>
              </p:cNvSpPr>
              <p:nvPr/>
            </p:nvSpPr>
            <p:spPr bwMode="auto">
              <a:xfrm>
                <a:off x="3337" y="2614"/>
                <a:ext cx="2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54" name="Line 94"/>
              <p:cNvSpPr>
                <a:spLocks noChangeShapeType="1"/>
              </p:cNvSpPr>
              <p:nvPr/>
            </p:nvSpPr>
            <p:spPr bwMode="auto">
              <a:xfrm>
                <a:off x="3337" y="2480"/>
                <a:ext cx="2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55" name="Line 95"/>
              <p:cNvSpPr>
                <a:spLocks noChangeShapeType="1"/>
              </p:cNvSpPr>
              <p:nvPr/>
            </p:nvSpPr>
            <p:spPr bwMode="auto">
              <a:xfrm>
                <a:off x="3337" y="2340"/>
                <a:ext cx="2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56" name="Line 96"/>
              <p:cNvSpPr>
                <a:spLocks noChangeShapeType="1"/>
              </p:cNvSpPr>
              <p:nvPr/>
            </p:nvSpPr>
            <p:spPr bwMode="auto">
              <a:xfrm>
                <a:off x="3337" y="2200"/>
                <a:ext cx="2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57" name="Line 97"/>
              <p:cNvSpPr>
                <a:spLocks noChangeShapeType="1"/>
              </p:cNvSpPr>
              <p:nvPr/>
            </p:nvSpPr>
            <p:spPr bwMode="auto">
              <a:xfrm>
                <a:off x="3337" y="2060"/>
                <a:ext cx="2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58" name="Line 98"/>
              <p:cNvSpPr>
                <a:spLocks noChangeShapeType="1"/>
              </p:cNvSpPr>
              <p:nvPr/>
            </p:nvSpPr>
            <p:spPr bwMode="auto">
              <a:xfrm>
                <a:off x="3337" y="1919"/>
                <a:ext cx="2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59" name="Line 99"/>
              <p:cNvSpPr>
                <a:spLocks noChangeShapeType="1"/>
              </p:cNvSpPr>
              <p:nvPr/>
            </p:nvSpPr>
            <p:spPr bwMode="auto">
              <a:xfrm>
                <a:off x="3337" y="1786"/>
                <a:ext cx="2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60" name="Line 100"/>
              <p:cNvSpPr>
                <a:spLocks noChangeShapeType="1"/>
              </p:cNvSpPr>
              <p:nvPr/>
            </p:nvSpPr>
            <p:spPr bwMode="auto">
              <a:xfrm>
                <a:off x="3337" y="1646"/>
                <a:ext cx="2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61" name="Line 101"/>
              <p:cNvSpPr>
                <a:spLocks noChangeShapeType="1"/>
              </p:cNvSpPr>
              <p:nvPr/>
            </p:nvSpPr>
            <p:spPr bwMode="auto">
              <a:xfrm>
                <a:off x="3337" y="1506"/>
                <a:ext cx="2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62" name="Line 102"/>
              <p:cNvSpPr>
                <a:spLocks noChangeShapeType="1"/>
              </p:cNvSpPr>
              <p:nvPr/>
            </p:nvSpPr>
            <p:spPr bwMode="auto">
              <a:xfrm>
                <a:off x="3360" y="2894"/>
                <a:ext cx="171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63" name="Line 103"/>
              <p:cNvSpPr>
                <a:spLocks noChangeShapeType="1"/>
              </p:cNvSpPr>
              <p:nvPr/>
            </p:nvSpPr>
            <p:spPr bwMode="auto">
              <a:xfrm flipV="1">
                <a:off x="3360" y="2894"/>
                <a:ext cx="0" cy="2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64" name="Line 104"/>
              <p:cNvSpPr>
                <a:spLocks noChangeShapeType="1"/>
              </p:cNvSpPr>
              <p:nvPr/>
            </p:nvSpPr>
            <p:spPr bwMode="auto">
              <a:xfrm flipV="1">
                <a:off x="3529" y="2894"/>
                <a:ext cx="0" cy="2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65" name="Line 105"/>
              <p:cNvSpPr>
                <a:spLocks noChangeShapeType="1"/>
              </p:cNvSpPr>
              <p:nvPr/>
            </p:nvSpPr>
            <p:spPr bwMode="auto">
              <a:xfrm flipV="1">
                <a:off x="3704" y="2894"/>
                <a:ext cx="0" cy="2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66" name="Line 106"/>
              <p:cNvSpPr>
                <a:spLocks noChangeShapeType="1"/>
              </p:cNvSpPr>
              <p:nvPr/>
            </p:nvSpPr>
            <p:spPr bwMode="auto">
              <a:xfrm flipV="1">
                <a:off x="3873" y="2894"/>
                <a:ext cx="0" cy="2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67" name="Line 107"/>
              <p:cNvSpPr>
                <a:spLocks noChangeShapeType="1"/>
              </p:cNvSpPr>
              <p:nvPr/>
            </p:nvSpPr>
            <p:spPr bwMode="auto">
              <a:xfrm flipV="1">
                <a:off x="4048" y="2894"/>
                <a:ext cx="0" cy="2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68" name="Line 108"/>
              <p:cNvSpPr>
                <a:spLocks noChangeShapeType="1"/>
              </p:cNvSpPr>
              <p:nvPr/>
            </p:nvSpPr>
            <p:spPr bwMode="auto">
              <a:xfrm flipV="1">
                <a:off x="4218" y="2894"/>
                <a:ext cx="0" cy="2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69" name="Line 109"/>
              <p:cNvSpPr>
                <a:spLocks noChangeShapeType="1"/>
              </p:cNvSpPr>
              <p:nvPr/>
            </p:nvSpPr>
            <p:spPr bwMode="auto">
              <a:xfrm flipV="1">
                <a:off x="4387" y="2894"/>
                <a:ext cx="0" cy="2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70" name="Line 110"/>
              <p:cNvSpPr>
                <a:spLocks noChangeShapeType="1"/>
              </p:cNvSpPr>
              <p:nvPr/>
            </p:nvSpPr>
            <p:spPr bwMode="auto">
              <a:xfrm flipV="1">
                <a:off x="4562" y="2894"/>
                <a:ext cx="0" cy="2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71" name="Line 111"/>
              <p:cNvSpPr>
                <a:spLocks noChangeShapeType="1"/>
              </p:cNvSpPr>
              <p:nvPr/>
            </p:nvSpPr>
            <p:spPr bwMode="auto">
              <a:xfrm flipV="1">
                <a:off x="4731" y="2894"/>
                <a:ext cx="0" cy="2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72" name="Line 112"/>
              <p:cNvSpPr>
                <a:spLocks noChangeShapeType="1"/>
              </p:cNvSpPr>
              <p:nvPr/>
            </p:nvSpPr>
            <p:spPr bwMode="auto">
              <a:xfrm flipV="1">
                <a:off x="4906" y="2894"/>
                <a:ext cx="0" cy="2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73" name="Line 113"/>
              <p:cNvSpPr>
                <a:spLocks noChangeShapeType="1"/>
              </p:cNvSpPr>
              <p:nvPr/>
            </p:nvSpPr>
            <p:spPr bwMode="auto">
              <a:xfrm flipV="1">
                <a:off x="5075" y="2894"/>
                <a:ext cx="0" cy="2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74" name="Freeform 114"/>
              <p:cNvSpPr>
                <a:spLocks/>
              </p:cNvSpPr>
              <p:nvPr/>
            </p:nvSpPr>
            <p:spPr bwMode="auto">
              <a:xfrm>
                <a:off x="3445" y="1660"/>
                <a:ext cx="1546" cy="1178"/>
              </a:xfrm>
              <a:custGeom>
                <a:avLst/>
                <a:gdLst/>
                <a:ahLst/>
                <a:cxnLst>
                  <a:cxn ang="0">
                    <a:pos x="0" y="168"/>
                  </a:cxn>
                  <a:cxn ang="0">
                    <a:pos x="31" y="160"/>
                  </a:cxn>
                  <a:cxn ang="0">
                    <a:pos x="61" y="150"/>
                  </a:cxn>
                  <a:cxn ang="0">
                    <a:pos x="91" y="116"/>
                  </a:cxn>
                  <a:cxn ang="0">
                    <a:pos x="122" y="102"/>
                  </a:cxn>
                  <a:cxn ang="0">
                    <a:pos x="152" y="79"/>
                  </a:cxn>
                  <a:cxn ang="0">
                    <a:pos x="183" y="76"/>
                  </a:cxn>
                  <a:cxn ang="0">
                    <a:pos x="213" y="67"/>
                  </a:cxn>
                  <a:cxn ang="0">
                    <a:pos x="243" y="63"/>
                  </a:cxn>
                  <a:cxn ang="0">
                    <a:pos x="274" y="0"/>
                  </a:cxn>
                </a:cxnLst>
                <a:rect l="0" t="0" r="r" b="b"/>
                <a:pathLst>
                  <a:path w="274" h="168">
                    <a:moveTo>
                      <a:pt x="0" y="168"/>
                    </a:moveTo>
                    <a:lnTo>
                      <a:pt x="31" y="160"/>
                    </a:lnTo>
                    <a:lnTo>
                      <a:pt x="61" y="150"/>
                    </a:lnTo>
                    <a:lnTo>
                      <a:pt x="91" y="116"/>
                    </a:lnTo>
                    <a:lnTo>
                      <a:pt x="122" y="102"/>
                    </a:lnTo>
                    <a:lnTo>
                      <a:pt x="152" y="79"/>
                    </a:lnTo>
                    <a:lnTo>
                      <a:pt x="183" y="76"/>
                    </a:lnTo>
                    <a:lnTo>
                      <a:pt x="213" y="67"/>
                    </a:lnTo>
                    <a:lnTo>
                      <a:pt x="243" y="63"/>
                    </a:lnTo>
                    <a:lnTo>
                      <a:pt x="274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75" name="Freeform 115"/>
              <p:cNvSpPr>
                <a:spLocks/>
              </p:cNvSpPr>
              <p:nvPr/>
            </p:nvSpPr>
            <p:spPr bwMode="auto">
              <a:xfrm>
                <a:off x="3445" y="1969"/>
                <a:ext cx="1546" cy="841"/>
              </a:xfrm>
              <a:custGeom>
                <a:avLst/>
                <a:gdLst/>
                <a:ahLst/>
                <a:cxnLst>
                  <a:cxn ang="0">
                    <a:pos x="0" y="120"/>
                  </a:cxn>
                  <a:cxn ang="0">
                    <a:pos x="31" y="112"/>
                  </a:cxn>
                  <a:cxn ang="0">
                    <a:pos x="61" y="103"/>
                  </a:cxn>
                  <a:cxn ang="0">
                    <a:pos x="91" y="79"/>
                  </a:cxn>
                  <a:cxn ang="0">
                    <a:pos x="122" y="70"/>
                  </a:cxn>
                  <a:cxn ang="0">
                    <a:pos x="152" y="65"/>
                  </a:cxn>
                  <a:cxn ang="0">
                    <a:pos x="183" y="73"/>
                  </a:cxn>
                  <a:cxn ang="0">
                    <a:pos x="213" y="70"/>
                  </a:cxn>
                  <a:cxn ang="0">
                    <a:pos x="243" y="63"/>
                  </a:cxn>
                  <a:cxn ang="0">
                    <a:pos x="274" y="0"/>
                  </a:cxn>
                </a:cxnLst>
                <a:rect l="0" t="0" r="r" b="b"/>
                <a:pathLst>
                  <a:path w="274" h="120">
                    <a:moveTo>
                      <a:pt x="0" y="120"/>
                    </a:moveTo>
                    <a:lnTo>
                      <a:pt x="31" y="112"/>
                    </a:lnTo>
                    <a:lnTo>
                      <a:pt x="61" y="103"/>
                    </a:lnTo>
                    <a:lnTo>
                      <a:pt x="91" y="79"/>
                    </a:lnTo>
                    <a:lnTo>
                      <a:pt x="122" y="70"/>
                    </a:lnTo>
                    <a:lnTo>
                      <a:pt x="152" y="65"/>
                    </a:lnTo>
                    <a:lnTo>
                      <a:pt x="183" y="73"/>
                    </a:lnTo>
                    <a:lnTo>
                      <a:pt x="213" y="70"/>
                    </a:lnTo>
                    <a:lnTo>
                      <a:pt x="243" y="63"/>
                    </a:lnTo>
                    <a:lnTo>
                      <a:pt x="274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76" name="Rectangle 116"/>
              <p:cNvSpPr>
                <a:spLocks noChangeArrowheads="1"/>
              </p:cNvSpPr>
              <p:nvPr/>
            </p:nvSpPr>
            <p:spPr bwMode="auto">
              <a:xfrm>
                <a:off x="3428" y="2817"/>
                <a:ext cx="28" cy="3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77" name="Rectangle 117"/>
              <p:cNvSpPr>
                <a:spLocks noChangeArrowheads="1"/>
              </p:cNvSpPr>
              <p:nvPr/>
            </p:nvSpPr>
            <p:spPr bwMode="auto">
              <a:xfrm>
                <a:off x="3603" y="2761"/>
                <a:ext cx="28" cy="3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78" name="Rectangle 118"/>
              <p:cNvSpPr>
                <a:spLocks noChangeArrowheads="1"/>
              </p:cNvSpPr>
              <p:nvPr/>
            </p:nvSpPr>
            <p:spPr bwMode="auto">
              <a:xfrm>
                <a:off x="3772" y="2691"/>
                <a:ext cx="28" cy="3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79" name="Rectangle 119"/>
              <p:cNvSpPr>
                <a:spLocks noChangeArrowheads="1"/>
              </p:cNvSpPr>
              <p:nvPr/>
            </p:nvSpPr>
            <p:spPr bwMode="auto">
              <a:xfrm>
                <a:off x="3941" y="2452"/>
                <a:ext cx="28" cy="3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80" name="Rectangle 120"/>
              <p:cNvSpPr>
                <a:spLocks noChangeArrowheads="1"/>
              </p:cNvSpPr>
              <p:nvPr/>
            </p:nvSpPr>
            <p:spPr bwMode="auto">
              <a:xfrm>
                <a:off x="4116" y="2354"/>
                <a:ext cx="28" cy="3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81" name="Rectangle 121"/>
              <p:cNvSpPr>
                <a:spLocks noChangeArrowheads="1"/>
              </p:cNvSpPr>
              <p:nvPr/>
            </p:nvSpPr>
            <p:spPr bwMode="auto">
              <a:xfrm>
                <a:off x="4285" y="2193"/>
                <a:ext cx="29" cy="3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82" name="Rectangle 122"/>
              <p:cNvSpPr>
                <a:spLocks noChangeArrowheads="1"/>
              </p:cNvSpPr>
              <p:nvPr/>
            </p:nvSpPr>
            <p:spPr bwMode="auto">
              <a:xfrm>
                <a:off x="4460" y="2172"/>
                <a:ext cx="28" cy="3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83" name="Rectangle 123"/>
              <p:cNvSpPr>
                <a:spLocks noChangeArrowheads="1"/>
              </p:cNvSpPr>
              <p:nvPr/>
            </p:nvSpPr>
            <p:spPr bwMode="auto">
              <a:xfrm>
                <a:off x="4629" y="2109"/>
                <a:ext cx="29" cy="3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84" name="Rectangle 124"/>
              <p:cNvSpPr>
                <a:spLocks noChangeArrowheads="1"/>
              </p:cNvSpPr>
              <p:nvPr/>
            </p:nvSpPr>
            <p:spPr bwMode="auto">
              <a:xfrm>
                <a:off x="4799" y="2081"/>
                <a:ext cx="28" cy="3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85" name="Rectangle 125"/>
              <p:cNvSpPr>
                <a:spLocks noChangeArrowheads="1"/>
              </p:cNvSpPr>
              <p:nvPr/>
            </p:nvSpPr>
            <p:spPr bwMode="auto">
              <a:xfrm>
                <a:off x="4974" y="1639"/>
                <a:ext cx="28" cy="3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86" name="Rectangle 126"/>
              <p:cNvSpPr>
                <a:spLocks noChangeArrowheads="1"/>
              </p:cNvSpPr>
              <p:nvPr/>
            </p:nvSpPr>
            <p:spPr bwMode="auto">
              <a:xfrm>
                <a:off x="3422" y="2782"/>
                <a:ext cx="5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87" name="Line 127"/>
              <p:cNvSpPr>
                <a:spLocks noChangeShapeType="1"/>
              </p:cNvSpPr>
              <p:nvPr/>
            </p:nvSpPr>
            <p:spPr bwMode="auto">
              <a:xfrm flipH="1" flipV="1">
                <a:off x="3428" y="2789"/>
                <a:ext cx="17" cy="2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88" name="Line 128"/>
              <p:cNvSpPr>
                <a:spLocks noChangeShapeType="1"/>
              </p:cNvSpPr>
              <p:nvPr/>
            </p:nvSpPr>
            <p:spPr bwMode="auto">
              <a:xfrm>
                <a:off x="3445" y="2810"/>
                <a:ext cx="17" cy="2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89" name="Line 129"/>
              <p:cNvSpPr>
                <a:spLocks noChangeShapeType="1"/>
              </p:cNvSpPr>
              <p:nvPr/>
            </p:nvSpPr>
            <p:spPr bwMode="auto">
              <a:xfrm flipH="1">
                <a:off x="3428" y="2810"/>
                <a:ext cx="17" cy="2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90" name="Line 130"/>
              <p:cNvSpPr>
                <a:spLocks noChangeShapeType="1"/>
              </p:cNvSpPr>
              <p:nvPr/>
            </p:nvSpPr>
            <p:spPr bwMode="auto">
              <a:xfrm flipV="1">
                <a:off x="3445" y="2789"/>
                <a:ext cx="17" cy="2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91" name="Rectangle 131"/>
              <p:cNvSpPr>
                <a:spLocks noChangeArrowheads="1"/>
              </p:cNvSpPr>
              <p:nvPr/>
            </p:nvSpPr>
            <p:spPr bwMode="auto">
              <a:xfrm>
                <a:off x="3597" y="2726"/>
                <a:ext cx="5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92" name="Line 132"/>
              <p:cNvSpPr>
                <a:spLocks noChangeShapeType="1"/>
              </p:cNvSpPr>
              <p:nvPr/>
            </p:nvSpPr>
            <p:spPr bwMode="auto">
              <a:xfrm flipH="1" flipV="1">
                <a:off x="3603" y="2733"/>
                <a:ext cx="17" cy="2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93" name="Line 133"/>
              <p:cNvSpPr>
                <a:spLocks noChangeShapeType="1"/>
              </p:cNvSpPr>
              <p:nvPr/>
            </p:nvSpPr>
            <p:spPr bwMode="auto">
              <a:xfrm>
                <a:off x="3620" y="2754"/>
                <a:ext cx="16" cy="2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94" name="Line 134"/>
              <p:cNvSpPr>
                <a:spLocks noChangeShapeType="1"/>
              </p:cNvSpPr>
              <p:nvPr/>
            </p:nvSpPr>
            <p:spPr bwMode="auto">
              <a:xfrm flipH="1">
                <a:off x="3603" y="2754"/>
                <a:ext cx="17" cy="2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95" name="Line 135"/>
              <p:cNvSpPr>
                <a:spLocks noChangeShapeType="1"/>
              </p:cNvSpPr>
              <p:nvPr/>
            </p:nvSpPr>
            <p:spPr bwMode="auto">
              <a:xfrm flipV="1">
                <a:off x="3620" y="2733"/>
                <a:ext cx="16" cy="2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96" name="Rectangle 136"/>
              <p:cNvSpPr>
                <a:spLocks noChangeArrowheads="1"/>
              </p:cNvSpPr>
              <p:nvPr/>
            </p:nvSpPr>
            <p:spPr bwMode="auto">
              <a:xfrm>
                <a:off x="3766" y="2663"/>
                <a:ext cx="5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97" name="Line 137"/>
              <p:cNvSpPr>
                <a:spLocks noChangeShapeType="1"/>
              </p:cNvSpPr>
              <p:nvPr/>
            </p:nvSpPr>
            <p:spPr bwMode="auto">
              <a:xfrm flipH="1" flipV="1">
                <a:off x="3772" y="2670"/>
                <a:ext cx="17" cy="2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98" name="Line 138"/>
              <p:cNvSpPr>
                <a:spLocks noChangeShapeType="1"/>
              </p:cNvSpPr>
              <p:nvPr/>
            </p:nvSpPr>
            <p:spPr bwMode="auto">
              <a:xfrm>
                <a:off x="3789" y="2691"/>
                <a:ext cx="17" cy="2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99" name="Line 139"/>
              <p:cNvSpPr>
                <a:spLocks noChangeShapeType="1"/>
              </p:cNvSpPr>
              <p:nvPr/>
            </p:nvSpPr>
            <p:spPr bwMode="auto">
              <a:xfrm flipH="1">
                <a:off x="3772" y="2691"/>
                <a:ext cx="17" cy="2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00" name="Line 140"/>
              <p:cNvSpPr>
                <a:spLocks noChangeShapeType="1"/>
              </p:cNvSpPr>
              <p:nvPr/>
            </p:nvSpPr>
            <p:spPr bwMode="auto">
              <a:xfrm flipV="1">
                <a:off x="3789" y="2670"/>
                <a:ext cx="17" cy="2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01" name="Rectangle 141"/>
              <p:cNvSpPr>
                <a:spLocks noChangeArrowheads="1"/>
              </p:cNvSpPr>
              <p:nvPr/>
            </p:nvSpPr>
            <p:spPr bwMode="auto">
              <a:xfrm>
                <a:off x="3935" y="2494"/>
                <a:ext cx="51" cy="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02" name="Line 142"/>
              <p:cNvSpPr>
                <a:spLocks noChangeShapeType="1"/>
              </p:cNvSpPr>
              <p:nvPr/>
            </p:nvSpPr>
            <p:spPr bwMode="auto">
              <a:xfrm flipH="1" flipV="1">
                <a:off x="3941" y="2501"/>
                <a:ext cx="17" cy="2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03" name="Line 143"/>
              <p:cNvSpPr>
                <a:spLocks noChangeShapeType="1"/>
              </p:cNvSpPr>
              <p:nvPr/>
            </p:nvSpPr>
            <p:spPr bwMode="auto">
              <a:xfrm>
                <a:off x="3958" y="2522"/>
                <a:ext cx="17" cy="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04" name="Line 144"/>
              <p:cNvSpPr>
                <a:spLocks noChangeShapeType="1"/>
              </p:cNvSpPr>
              <p:nvPr/>
            </p:nvSpPr>
            <p:spPr bwMode="auto">
              <a:xfrm flipH="1">
                <a:off x="3941" y="2522"/>
                <a:ext cx="17" cy="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05" name="Line 145"/>
              <p:cNvSpPr>
                <a:spLocks noChangeShapeType="1"/>
              </p:cNvSpPr>
              <p:nvPr/>
            </p:nvSpPr>
            <p:spPr bwMode="auto">
              <a:xfrm flipV="1">
                <a:off x="3958" y="2501"/>
                <a:ext cx="17" cy="2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06" name="Rectangle 146"/>
              <p:cNvSpPr>
                <a:spLocks noChangeArrowheads="1"/>
              </p:cNvSpPr>
              <p:nvPr/>
            </p:nvSpPr>
            <p:spPr bwMode="auto">
              <a:xfrm>
                <a:off x="4110" y="2431"/>
                <a:ext cx="5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07" name="Line 147"/>
              <p:cNvSpPr>
                <a:spLocks noChangeShapeType="1"/>
              </p:cNvSpPr>
              <p:nvPr/>
            </p:nvSpPr>
            <p:spPr bwMode="auto">
              <a:xfrm flipH="1" flipV="1">
                <a:off x="4116" y="2438"/>
                <a:ext cx="17" cy="2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08" name="Line 148"/>
              <p:cNvSpPr>
                <a:spLocks noChangeShapeType="1"/>
              </p:cNvSpPr>
              <p:nvPr/>
            </p:nvSpPr>
            <p:spPr bwMode="auto">
              <a:xfrm>
                <a:off x="4133" y="2459"/>
                <a:ext cx="17" cy="2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09" name="Line 149"/>
              <p:cNvSpPr>
                <a:spLocks noChangeShapeType="1"/>
              </p:cNvSpPr>
              <p:nvPr/>
            </p:nvSpPr>
            <p:spPr bwMode="auto">
              <a:xfrm flipH="1">
                <a:off x="4116" y="2459"/>
                <a:ext cx="17" cy="2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10" name="Line 150"/>
              <p:cNvSpPr>
                <a:spLocks noChangeShapeType="1"/>
              </p:cNvSpPr>
              <p:nvPr/>
            </p:nvSpPr>
            <p:spPr bwMode="auto">
              <a:xfrm flipV="1">
                <a:off x="4133" y="2438"/>
                <a:ext cx="17" cy="2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11" name="Rectangle 151"/>
              <p:cNvSpPr>
                <a:spLocks noChangeArrowheads="1"/>
              </p:cNvSpPr>
              <p:nvPr/>
            </p:nvSpPr>
            <p:spPr bwMode="auto">
              <a:xfrm>
                <a:off x="4280" y="2396"/>
                <a:ext cx="5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12" name="Line 152"/>
              <p:cNvSpPr>
                <a:spLocks noChangeShapeType="1"/>
              </p:cNvSpPr>
              <p:nvPr/>
            </p:nvSpPr>
            <p:spPr bwMode="auto">
              <a:xfrm flipH="1" flipV="1">
                <a:off x="4285" y="2403"/>
                <a:ext cx="17" cy="2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13" name="Line 153"/>
              <p:cNvSpPr>
                <a:spLocks noChangeShapeType="1"/>
              </p:cNvSpPr>
              <p:nvPr/>
            </p:nvSpPr>
            <p:spPr bwMode="auto">
              <a:xfrm>
                <a:off x="4302" y="2424"/>
                <a:ext cx="17" cy="2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14" name="Line 154"/>
              <p:cNvSpPr>
                <a:spLocks noChangeShapeType="1"/>
              </p:cNvSpPr>
              <p:nvPr/>
            </p:nvSpPr>
            <p:spPr bwMode="auto">
              <a:xfrm flipH="1">
                <a:off x="4285" y="2424"/>
                <a:ext cx="17" cy="2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15" name="Line 155"/>
              <p:cNvSpPr>
                <a:spLocks noChangeShapeType="1"/>
              </p:cNvSpPr>
              <p:nvPr/>
            </p:nvSpPr>
            <p:spPr bwMode="auto">
              <a:xfrm flipV="1">
                <a:off x="4302" y="2403"/>
                <a:ext cx="17" cy="2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16" name="Rectangle 156"/>
              <p:cNvSpPr>
                <a:spLocks noChangeArrowheads="1"/>
              </p:cNvSpPr>
              <p:nvPr/>
            </p:nvSpPr>
            <p:spPr bwMode="auto">
              <a:xfrm>
                <a:off x="4455" y="2452"/>
                <a:ext cx="50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17" name="Line 157"/>
              <p:cNvSpPr>
                <a:spLocks noChangeShapeType="1"/>
              </p:cNvSpPr>
              <p:nvPr/>
            </p:nvSpPr>
            <p:spPr bwMode="auto">
              <a:xfrm flipH="1" flipV="1">
                <a:off x="4460" y="2459"/>
                <a:ext cx="17" cy="2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18" name="Line 158"/>
              <p:cNvSpPr>
                <a:spLocks noChangeShapeType="1"/>
              </p:cNvSpPr>
              <p:nvPr/>
            </p:nvSpPr>
            <p:spPr bwMode="auto">
              <a:xfrm>
                <a:off x="4477" y="2480"/>
                <a:ext cx="17" cy="2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19" name="Line 159"/>
              <p:cNvSpPr>
                <a:spLocks noChangeShapeType="1"/>
              </p:cNvSpPr>
              <p:nvPr/>
            </p:nvSpPr>
            <p:spPr bwMode="auto">
              <a:xfrm flipH="1">
                <a:off x="4460" y="2480"/>
                <a:ext cx="17" cy="2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20" name="Line 160"/>
              <p:cNvSpPr>
                <a:spLocks noChangeShapeType="1"/>
              </p:cNvSpPr>
              <p:nvPr/>
            </p:nvSpPr>
            <p:spPr bwMode="auto">
              <a:xfrm flipV="1">
                <a:off x="4477" y="2459"/>
                <a:ext cx="17" cy="2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21" name="Rectangle 161"/>
              <p:cNvSpPr>
                <a:spLocks noChangeArrowheads="1"/>
              </p:cNvSpPr>
              <p:nvPr/>
            </p:nvSpPr>
            <p:spPr bwMode="auto">
              <a:xfrm>
                <a:off x="4624" y="2431"/>
                <a:ext cx="5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22" name="Line 162"/>
              <p:cNvSpPr>
                <a:spLocks noChangeShapeType="1"/>
              </p:cNvSpPr>
              <p:nvPr/>
            </p:nvSpPr>
            <p:spPr bwMode="auto">
              <a:xfrm flipH="1" flipV="1">
                <a:off x="4629" y="2438"/>
                <a:ext cx="17" cy="2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23" name="Line 163"/>
              <p:cNvSpPr>
                <a:spLocks noChangeShapeType="1"/>
              </p:cNvSpPr>
              <p:nvPr/>
            </p:nvSpPr>
            <p:spPr bwMode="auto">
              <a:xfrm>
                <a:off x="4646" y="2459"/>
                <a:ext cx="17" cy="2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24" name="Line 164"/>
              <p:cNvSpPr>
                <a:spLocks noChangeShapeType="1"/>
              </p:cNvSpPr>
              <p:nvPr/>
            </p:nvSpPr>
            <p:spPr bwMode="auto">
              <a:xfrm flipH="1">
                <a:off x="4629" y="2459"/>
                <a:ext cx="17" cy="2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25" name="Line 165"/>
              <p:cNvSpPr>
                <a:spLocks noChangeShapeType="1"/>
              </p:cNvSpPr>
              <p:nvPr/>
            </p:nvSpPr>
            <p:spPr bwMode="auto">
              <a:xfrm flipV="1">
                <a:off x="4646" y="2438"/>
                <a:ext cx="17" cy="2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26" name="Rectangle 166"/>
              <p:cNvSpPr>
                <a:spLocks noChangeArrowheads="1"/>
              </p:cNvSpPr>
              <p:nvPr/>
            </p:nvSpPr>
            <p:spPr bwMode="auto">
              <a:xfrm>
                <a:off x="4793" y="2382"/>
                <a:ext cx="5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27" name="Line 167"/>
              <p:cNvSpPr>
                <a:spLocks noChangeShapeType="1"/>
              </p:cNvSpPr>
              <p:nvPr/>
            </p:nvSpPr>
            <p:spPr bwMode="auto">
              <a:xfrm flipH="1" flipV="1">
                <a:off x="4799" y="2389"/>
                <a:ext cx="17" cy="2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28" name="Line 168"/>
              <p:cNvSpPr>
                <a:spLocks noChangeShapeType="1"/>
              </p:cNvSpPr>
              <p:nvPr/>
            </p:nvSpPr>
            <p:spPr bwMode="auto">
              <a:xfrm>
                <a:off x="4816" y="2410"/>
                <a:ext cx="17" cy="2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29" name="Line 169"/>
              <p:cNvSpPr>
                <a:spLocks noChangeShapeType="1"/>
              </p:cNvSpPr>
              <p:nvPr/>
            </p:nvSpPr>
            <p:spPr bwMode="auto">
              <a:xfrm flipH="1">
                <a:off x="4799" y="2410"/>
                <a:ext cx="17" cy="2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30" name="Line 170"/>
              <p:cNvSpPr>
                <a:spLocks noChangeShapeType="1"/>
              </p:cNvSpPr>
              <p:nvPr/>
            </p:nvSpPr>
            <p:spPr bwMode="auto">
              <a:xfrm flipV="1">
                <a:off x="4816" y="2389"/>
                <a:ext cx="17" cy="2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31" name="Rectangle 171"/>
              <p:cNvSpPr>
                <a:spLocks noChangeArrowheads="1"/>
              </p:cNvSpPr>
              <p:nvPr/>
            </p:nvSpPr>
            <p:spPr bwMode="auto">
              <a:xfrm>
                <a:off x="4968" y="1940"/>
                <a:ext cx="51" cy="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32" name="Line 172"/>
              <p:cNvSpPr>
                <a:spLocks noChangeShapeType="1"/>
              </p:cNvSpPr>
              <p:nvPr/>
            </p:nvSpPr>
            <p:spPr bwMode="auto">
              <a:xfrm flipH="1" flipV="1">
                <a:off x="4974" y="1948"/>
                <a:ext cx="17" cy="2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33" name="Line 173"/>
              <p:cNvSpPr>
                <a:spLocks noChangeShapeType="1"/>
              </p:cNvSpPr>
              <p:nvPr/>
            </p:nvSpPr>
            <p:spPr bwMode="auto">
              <a:xfrm>
                <a:off x="4991" y="1969"/>
                <a:ext cx="16" cy="2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34" name="Line 174"/>
              <p:cNvSpPr>
                <a:spLocks noChangeShapeType="1"/>
              </p:cNvSpPr>
              <p:nvPr/>
            </p:nvSpPr>
            <p:spPr bwMode="auto">
              <a:xfrm flipH="1">
                <a:off x="4974" y="1969"/>
                <a:ext cx="17" cy="2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35" name="Line 175"/>
              <p:cNvSpPr>
                <a:spLocks noChangeShapeType="1"/>
              </p:cNvSpPr>
              <p:nvPr/>
            </p:nvSpPr>
            <p:spPr bwMode="auto">
              <a:xfrm flipV="1">
                <a:off x="4991" y="1948"/>
                <a:ext cx="16" cy="2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36" name="Rectangle 176"/>
              <p:cNvSpPr>
                <a:spLocks noChangeArrowheads="1"/>
              </p:cNvSpPr>
              <p:nvPr/>
            </p:nvSpPr>
            <p:spPr bwMode="auto">
              <a:xfrm>
                <a:off x="3606" y="1176"/>
                <a:ext cx="1086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dirty="0"/>
                  <a:t>Proportion of queries in query logs of </a:t>
                </a:r>
                <a:endParaRPr lang="en-US" dirty="0"/>
              </a:p>
            </p:txBody>
          </p:sp>
          <p:sp>
            <p:nvSpPr>
              <p:cNvPr id="15537" name="Rectangle 177"/>
              <p:cNvSpPr>
                <a:spLocks noChangeArrowheads="1"/>
              </p:cNvSpPr>
              <p:nvPr/>
            </p:nvSpPr>
            <p:spPr bwMode="auto">
              <a:xfrm>
                <a:off x="3913" y="1281"/>
                <a:ext cx="554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dirty="0"/>
                  <a:t>different languages</a:t>
                </a:r>
                <a:endParaRPr lang="en-US" dirty="0"/>
              </a:p>
            </p:txBody>
          </p:sp>
          <p:sp>
            <p:nvSpPr>
              <p:cNvPr id="15538" name="Rectangle 178"/>
              <p:cNvSpPr>
                <a:spLocks noChangeArrowheads="1"/>
              </p:cNvSpPr>
              <p:nvPr/>
            </p:nvSpPr>
            <p:spPr bwMode="auto">
              <a:xfrm>
                <a:off x="3196" y="2838"/>
                <a:ext cx="10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dirty="0"/>
                  <a:t>0%</a:t>
                </a:r>
                <a:endParaRPr lang="en-US" dirty="0"/>
              </a:p>
            </p:txBody>
          </p:sp>
          <p:sp>
            <p:nvSpPr>
              <p:cNvPr id="15539" name="Rectangle 179"/>
              <p:cNvSpPr>
                <a:spLocks noChangeArrowheads="1"/>
              </p:cNvSpPr>
              <p:nvPr/>
            </p:nvSpPr>
            <p:spPr bwMode="auto">
              <a:xfrm>
                <a:off x="3196" y="2698"/>
                <a:ext cx="107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dirty="0"/>
                  <a:t>5%</a:t>
                </a:r>
                <a:endParaRPr lang="en-US" dirty="0"/>
              </a:p>
            </p:txBody>
          </p:sp>
          <p:sp>
            <p:nvSpPr>
              <p:cNvPr id="15540" name="Rectangle 180"/>
              <p:cNvSpPr>
                <a:spLocks noChangeArrowheads="1"/>
              </p:cNvSpPr>
              <p:nvPr/>
            </p:nvSpPr>
            <p:spPr bwMode="auto">
              <a:xfrm>
                <a:off x="3157" y="2558"/>
                <a:ext cx="14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dirty="0"/>
                  <a:t>10%</a:t>
                </a:r>
                <a:endParaRPr lang="en-US" dirty="0"/>
              </a:p>
            </p:txBody>
          </p:sp>
          <p:sp>
            <p:nvSpPr>
              <p:cNvPr id="15541" name="Rectangle 181"/>
              <p:cNvSpPr>
                <a:spLocks noChangeArrowheads="1"/>
              </p:cNvSpPr>
              <p:nvPr/>
            </p:nvSpPr>
            <p:spPr bwMode="auto">
              <a:xfrm>
                <a:off x="3157" y="2424"/>
                <a:ext cx="14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dirty="0"/>
                  <a:t>15%</a:t>
                </a:r>
                <a:endParaRPr lang="en-US" dirty="0"/>
              </a:p>
            </p:txBody>
          </p:sp>
          <p:sp>
            <p:nvSpPr>
              <p:cNvPr id="15542" name="Rectangle 182"/>
              <p:cNvSpPr>
                <a:spLocks noChangeArrowheads="1"/>
              </p:cNvSpPr>
              <p:nvPr/>
            </p:nvSpPr>
            <p:spPr bwMode="auto">
              <a:xfrm>
                <a:off x="3157" y="2284"/>
                <a:ext cx="14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dirty="0"/>
                  <a:t>20%</a:t>
                </a:r>
                <a:endParaRPr lang="en-US" dirty="0"/>
              </a:p>
            </p:txBody>
          </p:sp>
          <p:sp>
            <p:nvSpPr>
              <p:cNvPr id="15543" name="Rectangle 183"/>
              <p:cNvSpPr>
                <a:spLocks noChangeArrowheads="1"/>
              </p:cNvSpPr>
              <p:nvPr/>
            </p:nvSpPr>
            <p:spPr bwMode="auto">
              <a:xfrm>
                <a:off x="3157" y="2144"/>
                <a:ext cx="14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dirty="0"/>
                  <a:t>25%</a:t>
                </a:r>
                <a:endParaRPr lang="en-US" dirty="0"/>
              </a:p>
            </p:txBody>
          </p:sp>
          <p:sp>
            <p:nvSpPr>
              <p:cNvPr id="15544" name="Rectangle 184"/>
              <p:cNvSpPr>
                <a:spLocks noChangeArrowheads="1"/>
              </p:cNvSpPr>
              <p:nvPr/>
            </p:nvSpPr>
            <p:spPr bwMode="auto">
              <a:xfrm>
                <a:off x="3157" y="2004"/>
                <a:ext cx="14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dirty="0"/>
                  <a:t>30%</a:t>
                </a:r>
                <a:endParaRPr lang="en-US" dirty="0"/>
              </a:p>
            </p:txBody>
          </p:sp>
          <p:sp>
            <p:nvSpPr>
              <p:cNvPr id="15545" name="Rectangle 185"/>
              <p:cNvSpPr>
                <a:spLocks noChangeArrowheads="1"/>
              </p:cNvSpPr>
              <p:nvPr/>
            </p:nvSpPr>
            <p:spPr bwMode="auto">
              <a:xfrm>
                <a:off x="3157" y="1863"/>
                <a:ext cx="14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dirty="0"/>
                  <a:t>35%</a:t>
                </a:r>
                <a:endParaRPr lang="en-US" dirty="0"/>
              </a:p>
            </p:txBody>
          </p:sp>
          <p:sp>
            <p:nvSpPr>
              <p:cNvPr id="15546" name="Rectangle 186"/>
              <p:cNvSpPr>
                <a:spLocks noChangeArrowheads="1"/>
              </p:cNvSpPr>
              <p:nvPr/>
            </p:nvSpPr>
            <p:spPr bwMode="auto">
              <a:xfrm>
                <a:off x="3157" y="1730"/>
                <a:ext cx="14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dirty="0"/>
                  <a:t>40%</a:t>
                </a:r>
                <a:endParaRPr lang="en-US" dirty="0"/>
              </a:p>
            </p:txBody>
          </p:sp>
          <p:sp>
            <p:nvSpPr>
              <p:cNvPr id="15547" name="Rectangle 187"/>
              <p:cNvSpPr>
                <a:spLocks noChangeArrowheads="1"/>
              </p:cNvSpPr>
              <p:nvPr/>
            </p:nvSpPr>
            <p:spPr bwMode="auto">
              <a:xfrm>
                <a:off x="3157" y="1590"/>
                <a:ext cx="14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dirty="0"/>
                  <a:t>45%</a:t>
                </a:r>
                <a:endParaRPr lang="en-US" dirty="0"/>
              </a:p>
            </p:txBody>
          </p:sp>
          <p:sp>
            <p:nvSpPr>
              <p:cNvPr id="15548" name="Rectangle 188"/>
              <p:cNvSpPr>
                <a:spLocks noChangeArrowheads="1"/>
              </p:cNvSpPr>
              <p:nvPr/>
            </p:nvSpPr>
            <p:spPr bwMode="auto">
              <a:xfrm>
                <a:off x="3157" y="1450"/>
                <a:ext cx="148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dirty="0"/>
                  <a:t>50%</a:t>
                </a:r>
                <a:endParaRPr lang="en-US" dirty="0"/>
              </a:p>
            </p:txBody>
          </p:sp>
          <p:sp>
            <p:nvSpPr>
              <p:cNvPr id="15549" name="Rectangle 189"/>
              <p:cNvSpPr>
                <a:spLocks noChangeArrowheads="1"/>
              </p:cNvSpPr>
              <p:nvPr/>
            </p:nvSpPr>
            <p:spPr bwMode="auto">
              <a:xfrm rot="18900000">
                <a:off x="3379" y="2961"/>
                <a:ext cx="36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dirty="0"/>
                  <a:t>1</a:t>
                </a:r>
                <a:endParaRPr lang="en-US" dirty="0"/>
              </a:p>
            </p:txBody>
          </p:sp>
          <p:sp>
            <p:nvSpPr>
              <p:cNvPr id="15550" name="Rectangle 190"/>
              <p:cNvSpPr>
                <a:spLocks noChangeArrowheads="1"/>
              </p:cNvSpPr>
              <p:nvPr/>
            </p:nvSpPr>
            <p:spPr bwMode="auto">
              <a:xfrm rot="18900000">
                <a:off x="3554" y="2961"/>
                <a:ext cx="36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dirty="0"/>
                  <a:t>5</a:t>
                </a:r>
                <a:endParaRPr lang="en-US" dirty="0"/>
              </a:p>
            </p:txBody>
          </p:sp>
          <p:sp>
            <p:nvSpPr>
              <p:cNvPr id="15551" name="Rectangle 191"/>
              <p:cNvSpPr>
                <a:spLocks noChangeArrowheads="1"/>
              </p:cNvSpPr>
              <p:nvPr/>
            </p:nvSpPr>
            <p:spPr bwMode="auto">
              <a:xfrm rot="18900000">
                <a:off x="3698" y="2974"/>
                <a:ext cx="72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dirty="0"/>
                  <a:t>10</a:t>
                </a:r>
                <a:endParaRPr lang="en-US" dirty="0"/>
              </a:p>
            </p:txBody>
          </p:sp>
          <p:sp>
            <p:nvSpPr>
              <p:cNvPr id="15552" name="Rectangle 192"/>
              <p:cNvSpPr>
                <a:spLocks noChangeArrowheads="1"/>
              </p:cNvSpPr>
              <p:nvPr/>
            </p:nvSpPr>
            <p:spPr bwMode="auto">
              <a:xfrm rot="18900000">
                <a:off x="3868" y="2974"/>
                <a:ext cx="72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dirty="0"/>
                  <a:t>50</a:t>
                </a:r>
                <a:endParaRPr lang="en-US" dirty="0"/>
              </a:p>
            </p:txBody>
          </p:sp>
          <p:sp>
            <p:nvSpPr>
              <p:cNvPr id="15553" name="Rectangle 193"/>
              <p:cNvSpPr>
                <a:spLocks noChangeArrowheads="1"/>
              </p:cNvSpPr>
              <p:nvPr/>
            </p:nvSpPr>
            <p:spPr bwMode="auto">
              <a:xfrm rot="18900000">
                <a:off x="4019" y="2987"/>
                <a:ext cx="109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dirty="0"/>
                  <a:t>100</a:t>
                </a:r>
                <a:endParaRPr lang="en-US" dirty="0"/>
              </a:p>
            </p:txBody>
          </p:sp>
          <p:sp>
            <p:nvSpPr>
              <p:cNvPr id="15554" name="Rectangle 194"/>
              <p:cNvSpPr>
                <a:spLocks noChangeArrowheads="1"/>
              </p:cNvSpPr>
              <p:nvPr/>
            </p:nvSpPr>
            <p:spPr bwMode="auto">
              <a:xfrm rot="18900000">
                <a:off x="4188" y="2987"/>
                <a:ext cx="109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dirty="0"/>
                  <a:t>500</a:t>
                </a:r>
                <a:endParaRPr lang="en-US" dirty="0"/>
              </a:p>
            </p:txBody>
          </p:sp>
          <p:sp>
            <p:nvSpPr>
              <p:cNvPr id="15555" name="Rectangle 195"/>
              <p:cNvSpPr>
                <a:spLocks noChangeArrowheads="1"/>
              </p:cNvSpPr>
              <p:nvPr/>
            </p:nvSpPr>
            <p:spPr bwMode="auto">
              <a:xfrm rot="18900000">
                <a:off x="4331" y="3006"/>
                <a:ext cx="145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dirty="0"/>
                  <a:t>1000</a:t>
                </a:r>
                <a:endParaRPr lang="en-US" dirty="0"/>
              </a:p>
            </p:txBody>
          </p:sp>
          <p:sp>
            <p:nvSpPr>
              <p:cNvPr id="15556" name="Rectangle 196"/>
              <p:cNvSpPr>
                <a:spLocks noChangeArrowheads="1"/>
              </p:cNvSpPr>
              <p:nvPr/>
            </p:nvSpPr>
            <p:spPr bwMode="auto">
              <a:xfrm rot="18900000">
                <a:off x="4500" y="3006"/>
                <a:ext cx="145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dirty="0"/>
                  <a:t>5000</a:t>
                </a:r>
                <a:endParaRPr lang="en-US" dirty="0"/>
              </a:p>
            </p:txBody>
          </p:sp>
          <p:sp>
            <p:nvSpPr>
              <p:cNvPr id="15557" name="Rectangle 197"/>
              <p:cNvSpPr>
                <a:spLocks noChangeArrowheads="1"/>
              </p:cNvSpPr>
              <p:nvPr/>
            </p:nvSpPr>
            <p:spPr bwMode="auto">
              <a:xfrm rot="18900000">
                <a:off x="4643" y="3018"/>
                <a:ext cx="181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dirty="0"/>
                  <a:t>10000</a:t>
                </a:r>
                <a:endParaRPr lang="en-US" dirty="0"/>
              </a:p>
            </p:txBody>
          </p:sp>
          <p:sp>
            <p:nvSpPr>
              <p:cNvPr id="15558" name="Rectangle 198"/>
              <p:cNvSpPr>
                <a:spLocks noChangeArrowheads="1"/>
              </p:cNvSpPr>
              <p:nvPr/>
            </p:nvSpPr>
            <p:spPr bwMode="auto">
              <a:xfrm rot="18900000">
                <a:off x="4818" y="3018"/>
                <a:ext cx="181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dirty="0"/>
                  <a:t>50000</a:t>
                </a:r>
                <a:endParaRPr lang="en-US" dirty="0"/>
              </a:p>
            </p:txBody>
          </p:sp>
          <p:sp>
            <p:nvSpPr>
              <p:cNvPr id="15559" name="Rectangle 199"/>
              <p:cNvSpPr>
                <a:spLocks noChangeArrowheads="1"/>
              </p:cNvSpPr>
              <p:nvPr/>
            </p:nvSpPr>
            <p:spPr bwMode="auto">
              <a:xfrm>
                <a:off x="3379" y="3217"/>
                <a:ext cx="1465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1" dirty="0"/>
                  <a:t>Frequency (# of times queries are issued)</a:t>
                </a:r>
                <a:endParaRPr lang="en-US" dirty="0"/>
              </a:p>
            </p:txBody>
          </p:sp>
          <p:sp>
            <p:nvSpPr>
              <p:cNvPr id="15560" name="Rectangle 200"/>
              <p:cNvSpPr>
                <a:spLocks noChangeArrowheads="1"/>
              </p:cNvSpPr>
              <p:nvPr/>
            </p:nvSpPr>
            <p:spPr bwMode="auto">
              <a:xfrm>
                <a:off x="3473" y="1527"/>
                <a:ext cx="586" cy="273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61" name="Line 201"/>
              <p:cNvSpPr>
                <a:spLocks noChangeShapeType="1"/>
              </p:cNvSpPr>
              <p:nvPr/>
            </p:nvSpPr>
            <p:spPr bwMode="auto">
              <a:xfrm>
                <a:off x="3501" y="1597"/>
                <a:ext cx="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62" name="Rectangle 202"/>
              <p:cNvSpPr>
                <a:spLocks noChangeArrowheads="1"/>
              </p:cNvSpPr>
              <p:nvPr/>
            </p:nvSpPr>
            <p:spPr bwMode="auto">
              <a:xfrm>
                <a:off x="3557" y="1576"/>
                <a:ext cx="29" cy="3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63" name="Rectangle 203"/>
              <p:cNvSpPr>
                <a:spLocks noChangeArrowheads="1"/>
              </p:cNvSpPr>
              <p:nvPr/>
            </p:nvSpPr>
            <p:spPr bwMode="auto">
              <a:xfrm>
                <a:off x="3676" y="1541"/>
                <a:ext cx="260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700" dirty="0"/>
                  <a:t>English</a:t>
                </a:r>
                <a:endParaRPr lang="en-US" dirty="0"/>
              </a:p>
            </p:txBody>
          </p:sp>
          <p:sp>
            <p:nvSpPr>
              <p:cNvPr id="15564" name="Line 204"/>
              <p:cNvSpPr>
                <a:spLocks noChangeShapeType="1"/>
              </p:cNvSpPr>
              <p:nvPr/>
            </p:nvSpPr>
            <p:spPr bwMode="auto">
              <a:xfrm>
                <a:off x="3501" y="1723"/>
                <a:ext cx="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65" name="Rectangle 205"/>
              <p:cNvSpPr>
                <a:spLocks noChangeArrowheads="1"/>
              </p:cNvSpPr>
              <p:nvPr/>
            </p:nvSpPr>
            <p:spPr bwMode="auto">
              <a:xfrm>
                <a:off x="3552" y="1695"/>
                <a:ext cx="51" cy="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66" name="Line 206"/>
              <p:cNvSpPr>
                <a:spLocks noChangeShapeType="1"/>
              </p:cNvSpPr>
              <p:nvPr/>
            </p:nvSpPr>
            <p:spPr bwMode="auto">
              <a:xfrm flipH="1" flipV="1">
                <a:off x="3557" y="1702"/>
                <a:ext cx="17" cy="2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67" name="Line 207"/>
              <p:cNvSpPr>
                <a:spLocks noChangeShapeType="1"/>
              </p:cNvSpPr>
              <p:nvPr/>
            </p:nvSpPr>
            <p:spPr bwMode="auto">
              <a:xfrm>
                <a:off x="3574" y="1723"/>
                <a:ext cx="17" cy="2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68" name="Line 208"/>
              <p:cNvSpPr>
                <a:spLocks noChangeShapeType="1"/>
              </p:cNvSpPr>
              <p:nvPr/>
            </p:nvSpPr>
            <p:spPr bwMode="auto">
              <a:xfrm flipH="1">
                <a:off x="3557" y="1723"/>
                <a:ext cx="17" cy="2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69" name="Line 209"/>
              <p:cNvSpPr>
                <a:spLocks noChangeShapeType="1"/>
              </p:cNvSpPr>
              <p:nvPr/>
            </p:nvSpPr>
            <p:spPr bwMode="auto">
              <a:xfrm flipV="1">
                <a:off x="3574" y="1702"/>
                <a:ext cx="17" cy="2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70" name="Rectangle 210"/>
              <p:cNvSpPr>
                <a:spLocks noChangeArrowheads="1"/>
              </p:cNvSpPr>
              <p:nvPr/>
            </p:nvSpPr>
            <p:spPr bwMode="auto">
              <a:xfrm>
                <a:off x="3676" y="1667"/>
                <a:ext cx="290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700" dirty="0"/>
                  <a:t>Chinese</a:t>
                </a:r>
                <a:endParaRPr lang="en-US" dirty="0"/>
              </a:p>
            </p:txBody>
          </p:sp>
          <p:sp>
            <p:nvSpPr>
              <p:cNvPr id="15571" name="Rectangle 211"/>
              <p:cNvSpPr>
                <a:spLocks noChangeArrowheads="1"/>
              </p:cNvSpPr>
              <p:nvPr/>
            </p:nvSpPr>
            <p:spPr bwMode="auto">
              <a:xfrm>
                <a:off x="3089" y="1106"/>
                <a:ext cx="2161" cy="229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8" name="Rectangle 137"/>
            <p:cNvSpPr/>
            <p:nvPr/>
          </p:nvSpPr>
          <p:spPr bwMode="auto">
            <a:xfrm>
              <a:off x="6100757" y="8991703"/>
              <a:ext cx="7310381" cy="750594"/>
            </a:xfrm>
            <a:prstGeom prst="rect">
              <a:avLst/>
            </a:prstGeom>
            <a:solidFill>
              <a:schemeClr val="accent3">
                <a:tint val="4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ea typeface="ヒラギノ角ゴ Pro W3" pitchFamily="-80" charset="-128"/>
                <a:sym typeface="Arial Narrow" pitchFamily="34" charset="0"/>
              </a:endParaRPr>
            </a:p>
          </p:txBody>
        </p:sp>
      </p:grpSp>
      <p:sp>
        <p:nvSpPr>
          <p:cNvPr id="141" name="Rectangle 82"/>
          <p:cNvSpPr txBox="1">
            <a:spLocks noChangeArrowheads="1"/>
          </p:cNvSpPr>
          <p:nvPr/>
        </p:nvSpPr>
        <p:spPr>
          <a:xfrm>
            <a:off x="5991218" y="1903371"/>
            <a:ext cx="6681879" cy="766773"/>
          </a:xfrm>
          <a:prstGeom prst="rect">
            <a:avLst/>
          </a:prstGeom>
          <a:noFill/>
          <a:ln>
            <a:noFill/>
          </a:ln>
        </p:spPr>
        <p:txBody>
          <a:bodyPr lIns="130046" tIns="65023" rIns="130046" bIns="65023"/>
          <a:lstStyle/>
          <a:p>
            <a:pPr marL="889000" marR="0" lvl="0" indent="-571500" algn="l" defTabSz="914400" rtl="0" eaLnBrk="0" fontAlgn="base" latinLnBrk="0" hangingPunct="0">
              <a:lnSpc>
                <a:spcPct val="100000"/>
              </a:lnSpc>
              <a:spcBef>
                <a:spcPts val="2000"/>
              </a:spcBef>
              <a:spcAft>
                <a:spcPct val="0"/>
              </a:spcAft>
              <a:buClrTx/>
              <a:buSzPct val="100000"/>
              <a:tabLst/>
              <a:defRPr/>
            </a:pP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itchFamily="18" charset="0"/>
                <a:ea typeface="SimSun" pitchFamily="2" charset="-122"/>
                <a:cs typeface="Times New Roman" pitchFamily="18" charset="0"/>
                <a:sym typeface="Arial Narrow" pitchFamily="34" charset="0"/>
              </a:rPr>
              <a:t>Bilingual queries by type</a:t>
            </a:r>
            <a:endParaRPr kumimoji="0" lang="en-US" altLang="zh-CN" sz="3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SimSun" pitchFamily="2" charset="-122"/>
              <a:sym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42" grpId="0" build="p"/>
      <p:bldP spid="132" grpId="0"/>
      <p:bldP spid="134" grpId="0"/>
      <p:bldP spid="135" grpId="0"/>
      <p:bldP spid="136" grpId="0"/>
      <p:bldP spid="137" grpId="0"/>
      <p:bldP spid="14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26011" y="395113"/>
            <a:ext cx="11704320" cy="1621084"/>
          </a:xfrm>
        </p:spPr>
        <p:txBody>
          <a:bodyPr/>
          <a:lstStyle/>
          <a:p>
            <a:r>
              <a:rPr lang="en-US" altLang="zh-CN" sz="4800" dirty="0">
                <a:ea typeface="SimSun" pitchFamily="2" charset="-122"/>
              </a:rPr>
              <a:t>Evaluation </a:t>
            </a:r>
            <a:r>
              <a:rPr lang="en-US" altLang="zh-CN" sz="4800" dirty="0" smtClean="0">
                <a:ea typeface="SimSun" pitchFamily="2" charset="-122"/>
              </a:rPr>
              <a:t>Setup</a:t>
            </a:r>
            <a:endParaRPr lang="en-US" altLang="zh-CN" sz="4800" dirty="0">
              <a:ea typeface="SimSun" pitchFamily="2" charset="-122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66045" y="2539968"/>
            <a:ext cx="12007052" cy="6645366"/>
          </a:xfrm>
        </p:spPr>
        <p:txBody>
          <a:bodyPr/>
          <a:lstStyle/>
          <a:p>
            <a:pPr>
              <a:spcBef>
                <a:spcPts val="6400"/>
              </a:spcBef>
              <a:buFont typeface="Wingdings" pitchFamily="2" charset="2"/>
              <a:buChar char="§"/>
            </a:pPr>
            <a:r>
              <a:rPr lang="en-US" altLang="zh-CN" sz="36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Query logs:  AOL (English) and </a:t>
            </a:r>
            <a:r>
              <a:rPr lang="en-US" altLang="zh-CN" sz="3600" dirty="0" err="1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Sougou</a:t>
            </a:r>
            <a:r>
              <a:rPr lang="en-US" altLang="zh-CN" sz="36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(Chinese)</a:t>
            </a:r>
            <a:endParaRPr lang="en-US" altLang="zh-CN" sz="3600" dirty="0" smtClean="0">
              <a:solidFill>
                <a:schemeClr val="accent2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>
              <a:spcBef>
                <a:spcPts val="6400"/>
              </a:spcBef>
              <a:buFont typeface="Wingdings" pitchFamily="2" charset="2"/>
              <a:buChar char="§"/>
            </a:pPr>
            <a:r>
              <a:rPr lang="en-US" altLang="zh-CN" sz="36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Total bilingual queries : 1,000  after discarding </a:t>
            </a:r>
            <a:r>
              <a:rPr lang="en-US" altLang="zh-CN" sz="36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low click-through </a:t>
            </a:r>
            <a:r>
              <a:rPr lang="en-US" altLang="zh-CN" sz="36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documents</a:t>
            </a:r>
          </a:p>
          <a:p>
            <a:pPr>
              <a:spcBef>
                <a:spcPts val="6400"/>
              </a:spcBef>
              <a:buFont typeface="Wingdings" pitchFamily="2" charset="2"/>
              <a:buChar char="§"/>
            </a:pPr>
            <a:r>
              <a:rPr lang="en-US" altLang="zh-CN" sz="36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Total document count: 21,000 English, 28,000 Chinese</a:t>
            </a:r>
          </a:p>
          <a:p>
            <a:pPr>
              <a:spcBef>
                <a:spcPts val="6400"/>
              </a:spcBef>
              <a:buFont typeface="Wingdings" pitchFamily="2" charset="2"/>
              <a:buChar char="§"/>
            </a:pPr>
            <a:r>
              <a:rPr lang="en-US" altLang="zh-CN" sz="36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Evaluation: Kendall’s Tau on </a:t>
            </a:r>
            <a:r>
              <a:rPr lang="en-US" altLang="zh-CN" sz="3600" dirty="0" err="1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heldout</a:t>
            </a:r>
            <a:r>
              <a:rPr lang="en-US" altLang="zh-CN" sz="36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altLang="zh-CN" sz="3600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click-through</a:t>
            </a:r>
            <a:endParaRPr lang="en-US" altLang="zh-CN" sz="3600" dirty="0" smtClean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2" name="Rectangle 1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>
                <a:ea typeface="SimSun" pitchFamily="2" charset="-122"/>
              </a:rPr>
              <a:t>Chinese Ranking Performance</a:t>
            </a:r>
          </a:p>
        </p:txBody>
      </p:sp>
      <p:graphicFrame>
        <p:nvGraphicFramePr>
          <p:cNvPr id="10310" name="Group 70"/>
          <p:cNvGraphicFramePr>
            <a:graphicFrameLocks noGrp="1"/>
          </p:cNvGraphicFramePr>
          <p:nvPr/>
        </p:nvGraphicFramePr>
        <p:xfrm>
          <a:off x="550781" y="2503455"/>
          <a:ext cx="11976264" cy="6274816"/>
        </p:xfrm>
        <a:graphic>
          <a:graphicData uri="http://schemas.openxmlformats.org/drawingml/2006/table">
            <a:tbl>
              <a:tblPr/>
              <a:tblGrid>
                <a:gridCol w="4621930"/>
                <a:gridCol w="2102561"/>
                <a:gridCol w="2519369"/>
                <a:gridCol w="2732404"/>
              </a:tblGrid>
              <a:tr h="3973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zh-CN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Pair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H-1 (max)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H-2 (mean)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96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Monolingual baseline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n/a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0.2935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0.2935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73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IR (no similarity)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0.3201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0.2938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0.2938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0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IR+DIC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0.3220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0.2970*</a:t>
                      </a: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 (</a:t>
                      </a:r>
                      <a:r>
                        <a:rPr kumimoji="0" lang="en-US" altLang="zh-CN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p=0.0060</a:t>
                      </a: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)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0.2973*</a:t>
                      </a: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 (</a:t>
                      </a:r>
                      <a:r>
                        <a:rPr kumimoji="0" lang="en-US" altLang="zh-CN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p=0.0020</a:t>
                      </a: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)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92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IR+MT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0.3299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0.2992* </a:t>
                      </a: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(</a:t>
                      </a:r>
                      <a:r>
                        <a:rPr kumimoji="0" lang="en-US" altLang="zh-CN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p=0.0034</a:t>
                      </a: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)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0.3008* </a:t>
                      </a: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(</a:t>
                      </a:r>
                      <a:r>
                        <a:rPr kumimoji="0" lang="en-US" altLang="zh-CN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p=0.0003</a:t>
                      </a: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)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0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IR+DIC+MT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0.3295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0.2991*</a:t>
                      </a: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 (</a:t>
                      </a:r>
                      <a:r>
                        <a:rPr kumimoji="0" lang="en-US" altLang="zh-CN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p=0.0014</a:t>
                      </a: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)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0.3004*</a:t>
                      </a: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 (</a:t>
                      </a:r>
                      <a:r>
                        <a:rPr kumimoji="0" lang="en-US" altLang="zh-CN" sz="3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p=0.0008</a:t>
                      </a: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)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0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IR+DIC+MT+URL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0.2979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0.2981*</a:t>
                      </a: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 (</a:t>
                      </a:r>
                      <a:r>
                        <a:rPr kumimoji="0" lang="en-US" altLang="zh-CN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p=0.0005</a:t>
                      </a: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)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0.3024*</a:t>
                      </a: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 (</a:t>
                      </a:r>
                      <a:r>
                        <a:rPr kumimoji="0" lang="en-US" altLang="zh-CN" sz="3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p=1.5e-6</a:t>
                      </a: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)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8" name="Rectangle 4"/>
          <p:cNvSpPr>
            <a:spLocks noGrp="1" noChangeArrowheads="1"/>
          </p:cNvSpPr>
          <p:nvPr>
            <p:ph type="title"/>
          </p:nvPr>
        </p:nvSpPr>
        <p:spPr>
          <a:xfrm>
            <a:off x="1662524" y="395113"/>
            <a:ext cx="11704320" cy="1621084"/>
          </a:xfrm>
          <a:noFill/>
          <a:ln/>
        </p:spPr>
        <p:txBody>
          <a:bodyPr/>
          <a:lstStyle/>
          <a:p>
            <a:r>
              <a:rPr lang="en-US" altLang="zh-CN" sz="4800" dirty="0" smtClean="0">
                <a:ea typeface="SimSun" pitchFamily="2" charset="-122"/>
              </a:rPr>
              <a:t>Top Improved Queries</a:t>
            </a:r>
            <a:endParaRPr lang="en-US" altLang="zh-CN" sz="4800" dirty="0">
              <a:ea typeface="SimSun" pitchFamily="2" charset="-122"/>
            </a:endParaRPr>
          </a:p>
        </p:txBody>
      </p:sp>
      <p:graphicFrame>
        <p:nvGraphicFramePr>
          <p:cNvPr id="154975" name="Group 351"/>
          <p:cNvGraphicFramePr>
            <a:graphicFrameLocks noGrp="1"/>
          </p:cNvGraphicFramePr>
          <p:nvPr>
            <p:ph sz="half" idx="2"/>
          </p:nvPr>
        </p:nvGraphicFramePr>
        <p:xfrm>
          <a:off x="441242" y="2101812"/>
          <a:ext cx="12085803" cy="6400803"/>
        </p:xfrm>
        <a:graphic>
          <a:graphicData uri="http://schemas.openxmlformats.org/drawingml/2006/table">
            <a:tbl>
              <a:tblPr/>
              <a:tblGrid>
                <a:gridCol w="6045619"/>
                <a:gridCol w="6040184"/>
              </a:tblGrid>
              <a:tr h="114559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明朝" pitchFamily="49" charset="-128"/>
                          <a:cs typeface="Times New Roman" pitchFamily="18" charset="0"/>
                        </a:rPr>
                        <a:t>Most improved CH queries</a:t>
                      </a:r>
                      <a:endParaRPr kumimoji="0" lang="en-US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明朝" pitchFamily="49" charset="-128"/>
                        <a:cs typeface="Times New Roman" pitchFamily="18" charset="0"/>
                      </a:endParaRPr>
                    </a:p>
                  </a:txBody>
                  <a:tcPr marL="130048" marR="130048" marT="65024" marB="650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明朝" pitchFamily="49" charset="-128"/>
                          <a:cs typeface="Times New Roman" pitchFamily="18" charset="0"/>
                        </a:rPr>
                        <a:t>Most improved EN queries</a:t>
                      </a:r>
                      <a:endParaRPr kumimoji="0" lang="en-US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明朝" pitchFamily="49" charset="-128"/>
                        <a:cs typeface="Times New Roman" pitchFamily="18" charset="0"/>
                      </a:endParaRPr>
                    </a:p>
                  </a:txBody>
                  <a:tcPr marL="130048" marR="130048" marT="65024" marB="650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586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Times New Roman" pitchFamily="18" charset="0"/>
                        </a:rPr>
                        <a:t>沙</a:t>
                      </a:r>
                      <a:r>
                        <a:rPr kumimoji="0" lang="de-DE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SimSun" pitchFamily="2" charset="-122"/>
                        </a:rPr>
                        <a:t>门</a:t>
                      </a:r>
                      <a:r>
                        <a:rPr kumimoji="0" lang="de-DE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ＭＳ 明朝" pitchFamily="49" charset="-128"/>
                        </a:rPr>
                        <a:t>氏菌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明朝" pitchFamily="49" charset="-128"/>
                          <a:cs typeface="Times New Roman" pitchFamily="18" charset="0"/>
                        </a:rPr>
                        <a:t>(salmonella)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30048" marR="130048" marT="65024" marB="650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明朝" pitchFamily="49" charset="-128"/>
                          <a:cs typeface="Times New Roman" pitchFamily="18" charset="0"/>
                        </a:rPr>
                        <a:t>free online </a:t>
                      </a:r>
                      <a:r>
                        <a:rPr kumimoji="0" lang="en-US" sz="3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明朝" pitchFamily="49" charset="-128"/>
                          <a:cs typeface="Times New Roman" pitchFamily="18" charset="0"/>
                        </a:rPr>
                        <a:t>tv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明朝" pitchFamily="49" charset="-128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明朝" pitchFamily="49" charset="-128"/>
                          <a:cs typeface="Times New Roman" pitchFamily="18" charset="0"/>
                        </a:rPr>
                        <a:t>(</a:t>
                      </a:r>
                      <a:r>
                        <a:rPr kumimoji="0" lang="de-DE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Times New Roman" pitchFamily="18" charset="0"/>
                        </a:rPr>
                        <a:t>免</a:t>
                      </a:r>
                      <a:r>
                        <a:rPr kumimoji="0" lang="de-DE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SimSun" pitchFamily="2" charset="-122"/>
                        </a:rPr>
                        <a:t>费</a:t>
                      </a:r>
                      <a:r>
                        <a:rPr kumimoji="0" lang="de-DE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ＭＳ 明朝" pitchFamily="49" charset="-128"/>
                        </a:rPr>
                        <a:t>在</a:t>
                      </a:r>
                      <a:r>
                        <a:rPr kumimoji="0" lang="de-DE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SimSun" pitchFamily="2" charset="-122"/>
                        </a:rPr>
                        <a:t>线电视</a:t>
                      </a: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明朝" pitchFamily="49" charset="-128"/>
                          <a:cs typeface="SimSun" pitchFamily="2" charset="-122"/>
                        </a:rPr>
                        <a:t>)</a:t>
                      </a:r>
                      <a:endParaRPr kumimoji="0" lang="en-US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30048" marR="130048" marT="65024" marB="650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586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SimSun" pitchFamily="2" charset="-122"/>
                        </a:rPr>
                        <a:t>苏</a:t>
                      </a:r>
                      <a:r>
                        <a:rPr kumimoji="0" lang="de-DE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ＭＳ 明朝" pitchFamily="49" charset="-128"/>
                        </a:rPr>
                        <a:t>格</a:t>
                      </a:r>
                      <a:r>
                        <a:rPr kumimoji="0" lang="de-DE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SimSun" pitchFamily="2" charset="-122"/>
                        </a:rPr>
                        <a:t>兰</a:t>
                      </a:r>
                      <a:r>
                        <a:rPr kumimoji="0" lang="de-DE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明朝" pitchFamily="49" charset="-128"/>
                          <a:cs typeface="SimSun" pitchFamily="2" charset="-122"/>
                        </a:rPr>
                        <a:t> 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明朝" pitchFamily="49" charset="-128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3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明朝" pitchFamily="49" charset="-128"/>
                          <a:cs typeface="Times New Roman" pitchFamily="18" charset="0"/>
                        </a:rPr>
                        <a:t>scotland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30048" marR="130048" marT="65024" marB="650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明朝" pitchFamily="49" charset="-128"/>
                          <a:cs typeface="Times New Roman" pitchFamily="18" charset="0"/>
                        </a:rPr>
                        <a:t>weapons (</a:t>
                      </a:r>
                      <a:r>
                        <a:rPr kumimoji="0" lang="de-DE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Times New Roman" pitchFamily="18" charset="0"/>
                        </a:rPr>
                        <a:t>武器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明朝" pitchFamily="49" charset="-128"/>
                          <a:cs typeface="Times New Roman" pitchFamily="18" charset="0"/>
                        </a:rPr>
                        <a:t>)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30048" marR="130048" marT="65024" marB="650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586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Times New Roman" pitchFamily="18" charset="0"/>
                        </a:rPr>
                        <a:t>咖啡因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明朝" pitchFamily="49" charset="-128"/>
                          <a:cs typeface="Times New Roman" pitchFamily="18" charset="0"/>
                        </a:rPr>
                        <a:t> (caffeine)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30048" marR="130048" marT="65024" marB="650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明朝" pitchFamily="49" charset="-128"/>
                          <a:cs typeface="Times New Roman" pitchFamily="18" charset="0"/>
                        </a:rPr>
                        <a:t>lily (</a:t>
                      </a:r>
                      <a:r>
                        <a:rPr kumimoji="0" lang="de-DE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Times New Roman" pitchFamily="18" charset="0"/>
                        </a:rPr>
                        <a:t>百合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明朝" pitchFamily="49" charset="-128"/>
                          <a:cs typeface="Times New Roman" pitchFamily="18" charset="0"/>
                        </a:rPr>
                        <a:t>)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30048" marR="130048" marT="65024" marB="650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586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Times New Roman" pitchFamily="18" charset="0"/>
                        </a:rPr>
                        <a:t>墓志</a:t>
                      </a:r>
                      <a:r>
                        <a:rPr kumimoji="0" lang="de-DE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SimSun" pitchFamily="2" charset="-122"/>
                        </a:rPr>
                        <a:t>铭</a:t>
                      </a:r>
                      <a:r>
                        <a:rPr kumimoji="0" lang="de-DE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明朝" pitchFamily="49" charset="-128"/>
                          <a:cs typeface="SimSun" pitchFamily="2" charset="-122"/>
                        </a:rPr>
                        <a:t> 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明朝" pitchFamily="49" charset="-128"/>
                          <a:cs typeface="Times New Roman" pitchFamily="18" charset="0"/>
                        </a:rPr>
                        <a:t>epitaph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明朝" pitchFamily="49" charset="-128"/>
                          <a:cs typeface="SimSun" pitchFamily="2" charset="-122"/>
                        </a:rPr>
                        <a:t>)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30048" marR="130048" marT="65024" marB="650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明朝" pitchFamily="49" charset="-128"/>
                          <a:cs typeface="Times New Roman" pitchFamily="18" charset="0"/>
                        </a:rPr>
                        <a:t>cable (</a:t>
                      </a:r>
                      <a:r>
                        <a:rPr kumimoji="0" lang="de-DE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SimSun" pitchFamily="2" charset="-122"/>
                        </a:rPr>
                        <a:t>电缆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明朝" pitchFamily="49" charset="-128"/>
                          <a:cs typeface="SimSun" pitchFamily="2" charset="-122"/>
                        </a:rPr>
                        <a:t>)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30048" marR="130048" marT="65024" marB="650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586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Times New Roman" pitchFamily="18" charset="0"/>
                        </a:rPr>
                        <a:t>英国</a:t>
                      </a:r>
                      <a:r>
                        <a:rPr kumimoji="0" lang="de-DE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SimSun" pitchFamily="2" charset="-122"/>
                        </a:rPr>
                        <a:t>历</a:t>
                      </a:r>
                      <a:r>
                        <a:rPr kumimoji="0" lang="de-DE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ＭＳ 明朝" pitchFamily="49" charset="-128"/>
                        </a:rPr>
                        <a:t>史</a:t>
                      </a:r>
                      <a:r>
                        <a:rPr kumimoji="0" lang="de-DE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</a:rPr>
                        <a:t> 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明朝" pitchFamily="49" charset="-128"/>
                        </a:rPr>
                        <a:t>(</a:t>
                      </a:r>
                      <a:r>
                        <a:rPr kumimoji="0" lang="en-US" sz="3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明朝" pitchFamily="49" charset="-128"/>
                        </a:rPr>
                        <a:t>british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明朝" pitchFamily="49" charset="-128"/>
                        </a:rPr>
                        <a:t> history)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30048" marR="130048" marT="65024" marB="650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明朝" pitchFamily="49" charset="-128"/>
                          <a:cs typeface="Times New Roman" pitchFamily="18" charset="0"/>
                        </a:rPr>
                        <a:t>sunrider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明朝" pitchFamily="49" charset="-128"/>
                          <a:cs typeface="Times New Roman" pitchFamily="18" charset="0"/>
                        </a:rPr>
                        <a:t> (</a:t>
                      </a:r>
                      <a:r>
                        <a:rPr kumimoji="0" lang="de-DE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Times New Roman" pitchFamily="18" charset="0"/>
                        </a:rPr>
                        <a:t>仙妮蕾德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明朝" pitchFamily="49" charset="-128"/>
                          <a:cs typeface="Times New Roman" pitchFamily="18" charset="0"/>
                        </a:rPr>
                        <a:t>)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30048" marR="130048" marT="65024" marB="650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586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Times New Roman" pitchFamily="18" charset="0"/>
                        </a:rPr>
                        <a:t>政治漫画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明朝" pitchFamily="49" charset="-128"/>
                          <a:cs typeface="Times New Roman" pitchFamily="18" charset="0"/>
                        </a:rPr>
                        <a:t> (political cartoons)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30048" marR="130048" marT="65024" marB="650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明朝" pitchFamily="49" charset="-128"/>
                          <a:cs typeface="Times New Roman" pitchFamily="18" charset="0"/>
                        </a:rPr>
                        <a:t>aniston</a:t>
                      </a: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明朝" pitchFamily="49" charset="-128"/>
                          <a:cs typeface="Times New Roman" pitchFamily="18" charset="0"/>
                        </a:rPr>
                        <a:t> (</a:t>
                      </a:r>
                      <a:r>
                        <a:rPr kumimoji="0" lang="de-DE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  <a:cs typeface="Times New Roman" pitchFamily="18" charset="0"/>
                        </a:rPr>
                        <a:t>安妮斯顿</a:t>
                      </a: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30048" marR="130048" marT="65024" marB="650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9498" y="395113"/>
            <a:ext cx="11704320" cy="1621084"/>
          </a:xfrm>
        </p:spPr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2449532"/>
            <a:ext cx="13004800" cy="6443698"/>
          </a:xfrm>
        </p:spPr>
        <p:txBody>
          <a:bodyPr/>
          <a:lstStyle/>
          <a:p>
            <a:pPr>
              <a:spcBef>
                <a:spcPts val="4800"/>
              </a:spcBef>
              <a:buFont typeface="Wingdings" pitchFamily="2" charset="2"/>
              <a:buChar char="§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Bilingual data is plentiful &amp; covers many domains</a:t>
            </a:r>
          </a:p>
          <a:p>
            <a:pPr>
              <a:spcBef>
                <a:spcPts val="4800"/>
              </a:spcBef>
              <a:buFont typeface="Wingdings" pitchFamily="2" charset="2"/>
              <a:buChar char="§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Monolingual models can be improved with bilingual data</a:t>
            </a:r>
          </a:p>
          <a:p>
            <a:pPr>
              <a:spcBef>
                <a:spcPts val="4800"/>
              </a:spcBef>
              <a:buFont typeface="Wingdings" pitchFamily="2" charset="2"/>
              <a:buChar char="§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MT is useful as a backend, as well as a goal in itself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07" y="3927462"/>
            <a:ext cx="11704320" cy="1621084"/>
          </a:xfrm>
        </p:spPr>
        <p:txBody>
          <a:bodyPr/>
          <a:lstStyle/>
          <a:p>
            <a:pPr algn="ctr"/>
            <a:r>
              <a:rPr lang="en-US" dirty="0" smtClean="0"/>
              <a:t>Thanks!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19197" y="220621"/>
            <a:ext cx="10880874" cy="1625600"/>
          </a:xfrm>
        </p:spPr>
        <p:txBody>
          <a:bodyPr/>
          <a:lstStyle/>
          <a:p>
            <a:r>
              <a:rPr lang="en-US" b="1" dirty="0" smtClean="0"/>
              <a:t>NER Data and Setup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87294" y="2348094"/>
            <a:ext cx="1183021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4000"/>
              </a:spcBef>
              <a:buFont typeface="Arial" pitchFamily="34" charset="0"/>
              <a:buChar char="•"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Labeled Data: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CoNLL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2003 German and English corpora</a:t>
            </a:r>
          </a:p>
          <a:p>
            <a:pPr algn="l">
              <a:spcBef>
                <a:spcPts val="4000"/>
              </a:spcBef>
              <a:buFont typeface="Arial" pitchFamily="34" charset="0"/>
              <a:buChar char="•"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Weakened Models: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Obtained by dropping features</a:t>
            </a:r>
          </a:p>
          <a:p>
            <a:pPr algn="l">
              <a:spcBef>
                <a:spcPts val="4000"/>
              </a:spcBef>
              <a:buFont typeface="Arial" pitchFamily="34" charset="0"/>
              <a:buChar char="•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Unlabeled Data: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European Parliamentary Proceedings</a:t>
            </a:r>
          </a:p>
          <a:p>
            <a:pPr algn="l">
              <a:spcBef>
                <a:spcPts val="4000"/>
              </a:spcBef>
              <a:buFont typeface="Arial" pitchFamily="34" charset="0"/>
              <a:buChar char="•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Testing Data: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Manually annotated parliamentary proceedings   	and parallel newswire text</a:t>
            </a:r>
          </a:p>
          <a:p>
            <a:pPr algn="l">
              <a:spcBef>
                <a:spcPts val="4000"/>
              </a:spcBef>
              <a:buFont typeface="Arial" pitchFamily="34" charset="0"/>
              <a:buChar char="•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Bilingual Features: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Typed and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untyped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bispan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INS-OUT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19197" y="220621"/>
            <a:ext cx="10880874" cy="1625600"/>
          </a:xfrm>
        </p:spPr>
        <p:txBody>
          <a:bodyPr/>
          <a:lstStyle/>
          <a:p>
            <a:r>
              <a:rPr lang="en-US" b="1" dirty="0" smtClean="0"/>
              <a:t>NER Results – German Parliament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5911" y="2320890"/>
          <a:ext cx="10150614" cy="641611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673664"/>
                <a:gridCol w="1935189"/>
                <a:gridCol w="1679598"/>
                <a:gridCol w="1862163"/>
              </a:tblGrid>
              <a:tr h="5476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Precision</a:t>
                      </a:r>
                      <a:endParaRPr lang="en-US" sz="3200" b="1" i="0" baseline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Recall</a:t>
                      </a:r>
                      <a:endParaRPr lang="en-US" sz="3200" b="1" i="0" baseline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F1</a:t>
                      </a:r>
                      <a:endParaRPr lang="en-US" sz="3200" b="1" i="0" baseline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1861">
                <a:tc gridSpan="4">
                  <a:txBody>
                    <a:bodyPr/>
                    <a:lstStyle/>
                    <a:p>
                      <a:pPr algn="ctr"/>
                      <a:r>
                        <a:rPr lang="en-US" sz="3200" b="1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Monolingual Baselines</a:t>
                      </a:r>
                      <a:endParaRPr lang="en-US" sz="3200" b="1" i="0" baseline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3200" b="0" i="0" baseline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3200" b="0" i="0" baseline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3200" b="0" i="0" baseline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Weakened Monolingual</a:t>
                      </a:r>
                      <a:endParaRPr lang="en-US" sz="3200" b="0" i="0" baseline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71.3</a:t>
                      </a:r>
                      <a:endParaRPr lang="en-US" sz="3200" b="0" i="0" baseline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36.4</a:t>
                      </a:r>
                      <a:endParaRPr lang="en-US" sz="3200" b="0" i="0" baseline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48.2</a:t>
                      </a:r>
                      <a:endParaRPr lang="en-US" sz="3200" b="0" i="0" baseline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757">
                <a:tc>
                  <a:txBody>
                    <a:bodyPr/>
                    <a:lstStyle/>
                    <a:p>
                      <a:r>
                        <a:rPr lang="en-US" sz="3200" b="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Full Monolingual</a:t>
                      </a:r>
                      <a:endParaRPr lang="en-US" sz="3200" b="0" i="0" baseline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69.4</a:t>
                      </a:r>
                      <a:endParaRPr lang="en-US" sz="3200" b="0" i="0" baseline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44.4</a:t>
                      </a:r>
                      <a:endParaRPr lang="en-US" sz="3200" b="0" i="0" baseline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54.0</a:t>
                      </a:r>
                      <a:endParaRPr lang="en-US" sz="3200" b="0" i="0" baseline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6949">
                <a:tc gridSpan="4">
                  <a:txBody>
                    <a:bodyPr/>
                    <a:lstStyle/>
                    <a:p>
                      <a:pPr algn="ctr"/>
                      <a:r>
                        <a:rPr lang="en-US" sz="3200" b="1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Bilingual Models</a:t>
                      </a:r>
                      <a:endParaRPr lang="en-US" sz="3200" b="1" i="0" baseline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3200" b="0" i="0" baseline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3200" b="0" i="0" baseline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3200" b="0" i="0" baseline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Bilingual  only</a:t>
                      </a:r>
                      <a:endParaRPr lang="en-US" sz="3200" b="0" i="0" baseline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i="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70.1</a:t>
                      </a:r>
                      <a:endParaRPr lang="en-US" sz="3200" b="1" i="0" baseline="0" dirty="0">
                        <a:solidFill>
                          <a:srgbClr val="FF0000"/>
                        </a:solidFill>
                        <a:latin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i="0" baseline="0" dirty="0" smtClean="0">
                          <a:solidFill>
                            <a:schemeClr val="accent4"/>
                          </a:solidFill>
                          <a:latin typeface="Times New Roman" pitchFamily="18" charset="0"/>
                        </a:rPr>
                        <a:t>66.3</a:t>
                      </a:r>
                      <a:endParaRPr lang="en-US" sz="3200" b="0" i="0" baseline="0" dirty="0">
                        <a:solidFill>
                          <a:schemeClr val="accent4"/>
                        </a:solidFill>
                        <a:latin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68.2</a:t>
                      </a:r>
                      <a:endParaRPr lang="en-US" sz="3200" b="0" i="0" baseline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Bilingual  + Monolingual</a:t>
                      </a:r>
                      <a:endParaRPr lang="en-US" sz="3200" b="0" i="0" baseline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i="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70.1</a:t>
                      </a:r>
                      <a:endParaRPr lang="en-US" sz="3200" b="1" i="0" baseline="0" dirty="0">
                        <a:solidFill>
                          <a:srgbClr val="FF0000"/>
                        </a:solidFill>
                        <a:latin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i="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70.1</a:t>
                      </a:r>
                      <a:endParaRPr lang="en-US" sz="3200" b="1" i="0" baseline="0" dirty="0">
                        <a:solidFill>
                          <a:srgbClr val="FF0000"/>
                        </a:solidFill>
                        <a:latin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i="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70.1</a:t>
                      </a:r>
                      <a:endParaRPr lang="en-US" sz="3200" b="1" i="0" baseline="0" dirty="0">
                        <a:solidFill>
                          <a:srgbClr val="FF0000"/>
                        </a:solidFill>
                        <a:latin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3462">
                <a:tc gridSpan="4">
                  <a:txBody>
                    <a:bodyPr/>
                    <a:lstStyle/>
                    <a:p>
                      <a:pPr algn="ctr"/>
                      <a:r>
                        <a:rPr lang="en-US" sz="3200" b="1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Retrained Monolingual Models</a:t>
                      </a:r>
                      <a:endParaRPr lang="en-US" sz="3200" b="1" i="0" baseline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3200" b="0" i="0" baseline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3200" b="0" i="0" baseline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3200" b="0" i="0" baseline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Self-Retrained</a:t>
                      </a:r>
                      <a:endParaRPr lang="en-US" sz="3200" b="0" i="0" baseline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70.4</a:t>
                      </a:r>
                      <a:endParaRPr lang="en-US" sz="3200" b="0" i="0" baseline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44.4</a:t>
                      </a:r>
                      <a:endParaRPr lang="en-US" sz="3200" b="0" i="0" baseline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54.2</a:t>
                      </a:r>
                      <a:endParaRPr lang="en-US" sz="3200" b="0" i="0" baseline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Bilingual Retrained</a:t>
                      </a:r>
                      <a:endParaRPr lang="en-US" sz="3200" b="0" i="0" baseline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i="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74.5</a:t>
                      </a:r>
                      <a:endParaRPr lang="en-US" sz="3200" b="1" i="0" baseline="0" dirty="0">
                        <a:solidFill>
                          <a:srgbClr val="FF0000"/>
                        </a:solidFill>
                        <a:latin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i="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63.6</a:t>
                      </a:r>
                      <a:endParaRPr lang="en-US" sz="3200" b="1" i="0" baseline="0" dirty="0">
                        <a:solidFill>
                          <a:srgbClr val="FF0000"/>
                        </a:solidFill>
                        <a:latin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i="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68.6</a:t>
                      </a:r>
                      <a:endParaRPr lang="en-US" sz="3200" b="1" i="0" baseline="0" dirty="0">
                        <a:solidFill>
                          <a:srgbClr val="FF0000"/>
                        </a:solidFill>
                        <a:latin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719197" y="452437"/>
            <a:ext cx="10990413" cy="1300163"/>
          </a:xfrm>
        </p:spPr>
        <p:txBody>
          <a:bodyPr/>
          <a:lstStyle/>
          <a:p>
            <a:r>
              <a:rPr lang="en-US" sz="4400" dirty="0" smtClean="0"/>
              <a:t>Improving Syntactic Parsing</a:t>
            </a:r>
            <a:endParaRPr lang="en-US" sz="4400" dirty="0"/>
          </a:p>
        </p:txBody>
      </p:sp>
      <p:sp>
        <p:nvSpPr>
          <p:cNvPr id="26" name="TextBox 25"/>
          <p:cNvSpPr txBox="1"/>
          <p:nvPr/>
        </p:nvSpPr>
        <p:spPr>
          <a:xfrm>
            <a:off x="1281041" y="3990215"/>
            <a:ext cx="721368" cy="350863"/>
          </a:xfrm>
          <a:prstGeom prst="rect">
            <a:avLst/>
          </a:prstGeom>
          <a:noFill/>
        </p:spPr>
        <p:txBody>
          <a:bodyPr wrap="square" lIns="73150" tIns="36575" rIns="73150" bIns="36575" rtlCol="0">
            <a:spAutoFit/>
          </a:bodyPr>
          <a:lstStyle/>
          <a:p>
            <a:pPr algn="ctr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VB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71821" y="3284495"/>
            <a:ext cx="620720" cy="350863"/>
          </a:xfrm>
          <a:prstGeom prst="rect">
            <a:avLst/>
          </a:prstGeom>
          <a:noFill/>
        </p:spPr>
        <p:txBody>
          <a:bodyPr wrap="square" lIns="73150" tIns="36575" rIns="73150" bIns="36575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NP</a:t>
            </a:r>
            <a:endParaRPr lang="en-US" sz="1800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6990" y="3794958"/>
            <a:ext cx="878182" cy="350863"/>
          </a:xfrm>
          <a:prstGeom prst="rect">
            <a:avLst/>
          </a:prstGeom>
          <a:noFill/>
        </p:spPr>
        <p:txBody>
          <a:bodyPr wrap="square" lIns="73150" tIns="36575" rIns="73150" bIns="36575" rtlCol="0">
            <a:spAutoFit/>
          </a:bodyPr>
          <a:lstStyle/>
          <a:p>
            <a:pPr algn="ctr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NP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422611" y="2734506"/>
            <a:ext cx="452439" cy="350863"/>
          </a:xfrm>
          <a:prstGeom prst="rect">
            <a:avLst/>
          </a:prstGeom>
          <a:noFill/>
        </p:spPr>
        <p:txBody>
          <a:bodyPr wrap="square" lIns="73150" tIns="36575" rIns="73150" bIns="36575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VP</a:t>
            </a:r>
            <a:endParaRPr lang="en-US" sz="1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95453" y="1992273"/>
            <a:ext cx="255590" cy="350863"/>
          </a:xfrm>
          <a:prstGeom prst="rect">
            <a:avLst/>
          </a:prstGeom>
          <a:noFill/>
        </p:spPr>
        <p:txBody>
          <a:bodyPr wrap="square" lIns="73150" tIns="36575" rIns="73150" bIns="36575" rtlCol="0">
            <a:spAutoFit/>
          </a:bodyPr>
          <a:lstStyle/>
          <a:p>
            <a:pPr algn="ctr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rot="5400000">
            <a:off x="524004" y="3718762"/>
            <a:ext cx="2286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337341" y="3946302"/>
            <a:ext cx="158746" cy="55778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8" idx="2"/>
          </p:cNvCxnSpPr>
          <p:nvPr/>
        </p:nvCxnSpPr>
        <p:spPr>
          <a:xfrm rot="16200000" flipH="1">
            <a:off x="835309" y="3996593"/>
            <a:ext cx="158744" cy="4572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50725" y="4304565"/>
            <a:ext cx="985851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-68353" y="4345679"/>
            <a:ext cx="1387494" cy="627862"/>
          </a:xfrm>
          <a:prstGeom prst="rect">
            <a:avLst/>
          </a:prstGeom>
          <a:noFill/>
        </p:spPr>
        <p:txBody>
          <a:bodyPr wrap="square" lIns="73150" tIns="36575" rIns="73150" bIns="36575" rtlCol="0">
            <a:spAutoFit/>
          </a:bodyPr>
          <a:lstStyle/>
          <a:p>
            <a:pPr algn="ctr"/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These measures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34989" y="4345276"/>
            <a:ext cx="1072348" cy="350863"/>
          </a:xfrm>
          <a:prstGeom prst="rect">
            <a:avLst/>
          </a:prstGeom>
          <a:noFill/>
        </p:spPr>
        <p:txBody>
          <a:bodyPr wrap="square" lIns="73150" tIns="36575" rIns="73150" bIns="36575" rtlCol="0">
            <a:spAutoFit/>
          </a:bodyPr>
          <a:lstStyle/>
          <a:p>
            <a:pPr algn="ctr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increased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011301" y="4347697"/>
            <a:ext cx="2044728" cy="350863"/>
          </a:xfrm>
          <a:prstGeom prst="rect">
            <a:avLst/>
          </a:prstGeom>
        </p:spPr>
        <p:txBody>
          <a:bodyPr wrap="square" lIns="73150" tIns="36575" rIns="73150" bIns="36575">
            <a:spAutoFit/>
          </a:bodyPr>
          <a:lstStyle/>
          <a:p>
            <a:pPr algn="ctr"/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he attractiveness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763925" y="4347718"/>
            <a:ext cx="1226691" cy="350863"/>
          </a:xfrm>
          <a:prstGeom prst="rect">
            <a:avLst/>
          </a:prstGeom>
        </p:spPr>
        <p:txBody>
          <a:bodyPr wrap="square" lIns="73150" tIns="36575" rIns="73150" bIns="36575">
            <a:spAutoFit/>
          </a:bodyPr>
          <a:lstStyle/>
          <a:p>
            <a:pPr algn="ctr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of Tianjin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760689" y="4347792"/>
            <a:ext cx="1595659" cy="627862"/>
          </a:xfrm>
          <a:prstGeom prst="rect">
            <a:avLst/>
          </a:prstGeom>
        </p:spPr>
        <p:txBody>
          <a:bodyPr wrap="square" lIns="73150" tIns="36575" rIns="73150" bIns="36575">
            <a:spAutoFit/>
          </a:bodyPr>
          <a:lstStyle/>
          <a:p>
            <a:pPr algn="ctr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to Taiwanese merchants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6777" y="2065299"/>
            <a:ext cx="730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(a)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705048" y="3795805"/>
            <a:ext cx="642950" cy="350863"/>
          </a:xfrm>
          <a:prstGeom prst="rect">
            <a:avLst/>
          </a:prstGeom>
          <a:noFill/>
        </p:spPr>
        <p:txBody>
          <a:bodyPr wrap="square" lIns="73150" tIns="36575" rIns="73150" bIns="36575" rtlCol="0">
            <a:spAutoFit/>
          </a:bodyPr>
          <a:lstStyle/>
          <a:p>
            <a:pPr algn="ctr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NP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065393" y="3794958"/>
            <a:ext cx="501818" cy="350863"/>
          </a:xfrm>
          <a:prstGeom prst="rect">
            <a:avLst/>
          </a:prstGeom>
          <a:noFill/>
        </p:spPr>
        <p:txBody>
          <a:bodyPr wrap="square" lIns="73150" tIns="36575" rIns="73150" bIns="36575" rtlCol="0">
            <a:spAutoFit/>
          </a:bodyPr>
          <a:lstStyle/>
          <a:p>
            <a:pPr algn="ctr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300421" y="3793383"/>
            <a:ext cx="497554" cy="350863"/>
          </a:xfrm>
          <a:prstGeom prst="rect">
            <a:avLst/>
          </a:prstGeom>
          <a:noFill/>
        </p:spPr>
        <p:txBody>
          <a:bodyPr wrap="square" lIns="73150" tIns="36575" rIns="73150" bIns="36575" rtlCol="0">
            <a:spAutoFit/>
          </a:bodyPr>
          <a:lstStyle/>
          <a:p>
            <a:pPr algn="ctr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4" name="Straight Connector 43"/>
          <p:cNvCxnSpPr>
            <a:stCxn id="30" idx="2"/>
          </p:cNvCxnSpPr>
          <p:nvPr/>
        </p:nvCxnSpPr>
        <p:spPr>
          <a:xfrm rot="5400000">
            <a:off x="855636" y="2119108"/>
            <a:ext cx="1243584" cy="169164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1" idx="0"/>
            <a:endCxn id="27" idx="2"/>
          </p:cNvCxnSpPr>
          <p:nvPr/>
        </p:nvCxnSpPr>
        <p:spPr>
          <a:xfrm rot="5400000" flipH="1" flipV="1">
            <a:off x="3324129" y="3337753"/>
            <a:ext cx="160447" cy="75565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0" idx="2"/>
            <a:endCxn id="29" idx="0"/>
          </p:cNvCxnSpPr>
          <p:nvPr/>
        </p:nvCxnSpPr>
        <p:spPr>
          <a:xfrm rot="16200000" flipH="1">
            <a:off x="2790354" y="1876029"/>
            <a:ext cx="391370" cy="132558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7" idx="0"/>
            <a:endCxn id="29" idx="2"/>
          </p:cNvCxnSpPr>
          <p:nvPr/>
        </p:nvCxnSpPr>
        <p:spPr>
          <a:xfrm rot="16200000" flipV="1">
            <a:off x="3615943" y="3118257"/>
            <a:ext cx="199126" cy="13335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2" idx="0"/>
            <a:endCxn id="27" idx="2"/>
          </p:cNvCxnSpPr>
          <p:nvPr/>
        </p:nvCxnSpPr>
        <p:spPr>
          <a:xfrm rot="16200000" flipV="1">
            <a:off x="3969442" y="3448097"/>
            <a:ext cx="159600" cy="53412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3" idx="0"/>
            <a:endCxn id="29" idx="2"/>
          </p:cNvCxnSpPr>
          <p:nvPr/>
        </p:nvCxnSpPr>
        <p:spPr>
          <a:xfrm rot="16200000" flipV="1">
            <a:off x="4245008" y="2489192"/>
            <a:ext cx="708014" cy="190036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1642997" y="3094893"/>
            <a:ext cx="2002536" cy="53949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>
            <a:off x="1486151" y="3812104"/>
            <a:ext cx="32004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1" idx="2"/>
          </p:cNvCxnSpPr>
          <p:nvPr/>
        </p:nvCxnSpPr>
        <p:spPr>
          <a:xfrm rot="5400000">
            <a:off x="2560179" y="3872347"/>
            <a:ext cx="192024" cy="74066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16200000" flipH="1">
            <a:off x="3287127" y="3880893"/>
            <a:ext cx="201168" cy="722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266892" y="4341078"/>
            <a:ext cx="1497033" cy="15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2" idx="2"/>
          </p:cNvCxnSpPr>
          <p:nvPr/>
        </p:nvCxnSpPr>
        <p:spPr>
          <a:xfrm rot="5400000">
            <a:off x="4051126" y="4081813"/>
            <a:ext cx="201168" cy="32918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2" idx="2"/>
          </p:cNvCxnSpPr>
          <p:nvPr/>
        </p:nvCxnSpPr>
        <p:spPr>
          <a:xfrm rot="16200000" flipH="1">
            <a:off x="4417154" y="4044968"/>
            <a:ext cx="195257" cy="39696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983003" y="4341078"/>
            <a:ext cx="730260" cy="15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3" idx="2"/>
          </p:cNvCxnSpPr>
          <p:nvPr/>
        </p:nvCxnSpPr>
        <p:spPr>
          <a:xfrm rot="5400000">
            <a:off x="5178866" y="3970748"/>
            <a:ext cx="196834" cy="54383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6200000" flipH="1">
            <a:off x="5732077" y="3971664"/>
            <a:ext cx="192024" cy="55778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005367" y="4341078"/>
            <a:ext cx="1095390" cy="15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49137" y="5351469"/>
            <a:ext cx="1277956" cy="412419"/>
          </a:xfrm>
          <a:prstGeom prst="rect">
            <a:avLst/>
          </a:prstGeom>
          <a:noFill/>
        </p:spPr>
        <p:txBody>
          <a:bodyPr wrap="square" lIns="73150" tIns="36575" rIns="73150" bIns="36575" rtlCol="0">
            <a:spAutoFit/>
          </a:bodyPr>
          <a:lstStyle/>
          <a:p>
            <a:pPr algn="ctr"/>
            <a:r>
              <a:rPr lang="zh-CN" altLang="en-US" sz="2200" dirty="0" smtClean="0">
                <a:latin typeface="SimSun" pitchFamily="2" charset="-122"/>
                <a:ea typeface="SimSun" pitchFamily="2" charset="-122"/>
              </a:rPr>
              <a:t>这些措施</a:t>
            </a:r>
            <a:endParaRPr lang="en-US" sz="2200" dirty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427093" y="5348178"/>
            <a:ext cx="1241442" cy="412419"/>
          </a:xfrm>
          <a:prstGeom prst="rect">
            <a:avLst/>
          </a:prstGeom>
          <a:noFill/>
        </p:spPr>
        <p:txBody>
          <a:bodyPr wrap="square" lIns="73150" tIns="36575" rIns="73150" bIns="36575" rtlCol="0">
            <a:spAutoFit/>
          </a:bodyPr>
          <a:lstStyle/>
          <a:p>
            <a:pPr algn="ctr"/>
            <a:r>
              <a:rPr lang="zh-CN" altLang="en-US" sz="2200" dirty="0">
                <a:latin typeface="SimSun" pitchFamily="2" charset="-122"/>
                <a:ea typeface="SimSun" pitchFamily="2" charset="-122"/>
              </a:rPr>
              <a:t>增加了</a:t>
            </a:r>
            <a:endParaRPr lang="en-US" sz="2200" dirty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485970" y="5358954"/>
            <a:ext cx="985851" cy="412419"/>
          </a:xfrm>
          <a:prstGeom prst="rect">
            <a:avLst/>
          </a:prstGeom>
        </p:spPr>
        <p:txBody>
          <a:bodyPr wrap="square" lIns="73150" tIns="36575" rIns="73150" bIns="36575">
            <a:spAutoFit/>
          </a:bodyPr>
          <a:lstStyle/>
          <a:p>
            <a:pPr algn="ctr"/>
            <a:r>
              <a:rPr lang="zh-CN" altLang="en-US" sz="2200" dirty="0">
                <a:latin typeface="SimSun" pitchFamily="2" charset="-122"/>
                <a:ea typeface="SimSun" pitchFamily="2" charset="-122"/>
              </a:rPr>
              <a:t>天津</a:t>
            </a:r>
            <a:endParaRPr lang="en-US" sz="2200" dirty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356609" y="5351469"/>
            <a:ext cx="1028037" cy="412419"/>
          </a:xfrm>
          <a:prstGeom prst="rect">
            <a:avLst/>
          </a:prstGeom>
        </p:spPr>
        <p:txBody>
          <a:bodyPr wrap="square" lIns="73150" tIns="36575" rIns="73150" bIns="36575">
            <a:spAutoFit/>
          </a:bodyPr>
          <a:lstStyle/>
          <a:p>
            <a:pPr algn="ctr"/>
            <a:r>
              <a:rPr lang="zh-CN" altLang="en-US" sz="2200" dirty="0">
                <a:latin typeface="SimSun" pitchFamily="2" charset="-122"/>
                <a:ea typeface="SimSun" pitchFamily="2" charset="-122"/>
              </a:rPr>
              <a:t>对台商</a:t>
            </a:r>
            <a:endParaRPr lang="en-US" sz="2200" dirty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421159" y="5373468"/>
            <a:ext cx="623675" cy="412419"/>
          </a:xfrm>
          <a:prstGeom prst="rect">
            <a:avLst/>
          </a:prstGeom>
        </p:spPr>
        <p:txBody>
          <a:bodyPr wrap="square" lIns="73150" tIns="36575" rIns="73150" bIns="36575">
            <a:spAutoFit/>
          </a:bodyPr>
          <a:lstStyle/>
          <a:p>
            <a:pPr algn="ctr"/>
            <a:r>
              <a:rPr lang="zh-CN" altLang="en-US" sz="2200" dirty="0">
                <a:latin typeface="SimSun" pitchFamily="2" charset="-122"/>
                <a:ea typeface="SimSun" pitchFamily="2" charset="-122"/>
              </a:rPr>
              <a:t>的</a:t>
            </a:r>
            <a:endParaRPr lang="en-US" sz="2200" dirty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961704" y="5351469"/>
            <a:ext cx="1212079" cy="412419"/>
          </a:xfrm>
          <a:prstGeom prst="rect">
            <a:avLst/>
          </a:prstGeom>
        </p:spPr>
        <p:txBody>
          <a:bodyPr wrap="square" lIns="73150" tIns="36575" rIns="73150" bIns="36575">
            <a:spAutoFit/>
          </a:bodyPr>
          <a:lstStyle/>
          <a:p>
            <a:pPr algn="ctr"/>
            <a:r>
              <a:rPr lang="zh-CN" altLang="en-US" sz="2200" dirty="0">
                <a:latin typeface="SimSun" pitchFamily="2" charset="-122"/>
                <a:ea typeface="SimSun" pitchFamily="2" charset="-122"/>
              </a:rPr>
              <a:t>吸引力</a:t>
            </a:r>
            <a:endParaRPr lang="en-US" sz="2200" dirty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522483" y="8053431"/>
            <a:ext cx="474669" cy="350863"/>
          </a:xfrm>
          <a:prstGeom prst="rect">
            <a:avLst/>
          </a:prstGeom>
          <a:noFill/>
        </p:spPr>
        <p:txBody>
          <a:bodyPr wrap="square" lIns="73150" tIns="36575" rIns="73150" bIns="36575" rtlCol="0">
            <a:spAutoFit/>
          </a:bodyPr>
          <a:lstStyle/>
          <a:p>
            <a:pPr algn="ctr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43752" y="6191268"/>
            <a:ext cx="533400" cy="350863"/>
          </a:xfrm>
          <a:prstGeom prst="rect">
            <a:avLst/>
          </a:prstGeom>
          <a:noFill/>
        </p:spPr>
        <p:txBody>
          <a:bodyPr wrap="square" lIns="73150" tIns="36575" rIns="73150" bIns="36575" rtlCol="0">
            <a:spAutoFit/>
          </a:bodyPr>
          <a:lstStyle/>
          <a:p>
            <a:pPr algn="ctr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NP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9" name="Straight Connector 68"/>
          <p:cNvCxnSpPr>
            <a:stCxn id="68" idx="0"/>
          </p:cNvCxnSpPr>
          <p:nvPr/>
        </p:nvCxnSpPr>
        <p:spPr>
          <a:xfrm rot="16200000" flipV="1">
            <a:off x="388514" y="5769329"/>
            <a:ext cx="328616" cy="51526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8" idx="0"/>
          </p:cNvCxnSpPr>
          <p:nvPr/>
        </p:nvCxnSpPr>
        <p:spPr>
          <a:xfrm rot="5400000" flipH="1" flipV="1">
            <a:off x="863183" y="5809921"/>
            <a:ext cx="328616" cy="43407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95190" y="5862651"/>
            <a:ext cx="949338" cy="15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 flipH="1">
            <a:off x="1741196" y="5833623"/>
            <a:ext cx="547695" cy="350863"/>
          </a:xfrm>
          <a:prstGeom prst="rect">
            <a:avLst/>
          </a:prstGeom>
          <a:noFill/>
        </p:spPr>
        <p:txBody>
          <a:bodyPr wrap="square" lIns="73150" tIns="36575" rIns="73150" bIns="36575" rtlCol="0">
            <a:spAutoFit/>
          </a:bodyPr>
          <a:lstStyle/>
          <a:p>
            <a:pPr algn="ctr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VB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632478" y="5826138"/>
            <a:ext cx="620721" cy="350863"/>
          </a:xfrm>
          <a:prstGeom prst="rect">
            <a:avLst/>
          </a:prstGeom>
          <a:noFill/>
        </p:spPr>
        <p:txBody>
          <a:bodyPr wrap="square" lIns="73150" tIns="36575" rIns="73150" bIns="36575" rtlCol="0">
            <a:spAutoFit/>
          </a:bodyPr>
          <a:lstStyle/>
          <a:p>
            <a:pPr algn="ctr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NNP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544390" y="6169269"/>
            <a:ext cx="621177" cy="350863"/>
          </a:xfrm>
          <a:prstGeom prst="rect">
            <a:avLst/>
          </a:prstGeom>
          <a:noFill/>
        </p:spPr>
        <p:txBody>
          <a:bodyPr wrap="square" lIns="73150" tIns="36575" rIns="73150" bIns="36575" rtlCol="0">
            <a:spAutoFit/>
          </a:bodyPr>
          <a:lstStyle/>
          <a:p>
            <a:pPr algn="ctr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5" name="Straight Connector 74"/>
          <p:cNvCxnSpPr>
            <a:stCxn id="74" idx="0"/>
          </p:cNvCxnSpPr>
          <p:nvPr/>
        </p:nvCxnSpPr>
        <p:spPr>
          <a:xfrm rot="16200000" flipV="1">
            <a:off x="3473579" y="5787868"/>
            <a:ext cx="343131" cy="41967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74" idx="0"/>
          </p:cNvCxnSpPr>
          <p:nvPr/>
        </p:nvCxnSpPr>
        <p:spPr>
          <a:xfrm rot="5400000" flipH="1" flipV="1">
            <a:off x="3889739" y="5791385"/>
            <a:ext cx="343125" cy="41264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435308" y="5826138"/>
            <a:ext cx="803286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464701" y="5833623"/>
            <a:ext cx="511182" cy="350863"/>
          </a:xfrm>
          <a:prstGeom prst="rect">
            <a:avLst/>
          </a:prstGeom>
          <a:noFill/>
        </p:spPr>
        <p:txBody>
          <a:bodyPr wrap="square" lIns="73150" tIns="36575" rIns="73150" bIns="36575" rtlCol="0">
            <a:spAutoFit/>
          </a:bodyPr>
          <a:lstStyle/>
          <a:p>
            <a:pPr algn="ctr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DE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217872" y="5812080"/>
            <a:ext cx="584208" cy="350863"/>
          </a:xfrm>
          <a:prstGeom prst="rect">
            <a:avLst/>
          </a:prstGeom>
          <a:noFill/>
        </p:spPr>
        <p:txBody>
          <a:bodyPr wrap="square" lIns="73150" tIns="36575" rIns="73150" bIns="36575" rtlCol="0">
            <a:spAutoFit/>
          </a:bodyPr>
          <a:lstStyle/>
          <a:p>
            <a:pPr algn="ctr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NN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0" name="Straight Connector 79"/>
          <p:cNvCxnSpPr>
            <a:stCxn id="84" idx="0"/>
            <a:endCxn id="73" idx="2"/>
          </p:cNvCxnSpPr>
          <p:nvPr/>
        </p:nvCxnSpPr>
        <p:spPr>
          <a:xfrm rot="16200000" flipV="1">
            <a:off x="3096213" y="6023628"/>
            <a:ext cx="744527" cy="105127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8" idx="2"/>
            <a:endCxn id="84" idx="0"/>
          </p:cNvCxnSpPr>
          <p:nvPr/>
        </p:nvCxnSpPr>
        <p:spPr>
          <a:xfrm rot="5400000">
            <a:off x="3988681" y="6189917"/>
            <a:ext cx="737042" cy="72618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9" idx="2"/>
            <a:endCxn id="84" idx="0"/>
          </p:cNvCxnSpPr>
          <p:nvPr/>
        </p:nvCxnSpPr>
        <p:spPr>
          <a:xfrm rot="5400000">
            <a:off x="4372752" y="5784303"/>
            <a:ext cx="758585" cy="151586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3727412" y="6921528"/>
            <a:ext cx="533400" cy="350863"/>
          </a:xfrm>
          <a:prstGeom prst="rect">
            <a:avLst/>
          </a:prstGeom>
          <a:noFill/>
        </p:spPr>
        <p:txBody>
          <a:bodyPr wrap="square" lIns="73150" tIns="36575" rIns="73150" bIns="36575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0071C6"/>
                </a:solidFill>
                <a:latin typeface="Times New Roman" pitchFamily="18" charset="0"/>
                <a:cs typeface="Times New Roman" pitchFamily="18" charset="0"/>
              </a:rPr>
              <a:t>NP</a:t>
            </a:r>
            <a:r>
              <a:rPr lang="en-US" sz="1800" b="1" baseline="-25000" dirty="0" smtClean="0">
                <a:solidFill>
                  <a:srgbClr val="0071C6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1800" b="1" dirty="0">
              <a:solidFill>
                <a:srgbClr val="0071C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216230" y="7469223"/>
            <a:ext cx="533400" cy="350863"/>
          </a:xfrm>
          <a:prstGeom prst="rect">
            <a:avLst/>
          </a:prstGeom>
          <a:noFill/>
        </p:spPr>
        <p:txBody>
          <a:bodyPr wrap="square" lIns="73150" tIns="36575" rIns="73150" bIns="36575" rtlCol="0">
            <a:spAutoFit/>
          </a:bodyPr>
          <a:lstStyle/>
          <a:p>
            <a:pPr algn="ctr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VP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rot="5400000">
            <a:off x="1869506" y="6406089"/>
            <a:ext cx="356616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endCxn id="85" idx="0"/>
          </p:cNvCxnSpPr>
          <p:nvPr/>
        </p:nvCxnSpPr>
        <p:spPr>
          <a:xfrm>
            <a:off x="2047814" y="6592911"/>
            <a:ext cx="1435116" cy="8763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5" idx="0"/>
            <a:endCxn id="84" idx="2"/>
          </p:cNvCxnSpPr>
          <p:nvPr/>
        </p:nvCxnSpPr>
        <p:spPr>
          <a:xfrm rot="5400000" flipH="1" flipV="1">
            <a:off x="3640105" y="7115216"/>
            <a:ext cx="196832" cy="51118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68" idx="2"/>
            <a:endCxn id="67" idx="0"/>
          </p:cNvCxnSpPr>
          <p:nvPr/>
        </p:nvCxnSpPr>
        <p:spPr>
          <a:xfrm rot="16200000" flipH="1">
            <a:off x="1029485" y="6323098"/>
            <a:ext cx="1511300" cy="194936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3398795" y="5351468"/>
            <a:ext cx="912825" cy="1131903"/>
          </a:xfrm>
          <a:prstGeom prst="rect">
            <a:avLst/>
          </a:prstGeom>
          <a:noFill/>
          <a:ln w="254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Curved Connector 387"/>
          <p:cNvCxnSpPr>
            <a:stCxn id="74" idx="2"/>
            <a:endCxn id="84" idx="3"/>
          </p:cNvCxnSpPr>
          <p:nvPr/>
        </p:nvCxnSpPr>
        <p:spPr>
          <a:xfrm rot="16200000" flipH="1">
            <a:off x="3769481" y="6605629"/>
            <a:ext cx="576828" cy="405833"/>
          </a:xfrm>
          <a:prstGeom prst="curvedConnector4">
            <a:avLst>
              <a:gd name="adj1" fmla="val 34793"/>
              <a:gd name="adj2" fmla="val 156329"/>
            </a:avLst>
          </a:prstGeom>
          <a:ln w="254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35" idx="2"/>
          </p:cNvCxnSpPr>
          <p:nvPr/>
        </p:nvCxnSpPr>
        <p:spPr>
          <a:xfrm rot="16200000" flipH="1">
            <a:off x="445558" y="5153377"/>
            <a:ext cx="377928" cy="18256"/>
          </a:xfrm>
          <a:prstGeom prst="line">
            <a:avLst/>
          </a:prstGeom>
          <a:ln w="19050">
            <a:solidFill>
              <a:srgbClr val="659A2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36" idx="2"/>
          </p:cNvCxnSpPr>
          <p:nvPr/>
        </p:nvCxnSpPr>
        <p:spPr>
          <a:xfrm rot="16200000" flipH="1">
            <a:off x="1442187" y="4925115"/>
            <a:ext cx="652039" cy="194086"/>
          </a:xfrm>
          <a:prstGeom prst="line">
            <a:avLst/>
          </a:prstGeom>
          <a:ln w="19050">
            <a:solidFill>
              <a:srgbClr val="659A2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37" idx="2"/>
          </p:cNvCxnSpPr>
          <p:nvPr/>
        </p:nvCxnSpPr>
        <p:spPr>
          <a:xfrm rot="16200000" flipH="1">
            <a:off x="3863918" y="3868307"/>
            <a:ext cx="652909" cy="2313414"/>
          </a:xfrm>
          <a:prstGeom prst="line">
            <a:avLst/>
          </a:prstGeom>
          <a:ln w="19050">
            <a:solidFill>
              <a:srgbClr val="659A2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endCxn id="38" idx="2"/>
          </p:cNvCxnSpPr>
          <p:nvPr/>
        </p:nvCxnSpPr>
        <p:spPr>
          <a:xfrm rot="5400000" flipH="1" flipV="1">
            <a:off x="3237565" y="4219248"/>
            <a:ext cx="660373" cy="1619040"/>
          </a:xfrm>
          <a:prstGeom prst="line">
            <a:avLst/>
          </a:prstGeom>
          <a:ln w="19050">
            <a:solidFill>
              <a:srgbClr val="659A2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39" idx="2"/>
          </p:cNvCxnSpPr>
          <p:nvPr/>
        </p:nvCxnSpPr>
        <p:spPr>
          <a:xfrm rot="5400000">
            <a:off x="4416334" y="4209283"/>
            <a:ext cx="375815" cy="1908556"/>
          </a:xfrm>
          <a:prstGeom prst="line">
            <a:avLst/>
          </a:prstGeom>
          <a:ln w="19050">
            <a:solidFill>
              <a:srgbClr val="659A2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>
            <a:stCxn id="85" idx="2"/>
            <a:endCxn id="67" idx="0"/>
          </p:cNvCxnSpPr>
          <p:nvPr/>
        </p:nvCxnSpPr>
        <p:spPr>
          <a:xfrm rot="5400000">
            <a:off x="3004702" y="7575202"/>
            <a:ext cx="233345" cy="7231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TextBox 364"/>
          <p:cNvSpPr txBox="1"/>
          <p:nvPr/>
        </p:nvSpPr>
        <p:spPr>
          <a:xfrm>
            <a:off x="10716867" y="3118988"/>
            <a:ext cx="620720" cy="350863"/>
          </a:xfrm>
          <a:prstGeom prst="rect">
            <a:avLst/>
          </a:prstGeom>
          <a:noFill/>
        </p:spPr>
        <p:txBody>
          <a:bodyPr wrap="square" lIns="73150" tIns="36575" rIns="73150" bIns="36575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0071C6"/>
                </a:solidFill>
                <a:latin typeface="Times New Roman" pitchFamily="18" charset="0"/>
                <a:cs typeface="Times New Roman" pitchFamily="18" charset="0"/>
              </a:rPr>
              <a:t>NP</a:t>
            </a:r>
            <a:r>
              <a:rPr lang="en-US" sz="1800" b="1" baseline="-25000" dirty="0" smtClean="0">
                <a:solidFill>
                  <a:srgbClr val="0071C6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1800" b="1" baseline="-25000" dirty="0">
              <a:solidFill>
                <a:srgbClr val="0071C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" name="TextBox 398"/>
          <p:cNvSpPr txBox="1"/>
          <p:nvPr/>
        </p:nvSpPr>
        <p:spPr>
          <a:xfrm>
            <a:off x="6792916" y="5351469"/>
            <a:ext cx="1277956" cy="412419"/>
          </a:xfrm>
          <a:prstGeom prst="rect">
            <a:avLst/>
          </a:prstGeom>
          <a:noFill/>
        </p:spPr>
        <p:txBody>
          <a:bodyPr wrap="square" lIns="73150" tIns="36575" rIns="73150" bIns="36575" rtlCol="0">
            <a:spAutoFit/>
          </a:bodyPr>
          <a:lstStyle/>
          <a:p>
            <a:pPr algn="ctr"/>
            <a:r>
              <a:rPr lang="zh-CN" altLang="en-US" sz="2200" dirty="0" smtClean="0">
                <a:latin typeface="SimSun" pitchFamily="2" charset="-122"/>
                <a:ea typeface="SimSun" pitchFamily="2" charset="-122"/>
              </a:rPr>
              <a:t>这些措施</a:t>
            </a:r>
            <a:endParaRPr lang="en-US" sz="2200" dirty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400" name="TextBox 399"/>
          <p:cNvSpPr txBox="1"/>
          <p:nvPr/>
        </p:nvSpPr>
        <p:spPr>
          <a:xfrm>
            <a:off x="8070872" y="5348178"/>
            <a:ext cx="1241442" cy="412419"/>
          </a:xfrm>
          <a:prstGeom prst="rect">
            <a:avLst/>
          </a:prstGeom>
          <a:noFill/>
        </p:spPr>
        <p:txBody>
          <a:bodyPr wrap="square" lIns="73150" tIns="36575" rIns="73150" bIns="36575" rtlCol="0">
            <a:spAutoFit/>
          </a:bodyPr>
          <a:lstStyle/>
          <a:p>
            <a:pPr algn="ctr"/>
            <a:r>
              <a:rPr lang="zh-CN" altLang="en-US" sz="2200" dirty="0">
                <a:latin typeface="SimSun" pitchFamily="2" charset="-122"/>
                <a:ea typeface="SimSun" pitchFamily="2" charset="-122"/>
              </a:rPr>
              <a:t>增加了</a:t>
            </a:r>
            <a:endParaRPr lang="en-US" sz="2200" dirty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401" name="Rectangle 400"/>
          <p:cNvSpPr/>
          <p:nvPr/>
        </p:nvSpPr>
        <p:spPr>
          <a:xfrm>
            <a:off x="9129749" y="5358954"/>
            <a:ext cx="985851" cy="412419"/>
          </a:xfrm>
          <a:prstGeom prst="rect">
            <a:avLst/>
          </a:prstGeom>
        </p:spPr>
        <p:txBody>
          <a:bodyPr wrap="square" lIns="73150" tIns="36575" rIns="73150" bIns="36575">
            <a:spAutoFit/>
          </a:bodyPr>
          <a:lstStyle/>
          <a:p>
            <a:pPr algn="ctr"/>
            <a:r>
              <a:rPr lang="zh-CN" altLang="en-US" sz="2200" dirty="0">
                <a:latin typeface="SimSun" pitchFamily="2" charset="-122"/>
                <a:ea typeface="SimSun" pitchFamily="2" charset="-122"/>
              </a:rPr>
              <a:t>天津</a:t>
            </a:r>
            <a:endParaRPr lang="en-US" sz="2200" dirty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402" name="Rectangle 401"/>
          <p:cNvSpPr/>
          <p:nvPr/>
        </p:nvSpPr>
        <p:spPr>
          <a:xfrm>
            <a:off x="10000388" y="5351469"/>
            <a:ext cx="1028037" cy="412419"/>
          </a:xfrm>
          <a:prstGeom prst="rect">
            <a:avLst/>
          </a:prstGeom>
        </p:spPr>
        <p:txBody>
          <a:bodyPr wrap="square" lIns="73150" tIns="36575" rIns="73150" bIns="36575">
            <a:spAutoFit/>
          </a:bodyPr>
          <a:lstStyle/>
          <a:p>
            <a:pPr algn="ctr"/>
            <a:r>
              <a:rPr lang="zh-CN" altLang="en-US" sz="2200" dirty="0">
                <a:latin typeface="SimSun" pitchFamily="2" charset="-122"/>
                <a:ea typeface="SimSun" pitchFamily="2" charset="-122"/>
              </a:rPr>
              <a:t>对台商</a:t>
            </a:r>
            <a:endParaRPr lang="en-US" sz="2200" dirty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403" name="Rectangle 402"/>
          <p:cNvSpPr/>
          <p:nvPr/>
        </p:nvSpPr>
        <p:spPr>
          <a:xfrm>
            <a:off x="11064938" y="5373468"/>
            <a:ext cx="623675" cy="412419"/>
          </a:xfrm>
          <a:prstGeom prst="rect">
            <a:avLst/>
          </a:prstGeom>
        </p:spPr>
        <p:txBody>
          <a:bodyPr wrap="square" lIns="73150" tIns="36575" rIns="73150" bIns="36575">
            <a:spAutoFit/>
          </a:bodyPr>
          <a:lstStyle/>
          <a:p>
            <a:pPr algn="ctr"/>
            <a:r>
              <a:rPr lang="zh-CN" altLang="en-US" sz="2200" dirty="0">
                <a:latin typeface="SimSun" pitchFamily="2" charset="-122"/>
                <a:ea typeface="SimSun" pitchFamily="2" charset="-122"/>
              </a:rPr>
              <a:t>的</a:t>
            </a:r>
            <a:endParaRPr lang="en-US" sz="2200" dirty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404" name="Rectangle 403"/>
          <p:cNvSpPr/>
          <p:nvPr/>
        </p:nvSpPr>
        <p:spPr>
          <a:xfrm>
            <a:off x="11605483" y="5351469"/>
            <a:ext cx="1212079" cy="412419"/>
          </a:xfrm>
          <a:prstGeom prst="rect">
            <a:avLst/>
          </a:prstGeom>
        </p:spPr>
        <p:txBody>
          <a:bodyPr wrap="square" lIns="73150" tIns="36575" rIns="73150" bIns="36575">
            <a:spAutoFit/>
          </a:bodyPr>
          <a:lstStyle/>
          <a:p>
            <a:pPr algn="ctr"/>
            <a:r>
              <a:rPr lang="zh-CN" altLang="en-US" sz="2200" dirty="0">
                <a:latin typeface="SimSun" pitchFamily="2" charset="-122"/>
                <a:ea typeface="SimSun" pitchFamily="2" charset="-122"/>
              </a:rPr>
              <a:t>吸引力</a:t>
            </a:r>
            <a:endParaRPr lang="en-US" sz="2200" dirty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405" name="TextBox 404"/>
          <p:cNvSpPr txBox="1"/>
          <p:nvPr/>
        </p:nvSpPr>
        <p:spPr>
          <a:xfrm>
            <a:off x="9166262" y="8053431"/>
            <a:ext cx="474669" cy="350863"/>
          </a:xfrm>
          <a:prstGeom prst="rect">
            <a:avLst/>
          </a:prstGeom>
          <a:noFill/>
        </p:spPr>
        <p:txBody>
          <a:bodyPr wrap="square" lIns="73150" tIns="36575" rIns="73150" bIns="36575" rtlCol="0">
            <a:spAutoFit/>
          </a:bodyPr>
          <a:lstStyle/>
          <a:p>
            <a:pPr algn="ctr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6" name="TextBox 405"/>
          <p:cNvSpPr txBox="1"/>
          <p:nvPr/>
        </p:nvSpPr>
        <p:spPr>
          <a:xfrm>
            <a:off x="7187531" y="6191268"/>
            <a:ext cx="533400" cy="350863"/>
          </a:xfrm>
          <a:prstGeom prst="rect">
            <a:avLst/>
          </a:prstGeom>
          <a:noFill/>
        </p:spPr>
        <p:txBody>
          <a:bodyPr wrap="square" lIns="73150" tIns="36575" rIns="73150" bIns="36575" rtlCol="0">
            <a:spAutoFit/>
          </a:bodyPr>
          <a:lstStyle/>
          <a:p>
            <a:pPr algn="ctr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NP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07" name="Straight Connector 406"/>
          <p:cNvCxnSpPr>
            <a:stCxn id="406" idx="0"/>
          </p:cNvCxnSpPr>
          <p:nvPr/>
        </p:nvCxnSpPr>
        <p:spPr>
          <a:xfrm rot="16200000" flipV="1">
            <a:off x="7032293" y="5769329"/>
            <a:ext cx="328616" cy="51526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/>
          <p:cNvCxnSpPr>
            <a:stCxn id="406" idx="0"/>
          </p:cNvCxnSpPr>
          <p:nvPr/>
        </p:nvCxnSpPr>
        <p:spPr>
          <a:xfrm rot="5400000" flipH="1" flipV="1">
            <a:off x="7506962" y="5809921"/>
            <a:ext cx="328616" cy="43407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/>
          <p:cNvCxnSpPr/>
          <p:nvPr/>
        </p:nvCxnSpPr>
        <p:spPr>
          <a:xfrm>
            <a:off x="6938969" y="5862651"/>
            <a:ext cx="949338" cy="15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TextBox 409"/>
          <p:cNvSpPr txBox="1"/>
          <p:nvPr/>
        </p:nvSpPr>
        <p:spPr>
          <a:xfrm flipH="1">
            <a:off x="8384975" y="5833623"/>
            <a:ext cx="547695" cy="350863"/>
          </a:xfrm>
          <a:prstGeom prst="rect">
            <a:avLst/>
          </a:prstGeom>
          <a:noFill/>
        </p:spPr>
        <p:txBody>
          <a:bodyPr wrap="square" lIns="73150" tIns="36575" rIns="73150" bIns="36575" rtlCol="0">
            <a:spAutoFit/>
          </a:bodyPr>
          <a:lstStyle/>
          <a:p>
            <a:pPr algn="ctr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VB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1" name="TextBox 410"/>
          <p:cNvSpPr txBox="1"/>
          <p:nvPr/>
        </p:nvSpPr>
        <p:spPr>
          <a:xfrm>
            <a:off x="9276257" y="5826138"/>
            <a:ext cx="620721" cy="350863"/>
          </a:xfrm>
          <a:prstGeom prst="rect">
            <a:avLst/>
          </a:prstGeom>
          <a:noFill/>
        </p:spPr>
        <p:txBody>
          <a:bodyPr wrap="square" lIns="73150" tIns="36575" rIns="73150" bIns="36575" rtlCol="0">
            <a:spAutoFit/>
          </a:bodyPr>
          <a:lstStyle/>
          <a:p>
            <a:pPr algn="ctr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NNP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2" name="TextBox 411"/>
          <p:cNvSpPr txBox="1"/>
          <p:nvPr/>
        </p:nvSpPr>
        <p:spPr>
          <a:xfrm>
            <a:off x="10188169" y="6169269"/>
            <a:ext cx="621177" cy="350863"/>
          </a:xfrm>
          <a:prstGeom prst="rect">
            <a:avLst/>
          </a:prstGeom>
          <a:noFill/>
        </p:spPr>
        <p:txBody>
          <a:bodyPr wrap="square" lIns="73150" tIns="36575" rIns="73150" bIns="36575" rtlCol="0">
            <a:spAutoFit/>
          </a:bodyPr>
          <a:lstStyle/>
          <a:p>
            <a:pPr algn="ctr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13" name="Straight Connector 412"/>
          <p:cNvCxnSpPr>
            <a:stCxn id="412" idx="0"/>
          </p:cNvCxnSpPr>
          <p:nvPr/>
        </p:nvCxnSpPr>
        <p:spPr>
          <a:xfrm rot="16200000" flipV="1">
            <a:off x="10117358" y="5787868"/>
            <a:ext cx="343131" cy="41967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/>
          <p:cNvCxnSpPr>
            <a:stCxn id="412" idx="0"/>
          </p:cNvCxnSpPr>
          <p:nvPr/>
        </p:nvCxnSpPr>
        <p:spPr>
          <a:xfrm rot="5400000" flipH="1" flipV="1">
            <a:off x="10533518" y="5791385"/>
            <a:ext cx="343125" cy="41264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/>
          <p:cNvCxnSpPr/>
          <p:nvPr/>
        </p:nvCxnSpPr>
        <p:spPr>
          <a:xfrm>
            <a:off x="10079087" y="5826138"/>
            <a:ext cx="803286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TextBox 415"/>
          <p:cNvSpPr txBox="1"/>
          <p:nvPr/>
        </p:nvSpPr>
        <p:spPr>
          <a:xfrm>
            <a:off x="11108480" y="5833623"/>
            <a:ext cx="511182" cy="350863"/>
          </a:xfrm>
          <a:prstGeom prst="rect">
            <a:avLst/>
          </a:prstGeom>
          <a:noFill/>
        </p:spPr>
        <p:txBody>
          <a:bodyPr wrap="square" lIns="73150" tIns="36575" rIns="73150" bIns="36575" rtlCol="0">
            <a:spAutoFit/>
          </a:bodyPr>
          <a:lstStyle/>
          <a:p>
            <a:pPr algn="ctr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DE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7" name="TextBox 416"/>
          <p:cNvSpPr txBox="1"/>
          <p:nvPr/>
        </p:nvSpPr>
        <p:spPr>
          <a:xfrm>
            <a:off x="11861651" y="5812080"/>
            <a:ext cx="584208" cy="350863"/>
          </a:xfrm>
          <a:prstGeom prst="rect">
            <a:avLst/>
          </a:prstGeom>
          <a:noFill/>
        </p:spPr>
        <p:txBody>
          <a:bodyPr wrap="square" lIns="73150" tIns="36575" rIns="73150" bIns="36575" rtlCol="0">
            <a:spAutoFit/>
          </a:bodyPr>
          <a:lstStyle/>
          <a:p>
            <a:pPr algn="ctr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NN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18" name="Straight Connector 417"/>
          <p:cNvCxnSpPr>
            <a:stCxn id="421" idx="0"/>
            <a:endCxn id="411" idx="2"/>
          </p:cNvCxnSpPr>
          <p:nvPr/>
        </p:nvCxnSpPr>
        <p:spPr>
          <a:xfrm rot="16200000" flipV="1">
            <a:off x="9739992" y="6023628"/>
            <a:ext cx="744527" cy="105127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/>
          <p:cNvCxnSpPr>
            <a:stCxn id="416" idx="2"/>
            <a:endCxn id="421" idx="0"/>
          </p:cNvCxnSpPr>
          <p:nvPr/>
        </p:nvCxnSpPr>
        <p:spPr>
          <a:xfrm rot="5400000">
            <a:off x="10632460" y="6189917"/>
            <a:ext cx="737042" cy="72618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/>
          <p:cNvCxnSpPr>
            <a:stCxn id="417" idx="2"/>
            <a:endCxn id="421" idx="0"/>
          </p:cNvCxnSpPr>
          <p:nvPr/>
        </p:nvCxnSpPr>
        <p:spPr>
          <a:xfrm rot="5400000">
            <a:off x="11016531" y="5784303"/>
            <a:ext cx="758585" cy="151586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TextBox 420"/>
          <p:cNvSpPr txBox="1"/>
          <p:nvPr/>
        </p:nvSpPr>
        <p:spPr>
          <a:xfrm>
            <a:off x="10371191" y="6921528"/>
            <a:ext cx="533400" cy="350863"/>
          </a:xfrm>
          <a:prstGeom prst="rect">
            <a:avLst/>
          </a:prstGeom>
          <a:noFill/>
        </p:spPr>
        <p:txBody>
          <a:bodyPr wrap="square" lIns="73150" tIns="36575" rIns="73150" bIns="36575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0071C6"/>
                </a:solidFill>
                <a:latin typeface="Times New Roman" pitchFamily="18" charset="0"/>
                <a:cs typeface="Times New Roman" pitchFamily="18" charset="0"/>
              </a:rPr>
              <a:t>NP</a:t>
            </a:r>
            <a:r>
              <a:rPr lang="en-US" sz="1800" b="1" baseline="-25000" dirty="0" smtClean="0">
                <a:solidFill>
                  <a:srgbClr val="0071C6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1800" b="1" dirty="0">
              <a:solidFill>
                <a:srgbClr val="0071C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2" name="TextBox 421"/>
          <p:cNvSpPr txBox="1"/>
          <p:nvPr/>
        </p:nvSpPr>
        <p:spPr>
          <a:xfrm>
            <a:off x="9860009" y="7469223"/>
            <a:ext cx="533400" cy="350863"/>
          </a:xfrm>
          <a:prstGeom prst="rect">
            <a:avLst/>
          </a:prstGeom>
          <a:noFill/>
        </p:spPr>
        <p:txBody>
          <a:bodyPr wrap="square" lIns="73150" tIns="36575" rIns="73150" bIns="36575" rtlCol="0">
            <a:spAutoFit/>
          </a:bodyPr>
          <a:lstStyle/>
          <a:p>
            <a:pPr algn="ctr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VP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23" name="Straight Connector 422"/>
          <p:cNvCxnSpPr/>
          <p:nvPr/>
        </p:nvCxnSpPr>
        <p:spPr>
          <a:xfrm rot="5400000">
            <a:off x="8513285" y="6406089"/>
            <a:ext cx="356616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/>
          <p:cNvCxnSpPr>
            <a:endCxn id="422" idx="0"/>
          </p:cNvCxnSpPr>
          <p:nvPr/>
        </p:nvCxnSpPr>
        <p:spPr>
          <a:xfrm>
            <a:off x="8691593" y="6592911"/>
            <a:ext cx="1435116" cy="8763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/>
          <p:cNvCxnSpPr>
            <a:stCxn id="422" idx="0"/>
            <a:endCxn id="421" idx="2"/>
          </p:cNvCxnSpPr>
          <p:nvPr/>
        </p:nvCxnSpPr>
        <p:spPr>
          <a:xfrm rot="5400000" flipH="1" flipV="1">
            <a:off x="10283884" y="7115216"/>
            <a:ext cx="196832" cy="51118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>
            <a:stCxn id="406" idx="2"/>
            <a:endCxn id="405" idx="0"/>
          </p:cNvCxnSpPr>
          <p:nvPr/>
        </p:nvCxnSpPr>
        <p:spPr>
          <a:xfrm rot="16200000" flipH="1">
            <a:off x="7673264" y="6323098"/>
            <a:ext cx="1511300" cy="194936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Rectangle 426"/>
          <p:cNvSpPr/>
          <p:nvPr/>
        </p:nvSpPr>
        <p:spPr>
          <a:xfrm>
            <a:off x="10042574" y="5314956"/>
            <a:ext cx="912825" cy="1168416"/>
          </a:xfrm>
          <a:prstGeom prst="rect">
            <a:avLst/>
          </a:prstGeom>
          <a:noFill/>
          <a:ln w="254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8" name="Curved Connector 387"/>
          <p:cNvCxnSpPr>
            <a:stCxn id="412" idx="2"/>
            <a:endCxn id="421" idx="3"/>
          </p:cNvCxnSpPr>
          <p:nvPr/>
        </p:nvCxnSpPr>
        <p:spPr>
          <a:xfrm rot="16200000" flipH="1">
            <a:off x="10413260" y="6605629"/>
            <a:ext cx="576828" cy="405833"/>
          </a:xfrm>
          <a:prstGeom prst="curvedConnector4">
            <a:avLst>
              <a:gd name="adj1" fmla="val 34793"/>
              <a:gd name="adj2" fmla="val 156329"/>
            </a:avLst>
          </a:prstGeom>
          <a:ln w="254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 rot="16200000" flipH="1">
            <a:off x="7089337" y="5153377"/>
            <a:ext cx="377928" cy="18256"/>
          </a:xfrm>
          <a:prstGeom prst="line">
            <a:avLst/>
          </a:prstGeom>
          <a:ln w="19050">
            <a:solidFill>
              <a:srgbClr val="659A2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/>
          <p:cNvCxnSpPr/>
          <p:nvPr/>
        </p:nvCxnSpPr>
        <p:spPr>
          <a:xfrm rot="16200000" flipH="1">
            <a:off x="8085966" y="4925115"/>
            <a:ext cx="652039" cy="194086"/>
          </a:xfrm>
          <a:prstGeom prst="line">
            <a:avLst/>
          </a:prstGeom>
          <a:ln w="19050">
            <a:solidFill>
              <a:srgbClr val="659A2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 rot="16200000" flipH="1">
            <a:off x="10507697" y="3868307"/>
            <a:ext cx="652909" cy="2313414"/>
          </a:xfrm>
          <a:prstGeom prst="line">
            <a:avLst/>
          </a:prstGeom>
          <a:ln w="19050">
            <a:solidFill>
              <a:srgbClr val="659A2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/>
          <p:cNvCxnSpPr/>
          <p:nvPr/>
        </p:nvCxnSpPr>
        <p:spPr>
          <a:xfrm rot="5400000" flipH="1" flipV="1">
            <a:off x="9881344" y="4219248"/>
            <a:ext cx="660373" cy="1619040"/>
          </a:xfrm>
          <a:prstGeom prst="line">
            <a:avLst/>
          </a:prstGeom>
          <a:ln w="19050">
            <a:solidFill>
              <a:srgbClr val="659A2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 rot="5400000">
            <a:off x="11060113" y="4209283"/>
            <a:ext cx="375815" cy="1908556"/>
          </a:xfrm>
          <a:prstGeom prst="line">
            <a:avLst/>
          </a:prstGeom>
          <a:ln w="19050">
            <a:solidFill>
              <a:srgbClr val="659A2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4" name="Rectangle 433"/>
          <p:cNvSpPr/>
          <p:nvPr/>
        </p:nvSpPr>
        <p:spPr>
          <a:xfrm>
            <a:off x="11590178" y="3827473"/>
            <a:ext cx="1317554" cy="1231892"/>
          </a:xfrm>
          <a:prstGeom prst="rect">
            <a:avLst/>
          </a:prstGeom>
          <a:noFill/>
          <a:ln w="254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35" name="Curved Connector 387"/>
          <p:cNvCxnSpPr>
            <a:stCxn id="169" idx="0"/>
            <a:endCxn id="365" idx="3"/>
          </p:cNvCxnSpPr>
          <p:nvPr/>
        </p:nvCxnSpPr>
        <p:spPr>
          <a:xfrm rot="16200000" flipV="1">
            <a:off x="11537244" y="3094764"/>
            <a:ext cx="529103" cy="928416"/>
          </a:xfrm>
          <a:prstGeom prst="curvedConnector2">
            <a:avLst/>
          </a:prstGeom>
          <a:ln w="254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>
            <a:stCxn id="422" idx="2"/>
            <a:endCxn id="405" idx="0"/>
          </p:cNvCxnSpPr>
          <p:nvPr/>
        </p:nvCxnSpPr>
        <p:spPr>
          <a:xfrm rot="5400000">
            <a:off x="9648481" y="7575202"/>
            <a:ext cx="233345" cy="7231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TextBox 440"/>
          <p:cNvSpPr txBox="1"/>
          <p:nvPr/>
        </p:nvSpPr>
        <p:spPr>
          <a:xfrm>
            <a:off x="222164" y="8747178"/>
            <a:ext cx="12414420" cy="689417"/>
          </a:xfrm>
          <a:prstGeom prst="rect">
            <a:avLst/>
          </a:prstGeom>
          <a:noFill/>
        </p:spPr>
        <p:txBody>
          <a:bodyPr wrap="square" lIns="73150" tIns="36575" rIns="73150" bIns="36575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Chinese parallel text can improve English PP attachment</a:t>
            </a:r>
            <a:endParaRPr lang="en-US" sz="4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7997846" y="4020355"/>
            <a:ext cx="721368" cy="350863"/>
          </a:xfrm>
          <a:prstGeom prst="rect">
            <a:avLst/>
          </a:prstGeom>
          <a:noFill/>
        </p:spPr>
        <p:txBody>
          <a:bodyPr wrap="square" lIns="73150" tIns="36575" rIns="73150" bIns="36575" rtlCol="0">
            <a:spAutoFit/>
          </a:bodyPr>
          <a:lstStyle/>
          <a:p>
            <a:pPr algn="ctr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VB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6963795" y="3825098"/>
            <a:ext cx="878182" cy="350863"/>
          </a:xfrm>
          <a:prstGeom prst="rect">
            <a:avLst/>
          </a:prstGeom>
          <a:noFill/>
        </p:spPr>
        <p:txBody>
          <a:bodyPr wrap="square" lIns="73150" tIns="36575" rIns="73150" bIns="36575" rtlCol="0">
            <a:spAutoFit/>
          </a:bodyPr>
          <a:lstStyle/>
          <a:p>
            <a:pPr algn="ctr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NP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10139416" y="2430429"/>
            <a:ext cx="452439" cy="350863"/>
          </a:xfrm>
          <a:prstGeom prst="rect">
            <a:avLst/>
          </a:prstGeom>
          <a:noFill/>
        </p:spPr>
        <p:txBody>
          <a:bodyPr wrap="square" lIns="73150" tIns="36575" rIns="73150" bIns="36575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VP</a:t>
            </a:r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8912258" y="2022413"/>
            <a:ext cx="255590" cy="350863"/>
          </a:xfrm>
          <a:prstGeom prst="rect">
            <a:avLst/>
          </a:prstGeom>
          <a:noFill/>
        </p:spPr>
        <p:txBody>
          <a:bodyPr wrap="square" lIns="73150" tIns="36575" rIns="73150" bIns="36575" rtlCol="0">
            <a:spAutoFit/>
          </a:bodyPr>
          <a:lstStyle/>
          <a:p>
            <a:pPr algn="ctr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7" name="Straight Connector 156"/>
          <p:cNvCxnSpPr/>
          <p:nvPr/>
        </p:nvCxnSpPr>
        <p:spPr>
          <a:xfrm rot="5400000">
            <a:off x="7240809" y="3748902"/>
            <a:ext cx="2286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rot="5400000">
            <a:off x="7054146" y="3976442"/>
            <a:ext cx="158746" cy="55778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54" idx="2"/>
          </p:cNvCxnSpPr>
          <p:nvPr/>
        </p:nvCxnSpPr>
        <p:spPr>
          <a:xfrm rot="16200000" flipH="1">
            <a:off x="7552114" y="4026733"/>
            <a:ext cx="158744" cy="4572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V="1">
            <a:off x="6867530" y="4334705"/>
            <a:ext cx="985851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6648452" y="4375819"/>
            <a:ext cx="1387494" cy="627862"/>
          </a:xfrm>
          <a:prstGeom prst="rect">
            <a:avLst/>
          </a:prstGeom>
          <a:noFill/>
        </p:spPr>
        <p:txBody>
          <a:bodyPr wrap="square" lIns="73150" tIns="36575" rIns="73150" bIns="36575" rtlCol="0">
            <a:spAutoFit/>
          </a:bodyPr>
          <a:lstStyle/>
          <a:p>
            <a:pPr algn="ctr"/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These measures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7851794" y="4375416"/>
            <a:ext cx="1072348" cy="350863"/>
          </a:xfrm>
          <a:prstGeom prst="rect">
            <a:avLst/>
          </a:prstGeom>
          <a:noFill/>
        </p:spPr>
        <p:txBody>
          <a:bodyPr wrap="square" lIns="73150" tIns="36575" rIns="73150" bIns="36575" rtlCol="0">
            <a:spAutoFit/>
          </a:bodyPr>
          <a:lstStyle/>
          <a:p>
            <a:pPr algn="ctr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increased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8728106" y="4377837"/>
            <a:ext cx="2044728" cy="350863"/>
          </a:xfrm>
          <a:prstGeom prst="rect">
            <a:avLst/>
          </a:prstGeom>
        </p:spPr>
        <p:txBody>
          <a:bodyPr wrap="square" lIns="73150" tIns="36575" rIns="73150" bIns="36575">
            <a:spAutoFit/>
          </a:bodyPr>
          <a:lstStyle/>
          <a:p>
            <a:pPr algn="ctr"/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he attractiveness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10480730" y="4377858"/>
            <a:ext cx="1226691" cy="350863"/>
          </a:xfrm>
          <a:prstGeom prst="rect">
            <a:avLst/>
          </a:prstGeom>
        </p:spPr>
        <p:txBody>
          <a:bodyPr wrap="square" lIns="73150" tIns="36575" rIns="73150" bIns="36575">
            <a:spAutoFit/>
          </a:bodyPr>
          <a:lstStyle/>
          <a:p>
            <a:pPr algn="ctr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of Tianjin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11477494" y="4377932"/>
            <a:ext cx="1595659" cy="627862"/>
          </a:xfrm>
          <a:prstGeom prst="rect">
            <a:avLst/>
          </a:prstGeom>
        </p:spPr>
        <p:txBody>
          <a:bodyPr wrap="square" lIns="73150" tIns="36575" rIns="73150" bIns="36575">
            <a:spAutoFit/>
          </a:bodyPr>
          <a:lstStyle/>
          <a:p>
            <a:pPr algn="ctr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to Taiwanese merchants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7013582" y="2095439"/>
            <a:ext cx="730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(b)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9421853" y="3825945"/>
            <a:ext cx="642950" cy="350863"/>
          </a:xfrm>
          <a:prstGeom prst="rect">
            <a:avLst/>
          </a:prstGeom>
          <a:noFill/>
        </p:spPr>
        <p:txBody>
          <a:bodyPr wrap="square" lIns="73150" tIns="36575" rIns="73150" bIns="36575" rtlCol="0">
            <a:spAutoFit/>
          </a:bodyPr>
          <a:lstStyle/>
          <a:p>
            <a:pPr algn="ctr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NP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10782198" y="3825098"/>
            <a:ext cx="501818" cy="350863"/>
          </a:xfrm>
          <a:prstGeom prst="rect">
            <a:avLst/>
          </a:prstGeom>
          <a:noFill/>
        </p:spPr>
        <p:txBody>
          <a:bodyPr wrap="square" lIns="73150" tIns="36575" rIns="73150" bIns="36575" rtlCol="0">
            <a:spAutoFit/>
          </a:bodyPr>
          <a:lstStyle/>
          <a:p>
            <a:pPr algn="ctr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12017226" y="3823523"/>
            <a:ext cx="497554" cy="350863"/>
          </a:xfrm>
          <a:prstGeom prst="rect">
            <a:avLst/>
          </a:prstGeom>
          <a:noFill/>
        </p:spPr>
        <p:txBody>
          <a:bodyPr wrap="square" lIns="73150" tIns="36575" rIns="73150" bIns="36575" rtlCol="0">
            <a:spAutoFit/>
          </a:bodyPr>
          <a:lstStyle/>
          <a:p>
            <a:pPr algn="ctr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0" name="Straight Connector 169"/>
          <p:cNvCxnSpPr>
            <a:stCxn id="156" idx="2"/>
          </p:cNvCxnSpPr>
          <p:nvPr/>
        </p:nvCxnSpPr>
        <p:spPr>
          <a:xfrm rot="5400000">
            <a:off x="7572441" y="2149248"/>
            <a:ext cx="1243584" cy="169164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67" idx="0"/>
            <a:endCxn id="365" idx="2"/>
          </p:cNvCxnSpPr>
          <p:nvPr/>
        </p:nvCxnSpPr>
        <p:spPr>
          <a:xfrm rot="5400000" flipH="1" flipV="1">
            <a:off x="10207230" y="3005949"/>
            <a:ext cx="356094" cy="128389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stCxn id="156" idx="2"/>
            <a:endCxn id="155" idx="0"/>
          </p:cNvCxnSpPr>
          <p:nvPr/>
        </p:nvCxnSpPr>
        <p:spPr>
          <a:xfrm rot="16200000" flipH="1">
            <a:off x="9674268" y="1739060"/>
            <a:ext cx="57153" cy="132558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168" idx="0"/>
            <a:endCxn id="365" idx="2"/>
          </p:cNvCxnSpPr>
          <p:nvPr/>
        </p:nvCxnSpPr>
        <p:spPr>
          <a:xfrm rot="16200000" flipV="1">
            <a:off x="10852544" y="3644535"/>
            <a:ext cx="355247" cy="588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365" idx="0"/>
            <a:endCxn id="155" idx="2"/>
          </p:cNvCxnSpPr>
          <p:nvPr/>
        </p:nvCxnSpPr>
        <p:spPr>
          <a:xfrm rot="16200000" flipV="1">
            <a:off x="10527584" y="2619344"/>
            <a:ext cx="337696" cy="66159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endCxn id="155" idx="2"/>
          </p:cNvCxnSpPr>
          <p:nvPr/>
        </p:nvCxnSpPr>
        <p:spPr>
          <a:xfrm flipV="1">
            <a:off x="8359802" y="2781292"/>
            <a:ext cx="2005834" cy="88323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rot="5400000">
            <a:off x="8202956" y="3842244"/>
            <a:ext cx="32004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stCxn id="167" idx="2"/>
          </p:cNvCxnSpPr>
          <p:nvPr/>
        </p:nvCxnSpPr>
        <p:spPr>
          <a:xfrm rot="5400000">
            <a:off x="9276984" y="3902487"/>
            <a:ext cx="192024" cy="74066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rot="16200000" flipH="1">
            <a:off x="10003932" y="3911033"/>
            <a:ext cx="201168" cy="722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8983697" y="4371218"/>
            <a:ext cx="1497033" cy="15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168" idx="2"/>
          </p:cNvCxnSpPr>
          <p:nvPr/>
        </p:nvCxnSpPr>
        <p:spPr>
          <a:xfrm rot="5400000">
            <a:off x="10767931" y="4111953"/>
            <a:ext cx="201168" cy="32918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68" idx="2"/>
          </p:cNvCxnSpPr>
          <p:nvPr/>
        </p:nvCxnSpPr>
        <p:spPr>
          <a:xfrm rot="16200000" flipH="1">
            <a:off x="11133959" y="4075108"/>
            <a:ext cx="195257" cy="39696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10699808" y="4371218"/>
            <a:ext cx="730260" cy="15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69" idx="2"/>
          </p:cNvCxnSpPr>
          <p:nvPr/>
        </p:nvCxnSpPr>
        <p:spPr>
          <a:xfrm rot="5400000">
            <a:off x="11895671" y="4000888"/>
            <a:ext cx="196834" cy="54383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rot="16200000" flipH="1">
            <a:off x="12448882" y="4001804"/>
            <a:ext cx="192024" cy="55778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11722172" y="4371218"/>
            <a:ext cx="1095390" cy="15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>
            <a:stCxn id="169" idx="0"/>
            <a:endCxn id="365" idx="2"/>
          </p:cNvCxnSpPr>
          <p:nvPr/>
        </p:nvCxnSpPr>
        <p:spPr>
          <a:xfrm rot="16200000" flipV="1">
            <a:off x="11469779" y="3027299"/>
            <a:ext cx="353672" cy="12387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>
            <a:off x="4878770" y="3803281"/>
            <a:ext cx="1317554" cy="123189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6" name="Curved Connector 387"/>
          <p:cNvCxnSpPr>
            <a:endCxn id="29" idx="3"/>
          </p:cNvCxnSpPr>
          <p:nvPr/>
        </p:nvCxnSpPr>
        <p:spPr>
          <a:xfrm rot="10800000">
            <a:off x="3875050" y="2909938"/>
            <a:ext cx="1766630" cy="889394"/>
          </a:xfrm>
          <a:prstGeom prst="curvedConnector3">
            <a:avLst>
              <a:gd name="adj1" fmla="val 37886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72" grpId="0"/>
      <p:bldP spid="73" grpId="0"/>
      <p:bldP spid="74" grpId="0"/>
      <p:bldP spid="78" grpId="0"/>
      <p:bldP spid="79" grpId="0"/>
      <p:bldP spid="84" grpId="0"/>
      <p:bldP spid="85" grpId="0"/>
      <p:bldP spid="103" grpId="0" animBg="1"/>
      <p:bldP spid="399" grpId="0"/>
      <p:bldP spid="400" grpId="0"/>
      <p:bldP spid="401" grpId="0"/>
      <p:bldP spid="402" grpId="0"/>
      <p:bldP spid="403" grpId="0"/>
      <p:bldP spid="404" grpId="0"/>
      <p:bldP spid="405" grpId="0"/>
      <p:bldP spid="406" grpId="0"/>
      <p:bldP spid="410" grpId="0"/>
      <p:bldP spid="411" grpId="0"/>
      <p:bldP spid="412" grpId="0"/>
      <p:bldP spid="416" grpId="0"/>
      <p:bldP spid="417" grpId="0"/>
      <p:bldP spid="421" grpId="0"/>
      <p:bldP spid="422" grpId="0"/>
      <p:bldP spid="427" grpId="0" animBg="1"/>
      <p:bldP spid="4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772063" y="385701"/>
            <a:ext cx="6702039" cy="1621084"/>
          </a:xfrm>
        </p:spPr>
        <p:txBody>
          <a:bodyPr/>
          <a:lstStyle/>
          <a:p>
            <a:r>
              <a:rPr lang="en-US" altLang="zh-CN" sz="4400" dirty="0" smtClean="0">
                <a:ea typeface="SimSun" pitchFamily="2" charset="-122"/>
              </a:rPr>
              <a:t>Improving Web Search </a:t>
            </a:r>
            <a:endParaRPr lang="en-US" altLang="zh-CN" sz="4400" dirty="0">
              <a:ea typeface="SimSun" pitchFamily="2" charset="-122"/>
            </a:endParaRPr>
          </a:p>
        </p:txBody>
      </p:sp>
      <p:sp>
        <p:nvSpPr>
          <p:cNvPr id="48" name="Rectangle 180"/>
          <p:cNvSpPr>
            <a:spLocks noChangeArrowheads="1"/>
          </p:cNvSpPr>
          <p:nvPr/>
        </p:nvSpPr>
        <p:spPr bwMode="auto">
          <a:xfrm rot="10800000" flipV="1">
            <a:off x="222164" y="3197202"/>
            <a:ext cx="6426288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sng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Han </a:t>
            </a:r>
            <a:r>
              <a:rPr kumimoji="0" lang="en-US" sz="2400" b="1" i="0" u="sng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Feizi</a:t>
            </a:r>
            <a:r>
              <a:rPr kumimoji="0" lang="en-US" sz="2400" b="1" i="0" u="sng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 - China culture</a:t>
            </a:r>
          </a:p>
          <a:p>
            <a:pPr lvl="0" algn="l" eaLnBrk="0" hangingPunct="0"/>
            <a:r>
              <a:rPr lang="it-IT" sz="2400" dirty="0" smtClean="0"/>
              <a:t>Han Fei, Li Si, Xunzi </a:t>
            </a:r>
            <a:r>
              <a:rPr lang="it-IT" sz="2400" b="1" dirty="0" smtClean="0"/>
              <a:t>Han Feizi</a:t>
            </a:r>
            <a:r>
              <a:rPr lang="it-IT" sz="2400" dirty="0" smtClean="0"/>
              <a:t>, Han Fei, Confucianism</a:t>
            </a:r>
            <a:endParaRPr kumimoji="0" lang="en-US" sz="240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0" algn="l" eaLnBrk="0" hangingPunct="0"/>
            <a:r>
              <a:rPr lang="en-US" sz="2400" b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General (but short) introduction to Han </a:t>
            </a:r>
            <a:r>
              <a:rPr lang="en-US" sz="2400" b="1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Feizi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b="1" u="sng" dirty="0" smtClean="0">
                <a:solidFill>
                  <a:srgbClr val="0000FF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rPr>
              <a:t>韩非子 </a:t>
            </a:r>
            <a:r>
              <a:rPr lang="en-US" altLang="zh-CN" sz="2400" b="1" u="sng" dirty="0" smtClean="0">
                <a:solidFill>
                  <a:srgbClr val="0000FF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rPr>
              <a:t>–</a:t>
            </a:r>
            <a:r>
              <a:rPr lang="zh-CN" altLang="en-US" sz="2400" b="1" u="sng" dirty="0" smtClean="0">
                <a:solidFill>
                  <a:srgbClr val="0000FF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rPr>
              <a:t> 搜狐博客</a:t>
            </a:r>
            <a:r>
              <a:rPr lang="zh-CN" altLang="en-US" sz="2400" b="1" dirty="0" smtClean="0">
                <a:solidFill>
                  <a:srgbClr val="0000FF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rPr>
              <a:t>  </a:t>
            </a:r>
            <a:r>
              <a:rPr kumimoji="0" lang="en-US" sz="2400" b="0" i="0" u="sng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Translate this page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imSun" pitchFamily="2" charset="-122"/>
                <a:ea typeface="SimSun" pitchFamily="2" charset="-122"/>
                <a:cs typeface="Times New Roman" pitchFamily="18" charset="0"/>
              </a:rPr>
              <a:t>韩非子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imSun" pitchFamily="2" charset="-122"/>
                <a:ea typeface="SimSun" pitchFamily="2" charset="-122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imSun" pitchFamily="2" charset="-122"/>
                <a:ea typeface="SimSun" pitchFamily="2" charset="-122"/>
                <a:cs typeface="Times New Roman" pitchFamily="18" charset="0"/>
              </a:rPr>
              <a:t>韩非子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imSun" pitchFamily="2" charset="-122"/>
                <a:ea typeface="SimSun" pitchFamily="2" charset="-122"/>
                <a:cs typeface="Times New Roman" pitchFamily="18" charset="0"/>
              </a:rPr>
              <a:t> ...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imSun" pitchFamily="2" charset="-122"/>
                <a:ea typeface="SimSun" pitchFamily="2" charset="-122"/>
                <a:cs typeface="Times New Roman" pitchFamily="18" charset="0"/>
              </a:rPr>
              <a:t>客服留言板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imSun" pitchFamily="2" charset="-122"/>
                <a:ea typeface="SimSun" pitchFamily="2" charset="-122"/>
                <a:cs typeface="Times New Roman" pitchFamily="18" charset="0"/>
              </a:rPr>
              <a:t> |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imSun" pitchFamily="2" charset="-122"/>
                <a:ea typeface="SimSun" pitchFamily="2" charset="-122"/>
                <a:cs typeface="Times New Roman" pitchFamily="18" charset="0"/>
              </a:rPr>
              <a:t>客服博客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imSun" pitchFamily="2" charset="-122"/>
                <a:ea typeface="SimSun" pitchFamily="2" charset="-122"/>
                <a:cs typeface="Times New Roman" pitchFamily="18" charset="0"/>
              </a:rPr>
              <a:t> |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imSun" pitchFamily="2" charset="-122"/>
                <a:ea typeface="SimSun" pitchFamily="2" charset="-122"/>
                <a:cs typeface="Times New Roman" pitchFamily="18" charset="0"/>
              </a:rPr>
              <a:t>客服邮箱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imSun" pitchFamily="2" charset="-122"/>
                <a:ea typeface="SimSun" pitchFamily="2" charset="-122"/>
                <a:cs typeface="Times New Roman" pitchFamily="18" charset="0"/>
              </a:rPr>
              <a:t> | 24小时客服热线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:010-58511234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imes New Roman" pitchFamily="18" charset="0"/>
                <a:cs typeface="Times New Roman" pitchFamily="18" charset="0"/>
              </a:rPr>
              <a:t>Chinese Spam</a:t>
            </a:r>
            <a:endParaRPr lang="en-US" sz="2400" b="1" dirty="0" smtClean="0">
              <a:solidFill>
                <a:srgbClr val="008000"/>
              </a:solidFill>
              <a:latin typeface="Times New Roman" pitchFamily="18" charset="0"/>
              <a:cs typeface="Times New Roman" pitchFamily="18" charset="0"/>
              <a:hlinkClick r:id="rId3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  <a:hlinkClick r:id="rId3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sng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Han </a:t>
            </a:r>
            <a:r>
              <a:rPr kumimoji="0" lang="en-US" sz="2400" b="1" i="0" u="sng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Feizi</a:t>
            </a:r>
            <a:r>
              <a:rPr kumimoji="0" lang="en-US" sz="2400" b="1" i="0" u="sng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 (book) - Wikipedia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The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Han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Feizi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is a work written by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Han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Feizi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at the end of the Warring States Period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On topic, but missing some information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9" name="Picture 48" descr="hanfeizi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965965" y="166623"/>
            <a:ext cx="1853184" cy="2100072"/>
          </a:xfrm>
          <a:prstGeom prst="rect">
            <a:avLst/>
          </a:prstGeom>
        </p:spPr>
      </p:pic>
      <p:sp>
        <p:nvSpPr>
          <p:cNvPr id="56323" name="Rectangle 3"/>
          <p:cNvSpPr>
            <a:spLocks noChangeArrowheads="1"/>
          </p:cNvSpPr>
          <p:nvPr/>
        </p:nvSpPr>
        <p:spPr bwMode="auto">
          <a:xfrm rot="10800000" flipV="1">
            <a:off x="7123122" y="3197202"/>
            <a:ext cx="5696027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/>
            <a:r>
              <a:rPr lang="zh-CN" altLang="en-US" sz="2400" b="1" u="sng" dirty="0" smtClean="0">
                <a:solidFill>
                  <a:srgbClr val="0000FF"/>
                </a:solidFill>
                <a:latin typeface="SimSun" pitchFamily="2" charset="-122"/>
                <a:ea typeface="SimSun" pitchFamily="2" charset="-122"/>
                <a:cs typeface="Arial" charset="0"/>
              </a:rPr>
              <a:t>韩非子</a:t>
            </a:r>
            <a:r>
              <a:rPr lang="en-US" altLang="zh-CN" sz="2400" b="1" u="sng" dirty="0" smtClean="0">
                <a:solidFill>
                  <a:srgbClr val="0000FF"/>
                </a:solidFill>
                <a:latin typeface="SimSun" pitchFamily="2" charset="-122"/>
                <a:ea typeface="SimSun" pitchFamily="2" charset="-122"/>
                <a:cs typeface="Arial" charset="0"/>
              </a:rPr>
              <a:t>_</a:t>
            </a:r>
            <a:r>
              <a:rPr lang="zh-CN" altLang="en-US" sz="2400" b="1" u="sng" dirty="0" smtClean="0">
                <a:solidFill>
                  <a:srgbClr val="0000FF"/>
                </a:solidFill>
                <a:latin typeface="SimSun" pitchFamily="2" charset="-122"/>
                <a:ea typeface="SimSun" pitchFamily="2" charset="-122"/>
                <a:cs typeface="Arial" charset="0"/>
              </a:rPr>
              <a:t>百度百科</a:t>
            </a:r>
            <a:endParaRPr lang="en-US" altLang="zh-CN" sz="2400" b="1" u="sng" dirty="0" smtClean="0">
              <a:solidFill>
                <a:srgbClr val="0000FF"/>
              </a:solidFill>
              <a:latin typeface="SimSun" pitchFamily="2" charset="-122"/>
              <a:ea typeface="SimSun" pitchFamily="2" charset="-122"/>
              <a:cs typeface="Arial" charset="0"/>
            </a:endParaRPr>
          </a:p>
          <a:p>
            <a:pPr lvl="0" algn="l"/>
            <a:r>
              <a:rPr kumimoji="0" lang="en-US" sz="2400" b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imSun" pitchFamily="2" charset="-122"/>
                <a:ea typeface="SimSun" pitchFamily="2" charset="-122"/>
                <a:cs typeface="Arial" charset="0"/>
              </a:rPr>
              <a:t>是中国古代著名的哲学家、思想家，政论家和散文家，法家思想的集大成者，后世称“韩子”或“韩非子</a:t>
            </a:r>
            <a:r>
              <a:rPr kumimoji="0" lang="en-US" sz="2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imSun" pitchFamily="2" charset="-122"/>
                <a:ea typeface="SimSun" pitchFamily="2" charset="-122"/>
                <a:cs typeface="Arial" charset="0"/>
              </a:rPr>
              <a:t>”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solidFill>
                  <a:srgbClr val="008000"/>
                </a:solidFill>
                <a:latin typeface="Arial" charset="0"/>
                <a:cs typeface="Arial" charset="0"/>
              </a:rPr>
              <a:t>Very complete biography of Han </a:t>
            </a:r>
            <a:r>
              <a:rPr lang="en-US" sz="2400" b="1" dirty="0" err="1" smtClean="0">
                <a:solidFill>
                  <a:srgbClr val="008000"/>
                </a:solidFill>
                <a:latin typeface="Arial" charset="0"/>
                <a:cs typeface="Arial" charset="0"/>
              </a:rPr>
              <a:t>Feizi</a:t>
            </a:r>
            <a:endParaRPr lang="en-US" sz="2400" b="1" dirty="0" smtClean="0">
              <a:solidFill>
                <a:srgbClr val="008000"/>
              </a:solidFill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Arial" charset="0"/>
              <a:cs typeface="Arial" charset="0"/>
            </a:endParaRPr>
          </a:p>
          <a:p>
            <a:pPr lvl="0" algn="l" eaLnBrk="0" hangingPunct="0"/>
            <a:r>
              <a:rPr lang="zh-CN" altLang="en-US" sz="2400" b="1" u="sng" dirty="0" smtClean="0">
                <a:solidFill>
                  <a:srgbClr val="0000FF"/>
                </a:solidFill>
                <a:latin typeface="SimSun" pitchFamily="2" charset="-122"/>
                <a:ea typeface="SimSun" pitchFamily="2" charset="-122"/>
                <a:cs typeface="Arial" charset="0"/>
              </a:rPr>
              <a:t>韩非子</a:t>
            </a:r>
            <a:endParaRPr kumimoji="0" lang="en-US" sz="24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imSun" pitchFamily="2" charset="-122"/>
              <a:ea typeface="SimSun" pitchFamily="2" charset="-122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imSun" pitchFamily="2" charset="-122"/>
                <a:ea typeface="SimSun" pitchFamily="2" charset="-122"/>
                <a:cs typeface="Arial" charset="0"/>
              </a:rPr>
              <a:t>目录</a:t>
            </a:r>
            <a:r>
              <a:rPr kumimoji="0" lang="en-US" sz="2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imSun" pitchFamily="2" charset="-122"/>
                <a:ea typeface="SimSun" pitchFamily="2" charset="-122"/>
                <a:cs typeface="Arial" charset="0"/>
              </a:rPr>
              <a:t>. </a:t>
            </a:r>
            <a:r>
              <a:rPr kumimoji="0" lang="en-US" sz="12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imSun" pitchFamily="2" charset="-122"/>
                <a:ea typeface="SimSun" pitchFamily="2" charset="-122"/>
                <a:cs typeface="Arial" charset="0"/>
              </a:rPr>
              <a:t>●</a:t>
            </a:r>
            <a:r>
              <a:rPr kumimoji="0" lang="zh-CN" altLang="en-US" sz="2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imSun" pitchFamily="2" charset="-122"/>
                <a:ea typeface="SimSun" pitchFamily="2" charset="-122"/>
                <a:cs typeface="Arial" charset="0"/>
              </a:rPr>
              <a:t> </a:t>
            </a:r>
            <a:r>
              <a:rPr kumimoji="0" lang="en-US" sz="2400" b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imSun" pitchFamily="2" charset="-122"/>
                <a:ea typeface="SimSun" pitchFamily="2" charset="-122"/>
                <a:cs typeface="Arial" charset="0"/>
              </a:rPr>
              <a:t>初见秦第一</a:t>
            </a:r>
            <a:r>
              <a:rPr kumimoji="0" lang="en-US" sz="2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imSun" pitchFamily="2" charset="-122"/>
                <a:ea typeface="SimSun" pitchFamily="2" charset="-122"/>
                <a:cs typeface="Arial" charset="0"/>
              </a:rPr>
              <a:t> </a:t>
            </a:r>
            <a:r>
              <a:rPr kumimoji="0" lang="en-US" sz="12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imSun" pitchFamily="2" charset="-122"/>
                <a:ea typeface="SimSun" pitchFamily="2" charset="-122"/>
                <a:cs typeface="Arial" charset="0"/>
              </a:rPr>
              <a:t>●</a:t>
            </a:r>
            <a:r>
              <a:rPr kumimoji="0" lang="en-US" sz="2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imSun" pitchFamily="2" charset="-122"/>
                <a:ea typeface="SimSun" pitchFamily="2" charset="-122"/>
                <a:cs typeface="Arial" charset="0"/>
              </a:rPr>
              <a:t> </a:t>
            </a:r>
            <a:r>
              <a:rPr kumimoji="0" lang="en-US" sz="2400" b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imSun" pitchFamily="2" charset="-122"/>
                <a:ea typeface="SimSun" pitchFamily="2" charset="-122"/>
                <a:cs typeface="Arial" charset="0"/>
              </a:rPr>
              <a:t>存韩第二</a:t>
            </a:r>
            <a:r>
              <a:rPr kumimoji="0" lang="en-US" sz="2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imSun" pitchFamily="2" charset="-122"/>
                <a:ea typeface="SimSun" pitchFamily="2" charset="-122"/>
                <a:cs typeface="Arial" charset="0"/>
              </a:rPr>
              <a:t> </a:t>
            </a:r>
            <a:r>
              <a:rPr kumimoji="0" lang="en-US" sz="12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imSun" pitchFamily="2" charset="-122"/>
                <a:ea typeface="SimSun" pitchFamily="2" charset="-122"/>
                <a:cs typeface="Arial" charset="0"/>
              </a:rPr>
              <a:t>●</a:t>
            </a:r>
            <a:r>
              <a:rPr kumimoji="0" lang="en-US" sz="2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imSun" pitchFamily="2" charset="-122"/>
                <a:ea typeface="SimSun" pitchFamily="2" charset="-122"/>
                <a:cs typeface="Arial" charset="0"/>
              </a:rPr>
              <a:t> </a:t>
            </a:r>
            <a:r>
              <a:rPr kumimoji="0" lang="en-US" sz="2400" b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imSun" pitchFamily="2" charset="-122"/>
                <a:ea typeface="SimSun" pitchFamily="2" charset="-122"/>
                <a:cs typeface="Arial" charset="0"/>
              </a:rPr>
              <a:t>难言第三</a:t>
            </a:r>
            <a:r>
              <a:rPr kumimoji="0" lang="en-US" sz="2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imSun" pitchFamily="2" charset="-122"/>
                <a:ea typeface="SimSun" pitchFamily="2" charset="-122"/>
                <a:cs typeface="Arial" charset="0"/>
              </a:rPr>
              <a:t> </a:t>
            </a:r>
            <a:r>
              <a:rPr kumimoji="0" lang="en-US" sz="12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imSun" pitchFamily="2" charset="-122"/>
                <a:ea typeface="SimSun" pitchFamily="2" charset="-122"/>
                <a:cs typeface="Arial" charset="0"/>
              </a:rPr>
              <a:t>●</a:t>
            </a:r>
            <a:r>
              <a:rPr kumimoji="0" lang="en-US" sz="2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imSun" pitchFamily="2" charset="-122"/>
                <a:ea typeface="SimSun" pitchFamily="2" charset="-122"/>
                <a:cs typeface="Arial" charset="0"/>
              </a:rPr>
              <a:t> </a:t>
            </a:r>
            <a:r>
              <a:rPr kumimoji="0" lang="en-US" sz="2400" b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imSun" pitchFamily="2" charset="-122"/>
                <a:ea typeface="SimSun" pitchFamily="2" charset="-122"/>
                <a:cs typeface="Arial" charset="0"/>
              </a:rPr>
              <a:t>爱臣第四</a:t>
            </a:r>
            <a:r>
              <a:rPr kumimoji="0" lang="en-US" sz="2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imSun" pitchFamily="2" charset="-122"/>
                <a:ea typeface="SimSun" pitchFamily="2" charset="-122"/>
                <a:cs typeface="Arial" charset="0"/>
              </a:rPr>
              <a:t> </a:t>
            </a:r>
            <a:r>
              <a:rPr kumimoji="0" lang="en-US" sz="12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imSun" pitchFamily="2" charset="-122"/>
                <a:ea typeface="SimSun" pitchFamily="2" charset="-122"/>
                <a:cs typeface="Arial" charset="0"/>
              </a:rPr>
              <a:t>●</a:t>
            </a:r>
            <a:r>
              <a:rPr kumimoji="0" lang="en-US" sz="2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imSun" pitchFamily="2" charset="-122"/>
                <a:ea typeface="SimSun" pitchFamily="2" charset="-122"/>
                <a:cs typeface="Arial" charset="0"/>
              </a:rPr>
              <a:t> </a:t>
            </a:r>
            <a:r>
              <a:rPr kumimoji="0" lang="en-US" sz="2400" b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imSun" pitchFamily="2" charset="-122"/>
                <a:ea typeface="SimSun" pitchFamily="2" charset="-122"/>
                <a:cs typeface="Arial" charset="0"/>
              </a:rPr>
              <a:t>主道第五</a:t>
            </a:r>
            <a:r>
              <a:rPr kumimoji="0" lang="en-US" sz="2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imSun" pitchFamily="2" charset="-122"/>
                <a:ea typeface="SimSun" pitchFamily="2" charset="-122"/>
                <a:cs typeface="Arial" charset="0"/>
              </a:rPr>
              <a:t> </a:t>
            </a:r>
            <a:r>
              <a:rPr kumimoji="0" lang="en-US" sz="12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imSun" pitchFamily="2" charset="-122"/>
                <a:ea typeface="SimSun" pitchFamily="2" charset="-122"/>
                <a:cs typeface="Arial" charset="0"/>
              </a:rPr>
              <a:t>●</a:t>
            </a:r>
            <a:r>
              <a:rPr kumimoji="0" lang="en-US" sz="2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imSun" pitchFamily="2" charset="-122"/>
                <a:ea typeface="SimSun" pitchFamily="2" charset="-122"/>
                <a:cs typeface="Arial" charset="0"/>
              </a:rPr>
              <a:t> </a:t>
            </a:r>
            <a:r>
              <a:rPr kumimoji="0" lang="en-US" sz="2400" b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imSun" pitchFamily="2" charset="-122"/>
                <a:ea typeface="SimSun" pitchFamily="2" charset="-122"/>
                <a:cs typeface="Arial" charset="0"/>
              </a:rPr>
              <a:t>有度第六</a:t>
            </a:r>
            <a:r>
              <a:rPr kumimoji="0" lang="en-US" sz="2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imSun" pitchFamily="2" charset="-122"/>
                <a:ea typeface="SimSun" pitchFamily="2" charset="-122"/>
                <a:cs typeface="Arial" charset="0"/>
              </a:rPr>
              <a:t> </a:t>
            </a:r>
            <a:r>
              <a:rPr kumimoji="0" lang="en-US" sz="12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imSun" pitchFamily="2" charset="-122"/>
                <a:ea typeface="SimSun" pitchFamily="2" charset="-122"/>
                <a:cs typeface="Arial" charset="0"/>
              </a:rPr>
              <a:t>● </a:t>
            </a:r>
            <a:r>
              <a:rPr kumimoji="0" lang="en-US" sz="2400" b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imSun" pitchFamily="2" charset="-122"/>
                <a:ea typeface="SimSun" pitchFamily="2" charset="-122"/>
                <a:cs typeface="Arial" charset="0"/>
              </a:rPr>
              <a:t>二柄第七</a:t>
            </a:r>
            <a:r>
              <a:rPr kumimoji="0" lang="en-US" sz="2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imSun" pitchFamily="2" charset="-122"/>
                <a:ea typeface="SimSun" pitchFamily="2" charset="-122"/>
                <a:cs typeface="Arial" charset="0"/>
              </a:rPr>
              <a:t> </a:t>
            </a:r>
            <a:r>
              <a:rPr kumimoji="0" lang="en-US" sz="12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imSun" pitchFamily="2" charset="-122"/>
                <a:ea typeface="SimSun" pitchFamily="2" charset="-122"/>
                <a:cs typeface="Arial" charset="0"/>
              </a:rPr>
              <a:t>●</a:t>
            </a:r>
            <a:r>
              <a:rPr kumimoji="0" lang="en-US" sz="2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imSun" pitchFamily="2" charset="-122"/>
                <a:ea typeface="SimSun" pitchFamily="2" charset="-122"/>
                <a:cs typeface="Arial" charset="0"/>
              </a:rPr>
              <a:t> </a:t>
            </a:r>
            <a:r>
              <a:rPr kumimoji="0" lang="en-US" sz="2400" b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imSun" pitchFamily="2" charset="-122"/>
                <a:ea typeface="SimSun" pitchFamily="2" charset="-122"/>
                <a:cs typeface="Arial" charset="0"/>
              </a:rPr>
              <a:t>扬榷第八</a:t>
            </a:r>
            <a:endParaRPr kumimoji="0" lang="en-US" sz="24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imSun" pitchFamily="2" charset="-122"/>
              <a:ea typeface="SimSun" pitchFamily="2" charset="-122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solidFill>
                  <a:srgbClr val="008000"/>
                </a:solidFill>
                <a:latin typeface="Arial" charset="0"/>
                <a:cs typeface="Arial" charset="0"/>
              </a:rPr>
              <a:t>The </a:t>
            </a:r>
            <a:r>
              <a:rPr lang="en-US" altLang="zh-CN" sz="2400" b="1" dirty="0" smtClean="0">
                <a:solidFill>
                  <a:srgbClr val="008000"/>
                </a:solidFill>
                <a:latin typeface="Arial" charset="0"/>
                <a:cs typeface="Arial" charset="0"/>
              </a:rPr>
              <a:t>complete</a:t>
            </a:r>
            <a:r>
              <a:rPr lang="zh-CN" altLang="en-US" sz="2400" b="1" dirty="0" smtClean="0">
                <a:solidFill>
                  <a:srgbClr val="008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400" b="1" dirty="0" smtClean="0">
                <a:solidFill>
                  <a:srgbClr val="008000"/>
                </a:solidFill>
                <a:latin typeface="Arial" charset="0"/>
                <a:cs typeface="Arial" charset="0"/>
              </a:rPr>
              <a:t>works of Han </a:t>
            </a:r>
            <a:r>
              <a:rPr lang="en-US" altLang="zh-CN" sz="2400" b="1" dirty="0" err="1" smtClean="0">
                <a:solidFill>
                  <a:srgbClr val="008000"/>
                </a:solidFill>
                <a:latin typeface="Arial" charset="0"/>
                <a:cs typeface="Arial" charset="0"/>
              </a:rPr>
              <a:t>Feizi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7294" y="1882734"/>
            <a:ext cx="9712458" cy="1160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5" name="Rectangle 5"/>
          <p:cNvSpPr>
            <a:spLocks noChangeArrowheads="1"/>
          </p:cNvSpPr>
          <p:nvPr/>
        </p:nvSpPr>
        <p:spPr bwMode="auto">
          <a:xfrm rot="10800000" flipV="1">
            <a:off x="222165" y="8293351"/>
            <a:ext cx="9748971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r>
              <a:rPr kumimoji="0" lang="en-US" sz="2800" b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. . .  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Lower  . . . 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0" u="sng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www.hawickert.de/</a:t>
            </a:r>
            <a:r>
              <a:rPr kumimoji="0" lang="en-US" sz="2400" b="1" u="sng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HanFeizi</a:t>
            </a:r>
            <a:r>
              <a:rPr kumimoji="0" lang="en-US" sz="2400" b="0" u="sng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.htm</a:t>
            </a:r>
            <a:endParaRPr kumimoji="0" lang="en-US" sz="2400" b="1" u="sng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b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 much more complete description of Han </a:t>
            </a:r>
            <a:r>
              <a:rPr lang="en-US" sz="2400" b="1" dirty="0" err="1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Feizi’s</a:t>
            </a:r>
            <a:r>
              <a:rPr lang="en-US" sz="2400" b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work, with excerpts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1: Sentence-Level Models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2425" y="2087105"/>
            <a:ext cx="146051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Input: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05049" y="2101812"/>
            <a:ext cx="6754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Original Monolingual Models</a:t>
            </a:r>
          </a:p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Bilingual Data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0781" y="3764204"/>
            <a:ext cx="186216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05048" y="3786010"/>
            <a:ext cx="7521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Bilingual Model</a:t>
            </a:r>
          </a:p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Improved Monolingual Models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5651" y="6227781"/>
            <a:ext cx="1142856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3200"/>
              </a:spcBef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(1) Label bilingual data with original monolingual models</a:t>
            </a:r>
          </a:p>
          <a:p>
            <a:pPr algn="l">
              <a:spcBef>
                <a:spcPts val="3200"/>
              </a:spcBef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(2) Train bilingual model on the output of the monolingual models</a:t>
            </a:r>
          </a:p>
          <a:p>
            <a:pPr algn="l">
              <a:spcBef>
                <a:spcPts val="3200"/>
              </a:spcBef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(3) Combine bilingual and monolingual models</a:t>
            </a:r>
          </a:p>
          <a:p>
            <a:pPr algn="l">
              <a:spcBef>
                <a:spcPts val="3200"/>
              </a:spcBef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(4) Retrain improved monolingual models on combined output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435070" y="5424495"/>
            <a:ext cx="4786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Multi-view Training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Notation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721477" y="4730749"/>
            <a:ext cx="1277956" cy="412419"/>
          </a:xfrm>
          <a:prstGeom prst="rect">
            <a:avLst/>
          </a:prstGeom>
          <a:noFill/>
        </p:spPr>
        <p:txBody>
          <a:bodyPr wrap="square" lIns="73150" tIns="36575" rIns="73150" bIns="36575" rtlCol="0">
            <a:spAutoFit/>
          </a:bodyPr>
          <a:lstStyle/>
          <a:p>
            <a:pPr algn="ctr"/>
            <a:r>
              <a:rPr lang="zh-CN" altLang="en-US" sz="2200" dirty="0" smtClean="0">
                <a:latin typeface="SimSun" pitchFamily="2" charset="-122"/>
                <a:ea typeface="SimSun" pitchFamily="2" charset="-122"/>
              </a:rPr>
              <a:t>这些措施</a:t>
            </a:r>
            <a:endParaRPr lang="en-US" sz="2200" dirty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999433" y="4727458"/>
            <a:ext cx="1241442" cy="412419"/>
          </a:xfrm>
          <a:prstGeom prst="rect">
            <a:avLst/>
          </a:prstGeom>
          <a:noFill/>
        </p:spPr>
        <p:txBody>
          <a:bodyPr wrap="square" lIns="73150" tIns="36575" rIns="73150" bIns="36575" rtlCol="0">
            <a:spAutoFit/>
          </a:bodyPr>
          <a:lstStyle/>
          <a:p>
            <a:pPr algn="ctr"/>
            <a:r>
              <a:rPr lang="zh-CN" altLang="en-US" sz="2200" dirty="0">
                <a:latin typeface="SimSun" pitchFamily="2" charset="-122"/>
                <a:ea typeface="SimSun" pitchFamily="2" charset="-122"/>
              </a:rPr>
              <a:t>增加了</a:t>
            </a:r>
            <a:endParaRPr lang="en-US" sz="2200" dirty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9058310" y="4738234"/>
            <a:ext cx="985851" cy="412419"/>
          </a:xfrm>
          <a:prstGeom prst="rect">
            <a:avLst/>
          </a:prstGeom>
        </p:spPr>
        <p:txBody>
          <a:bodyPr wrap="square" lIns="73150" tIns="36575" rIns="73150" bIns="36575">
            <a:spAutoFit/>
          </a:bodyPr>
          <a:lstStyle/>
          <a:p>
            <a:pPr algn="ctr"/>
            <a:r>
              <a:rPr lang="zh-CN" altLang="en-US" sz="2200" dirty="0">
                <a:latin typeface="SimSun" pitchFamily="2" charset="-122"/>
                <a:ea typeface="SimSun" pitchFamily="2" charset="-122"/>
              </a:rPr>
              <a:t>天津</a:t>
            </a:r>
            <a:endParaRPr lang="en-US" sz="2200" dirty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928949" y="4730749"/>
            <a:ext cx="1028037" cy="412419"/>
          </a:xfrm>
          <a:prstGeom prst="rect">
            <a:avLst/>
          </a:prstGeom>
        </p:spPr>
        <p:txBody>
          <a:bodyPr wrap="square" lIns="73150" tIns="36575" rIns="73150" bIns="36575">
            <a:spAutoFit/>
          </a:bodyPr>
          <a:lstStyle/>
          <a:p>
            <a:pPr algn="ctr"/>
            <a:r>
              <a:rPr lang="zh-CN" altLang="en-US" sz="2200" dirty="0">
                <a:latin typeface="SimSun" pitchFamily="2" charset="-122"/>
                <a:ea typeface="SimSun" pitchFamily="2" charset="-122"/>
              </a:rPr>
              <a:t>对台商</a:t>
            </a:r>
            <a:endParaRPr lang="en-US" sz="2200" dirty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0993499" y="4752748"/>
            <a:ext cx="623675" cy="412419"/>
          </a:xfrm>
          <a:prstGeom prst="rect">
            <a:avLst/>
          </a:prstGeom>
        </p:spPr>
        <p:txBody>
          <a:bodyPr wrap="square" lIns="73150" tIns="36575" rIns="73150" bIns="36575">
            <a:spAutoFit/>
          </a:bodyPr>
          <a:lstStyle/>
          <a:p>
            <a:pPr algn="ctr"/>
            <a:r>
              <a:rPr lang="zh-CN" altLang="en-US" sz="2200" dirty="0">
                <a:latin typeface="SimSun" pitchFamily="2" charset="-122"/>
                <a:ea typeface="SimSun" pitchFamily="2" charset="-122"/>
              </a:rPr>
              <a:t>的</a:t>
            </a:r>
            <a:endParaRPr lang="en-US" sz="2200" dirty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1534044" y="4730749"/>
            <a:ext cx="1212079" cy="412419"/>
          </a:xfrm>
          <a:prstGeom prst="rect">
            <a:avLst/>
          </a:prstGeom>
        </p:spPr>
        <p:txBody>
          <a:bodyPr wrap="square" lIns="73150" tIns="36575" rIns="73150" bIns="36575">
            <a:spAutoFit/>
          </a:bodyPr>
          <a:lstStyle/>
          <a:p>
            <a:pPr algn="ctr"/>
            <a:r>
              <a:rPr lang="zh-CN" altLang="en-US" sz="2200" dirty="0">
                <a:latin typeface="SimSun" pitchFamily="2" charset="-122"/>
                <a:ea typeface="SimSun" pitchFamily="2" charset="-122"/>
              </a:rPr>
              <a:t>吸引力</a:t>
            </a:r>
            <a:endParaRPr lang="en-US" sz="2200" dirty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912258" y="2065299"/>
            <a:ext cx="474669" cy="350863"/>
          </a:xfrm>
          <a:prstGeom prst="rect">
            <a:avLst/>
          </a:prstGeom>
          <a:noFill/>
        </p:spPr>
        <p:txBody>
          <a:bodyPr wrap="square" lIns="73150" tIns="36575" rIns="73150" bIns="36575" rtlCol="0">
            <a:spAutoFit/>
          </a:bodyPr>
          <a:lstStyle/>
          <a:p>
            <a:pPr algn="ctr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116092" y="3890949"/>
            <a:ext cx="533400" cy="350863"/>
          </a:xfrm>
          <a:prstGeom prst="rect">
            <a:avLst/>
          </a:prstGeom>
          <a:noFill/>
        </p:spPr>
        <p:txBody>
          <a:bodyPr wrap="square" lIns="73150" tIns="36575" rIns="73150" bIns="36575" rtlCol="0">
            <a:spAutoFit/>
          </a:bodyPr>
          <a:lstStyle/>
          <a:p>
            <a:pPr algn="ctr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NP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5" name="Straight Connector 64"/>
          <p:cNvCxnSpPr>
            <a:stCxn id="64" idx="2"/>
          </p:cNvCxnSpPr>
          <p:nvPr/>
        </p:nvCxnSpPr>
        <p:spPr>
          <a:xfrm rot="5400000">
            <a:off x="6916449" y="4260099"/>
            <a:ext cx="484632" cy="4480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16200000" flipH="1">
            <a:off x="7405262" y="4246116"/>
            <a:ext cx="484632" cy="48463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940556" y="4730748"/>
            <a:ext cx="949338" cy="15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 flipH="1">
            <a:off x="8364563" y="4379885"/>
            <a:ext cx="547695" cy="350863"/>
          </a:xfrm>
          <a:prstGeom prst="rect">
            <a:avLst/>
          </a:prstGeom>
          <a:noFill/>
        </p:spPr>
        <p:txBody>
          <a:bodyPr wrap="square" lIns="73150" tIns="36575" rIns="73150" bIns="36575" rtlCol="0">
            <a:spAutoFit/>
          </a:bodyPr>
          <a:lstStyle/>
          <a:p>
            <a:pPr algn="ctr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VB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9259925" y="4368792"/>
            <a:ext cx="620721" cy="350863"/>
          </a:xfrm>
          <a:prstGeom prst="rect">
            <a:avLst/>
          </a:prstGeom>
          <a:noFill/>
        </p:spPr>
        <p:txBody>
          <a:bodyPr wrap="square" lIns="73150" tIns="36575" rIns="73150" bIns="36575" rtlCol="0">
            <a:spAutoFit/>
          </a:bodyPr>
          <a:lstStyle/>
          <a:p>
            <a:pPr algn="ctr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NNP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0175924" y="4037001"/>
            <a:ext cx="621177" cy="350863"/>
          </a:xfrm>
          <a:prstGeom prst="rect">
            <a:avLst/>
          </a:prstGeom>
          <a:noFill/>
        </p:spPr>
        <p:txBody>
          <a:bodyPr wrap="square" lIns="73150" tIns="36575" rIns="73150" bIns="36575" rtlCol="0">
            <a:spAutoFit/>
          </a:bodyPr>
          <a:lstStyle/>
          <a:p>
            <a:pPr algn="ctr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 rot="10800000" flipV="1">
            <a:off x="10007650" y="4365617"/>
            <a:ext cx="438154" cy="29210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0436281" y="4364031"/>
            <a:ext cx="374904" cy="29260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10007648" y="4657722"/>
            <a:ext cx="803286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1066525" y="4419594"/>
            <a:ext cx="511182" cy="350863"/>
          </a:xfrm>
          <a:prstGeom prst="rect">
            <a:avLst/>
          </a:prstGeom>
          <a:noFill/>
        </p:spPr>
        <p:txBody>
          <a:bodyPr wrap="square" lIns="73150" tIns="36575" rIns="73150" bIns="36575" rtlCol="0">
            <a:spAutoFit/>
          </a:bodyPr>
          <a:lstStyle/>
          <a:p>
            <a:pPr algn="ctr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DE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1790212" y="4402131"/>
            <a:ext cx="584208" cy="350863"/>
          </a:xfrm>
          <a:prstGeom prst="rect">
            <a:avLst/>
          </a:prstGeom>
          <a:noFill/>
        </p:spPr>
        <p:txBody>
          <a:bodyPr wrap="square" lIns="73150" tIns="36575" rIns="73150" bIns="36575" rtlCol="0">
            <a:spAutoFit/>
          </a:bodyPr>
          <a:lstStyle/>
          <a:p>
            <a:pPr algn="ctr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NN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6" name="Straight Connector 75"/>
          <p:cNvCxnSpPr>
            <a:stCxn id="79" idx="2"/>
            <a:endCxn id="69" idx="0"/>
          </p:cNvCxnSpPr>
          <p:nvPr/>
        </p:nvCxnSpPr>
        <p:spPr>
          <a:xfrm rot="5400000">
            <a:off x="9731032" y="3533371"/>
            <a:ext cx="674675" cy="99616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0" idx="0"/>
            <a:endCxn id="79" idx="2"/>
          </p:cNvCxnSpPr>
          <p:nvPr/>
        </p:nvCxnSpPr>
        <p:spPr>
          <a:xfrm rot="5400000" flipH="1" flipV="1">
            <a:off x="10355040" y="3825590"/>
            <a:ext cx="342884" cy="7993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0"/>
            <a:endCxn id="79" idx="2"/>
          </p:cNvCxnSpPr>
          <p:nvPr/>
        </p:nvCxnSpPr>
        <p:spPr>
          <a:xfrm rot="16200000" flipV="1">
            <a:off x="10970377" y="3290192"/>
            <a:ext cx="708014" cy="151586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0299752" y="3343254"/>
            <a:ext cx="533400" cy="350863"/>
          </a:xfrm>
          <a:prstGeom prst="rect">
            <a:avLst/>
          </a:prstGeom>
          <a:noFill/>
        </p:spPr>
        <p:txBody>
          <a:bodyPr wrap="square" lIns="73150" tIns="36575" rIns="73150" bIns="36575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NP</a:t>
            </a:r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9788570" y="2612994"/>
            <a:ext cx="533400" cy="350863"/>
          </a:xfrm>
          <a:prstGeom prst="rect">
            <a:avLst/>
          </a:prstGeom>
          <a:noFill/>
        </p:spPr>
        <p:txBody>
          <a:bodyPr wrap="square" lIns="73150" tIns="36575" rIns="73150" bIns="36575" rtlCol="0">
            <a:spAutoFit/>
          </a:bodyPr>
          <a:lstStyle/>
          <a:p>
            <a:pPr algn="ctr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VP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 rot="5400000">
            <a:off x="8256670" y="3965619"/>
            <a:ext cx="726970" cy="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endCxn id="80" idx="2"/>
          </p:cNvCxnSpPr>
          <p:nvPr/>
        </p:nvCxnSpPr>
        <p:spPr>
          <a:xfrm flipV="1">
            <a:off x="8620154" y="2963857"/>
            <a:ext cx="1435116" cy="6349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80" idx="2"/>
            <a:endCxn id="79" idx="0"/>
          </p:cNvCxnSpPr>
          <p:nvPr/>
        </p:nvCxnSpPr>
        <p:spPr>
          <a:xfrm rot="16200000" flipH="1">
            <a:off x="10121163" y="2897964"/>
            <a:ext cx="379397" cy="51118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4" idx="0"/>
            <a:endCxn id="63" idx="2"/>
          </p:cNvCxnSpPr>
          <p:nvPr/>
        </p:nvCxnSpPr>
        <p:spPr>
          <a:xfrm rot="5400000" flipH="1" flipV="1">
            <a:off x="7528799" y="2270156"/>
            <a:ext cx="1474787" cy="176680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80" idx="0"/>
            <a:endCxn id="63" idx="2"/>
          </p:cNvCxnSpPr>
          <p:nvPr/>
        </p:nvCxnSpPr>
        <p:spPr>
          <a:xfrm rot="16200000" flipV="1">
            <a:off x="9504016" y="2061739"/>
            <a:ext cx="196832" cy="90567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281041" y="4245806"/>
            <a:ext cx="721368" cy="350863"/>
          </a:xfrm>
          <a:prstGeom prst="rect">
            <a:avLst/>
          </a:prstGeom>
          <a:noFill/>
        </p:spPr>
        <p:txBody>
          <a:bodyPr wrap="square" lIns="73150" tIns="36575" rIns="73150" bIns="36575" rtlCol="0">
            <a:spAutoFit/>
          </a:bodyPr>
          <a:lstStyle/>
          <a:p>
            <a:pPr algn="ctr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VB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471821" y="3540086"/>
            <a:ext cx="620720" cy="350863"/>
          </a:xfrm>
          <a:prstGeom prst="rect">
            <a:avLst/>
          </a:prstGeom>
          <a:noFill/>
        </p:spPr>
        <p:txBody>
          <a:bodyPr wrap="square" lIns="73150" tIns="36575" rIns="73150" bIns="36575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NP</a:t>
            </a:r>
            <a:endParaRPr lang="en-US" sz="1800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46990" y="4050549"/>
            <a:ext cx="878182" cy="350863"/>
          </a:xfrm>
          <a:prstGeom prst="rect">
            <a:avLst/>
          </a:prstGeom>
          <a:noFill/>
        </p:spPr>
        <p:txBody>
          <a:bodyPr wrap="square" lIns="73150" tIns="36575" rIns="73150" bIns="36575" rtlCol="0">
            <a:spAutoFit/>
          </a:bodyPr>
          <a:lstStyle/>
          <a:p>
            <a:pPr algn="ctr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NP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422611" y="2990097"/>
            <a:ext cx="452439" cy="350863"/>
          </a:xfrm>
          <a:prstGeom prst="rect">
            <a:avLst/>
          </a:prstGeom>
          <a:noFill/>
        </p:spPr>
        <p:txBody>
          <a:bodyPr wrap="square" lIns="73150" tIns="36575" rIns="73150" bIns="36575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VP</a:t>
            </a:r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195453" y="2247864"/>
            <a:ext cx="255590" cy="350863"/>
          </a:xfrm>
          <a:prstGeom prst="rect">
            <a:avLst/>
          </a:prstGeom>
          <a:noFill/>
        </p:spPr>
        <p:txBody>
          <a:bodyPr wrap="square" lIns="73150" tIns="36575" rIns="73150" bIns="36575" rtlCol="0">
            <a:spAutoFit/>
          </a:bodyPr>
          <a:lstStyle/>
          <a:p>
            <a:pPr algn="ctr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0" name="Straight Connector 89"/>
          <p:cNvCxnSpPr/>
          <p:nvPr/>
        </p:nvCxnSpPr>
        <p:spPr>
          <a:xfrm rot="5400000">
            <a:off x="524004" y="3974353"/>
            <a:ext cx="2286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5400000">
            <a:off x="337341" y="4201893"/>
            <a:ext cx="158746" cy="55778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7" idx="2"/>
          </p:cNvCxnSpPr>
          <p:nvPr/>
        </p:nvCxnSpPr>
        <p:spPr>
          <a:xfrm rot="16200000" flipH="1">
            <a:off x="835309" y="4252184"/>
            <a:ext cx="158744" cy="4572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150725" y="4560156"/>
            <a:ext cx="985851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-68353" y="4601270"/>
            <a:ext cx="1387494" cy="627862"/>
          </a:xfrm>
          <a:prstGeom prst="rect">
            <a:avLst/>
          </a:prstGeom>
          <a:noFill/>
        </p:spPr>
        <p:txBody>
          <a:bodyPr wrap="square" lIns="73150" tIns="36575" rIns="73150" bIns="36575" rtlCol="0">
            <a:spAutoFit/>
          </a:bodyPr>
          <a:lstStyle/>
          <a:p>
            <a:pPr algn="ctr"/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These measures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134989" y="4600867"/>
            <a:ext cx="1072348" cy="350863"/>
          </a:xfrm>
          <a:prstGeom prst="rect">
            <a:avLst/>
          </a:prstGeom>
          <a:noFill/>
        </p:spPr>
        <p:txBody>
          <a:bodyPr wrap="square" lIns="73150" tIns="36575" rIns="73150" bIns="36575" rtlCol="0">
            <a:spAutoFit/>
          </a:bodyPr>
          <a:lstStyle/>
          <a:p>
            <a:pPr algn="ctr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increased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011301" y="4603288"/>
            <a:ext cx="2044728" cy="350863"/>
          </a:xfrm>
          <a:prstGeom prst="rect">
            <a:avLst/>
          </a:prstGeom>
        </p:spPr>
        <p:txBody>
          <a:bodyPr wrap="square" lIns="73150" tIns="36575" rIns="73150" bIns="36575">
            <a:spAutoFit/>
          </a:bodyPr>
          <a:lstStyle/>
          <a:p>
            <a:pPr algn="ctr"/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he attractiveness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763925" y="4603309"/>
            <a:ext cx="1226691" cy="350863"/>
          </a:xfrm>
          <a:prstGeom prst="rect">
            <a:avLst/>
          </a:prstGeom>
        </p:spPr>
        <p:txBody>
          <a:bodyPr wrap="square" lIns="73150" tIns="36575" rIns="73150" bIns="36575">
            <a:spAutoFit/>
          </a:bodyPr>
          <a:lstStyle/>
          <a:p>
            <a:pPr algn="ctr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of Tianjin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4760689" y="4603383"/>
            <a:ext cx="1595659" cy="627862"/>
          </a:xfrm>
          <a:prstGeom prst="rect">
            <a:avLst/>
          </a:prstGeom>
        </p:spPr>
        <p:txBody>
          <a:bodyPr wrap="square" lIns="73150" tIns="36575" rIns="73150" bIns="36575">
            <a:spAutoFit/>
          </a:bodyPr>
          <a:lstStyle/>
          <a:p>
            <a:pPr algn="ctr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to Taiwanese merchants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705048" y="4051396"/>
            <a:ext cx="642950" cy="350863"/>
          </a:xfrm>
          <a:prstGeom prst="rect">
            <a:avLst/>
          </a:prstGeom>
          <a:noFill/>
        </p:spPr>
        <p:txBody>
          <a:bodyPr wrap="square" lIns="73150" tIns="36575" rIns="73150" bIns="36575" rtlCol="0">
            <a:spAutoFit/>
          </a:bodyPr>
          <a:lstStyle/>
          <a:p>
            <a:pPr algn="ctr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NP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065393" y="4050549"/>
            <a:ext cx="501818" cy="350863"/>
          </a:xfrm>
          <a:prstGeom prst="rect">
            <a:avLst/>
          </a:prstGeom>
          <a:noFill/>
        </p:spPr>
        <p:txBody>
          <a:bodyPr wrap="square" lIns="73150" tIns="36575" rIns="73150" bIns="36575" rtlCol="0">
            <a:spAutoFit/>
          </a:bodyPr>
          <a:lstStyle/>
          <a:p>
            <a:pPr algn="ctr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300421" y="4048974"/>
            <a:ext cx="497554" cy="350863"/>
          </a:xfrm>
          <a:prstGeom prst="rect">
            <a:avLst/>
          </a:prstGeom>
          <a:noFill/>
        </p:spPr>
        <p:txBody>
          <a:bodyPr wrap="square" lIns="73150" tIns="36575" rIns="73150" bIns="36575" rtlCol="0">
            <a:spAutoFit/>
          </a:bodyPr>
          <a:lstStyle/>
          <a:p>
            <a:pPr algn="ctr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4" name="Straight Connector 103"/>
          <p:cNvCxnSpPr>
            <a:stCxn id="89" idx="2"/>
          </p:cNvCxnSpPr>
          <p:nvPr/>
        </p:nvCxnSpPr>
        <p:spPr>
          <a:xfrm rot="5400000">
            <a:off x="855636" y="2374699"/>
            <a:ext cx="1243584" cy="169164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Picture 12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 bwMode="auto">
          <a:xfrm>
            <a:off x="842885" y="6410346"/>
            <a:ext cx="3906891" cy="841130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FFFFFF"/>
              </a:gs>
            </a:gsLst>
            <a:lin ang="5400000" scaled="1"/>
            <a:tileRect/>
          </a:gradFill>
          <a:ln/>
          <a:effectLst/>
        </p:spPr>
      </p:pic>
      <p:cxnSp>
        <p:nvCxnSpPr>
          <p:cNvPr id="105" name="Straight Connector 104"/>
          <p:cNvCxnSpPr>
            <a:stCxn id="101" idx="0"/>
            <a:endCxn id="86" idx="2"/>
          </p:cNvCxnSpPr>
          <p:nvPr/>
        </p:nvCxnSpPr>
        <p:spPr>
          <a:xfrm rot="5400000" flipH="1" flipV="1">
            <a:off x="3324129" y="3593344"/>
            <a:ext cx="160447" cy="75565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89" idx="2"/>
            <a:endCxn id="88" idx="0"/>
          </p:cNvCxnSpPr>
          <p:nvPr/>
        </p:nvCxnSpPr>
        <p:spPr>
          <a:xfrm rot="16200000" flipH="1">
            <a:off x="2790354" y="2131620"/>
            <a:ext cx="391370" cy="132558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86" idx="0"/>
            <a:endCxn id="88" idx="2"/>
          </p:cNvCxnSpPr>
          <p:nvPr/>
        </p:nvCxnSpPr>
        <p:spPr>
          <a:xfrm rot="16200000" flipV="1">
            <a:off x="3615943" y="3373848"/>
            <a:ext cx="199126" cy="13335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102" idx="0"/>
            <a:endCxn id="86" idx="2"/>
          </p:cNvCxnSpPr>
          <p:nvPr/>
        </p:nvCxnSpPr>
        <p:spPr>
          <a:xfrm rot="16200000" flipV="1">
            <a:off x="3969442" y="3703688"/>
            <a:ext cx="159600" cy="53412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3" idx="0"/>
            <a:endCxn id="88" idx="2"/>
          </p:cNvCxnSpPr>
          <p:nvPr/>
        </p:nvCxnSpPr>
        <p:spPr>
          <a:xfrm rot="16200000" flipV="1">
            <a:off x="4245008" y="2744783"/>
            <a:ext cx="708014" cy="190036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1642997" y="3350484"/>
            <a:ext cx="2002536" cy="53949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rot="5400000">
            <a:off x="1486151" y="4067695"/>
            <a:ext cx="32004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01" idx="2"/>
          </p:cNvCxnSpPr>
          <p:nvPr/>
        </p:nvCxnSpPr>
        <p:spPr>
          <a:xfrm rot="5400000">
            <a:off x="2560179" y="4127938"/>
            <a:ext cx="192024" cy="74066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rot="16200000" flipH="1">
            <a:off x="3287127" y="4136484"/>
            <a:ext cx="201168" cy="722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2266892" y="4596669"/>
            <a:ext cx="1497033" cy="15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2" idx="2"/>
          </p:cNvCxnSpPr>
          <p:nvPr/>
        </p:nvCxnSpPr>
        <p:spPr>
          <a:xfrm rot="5400000">
            <a:off x="4051126" y="4337404"/>
            <a:ext cx="201168" cy="32918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02" idx="2"/>
          </p:cNvCxnSpPr>
          <p:nvPr/>
        </p:nvCxnSpPr>
        <p:spPr>
          <a:xfrm rot="16200000" flipH="1">
            <a:off x="4417154" y="4300559"/>
            <a:ext cx="195257" cy="39696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3983003" y="4596669"/>
            <a:ext cx="730260" cy="15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03" idx="2"/>
          </p:cNvCxnSpPr>
          <p:nvPr/>
        </p:nvCxnSpPr>
        <p:spPr>
          <a:xfrm rot="5400000">
            <a:off x="5178866" y="4226339"/>
            <a:ext cx="196834" cy="54383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rot="16200000" flipH="1">
            <a:off x="5732077" y="4227255"/>
            <a:ext cx="192024" cy="55778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5005367" y="4596669"/>
            <a:ext cx="1095390" cy="15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Picture 12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 bwMode="auto">
          <a:xfrm>
            <a:off x="7926407" y="6446859"/>
            <a:ext cx="3755217" cy="841130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FFFFFF"/>
              </a:gs>
            </a:gsLst>
            <a:lin ang="5400000" scaled="1"/>
            <a:tileRect/>
          </a:gradFill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Bilingual label-label alignments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35070" y="1882734"/>
            <a:ext cx="12569730" cy="1179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800"/>
              </a:spcBef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We want features that generalize (i.e. only use pairs of nodes in each tree) </a:t>
            </a:r>
          </a:p>
          <a:p>
            <a:pPr algn="l">
              <a:spcBef>
                <a:spcPts val="800"/>
              </a:spcBef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But we don’t know how label pieces correspond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356347" y="5720337"/>
            <a:ext cx="1277956" cy="412419"/>
          </a:xfrm>
          <a:prstGeom prst="rect">
            <a:avLst/>
          </a:prstGeom>
          <a:noFill/>
        </p:spPr>
        <p:txBody>
          <a:bodyPr wrap="square" lIns="73150" tIns="36575" rIns="73150" bIns="36575" rtlCol="0">
            <a:spAutoFit/>
          </a:bodyPr>
          <a:lstStyle/>
          <a:p>
            <a:pPr algn="ctr"/>
            <a:r>
              <a:rPr lang="zh-CN" altLang="en-US" sz="2200" dirty="0" smtClean="0">
                <a:latin typeface="SimSun" pitchFamily="2" charset="-122"/>
                <a:ea typeface="SimSun" pitchFamily="2" charset="-122"/>
              </a:rPr>
              <a:t>这些措施</a:t>
            </a:r>
            <a:endParaRPr lang="en-US" sz="2200" dirty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634303" y="5717046"/>
            <a:ext cx="1241442" cy="412419"/>
          </a:xfrm>
          <a:prstGeom prst="rect">
            <a:avLst/>
          </a:prstGeom>
          <a:noFill/>
        </p:spPr>
        <p:txBody>
          <a:bodyPr wrap="square" lIns="73150" tIns="36575" rIns="73150" bIns="36575" rtlCol="0">
            <a:spAutoFit/>
          </a:bodyPr>
          <a:lstStyle/>
          <a:p>
            <a:pPr algn="ctr"/>
            <a:r>
              <a:rPr lang="zh-CN" altLang="en-US" sz="2200" dirty="0">
                <a:latin typeface="SimSun" pitchFamily="2" charset="-122"/>
                <a:ea typeface="SimSun" pitchFamily="2" charset="-122"/>
              </a:rPr>
              <a:t>增加了</a:t>
            </a:r>
            <a:endParaRPr lang="en-US" sz="2200" dirty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693180" y="5727822"/>
            <a:ext cx="985851" cy="412419"/>
          </a:xfrm>
          <a:prstGeom prst="rect">
            <a:avLst/>
          </a:prstGeom>
        </p:spPr>
        <p:txBody>
          <a:bodyPr wrap="square" lIns="73150" tIns="36575" rIns="73150" bIns="36575">
            <a:spAutoFit/>
          </a:bodyPr>
          <a:lstStyle/>
          <a:p>
            <a:pPr algn="ctr"/>
            <a:r>
              <a:rPr lang="zh-CN" altLang="en-US" sz="2200" dirty="0">
                <a:latin typeface="SimSun" pitchFamily="2" charset="-122"/>
                <a:ea typeface="SimSun" pitchFamily="2" charset="-122"/>
              </a:rPr>
              <a:t>天津</a:t>
            </a:r>
            <a:endParaRPr lang="en-US" sz="2200" dirty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563819" y="5720337"/>
            <a:ext cx="1028037" cy="412419"/>
          </a:xfrm>
          <a:prstGeom prst="rect">
            <a:avLst/>
          </a:prstGeom>
        </p:spPr>
        <p:txBody>
          <a:bodyPr wrap="square" lIns="73150" tIns="36575" rIns="73150" bIns="36575">
            <a:spAutoFit/>
          </a:bodyPr>
          <a:lstStyle/>
          <a:p>
            <a:pPr algn="ctr"/>
            <a:r>
              <a:rPr lang="zh-CN" altLang="en-US" sz="2200" dirty="0">
                <a:latin typeface="SimSun" pitchFamily="2" charset="-122"/>
                <a:ea typeface="SimSun" pitchFamily="2" charset="-122"/>
              </a:rPr>
              <a:t>对台商</a:t>
            </a:r>
            <a:endParaRPr lang="en-US" sz="2200" dirty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0628369" y="5742336"/>
            <a:ext cx="623675" cy="412419"/>
          </a:xfrm>
          <a:prstGeom prst="rect">
            <a:avLst/>
          </a:prstGeom>
        </p:spPr>
        <p:txBody>
          <a:bodyPr wrap="square" lIns="73150" tIns="36575" rIns="73150" bIns="36575">
            <a:spAutoFit/>
          </a:bodyPr>
          <a:lstStyle/>
          <a:p>
            <a:pPr algn="ctr"/>
            <a:r>
              <a:rPr lang="zh-CN" altLang="en-US" sz="2200" dirty="0">
                <a:latin typeface="SimSun" pitchFamily="2" charset="-122"/>
                <a:ea typeface="SimSun" pitchFamily="2" charset="-122"/>
              </a:rPr>
              <a:t>的</a:t>
            </a:r>
            <a:endParaRPr lang="en-US" sz="2200" dirty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1168914" y="5720337"/>
            <a:ext cx="1212079" cy="412419"/>
          </a:xfrm>
          <a:prstGeom prst="rect">
            <a:avLst/>
          </a:prstGeom>
        </p:spPr>
        <p:txBody>
          <a:bodyPr wrap="square" lIns="73150" tIns="36575" rIns="73150" bIns="36575">
            <a:spAutoFit/>
          </a:bodyPr>
          <a:lstStyle/>
          <a:p>
            <a:pPr algn="ctr"/>
            <a:r>
              <a:rPr lang="zh-CN" altLang="en-US" sz="2200" dirty="0">
                <a:latin typeface="SimSun" pitchFamily="2" charset="-122"/>
                <a:ea typeface="SimSun" pitchFamily="2" charset="-122"/>
              </a:rPr>
              <a:t>吸引力</a:t>
            </a:r>
            <a:endParaRPr lang="en-US" sz="2200" dirty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547128" y="3054887"/>
            <a:ext cx="474669" cy="350863"/>
          </a:xfrm>
          <a:prstGeom prst="rect">
            <a:avLst/>
          </a:prstGeom>
          <a:noFill/>
        </p:spPr>
        <p:txBody>
          <a:bodyPr wrap="square" lIns="73150" tIns="36575" rIns="73150" bIns="36575" rtlCol="0">
            <a:spAutoFit/>
          </a:bodyPr>
          <a:lstStyle/>
          <a:p>
            <a:pPr algn="ctr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750962" y="4880537"/>
            <a:ext cx="533400" cy="350863"/>
          </a:xfrm>
          <a:prstGeom prst="rect">
            <a:avLst/>
          </a:prstGeom>
          <a:noFill/>
        </p:spPr>
        <p:txBody>
          <a:bodyPr wrap="square" lIns="73150" tIns="36575" rIns="73150" bIns="36575" rtlCol="0">
            <a:spAutoFit/>
          </a:bodyPr>
          <a:lstStyle/>
          <a:p>
            <a:pPr algn="ctr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NP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5" name="Straight Connector 64"/>
          <p:cNvCxnSpPr>
            <a:stCxn id="64" idx="2"/>
          </p:cNvCxnSpPr>
          <p:nvPr/>
        </p:nvCxnSpPr>
        <p:spPr>
          <a:xfrm rot="5400000">
            <a:off x="6551319" y="5249687"/>
            <a:ext cx="484632" cy="4480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16200000" flipH="1">
            <a:off x="7040132" y="5235704"/>
            <a:ext cx="484632" cy="48463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575426" y="5720336"/>
            <a:ext cx="949338" cy="15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 flipH="1">
            <a:off x="7999433" y="5369473"/>
            <a:ext cx="547695" cy="350863"/>
          </a:xfrm>
          <a:prstGeom prst="rect">
            <a:avLst/>
          </a:prstGeom>
          <a:noFill/>
        </p:spPr>
        <p:txBody>
          <a:bodyPr wrap="square" lIns="73150" tIns="36575" rIns="73150" bIns="36575" rtlCol="0">
            <a:spAutoFit/>
          </a:bodyPr>
          <a:lstStyle/>
          <a:p>
            <a:pPr algn="ctr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VB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894795" y="5358380"/>
            <a:ext cx="620721" cy="350863"/>
          </a:xfrm>
          <a:prstGeom prst="rect">
            <a:avLst/>
          </a:prstGeom>
          <a:noFill/>
        </p:spPr>
        <p:txBody>
          <a:bodyPr wrap="square" lIns="73150" tIns="36575" rIns="73150" bIns="36575" rtlCol="0">
            <a:spAutoFit/>
          </a:bodyPr>
          <a:lstStyle/>
          <a:p>
            <a:pPr algn="ctr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NNP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810794" y="5026589"/>
            <a:ext cx="621177" cy="350863"/>
          </a:xfrm>
          <a:prstGeom prst="rect">
            <a:avLst/>
          </a:prstGeom>
          <a:noFill/>
        </p:spPr>
        <p:txBody>
          <a:bodyPr wrap="square" lIns="73150" tIns="36575" rIns="73150" bIns="36575" rtlCol="0">
            <a:spAutoFit/>
          </a:bodyPr>
          <a:lstStyle/>
          <a:p>
            <a:pPr algn="ctr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 rot="10800000" flipV="1">
            <a:off x="9642520" y="5355205"/>
            <a:ext cx="438154" cy="29210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0071151" y="5353619"/>
            <a:ext cx="374904" cy="29260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9642518" y="5647310"/>
            <a:ext cx="803286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0701395" y="5409182"/>
            <a:ext cx="511182" cy="350863"/>
          </a:xfrm>
          <a:prstGeom prst="rect">
            <a:avLst/>
          </a:prstGeom>
          <a:noFill/>
        </p:spPr>
        <p:txBody>
          <a:bodyPr wrap="square" lIns="73150" tIns="36575" rIns="73150" bIns="36575" rtlCol="0">
            <a:spAutoFit/>
          </a:bodyPr>
          <a:lstStyle/>
          <a:p>
            <a:pPr algn="ctr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DE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1425082" y="5391719"/>
            <a:ext cx="584208" cy="350863"/>
          </a:xfrm>
          <a:prstGeom prst="rect">
            <a:avLst/>
          </a:prstGeom>
          <a:noFill/>
        </p:spPr>
        <p:txBody>
          <a:bodyPr wrap="square" lIns="73150" tIns="36575" rIns="73150" bIns="36575" rtlCol="0">
            <a:spAutoFit/>
          </a:bodyPr>
          <a:lstStyle/>
          <a:p>
            <a:pPr algn="ctr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NN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6" name="Straight Connector 75"/>
          <p:cNvCxnSpPr>
            <a:stCxn id="79" idx="2"/>
            <a:endCxn id="69" idx="0"/>
          </p:cNvCxnSpPr>
          <p:nvPr/>
        </p:nvCxnSpPr>
        <p:spPr>
          <a:xfrm rot="5400000">
            <a:off x="9365902" y="4522959"/>
            <a:ext cx="674675" cy="99616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0" idx="0"/>
            <a:endCxn id="79" idx="2"/>
          </p:cNvCxnSpPr>
          <p:nvPr/>
        </p:nvCxnSpPr>
        <p:spPr>
          <a:xfrm rot="5400000" flipH="1" flipV="1">
            <a:off x="9989910" y="4815178"/>
            <a:ext cx="342884" cy="7993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0"/>
            <a:endCxn id="79" idx="2"/>
          </p:cNvCxnSpPr>
          <p:nvPr/>
        </p:nvCxnSpPr>
        <p:spPr>
          <a:xfrm rot="16200000" flipV="1">
            <a:off x="10605247" y="4279780"/>
            <a:ext cx="708014" cy="151586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9934622" y="4332842"/>
            <a:ext cx="533400" cy="350863"/>
          </a:xfrm>
          <a:prstGeom prst="rect">
            <a:avLst/>
          </a:prstGeom>
          <a:noFill/>
        </p:spPr>
        <p:txBody>
          <a:bodyPr wrap="square" lIns="73150" tIns="36575" rIns="73150" bIns="36575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NP</a:t>
            </a:r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9423440" y="3602582"/>
            <a:ext cx="533400" cy="350863"/>
          </a:xfrm>
          <a:prstGeom prst="rect">
            <a:avLst/>
          </a:prstGeom>
          <a:noFill/>
        </p:spPr>
        <p:txBody>
          <a:bodyPr wrap="square" lIns="73150" tIns="36575" rIns="73150" bIns="36575" rtlCol="0">
            <a:spAutoFit/>
          </a:bodyPr>
          <a:lstStyle/>
          <a:p>
            <a:pPr algn="ctr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VP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 rot="5400000">
            <a:off x="7891540" y="4955207"/>
            <a:ext cx="726970" cy="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endCxn id="80" idx="2"/>
          </p:cNvCxnSpPr>
          <p:nvPr/>
        </p:nvCxnSpPr>
        <p:spPr>
          <a:xfrm flipV="1">
            <a:off x="8255024" y="3953445"/>
            <a:ext cx="1435116" cy="6349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80" idx="2"/>
            <a:endCxn id="79" idx="0"/>
          </p:cNvCxnSpPr>
          <p:nvPr/>
        </p:nvCxnSpPr>
        <p:spPr>
          <a:xfrm rot="16200000" flipH="1">
            <a:off x="9756033" y="3887552"/>
            <a:ext cx="379397" cy="51118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4" idx="0"/>
            <a:endCxn id="63" idx="2"/>
          </p:cNvCxnSpPr>
          <p:nvPr/>
        </p:nvCxnSpPr>
        <p:spPr>
          <a:xfrm rot="5400000" flipH="1" flipV="1">
            <a:off x="7163669" y="3259744"/>
            <a:ext cx="1474787" cy="176680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80" idx="0"/>
            <a:endCxn id="63" idx="2"/>
          </p:cNvCxnSpPr>
          <p:nvPr/>
        </p:nvCxnSpPr>
        <p:spPr>
          <a:xfrm rot="16200000" flipV="1">
            <a:off x="9138886" y="3051327"/>
            <a:ext cx="196832" cy="90567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Picture 12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 bwMode="auto">
          <a:xfrm>
            <a:off x="514268" y="6848502"/>
            <a:ext cx="4059207" cy="876312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FFFFFF"/>
              </a:gs>
            </a:gsLst>
            <a:lin ang="5400000" scaled="1"/>
            <a:tileRect/>
          </a:gra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pic>
      <p:pic>
        <p:nvPicPr>
          <p:cNvPr id="132" name="Picture 13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 bwMode="auto">
          <a:xfrm>
            <a:off x="8006496" y="6912873"/>
            <a:ext cx="4178604" cy="556350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FFFFFF"/>
              </a:gs>
            </a:gsLst>
            <a:lin ang="5400000" scaled="1"/>
            <a:tileRect/>
          </a:gradFill>
          <a:ln/>
          <a:effectLst/>
        </p:spPr>
      </p:pic>
      <p:pic>
        <p:nvPicPr>
          <p:cNvPr id="134" name="Picture 13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 bwMode="auto">
          <a:xfrm>
            <a:off x="368216" y="7943892"/>
            <a:ext cx="9891469" cy="1022364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FFFFFF"/>
              </a:gs>
            </a:gsLst>
            <a:lin ang="5400000" scaled="1"/>
            <a:tileRect/>
          </a:gradFill>
          <a:ln/>
          <a:effectLst/>
        </p:spPr>
      </p:pic>
      <p:sp>
        <p:nvSpPr>
          <p:cNvPr id="85" name="TextBox 84"/>
          <p:cNvSpPr txBox="1"/>
          <p:nvPr/>
        </p:nvSpPr>
        <p:spPr>
          <a:xfrm>
            <a:off x="1281041" y="5162368"/>
            <a:ext cx="721368" cy="350863"/>
          </a:xfrm>
          <a:prstGeom prst="rect">
            <a:avLst/>
          </a:prstGeom>
          <a:noFill/>
        </p:spPr>
        <p:txBody>
          <a:bodyPr wrap="square" lIns="73150" tIns="36575" rIns="73150" bIns="36575" rtlCol="0">
            <a:spAutoFit/>
          </a:bodyPr>
          <a:lstStyle/>
          <a:p>
            <a:pPr algn="ctr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VB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471821" y="4456648"/>
            <a:ext cx="620720" cy="350863"/>
          </a:xfrm>
          <a:prstGeom prst="rect">
            <a:avLst/>
          </a:prstGeom>
          <a:noFill/>
        </p:spPr>
        <p:txBody>
          <a:bodyPr wrap="square" lIns="73150" tIns="36575" rIns="73150" bIns="36575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NP</a:t>
            </a:r>
            <a:endParaRPr lang="en-US" sz="1800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46990" y="4967111"/>
            <a:ext cx="878182" cy="350863"/>
          </a:xfrm>
          <a:prstGeom prst="rect">
            <a:avLst/>
          </a:prstGeom>
          <a:noFill/>
        </p:spPr>
        <p:txBody>
          <a:bodyPr wrap="square" lIns="73150" tIns="36575" rIns="73150" bIns="36575" rtlCol="0">
            <a:spAutoFit/>
          </a:bodyPr>
          <a:lstStyle/>
          <a:p>
            <a:pPr algn="ctr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NP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422611" y="3906659"/>
            <a:ext cx="452439" cy="350863"/>
          </a:xfrm>
          <a:prstGeom prst="rect">
            <a:avLst/>
          </a:prstGeom>
          <a:noFill/>
        </p:spPr>
        <p:txBody>
          <a:bodyPr wrap="square" lIns="73150" tIns="36575" rIns="73150" bIns="36575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VP</a:t>
            </a:r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195453" y="3164426"/>
            <a:ext cx="255590" cy="350863"/>
          </a:xfrm>
          <a:prstGeom prst="rect">
            <a:avLst/>
          </a:prstGeom>
          <a:noFill/>
        </p:spPr>
        <p:txBody>
          <a:bodyPr wrap="square" lIns="73150" tIns="36575" rIns="73150" bIns="36575" rtlCol="0">
            <a:spAutoFit/>
          </a:bodyPr>
          <a:lstStyle/>
          <a:p>
            <a:pPr algn="ctr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0" name="Straight Connector 89"/>
          <p:cNvCxnSpPr/>
          <p:nvPr/>
        </p:nvCxnSpPr>
        <p:spPr>
          <a:xfrm rot="5400000">
            <a:off x="524004" y="4890915"/>
            <a:ext cx="2286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5400000">
            <a:off x="337341" y="5118455"/>
            <a:ext cx="158746" cy="55778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7" idx="2"/>
          </p:cNvCxnSpPr>
          <p:nvPr/>
        </p:nvCxnSpPr>
        <p:spPr>
          <a:xfrm rot="16200000" flipH="1">
            <a:off x="835309" y="5168746"/>
            <a:ext cx="158744" cy="4572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150725" y="5476718"/>
            <a:ext cx="985851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-68353" y="5517832"/>
            <a:ext cx="1387494" cy="627862"/>
          </a:xfrm>
          <a:prstGeom prst="rect">
            <a:avLst/>
          </a:prstGeom>
          <a:noFill/>
        </p:spPr>
        <p:txBody>
          <a:bodyPr wrap="square" lIns="73150" tIns="36575" rIns="73150" bIns="36575" rtlCol="0">
            <a:spAutoFit/>
          </a:bodyPr>
          <a:lstStyle/>
          <a:p>
            <a:pPr algn="ctr"/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These measures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134989" y="5517429"/>
            <a:ext cx="1072348" cy="350863"/>
          </a:xfrm>
          <a:prstGeom prst="rect">
            <a:avLst/>
          </a:prstGeom>
          <a:noFill/>
        </p:spPr>
        <p:txBody>
          <a:bodyPr wrap="square" lIns="73150" tIns="36575" rIns="73150" bIns="36575" rtlCol="0">
            <a:spAutoFit/>
          </a:bodyPr>
          <a:lstStyle/>
          <a:p>
            <a:pPr algn="ctr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increased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011301" y="5519850"/>
            <a:ext cx="2044728" cy="350863"/>
          </a:xfrm>
          <a:prstGeom prst="rect">
            <a:avLst/>
          </a:prstGeom>
        </p:spPr>
        <p:txBody>
          <a:bodyPr wrap="square" lIns="73150" tIns="36575" rIns="73150" bIns="36575">
            <a:spAutoFit/>
          </a:bodyPr>
          <a:lstStyle/>
          <a:p>
            <a:pPr algn="ctr"/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he attractiveness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763925" y="5519871"/>
            <a:ext cx="1226691" cy="350863"/>
          </a:xfrm>
          <a:prstGeom prst="rect">
            <a:avLst/>
          </a:prstGeom>
        </p:spPr>
        <p:txBody>
          <a:bodyPr wrap="square" lIns="73150" tIns="36575" rIns="73150" bIns="36575">
            <a:spAutoFit/>
          </a:bodyPr>
          <a:lstStyle/>
          <a:p>
            <a:pPr algn="ctr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of Tianjin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4760689" y="5519945"/>
            <a:ext cx="1595659" cy="627862"/>
          </a:xfrm>
          <a:prstGeom prst="rect">
            <a:avLst/>
          </a:prstGeom>
        </p:spPr>
        <p:txBody>
          <a:bodyPr wrap="square" lIns="73150" tIns="36575" rIns="73150" bIns="36575">
            <a:spAutoFit/>
          </a:bodyPr>
          <a:lstStyle/>
          <a:p>
            <a:pPr algn="ctr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to Taiwanese merchants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705048" y="4967958"/>
            <a:ext cx="642950" cy="350863"/>
          </a:xfrm>
          <a:prstGeom prst="rect">
            <a:avLst/>
          </a:prstGeom>
          <a:noFill/>
        </p:spPr>
        <p:txBody>
          <a:bodyPr wrap="square" lIns="73150" tIns="36575" rIns="73150" bIns="36575" rtlCol="0">
            <a:spAutoFit/>
          </a:bodyPr>
          <a:lstStyle/>
          <a:p>
            <a:pPr algn="ctr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NP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065393" y="4967111"/>
            <a:ext cx="501818" cy="350863"/>
          </a:xfrm>
          <a:prstGeom prst="rect">
            <a:avLst/>
          </a:prstGeom>
          <a:noFill/>
        </p:spPr>
        <p:txBody>
          <a:bodyPr wrap="square" lIns="73150" tIns="36575" rIns="73150" bIns="36575" rtlCol="0">
            <a:spAutoFit/>
          </a:bodyPr>
          <a:lstStyle/>
          <a:p>
            <a:pPr algn="ctr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300421" y="4965536"/>
            <a:ext cx="497554" cy="350863"/>
          </a:xfrm>
          <a:prstGeom prst="rect">
            <a:avLst/>
          </a:prstGeom>
          <a:noFill/>
        </p:spPr>
        <p:txBody>
          <a:bodyPr wrap="square" lIns="73150" tIns="36575" rIns="73150" bIns="36575" rtlCol="0">
            <a:spAutoFit/>
          </a:bodyPr>
          <a:lstStyle/>
          <a:p>
            <a:pPr algn="ctr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4" name="Straight Connector 103"/>
          <p:cNvCxnSpPr>
            <a:stCxn id="89" idx="2"/>
          </p:cNvCxnSpPr>
          <p:nvPr/>
        </p:nvCxnSpPr>
        <p:spPr>
          <a:xfrm rot="5400000">
            <a:off x="855636" y="3291261"/>
            <a:ext cx="1243584" cy="169164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101" idx="0"/>
            <a:endCxn id="86" idx="2"/>
          </p:cNvCxnSpPr>
          <p:nvPr/>
        </p:nvCxnSpPr>
        <p:spPr>
          <a:xfrm rot="5400000" flipH="1" flipV="1">
            <a:off x="3324129" y="4509906"/>
            <a:ext cx="160447" cy="75565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89" idx="2"/>
            <a:endCxn id="88" idx="0"/>
          </p:cNvCxnSpPr>
          <p:nvPr/>
        </p:nvCxnSpPr>
        <p:spPr>
          <a:xfrm rot="16200000" flipH="1">
            <a:off x="2790354" y="3048182"/>
            <a:ext cx="391370" cy="132558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86" idx="0"/>
            <a:endCxn id="88" idx="2"/>
          </p:cNvCxnSpPr>
          <p:nvPr/>
        </p:nvCxnSpPr>
        <p:spPr>
          <a:xfrm rot="16200000" flipV="1">
            <a:off x="3615943" y="4290410"/>
            <a:ext cx="199126" cy="13335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102" idx="0"/>
            <a:endCxn id="86" idx="2"/>
          </p:cNvCxnSpPr>
          <p:nvPr/>
        </p:nvCxnSpPr>
        <p:spPr>
          <a:xfrm rot="16200000" flipV="1">
            <a:off x="3969442" y="4620250"/>
            <a:ext cx="159600" cy="53412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3" idx="0"/>
            <a:endCxn id="88" idx="2"/>
          </p:cNvCxnSpPr>
          <p:nvPr/>
        </p:nvCxnSpPr>
        <p:spPr>
          <a:xfrm rot="16200000" flipV="1">
            <a:off x="4245008" y="3661345"/>
            <a:ext cx="708014" cy="190036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1642997" y="4267046"/>
            <a:ext cx="2002536" cy="53949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rot="5400000">
            <a:off x="1486151" y="4984257"/>
            <a:ext cx="32004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01" idx="2"/>
          </p:cNvCxnSpPr>
          <p:nvPr/>
        </p:nvCxnSpPr>
        <p:spPr>
          <a:xfrm rot="5400000">
            <a:off x="2560179" y="5044500"/>
            <a:ext cx="192024" cy="74066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rot="16200000" flipH="1">
            <a:off x="3287127" y="5053046"/>
            <a:ext cx="201168" cy="7223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2266892" y="5513231"/>
            <a:ext cx="1497033" cy="15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2" idx="2"/>
          </p:cNvCxnSpPr>
          <p:nvPr/>
        </p:nvCxnSpPr>
        <p:spPr>
          <a:xfrm rot="5400000">
            <a:off x="4051126" y="5253966"/>
            <a:ext cx="201168" cy="32918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02" idx="2"/>
          </p:cNvCxnSpPr>
          <p:nvPr/>
        </p:nvCxnSpPr>
        <p:spPr>
          <a:xfrm rot="16200000" flipH="1">
            <a:off x="4417154" y="5217121"/>
            <a:ext cx="195257" cy="39696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3983003" y="5513231"/>
            <a:ext cx="730260" cy="15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03" idx="2"/>
          </p:cNvCxnSpPr>
          <p:nvPr/>
        </p:nvCxnSpPr>
        <p:spPr>
          <a:xfrm rot="5400000">
            <a:off x="5178866" y="5142901"/>
            <a:ext cx="196834" cy="54383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rot="16200000" flipH="1">
            <a:off x="5732077" y="5143817"/>
            <a:ext cx="192024" cy="55778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5005367" y="5513231"/>
            <a:ext cx="1095390" cy="15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74" idx="0"/>
            <a:endCxn id="79" idx="2"/>
          </p:cNvCxnSpPr>
          <p:nvPr/>
        </p:nvCxnSpPr>
        <p:spPr>
          <a:xfrm rot="16200000" flipV="1">
            <a:off x="10216416" y="4668612"/>
            <a:ext cx="725477" cy="75566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2223" y="452437"/>
            <a:ext cx="11063439" cy="1300163"/>
          </a:xfrm>
        </p:spPr>
        <p:txBody>
          <a:bodyPr/>
          <a:lstStyle/>
          <a:p>
            <a:r>
              <a:rPr lang="en-US" sz="4400" dirty="0" smtClean="0"/>
              <a:t>Bilingual Training: Inside Ratio Feature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 rot="3842830">
            <a:off x="1092275" y="6140203"/>
            <a:ext cx="2119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attractiveness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3777254">
            <a:off x="2183486" y="5482136"/>
            <a:ext cx="697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of</a:t>
            </a:r>
          </a:p>
        </p:txBody>
      </p:sp>
      <p:sp>
        <p:nvSpPr>
          <p:cNvPr id="8" name="TextBox 7"/>
          <p:cNvSpPr txBox="1"/>
          <p:nvPr/>
        </p:nvSpPr>
        <p:spPr>
          <a:xfrm rot="4019829">
            <a:off x="2594595" y="5807495"/>
            <a:ext cx="1335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Tianjin</a:t>
            </a:r>
          </a:p>
        </p:txBody>
      </p:sp>
      <p:sp>
        <p:nvSpPr>
          <p:cNvPr id="9" name="TextBox 8"/>
          <p:cNvSpPr txBox="1"/>
          <p:nvPr/>
        </p:nvSpPr>
        <p:spPr>
          <a:xfrm rot="4019829">
            <a:off x="3459441" y="5525488"/>
            <a:ext cx="735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</a:t>
            </a:r>
          </a:p>
        </p:txBody>
      </p:sp>
      <p:sp>
        <p:nvSpPr>
          <p:cNvPr id="10" name="TextBox 9"/>
          <p:cNvSpPr txBox="1"/>
          <p:nvPr/>
        </p:nvSpPr>
        <p:spPr>
          <a:xfrm rot="4019829">
            <a:off x="3802198" y="5956563"/>
            <a:ext cx="1698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Taiwanese</a:t>
            </a:r>
          </a:p>
        </p:txBody>
      </p:sp>
      <p:sp>
        <p:nvSpPr>
          <p:cNvPr id="11" name="TextBox 10"/>
          <p:cNvSpPr txBox="1"/>
          <p:nvPr/>
        </p:nvSpPr>
        <p:spPr>
          <a:xfrm rot="4019829">
            <a:off x="4488093" y="5961456"/>
            <a:ext cx="1749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merchants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99114" y="3032538"/>
            <a:ext cx="1211824" cy="566307"/>
          </a:xfrm>
          <a:prstGeom prst="rect">
            <a:avLst/>
          </a:prstGeom>
        </p:spPr>
        <p:txBody>
          <a:bodyPr wrap="square" lIns="73150" tIns="36575" rIns="73150" bIns="36575">
            <a:spAutoFit/>
          </a:bodyPr>
          <a:lstStyle/>
          <a:p>
            <a:pPr algn="l"/>
            <a:r>
              <a:rPr lang="zh-CN" altLang="en-US" sz="3200" dirty="0" smtClean="0">
                <a:latin typeface="SimSun" pitchFamily="2" charset="-122"/>
                <a:ea typeface="SimSun" pitchFamily="2" charset="-122"/>
              </a:rPr>
              <a:t>对</a:t>
            </a:r>
            <a:endParaRPr lang="en-US" sz="3200" dirty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35627" y="4200954"/>
            <a:ext cx="735172" cy="566307"/>
          </a:xfrm>
          <a:prstGeom prst="rect">
            <a:avLst/>
          </a:prstGeom>
        </p:spPr>
        <p:txBody>
          <a:bodyPr wrap="square" lIns="73150" tIns="36575" rIns="73150" bIns="36575">
            <a:spAutoFit/>
          </a:bodyPr>
          <a:lstStyle/>
          <a:p>
            <a:pPr algn="l"/>
            <a:r>
              <a:rPr lang="zh-CN" altLang="en-US" sz="3200" dirty="0">
                <a:latin typeface="SimSun" pitchFamily="2" charset="-122"/>
                <a:ea typeface="SimSun" pitchFamily="2" charset="-122"/>
              </a:rPr>
              <a:t>的</a:t>
            </a:r>
            <a:endParaRPr lang="en-US" sz="3200" dirty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35627" y="4803774"/>
            <a:ext cx="1428768" cy="566307"/>
          </a:xfrm>
          <a:prstGeom prst="rect">
            <a:avLst/>
          </a:prstGeom>
        </p:spPr>
        <p:txBody>
          <a:bodyPr wrap="square" lIns="73150" tIns="36575" rIns="73150" bIns="36575">
            <a:spAutoFit/>
          </a:bodyPr>
          <a:lstStyle/>
          <a:p>
            <a:pPr algn="ctr"/>
            <a:r>
              <a:rPr lang="zh-CN" altLang="en-US" sz="3200" dirty="0">
                <a:latin typeface="SimSun" pitchFamily="2" charset="-122"/>
                <a:ea typeface="SimSun" pitchFamily="2" charset="-122"/>
              </a:rPr>
              <a:t>吸引力</a:t>
            </a:r>
            <a:endParaRPr lang="en-US" sz="3200" dirty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53062" y="2357403"/>
            <a:ext cx="1162096" cy="566307"/>
          </a:xfrm>
          <a:prstGeom prst="rect">
            <a:avLst/>
          </a:prstGeom>
        </p:spPr>
        <p:txBody>
          <a:bodyPr wrap="square" lIns="73150" tIns="36575" rIns="73150" bIns="36575">
            <a:spAutoFit/>
          </a:bodyPr>
          <a:lstStyle/>
          <a:p>
            <a:pPr algn="ctr"/>
            <a:r>
              <a:rPr lang="zh-CN" altLang="en-US" sz="3200" dirty="0">
                <a:latin typeface="SimSun" pitchFamily="2" charset="-122"/>
                <a:ea typeface="SimSun" pitchFamily="2" charset="-122"/>
              </a:rPr>
              <a:t>天津</a:t>
            </a:r>
            <a:endParaRPr lang="en-US" sz="3200" dirty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62601" y="3580233"/>
            <a:ext cx="1211824" cy="566307"/>
          </a:xfrm>
          <a:prstGeom prst="rect">
            <a:avLst/>
          </a:prstGeom>
        </p:spPr>
        <p:txBody>
          <a:bodyPr wrap="square" lIns="73150" tIns="36575" rIns="73150" bIns="36575">
            <a:spAutoFit/>
          </a:bodyPr>
          <a:lstStyle/>
          <a:p>
            <a:pPr algn="l"/>
            <a:r>
              <a:rPr lang="zh-CN" altLang="en-US" sz="3200" dirty="0" smtClean="0">
                <a:latin typeface="SimSun" pitchFamily="2" charset="-122"/>
                <a:ea typeface="SimSun" pitchFamily="2" charset="-122"/>
              </a:rPr>
              <a:t>台商</a:t>
            </a:r>
            <a:endParaRPr lang="en-US" sz="3200" dirty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 rot="5400000">
            <a:off x="7205225" y="3352770"/>
            <a:ext cx="621177" cy="566307"/>
          </a:xfrm>
          <a:prstGeom prst="rect">
            <a:avLst/>
          </a:prstGeom>
          <a:noFill/>
        </p:spPr>
        <p:txBody>
          <a:bodyPr wrap="square" lIns="73150" tIns="36575" rIns="73150" bIns="36575" rtlCol="0">
            <a:spAutoFit/>
          </a:bodyPr>
          <a:lstStyle/>
          <a:p>
            <a:pPr algn="ctr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rot="10800000">
            <a:off x="6781493" y="3109371"/>
            <a:ext cx="411480" cy="50292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0800000" flipV="1">
            <a:off x="6773868" y="3591229"/>
            <a:ext cx="411480" cy="50292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6255071" y="3590583"/>
            <a:ext cx="100584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1427089" y="2412966"/>
          <a:ext cx="3979920" cy="30115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63320"/>
                <a:gridCol w="663320"/>
                <a:gridCol w="663320"/>
                <a:gridCol w="663320"/>
                <a:gridCol w="663320"/>
                <a:gridCol w="663320"/>
              </a:tblGrid>
              <a:tr h="6023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023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023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6023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02306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3946490" y="7615275"/>
            <a:ext cx="1387951" cy="504752"/>
          </a:xfrm>
          <a:prstGeom prst="rect">
            <a:avLst/>
          </a:prstGeom>
          <a:noFill/>
        </p:spPr>
        <p:txBody>
          <a:bodyPr wrap="square" lIns="73150" tIns="36575" rIns="73150" bIns="36575" rtlCol="0">
            <a:spAutoFit/>
          </a:bodyPr>
          <a:lstStyle/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3635336" y="7067580"/>
            <a:ext cx="914400" cy="4572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4563721" y="7067580"/>
            <a:ext cx="914400" cy="47466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642956" y="7067580"/>
            <a:ext cx="18288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920812" y="7950322"/>
            <a:ext cx="1387951" cy="504752"/>
          </a:xfrm>
          <a:prstGeom prst="rect">
            <a:avLst/>
          </a:prstGeom>
          <a:noFill/>
        </p:spPr>
        <p:txBody>
          <a:bodyPr wrap="square" lIns="73150" tIns="36575" rIns="73150" bIns="36575" rtlCol="0">
            <a:spAutoFit/>
          </a:bodyPr>
          <a:lstStyle/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1609658" y="7402627"/>
            <a:ext cx="914400" cy="4572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2538043" y="7402627"/>
            <a:ext cx="914400" cy="47466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617278" y="7402627"/>
            <a:ext cx="18288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 bwMode="auto">
          <a:xfrm>
            <a:off x="7961562" y="6629424"/>
            <a:ext cx="3537743" cy="767688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FFFFFF"/>
              </a:gs>
            </a:gsLst>
            <a:lin ang="5400000" scaled="1"/>
            <a:tileRect/>
          </a:gradFill>
          <a:ln/>
          <a:effectLst/>
        </p:spPr>
      </p:pic>
      <p:sp>
        <p:nvSpPr>
          <p:cNvPr id="62" name="TextBox 61"/>
          <p:cNvSpPr txBox="1"/>
          <p:nvPr/>
        </p:nvSpPr>
        <p:spPr>
          <a:xfrm rot="5400000">
            <a:off x="6511351" y="2404454"/>
            <a:ext cx="1022362" cy="566307"/>
          </a:xfrm>
          <a:prstGeom prst="rect">
            <a:avLst/>
          </a:prstGeom>
          <a:noFill/>
        </p:spPr>
        <p:txBody>
          <a:bodyPr wrap="square" lIns="73150" tIns="36575" rIns="73150" bIns="36575" rtlCol="0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NNP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 rot="5400000">
            <a:off x="7971871" y="2914049"/>
            <a:ext cx="1022362" cy="566307"/>
          </a:xfrm>
          <a:prstGeom prst="rect">
            <a:avLst/>
          </a:prstGeom>
          <a:noFill/>
        </p:spPr>
        <p:txBody>
          <a:bodyPr wrap="square" lIns="73150" tIns="36575" rIns="73150" bIns="36575" rtlCol="0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NP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4" name="Straight Connector 63"/>
          <p:cNvCxnSpPr>
            <a:stCxn id="62" idx="0"/>
            <a:endCxn id="63" idx="2"/>
          </p:cNvCxnSpPr>
          <p:nvPr/>
        </p:nvCxnSpPr>
        <p:spPr>
          <a:xfrm>
            <a:off x="7305686" y="2687608"/>
            <a:ext cx="894213" cy="50959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18" idx="0"/>
            <a:endCxn id="63" idx="2"/>
          </p:cNvCxnSpPr>
          <p:nvPr/>
        </p:nvCxnSpPr>
        <p:spPr>
          <a:xfrm flipV="1">
            <a:off x="7798967" y="3197203"/>
            <a:ext cx="400932" cy="43872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 bwMode="auto">
          <a:xfrm>
            <a:off x="7961562" y="7651787"/>
            <a:ext cx="3537743" cy="767688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FFFFFF"/>
              </a:gs>
            </a:gsLst>
            <a:lin ang="5400000" scaled="1"/>
            <a:tileRect/>
          </a:gradFill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643085" y="452437"/>
            <a:ext cx="11577707" cy="1300163"/>
          </a:xfrm>
        </p:spPr>
        <p:txBody>
          <a:bodyPr/>
          <a:lstStyle/>
          <a:p>
            <a:r>
              <a:rPr lang="en-US" sz="4400" dirty="0" smtClean="0"/>
              <a:t>Monolingual Features in the Bilingual Model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 rot="3107355">
            <a:off x="327903" y="6424762"/>
            <a:ext cx="2119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attractiveness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3041779">
            <a:off x="1185688" y="5902012"/>
            <a:ext cx="697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</a:t>
            </a:r>
          </a:p>
        </p:txBody>
      </p:sp>
      <p:sp>
        <p:nvSpPr>
          <p:cNvPr id="8" name="TextBox 7"/>
          <p:cNvSpPr txBox="1"/>
          <p:nvPr/>
        </p:nvSpPr>
        <p:spPr>
          <a:xfrm rot="3284354">
            <a:off x="1646082" y="6164166"/>
            <a:ext cx="1335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Tianjin</a:t>
            </a:r>
          </a:p>
        </p:txBody>
      </p:sp>
      <p:sp>
        <p:nvSpPr>
          <p:cNvPr id="9" name="TextBox 8"/>
          <p:cNvSpPr txBox="1"/>
          <p:nvPr/>
        </p:nvSpPr>
        <p:spPr>
          <a:xfrm rot="3284354">
            <a:off x="2338254" y="5919586"/>
            <a:ext cx="735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</a:t>
            </a:r>
          </a:p>
        </p:txBody>
      </p:sp>
      <p:sp>
        <p:nvSpPr>
          <p:cNvPr id="10" name="TextBox 9"/>
          <p:cNvSpPr txBox="1"/>
          <p:nvPr/>
        </p:nvSpPr>
        <p:spPr>
          <a:xfrm rot="3284354">
            <a:off x="2710226" y="6312656"/>
            <a:ext cx="1698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Taiwanese</a:t>
            </a:r>
          </a:p>
        </p:txBody>
      </p:sp>
      <p:sp>
        <p:nvSpPr>
          <p:cNvPr id="11" name="TextBox 10"/>
          <p:cNvSpPr txBox="1"/>
          <p:nvPr/>
        </p:nvSpPr>
        <p:spPr>
          <a:xfrm rot="3284354">
            <a:off x="3327951" y="6296596"/>
            <a:ext cx="1749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merchants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48105" y="3527406"/>
            <a:ext cx="747723" cy="566307"/>
          </a:xfrm>
          <a:prstGeom prst="rect">
            <a:avLst/>
          </a:prstGeom>
        </p:spPr>
        <p:txBody>
          <a:bodyPr wrap="square" lIns="73150" tIns="36575" rIns="73150" bIns="36575">
            <a:spAutoFit/>
          </a:bodyPr>
          <a:lstStyle/>
          <a:p>
            <a:pPr algn="l"/>
            <a:r>
              <a:rPr lang="zh-CN" altLang="en-US" sz="3200" dirty="0" smtClean="0">
                <a:latin typeface="SimSun" pitchFamily="2" charset="-122"/>
                <a:ea typeface="SimSun" pitchFamily="2" charset="-122"/>
              </a:rPr>
              <a:t>对</a:t>
            </a:r>
            <a:endParaRPr lang="en-US" sz="3200" dirty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92542" y="4700665"/>
            <a:ext cx="735172" cy="504752"/>
          </a:xfrm>
          <a:prstGeom prst="rect">
            <a:avLst/>
          </a:prstGeom>
        </p:spPr>
        <p:txBody>
          <a:bodyPr wrap="square" lIns="73150" tIns="36575" rIns="73150" bIns="36575">
            <a:spAutoFit/>
          </a:bodyPr>
          <a:lstStyle/>
          <a:p>
            <a:pPr algn="l"/>
            <a:r>
              <a:rPr lang="zh-CN" altLang="en-US" sz="2800" dirty="0">
                <a:latin typeface="SimSun" pitchFamily="2" charset="-122"/>
                <a:ea typeface="SimSun" pitchFamily="2" charset="-122"/>
              </a:rPr>
              <a:t>的</a:t>
            </a:r>
            <a:endParaRPr lang="en-US" sz="2800" dirty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092542" y="5241930"/>
            <a:ext cx="1428768" cy="504752"/>
          </a:xfrm>
          <a:prstGeom prst="rect">
            <a:avLst/>
          </a:prstGeom>
        </p:spPr>
        <p:txBody>
          <a:bodyPr wrap="square" lIns="73150" tIns="36575" rIns="73150" bIns="36575">
            <a:spAutoFit/>
          </a:bodyPr>
          <a:lstStyle/>
          <a:p>
            <a:pPr algn="l"/>
            <a:r>
              <a:rPr lang="zh-CN" altLang="en-US" sz="2800" dirty="0">
                <a:latin typeface="SimSun" pitchFamily="2" charset="-122"/>
                <a:ea typeface="SimSun" pitchFamily="2" charset="-122"/>
              </a:rPr>
              <a:t>吸引力</a:t>
            </a:r>
            <a:endParaRPr lang="en-US" sz="2800" dirty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111592" y="2959512"/>
            <a:ext cx="1162096" cy="566307"/>
          </a:xfrm>
          <a:prstGeom prst="rect">
            <a:avLst/>
          </a:prstGeom>
        </p:spPr>
        <p:txBody>
          <a:bodyPr wrap="square" lIns="73150" tIns="36575" rIns="73150" bIns="36575">
            <a:spAutoFit/>
          </a:bodyPr>
          <a:lstStyle/>
          <a:p>
            <a:pPr algn="l"/>
            <a:r>
              <a:rPr lang="zh-CN" altLang="en-US" sz="3200" dirty="0">
                <a:latin typeface="SimSun" pitchFamily="2" charset="-122"/>
                <a:ea typeface="SimSun" pitchFamily="2" charset="-122"/>
              </a:rPr>
              <a:t>天津</a:t>
            </a:r>
            <a:endParaRPr lang="en-US" sz="3200" dirty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56029" y="4091415"/>
            <a:ext cx="1211824" cy="566307"/>
          </a:xfrm>
          <a:prstGeom prst="rect">
            <a:avLst/>
          </a:prstGeom>
        </p:spPr>
        <p:txBody>
          <a:bodyPr wrap="square" lIns="73150" tIns="36575" rIns="73150" bIns="36575">
            <a:spAutoFit/>
          </a:bodyPr>
          <a:lstStyle/>
          <a:p>
            <a:pPr algn="l"/>
            <a:r>
              <a:rPr lang="zh-CN" altLang="en-US" sz="3200" dirty="0" smtClean="0">
                <a:latin typeface="SimSun" pitchFamily="2" charset="-122"/>
                <a:ea typeface="SimSun" pitchFamily="2" charset="-122"/>
              </a:rPr>
              <a:t>台商</a:t>
            </a:r>
            <a:endParaRPr lang="en-US" sz="3200" dirty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 rot="5400000">
            <a:off x="5772486" y="4998156"/>
            <a:ext cx="711666" cy="566307"/>
          </a:xfrm>
          <a:prstGeom prst="rect">
            <a:avLst/>
          </a:prstGeom>
          <a:noFill/>
        </p:spPr>
        <p:txBody>
          <a:bodyPr wrap="square" lIns="73150" tIns="36575" rIns="73150" bIns="36575" rtlCol="0">
            <a:spAutoFit/>
          </a:bodyPr>
          <a:lstStyle/>
          <a:p>
            <a:pPr algn="ctr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rot="10800000">
            <a:off x="5384474" y="4699988"/>
            <a:ext cx="411480" cy="50292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0800000" flipV="1">
            <a:off x="5386374" y="5191371"/>
            <a:ext cx="411480" cy="50292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4867577" y="5190725"/>
            <a:ext cx="100584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50781" y="2967092"/>
          <a:ext cx="3505248" cy="282253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84208"/>
                <a:gridCol w="584208"/>
                <a:gridCol w="584208"/>
                <a:gridCol w="584208"/>
                <a:gridCol w="584208"/>
                <a:gridCol w="584208"/>
              </a:tblGrid>
              <a:tr h="5645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645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645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5645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64507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77755" y="7791410"/>
            <a:ext cx="1387951" cy="504752"/>
          </a:xfrm>
          <a:prstGeom prst="rect">
            <a:avLst/>
          </a:prstGeom>
          <a:noFill/>
        </p:spPr>
        <p:txBody>
          <a:bodyPr wrap="square" lIns="73150" tIns="36575" rIns="73150" bIns="36575" rtlCol="0">
            <a:spAutoFit/>
          </a:bodyPr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VP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73018" y="7312059"/>
            <a:ext cx="502920" cy="42062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169915" y="7313569"/>
            <a:ext cx="539496" cy="42062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687308" y="7317954"/>
            <a:ext cx="100584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04729" y="2065299"/>
            <a:ext cx="11428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We need some monolingual input for accurate modeling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867531" y="3087663"/>
            <a:ext cx="6137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But we can’t include the full monolingual models as features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940556" y="5168904"/>
            <a:ext cx="6137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We include weakened versions of the monolingual models</a:t>
            </a:r>
          </a:p>
        </p:txBody>
      </p:sp>
      <p:pic>
        <p:nvPicPr>
          <p:cNvPr id="51" name="Picture 5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 bwMode="auto">
          <a:xfrm>
            <a:off x="303213" y="8538789"/>
            <a:ext cx="12673097" cy="719571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FFFFFF"/>
              </a:gs>
            </a:gsLst>
            <a:lin ang="5400000" scaled="1"/>
            <a:tileRect/>
          </a:gradFill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26" grpId="0"/>
      <p:bldP spid="35" grpId="0"/>
      <p:bldP spid="47" grpId="0"/>
      <p:bldP spid="4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ADMINISTRATOR@ITFOZEGHACEBWQ8A" val="3028"/>
  <p:tag name="DEFAULTDISPLAYSOURCE" val="\documentclass{article}\pagestyle{empty}&#10;\begin{document}&#10;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&#10;&#10;\begin{document}&#10;&#10;\[&#10;q_{\lambda_{1},\lambda_{2},\boldsymbol{\theta}}(y|x) \overset{def}{=}&#10;\max_{a}~\exp\left[\lambda_{1}\ell^{W}_{1} + \lambda_{2}\ell^{W}_{2} +&#10; \boldsymbol{\theta}^\top\boldsymbol{\phi}(y_{1},a,y_{2})&#10;- A(\lambda_{1},\lambda_{2},\boldsymbol{\theta};x)\right]~.&#10;\]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35"/>
  <p:tag name="PICTUREFILESIZE" val="1656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&#10;&#10;\DeclareMathOperator*{\argmax}{argmax}&#10;&#10;\begin{document}&#10;&#10;\texttt{&#10;\setlength{\tabcolsep}{3pt}&#10;\begin{tabular}{ll}&#10;\textbf{Input:} &amp; full and weakened monolingual models: \\[3pt]&#10;&amp; $p^{F}_{1}(y_{1}|x_1)$, $p^{F}_{2}(y_{2}|x_2)$, $p^{W}_{1}(y_{1}|x_1)$, $p^{W}_{2}(y_{2}|x_2)$\\[7pt]&#10;&amp; unannotated bilingual data \\[14pt]&#10;\textbf{Output:} &amp; bilingual parameters: $\hat{\boldsymbol{\theta}},\hat{\lambda}_{1},\hat{\lambda}_{2}$\\[14pt]&#10;\textbf{1.} &amp; Label $U$ with full monolingual models: \\[3pt]&#10;&amp; $\forall x \in U,~\hat{y}_M = \argmax_{y} p_1(y_1 | x_1) p_2(y_2 | x_2)$.\\[7pt]&#10;\textbf{2.} &amp; Return\quad $\argmax_{\lambda_1, \lambda_2,&#10;            \boldsymbol{\theta}}~&#10;            \prod_{x \in U} q_{\boldsymbol{\theta},\lambda_{1},\lambda_{2}}(\hat{y}_M|x)$&#10;       \end{tabular}&#10;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45"/>
  <p:tag name="PICTUREFILESIZE" val="5704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&#10;&#10;\DeclareMathOperator*{\argmax}{argmax}&#10;&#10;\begin{document}&#10;&#10;\[&#10;\argmax_{y} ~\max_{a}\exp\left[\lambda_{1}\ell^{W}_{1} + \lambda_{2}\ell^{W}_{2} +&#10; \boldsymbol{\theta}^\top\boldsymbol{\phi}(y_{1},a,y_{2})&#10;- A(\lambda_{1},\lambda_{2},\boldsymbol{\theta};x)\right]&#10;\]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89"/>
  <p:tag name="PICTUREFILESIZE" val="1490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&#10;&#10;\DeclareMathOperator*{\argmax}{argmax}&#10;&#10;\begin{document}&#10;&#10;\[&#10;\argmax_{y} ~\max_{a}\exp\left[\ell^{F}_{1} + \ell^{F}_{2} +&#10; \boldsymbol{\theta}^\top\boldsymbol{\phi}(y_{1},a,y_{2})&#10;- A(\lambda_{1},\lambda_{2},\boldsymbol{\theta};x)\right]&#10;\]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63"/>
  <p:tag name="PICTUREFILESIZE" val="1336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&#10;&#10;\DeclareMathOperator*{\argmax}{argmax}&#10;&#10;\begin{document}&#10;&#10;\[&#10;\argmax_{y} ~\max_{a}\exp\left[\lambda_{1}\ell^{F}_{1} + \lambda_{2}\ell^{F}_{2} +&#10; \boldsymbol{\theta}^\top\boldsymbol{\phi}(y_{1},a,y_{2})&#10;- A(\lambda_{1},\lambda_{2},\boldsymbol{\theta};x)\right]&#10;\]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83"/>
  <p:tag name="PICTUREFILESIZE" val="1428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&#10;$\left(e_i^{(1)},c_j^{(1)}\right)\succ\left(e_i^{(2)},c_j^{(2)}\right)$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04"/>
  <p:tag name="PICTUREFILESIZE" val="618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&#10;$e_i^{(1)} &gt; e_i^{(2)}$ and $c_j^{(1)} \geq c_j^{(2)}$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09"/>
  <p:tag name="PICTUREFILESIZE" val="534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&#10;$e_j^{(1)} &gt; e_j^{(2)}$ and $c_i^{(1)} \geq c_i^{(2)}$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09"/>
  <p:tag name="PICTUREFILESIZE" val="533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&#10;&#10;\begin{document}&#10;&#10;$f:\left(e_{i},c_{j}\right) \rightarrow \mathbb{R}$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6"/>
  <p:tag name="PICTUREFILESIZE" val="287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&#10;&#10;\begin{document}&#10;&#10;$\left(e^{1}_{i},c^{1}_{j}\right) \succ \left(e^{2}_{i}, c^{2}_{j}\right) \leftrightarrow f(e^{1}_{i},c^{1}_{j}) &gt; f(e^{2}_{i},c^{2}_{j})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75"/>
  <p:tag name="PICTUREFILESIZE" val="899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&#10;&#10;\begin{document}&#10;&#10;$f$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"/>
  <p:tag name="PICTUREFILESIZE" val="38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&#10;&#10;\begin{document}&#10;&#10;\[&#10;s(e_{i}) = \max_{j} f\left(e_{i},c_{j}\right)&#10;\]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89"/>
  <p:tag name="PICTUREFILESIZE" val="464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&#10;&#10;\begin{document}&#10;&#10;\[&#10;s(e_{i}) = \frac{1}{n} \sum_{j} f\left(e_{i},c_{j}\right)&#10;\]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95"/>
  <p:tag name="PICTUREFILESIZE" val="578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&#10;&#10;\begin{document}&#10;&#10;\[&#10;x = \left(x_{1},x_{2}\right)&#10;\]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51"/>
  <p:tag name="PICTUREFILESIZE" val="205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&#10;&#10;\begin{document}&#10;&#10;\[&#10;y = \left(y_{1},y_{2}\right)&#10;\]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219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&#10;&#10;\begin{document}&#10;&#10;\[&#10;p_{\boldsymbol{\theta}}(y|x) = \sum_{a} p_{\boldsymbol{\theta}}(y,a|x)&#10;\]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02"/>
  <p:tag name="PICTUREFILESIZE" val="614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&#10;&#10;\begin{document}&#10;&#10;\[&#10;q_{\boldsymbol{\theta}}(y|x) = \max_{a} p_{\boldsymbol{\theta}}(y,a|x)&#10;\]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05"/>
  <p:tag name="PICTUREFILESIZE" val="570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&#10;&#10;\begin{document}&#10;&#10;\[&#10;p_{\boldsymbol{\theta}}(y,a|x) = \exp\left[\boldsymbol{\theta}^\top\boldsymbol{\phi}(y_{1},a,y_{2}) - A(\boldsymbol{\theta};x)\right]&#10;\]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84"/>
  <p:tag name="PICTUREFILESIZE" val="940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math}&#10;\usepackage{amsfonts}&#10;&#10;\definecolor{green}{rgb}{0.0,0.5,0.0}&#10;&#10;&#10;\begin{document}&#10;\color{green}&#10;INS-RATE: $\frac{3}{3}$&#10;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60"/>
  <p:tag name="PICTUREFILESIZE" val="715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math}&#10;\usepackage{amsfonts}&#10;&#10;\definecolor{red}{rgb}{0.8,0.0,0.0}&#10;&#10;&#10;\begin{document}&#10;\color{red}&#10;INS-RATE: $\frac{1}{6}$&#10;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60"/>
  <p:tag name="PICTUREFILESIZE" val="5144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2E38A8"/>
      </a:accent1>
      <a:accent2>
        <a:srgbClr val="333399"/>
      </a:accent2>
      <a:accent3>
        <a:srgbClr val="FFFFFF"/>
      </a:accent3>
      <a:accent4>
        <a:srgbClr val="000000"/>
      </a:accent4>
      <a:accent5>
        <a:srgbClr val="ADAED1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Arial"/>
        <a:ea typeface="ヒラギノ角ゴ Pro W3"/>
        <a:cs typeface=""/>
      </a:majorFont>
      <a:minorFont>
        <a:latin typeface="Arial Narrow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 Narrow" pitchFamily="34" charset="0"/>
            <a:ea typeface="ヒラギノ角ゴ Pro W3" pitchFamily="-80" charset="-128"/>
            <a:sym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 Narrow" pitchFamily="34" charset="0"/>
            <a:ea typeface="ヒラギノ角ゴ Pro W3" pitchFamily="-80" charset="-128"/>
            <a:sym typeface="Arial Narrow" pitchFamily="34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25403</TotalTime>
  <Pages>0</Pages>
  <Words>1698</Words>
  <Characters>0</Characters>
  <Application>Microsoft Office PowerPoint</Application>
  <PresentationFormat>Custom</PresentationFormat>
  <Lines>0</Lines>
  <Paragraphs>529</Paragraphs>
  <Slides>29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22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53" baseType="lpstr">
      <vt:lpstr>Arial</vt:lpstr>
      <vt:lpstr>ヒラギノ角ゴ Pro W3</vt:lpstr>
      <vt:lpstr>Arial Narrow</vt:lpstr>
      <vt:lpstr>Wingdings</vt:lpstr>
      <vt:lpstr>CMMI10</vt:lpstr>
      <vt:lpstr>CMSY10</vt:lpstr>
      <vt:lpstr>CMEX10</vt:lpstr>
      <vt:lpstr>MSBM10</vt:lpstr>
      <vt:lpstr>CMMI7</vt:lpstr>
      <vt:lpstr>CMMI5</vt:lpstr>
      <vt:lpstr>CMR10</vt:lpstr>
      <vt:lpstr>CMSY10ORIG</vt:lpstr>
      <vt:lpstr>CMBX10</vt:lpstr>
      <vt:lpstr>CMMIB7</vt:lpstr>
      <vt:lpstr>CMR7</vt:lpstr>
      <vt:lpstr>Times New Roman</vt:lpstr>
      <vt:lpstr>Calibri</vt:lpstr>
      <vt:lpstr>SimSun</vt:lpstr>
      <vt:lpstr>Lucida Grande</vt:lpstr>
      <vt:lpstr>新細明體</vt:lpstr>
      <vt:lpstr>ＭＳ 明朝</vt:lpstr>
      <vt:lpstr>Tahoma</vt:lpstr>
      <vt:lpstr>Title</vt:lpstr>
      <vt:lpstr>Acrobat Document</vt:lpstr>
      <vt:lpstr>Learning Better Monolingual Models from Bilingual Data</vt:lpstr>
      <vt:lpstr>Improving Named Entity Recognition (NER)</vt:lpstr>
      <vt:lpstr>Improving Syntactic Parsing</vt:lpstr>
      <vt:lpstr>Improving Web Search </vt:lpstr>
      <vt:lpstr>Part 1: Sentence-Level Models</vt:lpstr>
      <vt:lpstr>Some Notation</vt:lpstr>
      <vt:lpstr>Bilingual label-label alignments</vt:lpstr>
      <vt:lpstr>Bilingual Training: Inside Ratio Feature</vt:lpstr>
      <vt:lpstr>Monolingual Features in the Bilingual Model</vt:lpstr>
      <vt:lpstr>Final Training Procedure</vt:lpstr>
      <vt:lpstr>Combining Mono and Bilingual Models</vt:lpstr>
      <vt:lpstr>Parsing Data and Setup</vt:lpstr>
      <vt:lpstr>Parsing Results – Chinese &amp; English</vt:lpstr>
      <vt:lpstr>Syntactic MT Rule Extraction</vt:lpstr>
      <vt:lpstr>Comparing Prediction Methods</vt:lpstr>
      <vt:lpstr>Part 2: Bilingual Web Search Ranking</vt:lpstr>
      <vt:lpstr>Creating training data: From clickthrough rates to rankings</vt:lpstr>
      <vt:lpstr>From monolingual to bilingual rankings</vt:lpstr>
      <vt:lpstr>Learning a bilingual ranking function</vt:lpstr>
      <vt:lpstr>Features</vt:lpstr>
      <vt:lpstr>Prediction – Construct monolingual ranking</vt:lpstr>
      <vt:lpstr>How many queries are bilingual?</vt:lpstr>
      <vt:lpstr>Evaluation Setup</vt:lpstr>
      <vt:lpstr>Chinese Ranking Performance</vt:lpstr>
      <vt:lpstr>Top Improved Queries</vt:lpstr>
      <vt:lpstr>Conclusions</vt:lpstr>
      <vt:lpstr>Thanks!</vt:lpstr>
      <vt:lpstr>NER Data and Setup</vt:lpstr>
      <vt:lpstr>NER Results – German Parliament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Tailoring Word Alignments to Syntactic Machine Translation</dc:title>
  <dc:creator>blitzer</dc:creator>
  <cp:lastModifiedBy>Windows User</cp:lastModifiedBy>
  <cp:revision>914</cp:revision>
  <dcterms:modified xsi:type="dcterms:W3CDTF">2009-07-30T01:37:05Z</dcterms:modified>
</cp:coreProperties>
</file>