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tags/tag39.xml" ContentType="application/vnd.openxmlformats-officedocument.presentationml.tags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notesSlides/notesSlide24.xml" ContentType="application/vnd.openxmlformats-officedocument.presentationml.notesSlide+xml"/>
  <Override PartName="/ppt/tags/tag48.xml" ContentType="application/vnd.openxmlformats-officedocument.presentationml.tags+xml"/>
  <Override PartName="/ppt/notesSlides/notesSlide26.xml" ContentType="application/vnd.openxmlformats-officedocument.presentationml.notesSlide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notesSlides/notesSlide22.xml" ContentType="application/vnd.openxmlformats-officedocument.presentationml.notesSlide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24.xml" ContentType="application/vnd.openxmlformats-officedocument.presentationml.tags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notesSlides/notesSlide31.xml" ContentType="application/vnd.openxmlformats-officedocument.presentationml.notesSlide+xml"/>
  <Override PartName="/ppt/tags/tag6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Default Extension="xls" ContentType="application/vnd.ms-excel"/>
  <Override PartName="/ppt/tags/tag58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9" r:id="rId1"/>
  </p:sldMasterIdLst>
  <p:notesMasterIdLst>
    <p:notesMasterId r:id="rId35"/>
  </p:notesMasterIdLst>
  <p:sldIdLst>
    <p:sldId id="256" r:id="rId2"/>
    <p:sldId id="257" r:id="rId3"/>
    <p:sldId id="317" r:id="rId4"/>
    <p:sldId id="258" r:id="rId5"/>
    <p:sldId id="318" r:id="rId6"/>
    <p:sldId id="260" r:id="rId7"/>
    <p:sldId id="290" r:id="rId8"/>
    <p:sldId id="291" r:id="rId9"/>
    <p:sldId id="293" r:id="rId10"/>
    <p:sldId id="294" r:id="rId11"/>
    <p:sldId id="295" r:id="rId12"/>
    <p:sldId id="296" r:id="rId13"/>
    <p:sldId id="297" r:id="rId14"/>
    <p:sldId id="319" r:id="rId15"/>
    <p:sldId id="306" r:id="rId16"/>
    <p:sldId id="300" r:id="rId17"/>
    <p:sldId id="301" r:id="rId18"/>
    <p:sldId id="302" r:id="rId19"/>
    <p:sldId id="307" r:id="rId20"/>
    <p:sldId id="272" r:id="rId21"/>
    <p:sldId id="273" r:id="rId22"/>
    <p:sldId id="314" r:id="rId23"/>
    <p:sldId id="315" r:id="rId24"/>
    <p:sldId id="316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7" r:id="rId34"/>
  </p:sldIdLst>
  <p:sldSz cx="13004800" cy="9753600"/>
  <p:notesSz cx="6858000" cy="9144000"/>
  <p:embeddedFontLst>
    <p:embeddedFont>
      <p:font typeface="Arial Narrow" pitchFamily="34" charset="0"/>
      <p:regular r:id="rId36"/>
      <p:bold r:id="rId37"/>
      <p:italic r:id="rId38"/>
      <p:boldItalic r:id="rId39"/>
    </p:embeddedFont>
    <p:embeddedFont>
      <p:font typeface="CMMI10" pitchFamily="34" charset="0"/>
      <p:regular r:id="rId40"/>
    </p:embeddedFont>
    <p:embeddedFont>
      <p:font typeface="CMSY10" pitchFamily="34" charset="0"/>
      <p:regular r:id="rId41"/>
    </p:embeddedFont>
    <p:embeddedFont>
      <p:font typeface="CMEX10" pitchFamily="34" charset="0"/>
      <p:regular r:id="rId42"/>
    </p:embeddedFont>
    <p:embeddedFont>
      <p:font typeface="MSBM10" pitchFamily="34" charset="0"/>
      <p:regular r:id="rId43"/>
    </p:embeddedFont>
    <p:embeddedFont>
      <p:font typeface="CMMI7" pitchFamily="34" charset="0"/>
      <p:regular r:id="rId44"/>
    </p:embeddedFont>
    <p:embeddedFont>
      <p:font typeface="CMMI5" pitchFamily="34" charset="0"/>
      <p:regular r:id="rId45"/>
    </p:embeddedFont>
    <p:embeddedFont>
      <p:font typeface="CMR10" pitchFamily="34" charset="0"/>
      <p:regular r:id="rId46"/>
    </p:embeddedFont>
    <p:embeddedFont>
      <p:font typeface="CMSY10ORIG" pitchFamily="34" charset="0"/>
      <p:regular r:id="rId47"/>
    </p:embeddedFont>
    <p:embeddedFont>
      <p:font typeface="CMBX10" pitchFamily="34" charset="0"/>
      <p:regular r:id="rId48"/>
    </p:embeddedFont>
    <p:embeddedFont>
      <p:font typeface="宋体" pitchFamily="2" charset="-122"/>
      <p:regular r:id="rId49"/>
    </p:embeddedFont>
    <p:embeddedFont>
      <p:font typeface="Tahoma" pitchFamily="34" charset="0"/>
      <p:regular r:id="rId50"/>
      <p:bold r:id="rId51"/>
    </p:embeddedFont>
  </p:embeddedFontLst>
  <p:custDataLst>
    <p:tags r:id="rId5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Arial Narrow" pitchFamily="34" charset="0"/>
        <a:ea typeface="ヒラギノ角ゴ Pro W3" pitchFamily="-80" charset="-128"/>
        <a:cs typeface="+mn-cs"/>
        <a:sym typeface="Arial Narrow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15B5"/>
    <a:srgbClr val="008000"/>
    <a:srgbClr val="009900"/>
    <a:srgbClr val="CC0000"/>
    <a:srgbClr val="FF9999"/>
    <a:srgbClr val="FF99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89065" autoAdjust="0"/>
  </p:normalViewPr>
  <p:slideViewPr>
    <p:cSldViewPr>
      <p:cViewPr varScale="1">
        <p:scale>
          <a:sx n="46" d="100"/>
          <a:sy n="46" d="100"/>
        </p:scale>
        <p:origin x="-618" y="-120"/>
      </p:cViewPr>
      <p:guideLst>
        <p:guide orient="horz" pos="3049"/>
        <p:guide pos="4073"/>
      </p:guideLst>
    </p:cSldViewPr>
  </p:slideViewPr>
  <p:outlineViewPr>
    <p:cViewPr>
      <p:scale>
        <a:sx n="33" d="100"/>
        <a:sy n="33" d="100"/>
      </p:scale>
      <p:origin x="0" y="59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632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DB39CF-2F0D-41FE-AAC6-4D63C3942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38B1F2-2275-482B-9631-CB923DAA6C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A643C-F6C8-4980-8EAB-C999799DC0D5}" type="slidenum">
              <a:rPr lang="en-US"/>
              <a:pPr/>
              <a:t>10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27FDB-A90A-49D1-BEA7-192C87103ABC}" type="slidenum">
              <a:rPr lang="en-US"/>
              <a:pPr/>
              <a:t>11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60C37B-A143-4CBA-88B7-BB00C2B849F9}" type="slidenum">
              <a:rPr lang="en-US"/>
              <a:pPr/>
              <a:t>12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7716A-4EEB-455C-B28E-8D4E422C78BE}" type="slidenum">
              <a:rPr lang="en-US"/>
              <a:pPr/>
              <a:t>13</a:t>
            </a:fld>
            <a:endParaRPr lang="en-US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********* We model an explicitly constructed feature-feature matrix by choosing pivots ********* </a:t>
            </a:r>
          </a:p>
          <a:p>
            <a:endParaRPr lang="en-US" b="1"/>
          </a:p>
          <a:p>
            <a:r>
              <a:rPr lang="en-US" b="1"/>
              <a:t>********* We estimate the entries of that matrix discriminatively ********* 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83F1C-ABCC-4759-921B-5159E5232774}" type="slidenum">
              <a:rPr lang="en-US"/>
              <a:pPr/>
              <a:t>14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5F9D47-EC13-4AEF-9F05-50DC1925B06B}" type="slidenum">
              <a:rPr lang="en-US"/>
              <a:pPr/>
              <a:t>15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5FBB2-E6FB-4DAA-A8ED-42F0CE06F1E4}" type="slidenum">
              <a:rPr lang="en-US"/>
              <a:pPr/>
              <a:t>16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424E53-A39A-4198-B613-885E1EF85294}" type="slidenum">
              <a:rPr lang="en-US"/>
              <a:pPr/>
              <a:t>17</a:t>
            </a:fld>
            <a:endParaRPr 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34398E-CFFC-4FD7-9A6D-2BD9F8E17CD5}" type="slidenum">
              <a:rPr lang="en-US"/>
              <a:pPr/>
              <a:t>18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35AD6-7DCA-4594-8AEB-DFD911581416}" type="slidenum">
              <a:rPr lang="en-US"/>
              <a:pPr/>
              <a:t>19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249A5-CDD0-4003-AE4A-3B971246CAD0}" type="slidenum">
              <a:rPr lang="en-US"/>
              <a:pPr/>
              <a:t>2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8FD0FB-2A10-47EE-83B8-5DA00F1A3847}" type="slidenum">
              <a:rPr lang="en-US"/>
              <a:pPr/>
              <a:t>20</a:t>
            </a:fld>
            <a:endParaRPr lang="en-US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FD895-C328-47AB-82C8-04DFF0FA2ABF}" type="slidenum">
              <a:rPr lang="en-US"/>
              <a:pPr/>
              <a:t>21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3776E-9F82-4B29-9572-F68854A9162A}" type="slidenum">
              <a:rPr lang="en-US"/>
              <a:pPr/>
              <a:t>22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19083-D345-4476-98D0-80B732579037}" type="slidenum">
              <a:rPr lang="en-US"/>
              <a:pPr/>
              <a:t>23</a:t>
            </a:fld>
            <a:endParaRPr 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D1348-1C2F-4D8D-BE8D-E8E7C23DD5F0}" type="slidenum">
              <a:rPr lang="en-US"/>
              <a:pPr/>
              <a:t>24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Say: Lambda will appear in the bound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D03ABB-052F-4A17-8A48-4BAAB5707AB0}" type="slidenum">
              <a:rPr lang="en-US"/>
              <a:pPr/>
              <a:t>25</a:t>
            </a:fld>
            <a:endParaRPr lang="en-US"/>
          </a:p>
        </p:txBody>
      </p:sp>
      <p:sp>
        <p:nvSpPr>
          <p:cNvPr id="43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Say:  As alpha </a:t>
            </a:r>
            <a:r>
              <a:rPr lang="en-US">
                <a:sym typeface="Wingdings" pitchFamily="2" charset="2"/>
              </a:rPr>
              <a:t> 1, we prefer to use only target data.  As alpha  0, we prefer to use only source data.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A603C8-1561-4B7C-8887-F78A564FD83C}" type="slidenum">
              <a:rPr lang="en-US"/>
              <a:pPr/>
              <a:t>26</a:t>
            </a:fld>
            <a:endParaRPr lang="en-US"/>
          </a:p>
        </p:txBody>
      </p:sp>
      <p:sp>
        <p:nvSpPr>
          <p:cNvPr id="43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Say: We focus on the two middle terms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859AC-B7F6-47BD-A94C-A63E257BCF43}" type="slidenum">
              <a:rPr lang="en-US"/>
              <a:pPr/>
              <a:t>27</a:t>
            </a:fld>
            <a:endParaRPr lang="en-US"/>
          </a:p>
        </p:txBody>
      </p:sp>
      <p:sp>
        <p:nvSpPr>
          <p:cNvPr id="43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C4E30-4D6A-4987-A541-A2EC753942B5}" type="slidenum">
              <a:rPr lang="en-US"/>
              <a:pPr/>
              <a:t>28</a:t>
            </a:fld>
            <a:endParaRPr 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Say:  By varying the amount of source and target, I’m varying beta and m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B25E9-4D3F-431C-A8C2-8C75887942E6}" type="slidenum">
              <a:rPr lang="en-US"/>
              <a:pPr/>
              <a:t>29</a:t>
            </a:fld>
            <a:endParaRPr lang="en-US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F249A5-CDD0-4003-AE4A-3B971246CAD0}" type="slidenum">
              <a:rPr lang="en-US"/>
              <a:pPr/>
              <a:t>3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A24522-8E05-4F75-9C24-89BD8DA78DCF}" type="slidenum">
              <a:rPr lang="en-US"/>
              <a:pPr/>
              <a:t>30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149E91-373C-43C1-BC16-A85222F287F6}" type="slidenum">
              <a:rPr lang="en-US"/>
              <a:pPr/>
              <a:t>31</a:t>
            </a:fld>
            <a:endParaRPr lang="en-US"/>
          </a:p>
        </p:txBody>
      </p:sp>
      <p:sp>
        <p:nvSpPr>
          <p:cNvPr id="44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Say: No matter how much source data you have, there's a minimum possible bias</a:t>
            </a:r>
          </a:p>
          <a:p>
            <a:r>
              <a:rPr lang="en-US"/>
              <a:t>After getting the target data you've reduced variance to the point that source data is no longer useful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6AF45-B1A6-400E-B52F-1EB9B26088E8}" type="slidenum">
              <a:rPr lang="en-US"/>
              <a:pPr/>
              <a:t>32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(*) This was one major point of concern for the committee</a:t>
            </a:r>
          </a:p>
          <a:p>
            <a:r>
              <a:rPr lang="en-US"/>
              <a:t>(*) What I’m going to talk about here relates SCL and structural learning to a specific model for using unlabeled data</a:t>
            </a:r>
          </a:p>
          <a:p>
            <a:r>
              <a:rPr lang="en-US"/>
              <a:t>(*) This is genuinely new work, in the sense that even my collaborators here have not seen these slides</a:t>
            </a:r>
          </a:p>
          <a:p>
            <a:r>
              <a:rPr lang="en-US"/>
              <a:t>(*) A lot of what is here will simply be in the document</a:t>
            </a:r>
          </a:p>
          <a:p>
            <a:r>
              <a:rPr lang="en-US"/>
              <a:t>(*) But it’s inspired by work the committee asked me to do.  It’s really helped me to understand SCL, and I think it’s exciting and interesting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FD1F3C-3390-40E7-9B98-04287B253EAC}" type="slidenum">
              <a:rPr lang="en-US"/>
              <a:pPr/>
              <a:t>33</a:t>
            </a:fld>
            <a:endParaRPr lang="en-US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CAF0A8-AE7D-41C4-9A08-74A0BB0546E6}" type="slidenum">
              <a:rPr lang="en-US"/>
              <a:pPr/>
              <a:t>4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CAF0A8-AE7D-41C4-9A08-74A0BB0546E6}" type="slidenum">
              <a:rPr lang="en-US"/>
              <a:pPr/>
              <a:t>5</a:t>
            </a:fld>
            <a:endParaRPr lang="en-US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3DE7D-5B77-4DF6-8652-749B9D98553C}" type="slidenum">
              <a:rPr lang="en-US"/>
              <a:pPr/>
              <a:t>6</a:t>
            </a:fld>
            <a:endParaRPr lang="en-US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Say: There’s a lot of material in here, and some of it will be a review of the proposal.  But please stop me and ask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B8355A-9185-4E88-80F8-C7BFBD9F7EB9}" type="slidenum">
              <a:rPr lang="en-US"/>
              <a:pPr/>
              <a:t>7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Say:  “Many companies are working on this problem.  You want to mine the web for particular instances of positive or negative sentiment”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63F8DE-241F-4E07-AE82-022821870883}" type="slidenum">
              <a:rPr lang="en-US"/>
              <a:pPr/>
              <a:t>8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8648F-515C-478A-9B3A-B8C4738F210C}" type="slidenum">
              <a:rPr lang="en-US"/>
              <a:pPr/>
              <a:t>9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400" y="452437"/>
            <a:ext cx="10210800" cy="130016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spcBef>
                <a:spcPts val="600"/>
              </a:spcBef>
              <a:buSzPct val="100000"/>
              <a:buFont typeface="Wingdings" pitchFamily="2" charset="2"/>
              <a:buChar char="§"/>
              <a:defRPr sz="3600">
                <a:solidFill>
                  <a:schemeClr val="accent1"/>
                </a:solidFill>
                <a:latin typeface="+mj-lt"/>
              </a:defRPr>
            </a:lvl1pPr>
            <a:lvl2pPr>
              <a:spcBef>
                <a:spcPts val="600"/>
              </a:spcBef>
              <a:buSzPct val="100000"/>
              <a:buFont typeface="Wingdings" pitchFamily="2" charset="2"/>
              <a:buChar char="§"/>
              <a:defRPr sz="3200">
                <a:latin typeface="+mj-lt"/>
              </a:defRPr>
            </a:lvl2pPr>
            <a:lvl3pPr>
              <a:spcBef>
                <a:spcPts val="600"/>
              </a:spcBef>
              <a:buSzPct val="100000"/>
              <a:buFont typeface="Wingdings" pitchFamily="2" charset="2"/>
              <a:buChar char="§"/>
              <a:defRPr sz="2800">
                <a:solidFill>
                  <a:schemeClr val="accent1"/>
                </a:solidFill>
                <a:latin typeface="+mj-lt"/>
              </a:defRPr>
            </a:lvl3pPr>
            <a:lvl4pPr>
              <a:spcBef>
                <a:spcPts val="600"/>
              </a:spcBef>
              <a:buSzPct val="100000"/>
              <a:buFont typeface="Wingdings" pitchFamily="2" charset="2"/>
              <a:buChar char="§"/>
              <a:defRPr sz="2400">
                <a:latin typeface="+mj-lt"/>
              </a:defRPr>
            </a:lvl4pPr>
            <a:lvl5pPr>
              <a:spcBef>
                <a:spcPts val="600"/>
              </a:spcBef>
              <a:buSzPct val="100000"/>
              <a:buFont typeface="Wingdings" pitchFamily="2" charset="2"/>
              <a:buChar char="§"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609600"/>
            <a:ext cx="2925762" cy="810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609600"/>
            <a:ext cx="8624888" cy="8102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nlp logo_hi res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89563" y="2845658"/>
            <a:ext cx="2828948" cy="356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37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4725" y="1188987"/>
            <a:ext cx="11055350" cy="1625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51038" y="6065787"/>
            <a:ext cx="9102725" cy="1192212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+mj-lt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50240" y="325121"/>
            <a:ext cx="11704320" cy="8387645"/>
          </a:xfrm>
          <a:prstGeom prst="rect">
            <a:avLst/>
          </a:prstGeom>
        </p:spPr>
        <p:txBody>
          <a:bodyPr lIns="130046" tIns="65023" rIns="130046" bIns="6502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0240" y="8882098"/>
            <a:ext cx="3034453" cy="67733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43307" y="8882098"/>
            <a:ext cx="4118187" cy="677333"/>
          </a:xfrm>
          <a:prstGeom prst="rect">
            <a:avLst/>
          </a:prstGeom>
        </p:spPr>
        <p:txBody>
          <a:bodyPr lIns="130046" tIns="65023" rIns="130046" bIns="65023"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 Narrow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30400" y="457200"/>
            <a:ext cx="10210800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Narrow" pitchFamily="34" charset="0"/>
              </a:rPr>
              <a:t>Click to edit Master title style</a:t>
            </a:r>
          </a:p>
        </p:txBody>
      </p:sp>
      <p:pic>
        <p:nvPicPr>
          <p:cNvPr id="14339" name="Picture 7" descr="nlp logo_hi res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30175" y="107950"/>
            <a:ext cx="1689100" cy="212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Rectangle 8"/>
          <p:cNvSpPr>
            <a:spLocks noChangeArrowheads="1"/>
          </p:cNvSpPr>
          <p:nvPr/>
        </p:nvSpPr>
        <p:spPr bwMode="gray">
          <a:xfrm>
            <a:off x="1778000" y="1752600"/>
            <a:ext cx="10399713" cy="460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pPr defTabSz="1300163">
              <a:defRPr/>
            </a:pPr>
            <a:endParaRPr kumimoji="1" lang="en-US" sz="3400">
              <a:solidFill>
                <a:schemeClr val="tx1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accent1"/>
          </a:solidFill>
          <a:latin typeface="+mj-lt"/>
          <a:ea typeface="+mj-ea"/>
          <a:cs typeface="+mj-cs"/>
          <a:sym typeface="Arial Narrow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7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7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7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700">
          <a:solidFill>
            <a:schemeClr val="accent1"/>
          </a:solidFill>
          <a:latin typeface="Arial" charset="0"/>
          <a:ea typeface="ヒラギノ角ゴ Pro W3" pitchFamily="-80" charset="-128"/>
          <a:sym typeface="Arial Narrow" pitchFamily="34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Arial Narrow" pitchFamily="34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Lucida Grande" pitchFamily="48" charset="0"/>
        <a:buChar char="•"/>
        <a:defRPr sz="4200">
          <a:solidFill>
            <a:schemeClr val="tx1"/>
          </a:solidFill>
          <a:latin typeface="+mn-lt"/>
          <a:ea typeface="+mn-ea"/>
          <a:sym typeface="Arial Narrow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5.xml"/><Relationship Id="rId7" Type="http://schemas.openxmlformats.org/officeDocument/2006/relationships/image" Target="../media/image1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9.png"/><Relationship Id="rId4" Type="http://schemas.openxmlformats.org/officeDocument/2006/relationships/tags" Target="../tags/tag16.xml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10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21.png"/><Relationship Id="rId2" Type="http://schemas.openxmlformats.org/officeDocument/2006/relationships/tags" Target="../tags/tag18.xml"/><Relationship Id="rId16" Type="http://schemas.openxmlformats.org/officeDocument/2006/relationships/image" Target="../media/image12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20.png"/><Relationship Id="rId5" Type="http://schemas.openxmlformats.org/officeDocument/2006/relationships/tags" Target="../tags/tag21.xml"/><Relationship Id="rId15" Type="http://schemas.openxmlformats.org/officeDocument/2006/relationships/image" Target="../media/image23.png"/><Relationship Id="rId10" Type="http://schemas.openxmlformats.org/officeDocument/2006/relationships/notesSlide" Target="../notesSlides/notesSlide14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27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7.png"/><Relationship Id="rId5" Type="http://schemas.openxmlformats.org/officeDocument/2006/relationships/tags" Target="../tags/tag29.xml"/><Relationship Id="rId10" Type="http://schemas.openxmlformats.org/officeDocument/2006/relationships/image" Target="../media/image26.png"/><Relationship Id="rId4" Type="http://schemas.openxmlformats.org/officeDocument/2006/relationships/tags" Target="../tags/tag28.xml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97-2003_Worksheet1.xls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3.xml"/><Relationship Id="rId7" Type="http://schemas.openxmlformats.org/officeDocument/2006/relationships/image" Target="../media/image30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9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6.xml"/><Relationship Id="rId7" Type="http://schemas.openxmlformats.org/officeDocument/2006/relationships/image" Target="../media/image33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2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9.xml"/><Relationship Id="rId7" Type="http://schemas.openxmlformats.org/officeDocument/2006/relationships/image" Target="../media/image36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5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42.xml"/><Relationship Id="rId7" Type="http://schemas.openxmlformats.org/officeDocument/2006/relationships/image" Target="../media/image37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0.png"/><Relationship Id="rId4" Type="http://schemas.openxmlformats.org/officeDocument/2006/relationships/tags" Target="../tags/tag43.xml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46.xml"/><Relationship Id="rId7" Type="http://schemas.openxmlformats.org/officeDocument/2006/relationships/image" Target="../media/image41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44.png"/><Relationship Id="rId4" Type="http://schemas.openxmlformats.org/officeDocument/2006/relationships/tags" Target="../tags/tag47.xml"/><Relationship Id="rId9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50.xml"/><Relationship Id="rId7" Type="http://schemas.openxmlformats.org/officeDocument/2006/relationships/notesSlide" Target="../notesSlides/notesSlide26.xml"/><Relationship Id="rId12" Type="http://schemas.openxmlformats.org/officeDocument/2006/relationships/image" Target="../media/image49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48.png"/><Relationship Id="rId5" Type="http://schemas.openxmlformats.org/officeDocument/2006/relationships/tags" Target="../tags/tag52.xml"/><Relationship Id="rId10" Type="http://schemas.openxmlformats.org/officeDocument/2006/relationships/image" Target="../media/image47.png"/><Relationship Id="rId4" Type="http://schemas.openxmlformats.org/officeDocument/2006/relationships/tags" Target="../tags/tag51.xml"/><Relationship Id="rId9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3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4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7.wmf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56.png"/><Relationship Id="rId5" Type="http://schemas.openxmlformats.org/officeDocument/2006/relationships/image" Target="../media/image54.png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61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3.png"/><Relationship Id="rId4" Type="http://schemas.openxmlformats.org/officeDocument/2006/relationships/notesSlide" Target="../notesSlides/notesSlide31.xml"/><Relationship Id="rId9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11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4.xml"/><Relationship Id="rId16" Type="http://schemas.openxmlformats.org/officeDocument/2006/relationships/image" Target="../media/image14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7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4725" y="787344"/>
            <a:ext cx="11055350" cy="1625600"/>
          </a:xfrm>
        </p:spPr>
        <p:txBody>
          <a:bodyPr anchor="t"/>
          <a:lstStyle/>
          <a:p>
            <a:pPr eaLnBrk="1" hangingPunct="1"/>
            <a:r>
              <a:rPr lang="en-US" sz="4800" dirty="0" smtClean="0"/>
              <a:t>Adapting Natural Language Processing Systems to New Domains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7756" y="6775476"/>
            <a:ext cx="11903238" cy="2290824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sz="3600" b="1" dirty="0" smtClean="0"/>
              <a:t>John Blitzer</a:t>
            </a:r>
          </a:p>
          <a:p>
            <a:pPr eaLnBrk="1" hangingPunct="1">
              <a:spcBef>
                <a:spcPts val="600"/>
              </a:spcBef>
              <a:defRPr/>
            </a:pPr>
            <a:endParaRPr lang="en-US" sz="3200" dirty="0" smtClean="0"/>
          </a:p>
          <a:p>
            <a:pPr eaLnBrk="1" hangingPunct="1">
              <a:spcBef>
                <a:spcPts val="600"/>
              </a:spcBef>
              <a:defRPr/>
            </a:pPr>
            <a:r>
              <a:rPr lang="en-US" sz="3600" b="1" dirty="0" smtClean="0"/>
              <a:t>Joint with:</a:t>
            </a:r>
            <a:r>
              <a:rPr lang="en-US" sz="3200" dirty="0" smtClean="0"/>
              <a:t>   </a:t>
            </a:r>
            <a:r>
              <a:rPr lang="en-US" sz="3200" dirty="0" err="1" smtClean="0"/>
              <a:t>Shai</a:t>
            </a:r>
            <a:r>
              <a:rPr lang="en-US" sz="3200" dirty="0" smtClean="0"/>
              <a:t> Ben-David, </a:t>
            </a:r>
            <a:r>
              <a:rPr lang="en-US" sz="3200" dirty="0" err="1" smtClean="0"/>
              <a:t>Koby</a:t>
            </a:r>
            <a:r>
              <a:rPr lang="en-US" sz="3200" dirty="0" smtClean="0"/>
              <a:t> Crammer, Mark </a:t>
            </a:r>
            <a:r>
              <a:rPr lang="en-US" sz="3200" dirty="0" err="1" smtClean="0"/>
              <a:t>Dredze</a:t>
            </a:r>
            <a:r>
              <a:rPr lang="en-US" sz="3200" dirty="0" smtClean="0"/>
              <a:t>, Fernando Pereira, Alex </a:t>
            </a:r>
            <a:r>
              <a:rPr lang="en-US" sz="3200" dirty="0" err="1" smtClean="0"/>
              <a:t>Kulesza</a:t>
            </a:r>
            <a:r>
              <a:rPr lang="en-US" sz="3200" dirty="0" smtClean="0"/>
              <a:t>, Ryan McDonald, </a:t>
            </a:r>
            <a:r>
              <a:rPr lang="en-US" sz="3200" dirty="0" err="1" smtClean="0"/>
              <a:t>Jenn</a:t>
            </a:r>
            <a:r>
              <a:rPr lang="en-US" sz="3200" dirty="0" smtClean="0"/>
              <a:t> </a:t>
            </a:r>
            <a:r>
              <a:rPr lang="en-US" sz="3200" dirty="0" err="1" smtClean="0"/>
              <a:t>Wortman</a:t>
            </a:r>
            <a:endParaRPr lang="en-US" sz="3200" dirty="0" smtClean="0"/>
          </a:p>
        </p:txBody>
      </p:sp>
      <p:sp>
        <p:nvSpPr>
          <p:cNvPr id="16388" name="Text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0007600"/>
            <a:ext cx="13004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TexPoint</a:t>
            </a:r>
            <a:r>
              <a:rPr lang="en-US" dirty="0"/>
              <a:t> fonts used in EMF. </a:t>
            </a:r>
          </a:p>
          <a:p>
            <a:r>
              <a:rPr lang="en-US" dirty="0"/>
              <a:t>Read the </a:t>
            </a:r>
            <a:r>
              <a:rPr lang="en-US" dirty="0" err="1"/>
              <a:t>TexPoint</a:t>
            </a:r>
            <a:r>
              <a:rPr lang="en-US" dirty="0"/>
              <a:t> manual before you delete this box.: </a:t>
            </a:r>
            <a:r>
              <a:rPr lang="en-US" dirty="0" smtClean="0">
                <a:latin typeface="CMMI10" pitchFamily="34" charset="0"/>
              </a:rPr>
              <a:t>A</a:t>
            </a:r>
            <a:r>
              <a:rPr lang="en-US" dirty="0" smtClean="0">
                <a:latin typeface="CMSY10" pitchFamily="34" charset="0"/>
              </a:rPr>
              <a:t>A</a:t>
            </a:r>
            <a:r>
              <a:rPr lang="en-US" dirty="0" smtClean="0">
                <a:latin typeface="CMEX10"/>
              </a:rPr>
              <a:t>A</a:t>
            </a:r>
            <a:r>
              <a:rPr lang="en-US" dirty="0" smtClean="0">
                <a:latin typeface="MSBM10"/>
              </a:rPr>
              <a:t>A</a:t>
            </a:r>
            <a:r>
              <a:rPr lang="en-US" dirty="0" smtClean="0">
                <a:latin typeface="CMMI7"/>
              </a:rPr>
              <a:t>A</a:t>
            </a:r>
            <a:r>
              <a:rPr lang="en-US" dirty="0" smtClean="0">
                <a:latin typeface="CMMI5"/>
              </a:rPr>
              <a:t>A</a:t>
            </a:r>
            <a:r>
              <a:rPr lang="en-US" dirty="0" smtClean="0">
                <a:latin typeface="CMR10"/>
              </a:rPr>
              <a:t>A</a:t>
            </a:r>
            <a:r>
              <a:rPr lang="en-US" dirty="0" smtClean="0">
                <a:latin typeface="CMSY10ORIG"/>
              </a:rPr>
              <a:t>A</a:t>
            </a:r>
            <a:r>
              <a:rPr lang="en-US" dirty="0" smtClean="0">
                <a:latin typeface="CMBX10"/>
              </a:rPr>
              <a:t>A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9861973" y="8669867"/>
            <a:ext cx="3142827" cy="9753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SCL: making domains look similar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8236374" y="2492587"/>
            <a:ext cx="3034453" cy="65453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r>
              <a:rPr lang="en-US" sz="3400" b="1" dirty="0">
                <a:solidFill>
                  <a:srgbClr val="BD15B5"/>
                </a:solidFill>
              </a:rPr>
              <a:t>defective</a:t>
            </a:r>
            <a:r>
              <a:rPr lang="en-US" sz="3400" dirty="0">
                <a:solidFill>
                  <a:srgbClr val="BD15B5"/>
                </a:solidFill>
              </a:rPr>
              <a:t> </a:t>
            </a:r>
            <a:r>
              <a:rPr lang="en-US" sz="3400" dirty="0"/>
              <a:t>lid</a:t>
            </a: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216747" y="2492587"/>
            <a:ext cx="8778240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400" dirty="0"/>
              <a:t>Incorrect classification of kitchen review</a:t>
            </a:r>
            <a:endParaRPr lang="en-US" sz="3400" dirty="0">
              <a:solidFill>
                <a:srgbClr val="E92323"/>
              </a:solidFill>
            </a:endParaRPr>
          </a:p>
        </p:txBody>
      </p:sp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340926" y="4368801"/>
            <a:ext cx="6269848" cy="418627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l">
              <a:spcBef>
                <a:spcPct val="75000"/>
              </a:spcBef>
              <a:buFontTx/>
              <a:buChar char="•"/>
            </a:pPr>
            <a:r>
              <a:rPr lang="en-US" sz="3100" dirty="0"/>
              <a:t> Do </a:t>
            </a:r>
            <a:r>
              <a:rPr lang="en-US" sz="3100" b="1" dirty="0">
                <a:solidFill>
                  <a:schemeClr val="accent1"/>
                </a:solidFill>
              </a:rPr>
              <a:t>not buy</a:t>
            </a:r>
            <a:r>
              <a:rPr lang="en-US" sz="3100" dirty="0">
                <a:solidFill>
                  <a:schemeClr val="accent1"/>
                </a:solidFill>
              </a:rPr>
              <a:t> </a:t>
            </a:r>
            <a:r>
              <a:rPr lang="en-US" sz="3100" dirty="0"/>
              <a:t>the Shark portable steamer </a:t>
            </a:r>
            <a:endParaRPr lang="en-US" sz="3100" dirty="0" smtClean="0"/>
          </a:p>
          <a:p>
            <a:pPr algn="l">
              <a:spcBef>
                <a:spcPts val="0"/>
              </a:spcBef>
            </a:pPr>
            <a:r>
              <a:rPr lang="en-US" sz="3100" dirty="0" smtClean="0"/>
              <a:t>  …. </a:t>
            </a:r>
            <a:r>
              <a:rPr lang="en-US" sz="3100" dirty="0"/>
              <a:t>Trigger mechanism is </a:t>
            </a:r>
            <a:r>
              <a:rPr lang="en-US" sz="3100" b="1" dirty="0">
                <a:solidFill>
                  <a:srgbClr val="BD15B5"/>
                </a:solidFill>
              </a:rPr>
              <a:t>defective</a:t>
            </a:r>
            <a:r>
              <a:rPr lang="en-US" sz="3100" dirty="0"/>
              <a:t>. </a:t>
            </a:r>
          </a:p>
          <a:p>
            <a:pPr algn="l">
              <a:spcBef>
                <a:spcPct val="75000"/>
              </a:spcBef>
              <a:buFontTx/>
              <a:buChar char="•"/>
            </a:pPr>
            <a:r>
              <a:rPr lang="en-US" sz="3100" dirty="0"/>
              <a:t> the very nice lady assured me that I </a:t>
            </a:r>
            <a:endParaRPr lang="en-US" sz="3100" dirty="0" smtClean="0"/>
          </a:p>
          <a:p>
            <a:pPr algn="l">
              <a:spcBef>
                <a:spcPts val="0"/>
              </a:spcBef>
            </a:pPr>
            <a:r>
              <a:rPr lang="en-US" sz="3100" dirty="0" smtClean="0"/>
              <a:t>  must </a:t>
            </a:r>
            <a:r>
              <a:rPr lang="en-US" sz="3100" dirty="0"/>
              <a:t>have a </a:t>
            </a:r>
            <a:r>
              <a:rPr lang="en-US" sz="3100" b="1" dirty="0">
                <a:solidFill>
                  <a:srgbClr val="BD15B5"/>
                </a:solidFill>
              </a:rPr>
              <a:t>defective</a:t>
            </a:r>
            <a:r>
              <a:rPr lang="en-US" sz="3100" b="1" dirty="0">
                <a:solidFill>
                  <a:srgbClr val="E92323"/>
                </a:solidFill>
              </a:rPr>
              <a:t> </a:t>
            </a:r>
            <a:r>
              <a:rPr lang="en-US" sz="3100" dirty="0"/>
              <a:t>set …. What a </a:t>
            </a:r>
            <a:r>
              <a:rPr lang="en-US" sz="3100" dirty="0" smtClean="0"/>
              <a:t>   </a:t>
            </a:r>
          </a:p>
          <a:p>
            <a:pPr algn="l">
              <a:spcBef>
                <a:spcPts val="0"/>
              </a:spcBef>
            </a:pPr>
            <a:r>
              <a:rPr lang="en-US" sz="3100" b="1" dirty="0" smtClean="0">
                <a:solidFill>
                  <a:schemeClr val="accent1"/>
                </a:solidFill>
              </a:rPr>
              <a:t>  disappointment</a:t>
            </a:r>
            <a:r>
              <a:rPr lang="en-US" sz="3100" dirty="0"/>
              <a:t>!</a:t>
            </a:r>
          </a:p>
          <a:p>
            <a:pPr algn="l">
              <a:spcBef>
                <a:spcPct val="75000"/>
              </a:spcBef>
              <a:buFontTx/>
              <a:buChar char="•"/>
            </a:pPr>
            <a:r>
              <a:rPr lang="en-US" sz="3100" dirty="0"/>
              <a:t> Maybe mine was</a:t>
            </a:r>
            <a:r>
              <a:rPr lang="en-US" sz="3100" dirty="0">
                <a:solidFill>
                  <a:srgbClr val="008000"/>
                </a:solidFill>
              </a:rPr>
              <a:t> </a:t>
            </a:r>
            <a:r>
              <a:rPr lang="en-US" sz="3100" b="1" dirty="0">
                <a:solidFill>
                  <a:srgbClr val="BD15B5"/>
                </a:solidFill>
              </a:rPr>
              <a:t>defective</a:t>
            </a:r>
            <a:r>
              <a:rPr lang="en-US" sz="3100" dirty="0"/>
              <a:t> …. The </a:t>
            </a:r>
            <a:endParaRPr lang="en-US" sz="3100" dirty="0" smtClean="0"/>
          </a:p>
          <a:p>
            <a:pPr algn="l">
              <a:spcBef>
                <a:spcPts val="0"/>
              </a:spcBef>
            </a:pPr>
            <a:r>
              <a:rPr lang="en-US" sz="3100" dirty="0" smtClean="0"/>
              <a:t>  directions </a:t>
            </a:r>
            <a:r>
              <a:rPr lang="en-US" sz="3100" dirty="0"/>
              <a:t>were </a:t>
            </a:r>
            <a:r>
              <a:rPr lang="en-US" sz="3100" b="1" dirty="0">
                <a:solidFill>
                  <a:schemeClr val="accent1"/>
                </a:solidFill>
              </a:rPr>
              <a:t>unclear</a:t>
            </a:r>
            <a:endParaRPr lang="en-US" sz="3100" dirty="0">
              <a:solidFill>
                <a:schemeClr val="accent1"/>
              </a:solidFill>
            </a:endParaRPr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216747" y="3576320"/>
            <a:ext cx="6394027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400" dirty="0"/>
              <a:t>Unlabeled</a:t>
            </a:r>
            <a:r>
              <a:rPr lang="en-US" sz="3400" dirty="0">
                <a:solidFill>
                  <a:srgbClr val="E92323"/>
                </a:solidFill>
              </a:rPr>
              <a:t> </a:t>
            </a:r>
            <a:r>
              <a:rPr lang="en-US" sz="3400" b="1" dirty="0">
                <a:solidFill>
                  <a:srgbClr val="BD15B5"/>
                </a:solidFill>
              </a:rPr>
              <a:t>kitchen</a:t>
            </a:r>
            <a:r>
              <a:rPr lang="en-US" sz="3400" dirty="0"/>
              <a:t> contexts</a:t>
            </a:r>
          </a:p>
        </p:txBody>
      </p:sp>
      <p:sp>
        <p:nvSpPr>
          <p:cNvPr id="299018" name="Text Box 10"/>
          <p:cNvSpPr txBox="1">
            <a:spLocks noChangeArrowheads="1"/>
          </p:cNvSpPr>
          <p:nvPr/>
        </p:nvSpPr>
        <p:spPr bwMode="auto">
          <a:xfrm>
            <a:off x="6951699" y="4368801"/>
            <a:ext cx="5727982" cy="466332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l">
              <a:spcBef>
                <a:spcPct val="75000"/>
              </a:spcBef>
              <a:buFontTx/>
              <a:buChar char="•"/>
            </a:pPr>
            <a:r>
              <a:rPr lang="en-US" sz="3100" dirty="0"/>
              <a:t> The book is so </a:t>
            </a:r>
            <a:r>
              <a:rPr lang="en-US" sz="3100" b="1" dirty="0">
                <a:solidFill>
                  <a:srgbClr val="008000"/>
                </a:solidFill>
              </a:rPr>
              <a:t>repetitive</a:t>
            </a:r>
            <a:r>
              <a:rPr lang="en-US" sz="3100" dirty="0"/>
              <a:t> that I </a:t>
            </a:r>
            <a:endParaRPr lang="en-US" sz="3100" dirty="0" smtClean="0"/>
          </a:p>
          <a:p>
            <a:pPr algn="l">
              <a:spcBef>
                <a:spcPts val="0"/>
              </a:spcBef>
            </a:pPr>
            <a:r>
              <a:rPr lang="en-US" sz="3100" dirty="0" smtClean="0"/>
              <a:t>  found </a:t>
            </a:r>
            <a:r>
              <a:rPr lang="en-US" sz="3100" dirty="0"/>
              <a:t>myself yelling …. I will </a:t>
            </a:r>
            <a:endParaRPr lang="en-US" sz="3100" dirty="0" smtClean="0"/>
          </a:p>
          <a:p>
            <a:pPr algn="l">
              <a:spcBef>
                <a:spcPts val="0"/>
              </a:spcBef>
            </a:pPr>
            <a:r>
              <a:rPr lang="en-US" sz="3100" dirty="0" smtClean="0"/>
              <a:t>  definitely </a:t>
            </a:r>
            <a:r>
              <a:rPr lang="en-US" sz="3100" b="1" dirty="0">
                <a:solidFill>
                  <a:schemeClr val="accent1"/>
                </a:solidFill>
              </a:rPr>
              <a:t>not buy </a:t>
            </a:r>
            <a:r>
              <a:rPr lang="en-US" sz="3100" dirty="0"/>
              <a:t>another.</a:t>
            </a:r>
          </a:p>
          <a:p>
            <a:pPr algn="l">
              <a:spcBef>
                <a:spcPct val="75000"/>
              </a:spcBef>
              <a:buFontTx/>
              <a:buChar char="•"/>
            </a:pPr>
            <a:r>
              <a:rPr lang="en-US" sz="3100" dirty="0"/>
              <a:t> A </a:t>
            </a:r>
            <a:r>
              <a:rPr lang="en-US" sz="3100" b="1" dirty="0">
                <a:solidFill>
                  <a:schemeClr val="accent1"/>
                </a:solidFill>
              </a:rPr>
              <a:t>disappointment</a:t>
            </a:r>
            <a:r>
              <a:rPr lang="en-US" sz="3100" b="1" dirty="0">
                <a:solidFill>
                  <a:srgbClr val="0000FF"/>
                </a:solidFill>
              </a:rPr>
              <a:t> </a:t>
            </a:r>
            <a:r>
              <a:rPr lang="en-US" sz="3100" dirty="0"/>
              <a:t>…. Ender was </a:t>
            </a:r>
            <a:endParaRPr lang="en-US" sz="3100" dirty="0" smtClean="0"/>
          </a:p>
          <a:p>
            <a:pPr algn="l">
              <a:spcBef>
                <a:spcPts val="0"/>
              </a:spcBef>
            </a:pPr>
            <a:r>
              <a:rPr lang="en-US" sz="3100" dirty="0" smtClean="0"/>
              <a:t>  talked </a:t>
            </a:r>
            <a:r>
              <a:rPr lang="en-US" sz="3100" dirty="0"/>
              <a:t>about for </a:t>
            </a:r>
            <a:r>
              <a:rPr lang="en-US" sz="3100" b="1" dirty="0">
                <a:solidFill>
                  <a:srgbClr val="008000"/>
                </a:solidFill>
              </a:rPr>
              <a:t>&lt;#&gt; pages</a:t>
            </a:r>
            <a:r>
              <a:rPr lang="en-US" sz="3100" dirty="0"/>
              <a:t> </a:t>
            </a:r>
            <a:r>
              <a:rPr lang="en-US" sz="3100" dirty="0" smtClean="0"/>
              <a:t> </a:t>
            </a:r>
          </a:p>
          <a:p>
            <a:pPr algn="l">
              <a:spcBef>
                <a:spcPts val="0"/>
              </a:spcBef>
            </a:pPr>
            <a:r>
              <a:rPr lang="en-US" sz="3100" dirty="0" smtClean="0"/>
              <a:t>  altogether</a:t>
            </a:r>
            <a:r>
              <a:rPr lang="en-US" sz="3100" dirty="0"/>
              <a:t>.</a:t>
            </a:r>
          </a:p>
          <a:p>
            <a:pPr algn="l">
              <a:spcBef>
                <a:spcPct val="75000"/>
              </a:spcBef>
              <a:buFontTx/>
              <a:buChar char="•"/>
            </a:pPr>
            <a:r>
              <a:rPr lang="en-US" sz="3100" dirty="0"/>
              <a:t> it’s </a:t>
            </a:r>
            <a:r>
              <a:rPr lang="en-US" sz="3100" b="1" dirty="0">
                <a:solidFill>
                  <a:schemeClr val="accent1"/>
                </a:solidFill>
              </a:rPr>
              <a:t>unclear</a:t>
            </a:r>
            <a:r>
              <a:rPr lang="en-US" sz="3100" b="1" dirty="0">
                <a:solidFill>
                  <a:srgbClr val="0000FF"/>
                </a:solidFill>
              </a:rPr>
              <a:t> </a:t>
            </a:r>
            <a:r>
              <a:rPr lang="en-US" sz="3100" dirty="0"/>
              <a:t>…. It’s repetitive and </a:t>
            </a:r>
            <a:endParaRPr lang="en-US" sz="3100" dirty="0" smtClean="0"/>
          </a:p>
          <a:p>
            <a:pPr algn="l">
              <a:spcBef>
                <a:spcPts val="0"/>
              </a:spcBef>
            </a:pPr>
            <a:r>
              <a:rPr lang="en-US" sz="3100" b="1" dirty="0" smtClean="0">
                <a:solidFill>
                  <a:srgbClr val="008000"/>
                </a:solidFill>
              </a:rPr>
              <a:t>  boring</a:t>
            </a:r>
            <a:endParaRPr lang="en-US" sz="3100" b="1" dirty="0">
              <a:solidFill>
                <a:srgbClr val="008000"/>
              </a:solidFill>
            </a:endParaRPr>
          </a:p>
        </p:txBody>
      </p:sp>
      <p:sp>
        <p:nvSpPr>
          <p:cNvPr id="299019" name="Text Box 11"/>
          <p:cNvSpPr txBox="1">
            <a:spLocks noChangeArrowheads="1"/>
          </p:cNvSpPr>
          <p:nvPr/>
        </p:nvSpPr>
        <p:spPr bwMode="auto">
          <a:xfrm>
            <a:off x="6827520" y="3576320"/>
            <a:ext cx="5743787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400" dirty="0"/>
              <a:t>Unlabeled</a:t>
            </a:r>
            <a:r>
              <a:rPr lang="en-US" sz="3400" dirty="0">
                <a:solidFill>
                  <a:srgbClr val="E92323"/>
                </a:solidFill>
              </a:rPr>
              <a:t> </a:t>
            </a:r>
            <a:r>
              <a:rPr lang="en-US" sz="3400" b="1" dirty="0">
                <a:solidFill>
                  <a:srgbClr val="008000"/>
                </a:solidFill>
              </a:rPr>
              <a:t>books</a:t>
            </a:r>
            <a:r>
              <a:rPr lang="en-US" sz="3400" dirty="0"/>
              <a:t> contexts</a:t>
            </a:r>
          </a:p>
        </p:txBody>
      </p:sp>
      <p:sp>
        <p:nvSpPr>
          <p:cNvPr id="299021" name="Rectangle 13"/>
          <p:cNvSpPr>
            <a:spLocks noChangeArrowheads="1"/>
          </p:cNvSpPr>
          <p:nvPr/>
        </p:nvSpPr>
        <p:spPr bwMode="auto">
          <a:xfrm>
            <a:off x="216747" y="4334933"/>
            <a:ext cx="12462933" cy="4876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animBg="1"/>
      <p:bldP spid="299012" grpId="0"/>
      <p:bldP spid="299014" grpId="0"/>
      <p:bldP spid="299019" grpId="0"/>
      <p:bldP spid="2990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ChangeArrowheads="1"/>
          </p:cNvSpPr>
          <p:nvPr/>
        </p:nvSpPr>
        <p:spPr bwMode="auto">
          <a:xfrm>
            <a:off x="10376241" y="8668701"/>
            <a:ext cx="2600960" cy="9753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SCL: pivot features</a:t>
            </a: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432327" y="2053689"/>
            <a:ext cx="12204257" cy="3516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4000" dirty="0" smtClean="0"/>
              <a:t> Occur </a:t>
            </a:r>
            <a:r>
              <a:rPr lang="en-US" sz="4000" dirty="0"/>
              <a:t>frequently in both domains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4000" dirty="0"/>
              <a:t> Characterize the task we want to do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4000" dirty="0"/>
              <a:t> Number in the hundreds or thousands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4000" dirty="0"/>
              <a:t> Choose using labeled </a:t>
            </a:r>
            <a:r>
              <a:rPr lang="en-US" sz="4000" b="1" dirty="0">
                <a:solidFill>
                  <a:srgbClr val="008000"/>
                </a:solidFill>
              </a:rPr>
              <a:t>source</a:t>
            </a:r>
            <a:r>
              <a:rPr lang="en-US" sz="4000" dirty="0"/>
              <a:t>, unlabeled </a:t>
            </a:r>
            <a:r>
              <a:rPr lang="en-US" sz="4000" b="1" dirty="0">
                <a:solidFill>
                  <a:srgbClr val="008000"/>
                </a:solidFill>
              </a:rPr>
              <a:t>source</a:t>
            </a:r>
            <a:r>
              <a:rPr lang="en-US" sz="4000" dirty="0"/>
              <a:t> &amp; </a:t>
            </a:r>
            <a:r>
              <a:rPr lang="en-US" sz="4000" b="1" dirty="0">
                <a:solidFill>
                  <a:srgbClr val="BD15B5"/>
                </a:solidFill>
              </a:rPr>
              <a:t>target</a:t>
            </a:r>
            <a:r>
              <a:rPr lang="en-US" sz="4000" b="1" dirty="0">
                <a:solidFill>
                  <a:srgbClr val="008000"/>
                </a:solidFill>
              </a:rPr>
              <a:t> </a:t>
            </a:r>
            <a:r>
              <a:rPr lang="en-US" sz="4000" dirty="0"/>
              <a:t>data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335878" name="Text Box 6"/>
          <p:cNvSpPr txBox="1">
            <a:spLocks noChangeArrowheads="1"/>
          </p:cNvSpPr>
          <p:nvPr/>
        </p:nvSpPr>
        <p:spPr bwMode="auto">
          <a:xfrm>
            <a:off x="561073" y="6191268"/>
            <a:ext cx="5444688" cy="123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dirty="0" smtClean="0">
                <a:solidFill>
                  <a:schemeClr val="accent1"/>
                </a:solidFill>
              </a:rPr>
              <a:t>Words </a:t>
            </a:r>
            <a:r>
              <a:rPr lang="en-US" sz="3600" dirty="0">
                <a:solidFill>
                  <a:schemeClr val="accent1"/>
                </a:solidFill>
              </a:rPr>
              <a:t>&amp; bigrams that occur frequently in both domains</a:t>
            </a:r>
          </a:p>
        </p:txBody>
      </p:sp>
      <p:sp>
        <p:nvSpPr>
          <p:cNvPr id="335879" name="Text Box 7"/>
          <p:cNvSpPr txBox="1">
            <a:spLocks noChangeArrowheads="1"/>
          </p:cNvSpPr>
          <p:nvPr/>
        </p:nvSpPr>
        <p:spPr bwMode="auto">
          <a:xfrm>
            <a:off x="6313018" y="6229911"/>
            <a:ext cx="5332064" cy="123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dirty="0" smtClean="0">
                <a:solidFill>
                  <a:schemeClr val="accent1"/>
                </a:solidFill>
              </a:rPr>
              <a:t>Frequency together with conditional </a:t>
            </a:r>
            <a:r>
              <a:rPr lang="en-US" sz="3600" dirty="0">
                <a:solidFill>
                  <a:schemeClr val="accent1"/>
                </a:solidFill>
              </a:rPr>
              <a:t>entropy </a:t>
            </a:r>
            <a:r>
              <a:rPr lang="en-US" sz="3600" dirty="0" smtClean="0">
                <a:solidFill>
                  <a:schemeClr val="accent1"/>
                </a:solidFill>
              </a:rPr>
              <a:t>on labels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35880" name="Text Box 8"/>
          <p:cNvSpPr txBox="1">
            <a:spLocks noChangeArrowheads="1"/>
          </p:cNvSpPr>
          <p:nvPr/>
        </p:nvSpPr>
        <p:spPr bwMode="auto">
          <a:xfrm>
            <a:off x="514268" y="8126835"/>
            <a:ext cx="5093547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335881" name="Group 9"/>
          <p:cNvGraphicFramePr>
            <a:graphicFrameLocks noGrp="1"/>
          </p:cNvGraphicFramePr>
          <p:nvPr/>
        </p:nvGraphicFramePr>
        <p:xfrm>
          <a:off x="514268" y="7476595"/>
          <a:ext cx="11704320" cy="1618827"/>
        </p:xfrm>
        <a:graphic>
          <a:graphicData uri="http://schemas.openxmlformats.org/drawingml/2006/table">
            <a:tbl>
              <a:tblPr/>
              <a:tblGrid>
                <a:gridCol w="5743787"/>
                <a:gridCol w="5960533"/>
              </a:tblGrid>
              <a:tr h="1618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book   one   &lt;num&gt;   so   all   very   about   they   like   good   when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a_must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a_wonderful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loved_it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weak   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don’t_waste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awful   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highly_recommended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</a:t>
                      </a: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and_easy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5889" name="Line 17"/>
          <p:cNvSpPr>
            <a:spLocks noChangeShapeType="1"/>
          </p:cNvSpPr>
          <p:nvPr/>
        </p:nvSpPr>
        <p:spPr bwMode="auto">
          <a:xfrm>
            <a:off x="6258054" y="7476594"/>
            <a:ext cx="0" cy="162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  <p:bldP spid="335878" grpId="0"/>
      <p:bldP spid="335879" grpId="0"/>
      <p:bldP spid="3358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SCL unlabeled step: pivot predictors</a:t>
            </a:r>
          </a:p>
        </p:txBody>
      </p:sp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357536" y="2941108"/>
            <a:ext cx="12450933" cy="173397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368216" y="2028786"/>
            <a:ext cx="11704320" cy="80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4400" dirty="0"/>
              <a:t>Use </a:t>
            </a:r>
            <a:r>
              <a:rPr lang="en-US" sz="4400" b="1" dirty="0">
                <a:solidFill>
                  <a:schemeClr val="accent1"/>
                </a:solidFill>
              </a:rPr>
              <a:t>pivot features</a:t>
            </a:r>
            <a:r>
              <a:rPr lang="en-US" sz="4400" b="1" dirty="0">
                <a:solidFill>
                  <a:srgbClr val="880E0E"/>
                </a:solidFill>
              </a:rPr>
              <a:t> </a:t>
            </a:r>
            <a:r>
              <a:rPr lang="en-US" sz="4400" dirty="0"/>
              <a:t>to align other features</a:t>
            </a:r>
          </a:p>
        </p:txBody>
      </p:sp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325120" y="6227781"/>
            <a:ext cx="12679680" cy="327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4400" dirty="0" smtClean="0">
                <a:solidFill>
                  <a:schemeClr val="accent1"/>
                </a:solidFill>
              </a:rPr>
              <a:t> </a:t>
            </a:r>
            <a:r>
              <a:rPr lang="en-US" sz="4400" b="1" dirty="0" smtClean="0">
                <a:solidFill>
                  <a:schemeClr val="accent1"/>
                </a:solidFill>
              </a:rPr>
              <a:t>Mask</a:t>
            </a:r>
            <a:r>
              <a:rPr lang="en-US" sz="4400" dirty="0" smtClean="0">
                <a:solidFill>
                  <a:schemeClr val="accent1"/>
                </a:solidFill>
              </a:rPr>
              <a:t> </a:t>
            </a:r>
            <a:r>
              <a:rPr lang="en-US" sz="4400" dirty="0" smtClean="0"/>
              <a:t>pivot </a:t>
            </a:r>
            <a:r>
              <a:rPr lang="en-US" sz="4400" dirty="0"/>
              <a:t>features </a:t>
            </a:r>
            <a:r>
              <a:rPr lang="en-US" sz="4400" dirty="0" smtClean="0"/>
              <a:t>and predict them using </a:t>
            </a:r>
            <a:r>
              <a:rPr lang="en-US" sz="4400" dirty="0"/>
              <a:t>other features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4000" dirty="0">
                <a:solidFill>
                  <a:schemeClr val="accent1"/>
                </a:solidFill>
              </a:rPr>
              <a:t> N pivots </a:t>
            </a:r>
            <a:r>
              <a:rPr lang="en-US" sz="4000" dirty="0">
                <a:solidFill>
                  <a:schemeClr val="accent1"/>
                </a:solidFill>
                <a:sym typeface="Wingdings" pitchFamily="2" charset="2"/>
              </a:rPr>
              <a:t> t</a:t>
            </a:r>
            <a:r>
              <a:rPr lang="en-US" sz="4000" dirty="0">
                <a:solidFill>
                  <a:schemeClr val="accent1"/>
                </a:solidFill>
              </a:rPr>
              <a:t>rain N </a:t>
            </a:r>
            <a:r>
              <a:rPr lang="en-US" sz="4000" b="1" dirty="0">
                <a:solidFill>
                  <a:schemeClr val="accent1"/>
                </a:solidFill>
              </a:rPr>
              <a:t>linear predictors</a:t>
            </a:r>
          </a:p>
          <a:p>
            <a:pPr lvl="1" algn="l">
              <a:spcBef>
                <a:spcPct val="25000"/>
              </a:spcBef>
              <a:buFontTx/>
              <a:buChar char="•"/>
            </a:pPr>
            <a:r>
              <a:rPr lang="en-US" sz="4000" dirty="0"/>
              <a:t> </a:t>
            </a:r>
            <a:r>
              <a:rPr lang="en-US" sz="4000" dirty="0" smtClean="0"/>
              <a:t>One </a:t>
            </a:r>
            <a:r>
              <a:rPr lang="en-US" sz="4000" dirty="0"/>
              <a:t>for each binary problem</a:t>
            </a:r>
          </a:p>
          <a:p>
            <a:pPr lvl="1" algn="l">
              <a:spcBef>
                <a:spcPct val="25000"/>
              </a:spcBef>
              <a:buFontTx/>
              <a:buChar char="•"/>
            </a:pPr>
            <a:r>
              <a:rPr lang="en-US" sz="4000" dirty="0" smtClean="0"/>
              <a:t> Let        be the weight </a:t>
            </a:r>
            <a:r>
              <a:rPr lang="en-US" sz="4000" dirty="0"/>
              <a:t>vector </a:t>
            </a:r>
            <a:r>
              <a:rPr lang="en-US" sz="4000" dirty="0" smtClean="0"/>
              <a:t>for the </a:t>
            </a:r>
            <a:r>
              <a:rPr lang="en-US" sz="4000" dirty="0" err="1" smtClean="0"/>
              <a:t>i</a:t>
            </a:r>
            <a:r>
              <a:rPr lang="en-US" sz="4000" baseline="30000" dirty="0" err="1" smtClean="0"/>
              <a:t>th</a:t>
            </a:r>
            <a:r>
              <a:rPr lang="en-US" sz="4000" dirty="0" smtClean="0"/>
              <a:t> predictor</a:t>
            </a:r>
            <a:endParaRPr lang="en-US" sz="4000" dirty="0"/>
          </a:p>
        </p:txBody>
      </p:sp>
      <p:sp>
        <p:nvSpPr>
          <p:cNvPr id="327692" name="Text Box 12"/>
          <p:cNvSpPr txBox="1">
            <a:spLocks noChangeArrowheads="1"/>
          </p:cNvSpPr>
          <p:nvPr/>
        </p:nvSpPr>
        <p:spPr bwMode="auto">
          <a:xfrm>
            <a:off x="1418339" y="5132391"/>
            <a:ext cx="9211733" cy="74686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/>
              <a:t>Binary problem:</a:t>
            </a:r>
            <a:r>
              <a:rPr lang="en-US" sz="4000" dirty="0"/>
              <a:t>  Does “</a:t>
            </a:r>
            <a:r>
              <a:rPr lang="en-US" sz="4000" b="1" dirty="0">
                <a:solidFill>
                  <a:schemeClr val="accent1"/>
                </a:solidFill>
              </a:rPr>
              <a:t>not buy</a:t>
            </a:r>
            <a:r>
              <a:rPr lang="en-US" sz="4000" dirty="0"/>
              <a:t>” appear here?</a:t>
            </a:r>
          </a:p>
        </p:txBody>
      </p:sp>
      <p:sp>
        <p:nvSpPr>
          <p:cNvPr id="327694" name="Text Box 14"/>
          <p:cNvSpPr txBox="1">
            <a:spLocks noChangeArrowheads="1"/>
          </p:cNvSpPr>
          <p:nvPr/>
        </p:nvSpPr>
        <p:spPr bwMode="auto">
          <a:xfrm>
            <a:off x="7369387" y="3049482"/>
            <a:ext cx="5635413" cy="16086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sz="3200" b="1" dirty="0"/>
              <a:t>(2)</a:t>
            </a:r>
            <a:r>
              <a:rPr lang="en-US" sz="3200" dirty="0"/>
              <a:t> Do </a:t>
            </a:r>
            <a:r>
              <a:rPr lang="en-US" sz="3200" b="1" dirty="0">
                <a:solidFill>
                  <a:schemeClr val="accent1"/>
                </a:solidFill>
              </a:rPr>
              <a:t>not buy</a:t>
            </a:r>
            <a:r>
              <a:rPr lang="en-US" sz="3200" dirty="0"/>
              <a:t> </a:t>
            </a:r>
            <a:r>
              <a:rPr lang="en-US" sz="3200" dirty="0" smtClean="0"/>
              <a:t>the </a:t>
            </a:r>
            <a:r>
              <a:rPr lang="en-US" sz="3200" dirty="0"/>
              <a:t>Shark portable </a:t>
            </a:r>
            <a:r>
              <a:rPr lang="en-US" sz="3200" dirty="0" smtClean="0"/>
              <a:t> </a:t>
            </a:r>
          </a:p>
          <a:p>
            <a:pPr algn="l">
              <a:spcBef>
                <a:spcPts val="0"/>
              </a:spcBef>
            </a:pPr>
            <a:r>
              <a:rPr lang="en-US" sz="3200" dirty="0" smtClean="0"/>
              <a:t>steamer </a:t>
            </a:r>
            <a:r>
              <a:rPr lang="en-US" sz="3200" dirty="0"/>
              <a:t>…. Trigger mechanism is </a:t>
            </a:r>
            <a:r>
              <a:rPr lang="en-US" sz="3200" b="1" dirty="0">
                <a:solidFill>
                  <a:srgbClr val="BD15B5"/>
                </a:solidFill>
              </a:rPr>
              <a:t>defective</a:t>
            </a:r>
            <a:r>
              <a:rPr lang="en-US" sz="3200" dirty="0"/>
              <a:t>. </a:t>
            </a:r>
          </a:p>
        </p:txBody>
      </p:sp>
      <p:sp>
        <p:nvSpPr>
          <p:cNvPr id="327695" name="Text Box 15"/>
          <p:cNvSpPr txBox="1">
            <a:spLocks noChangeArrowheads="1"/>
          </p:cNvSpPr>
          <p:nvPr/>
        </p:nvSpPr>
        <p:spPr bwMode="auto">
          <a:xfrm>
            <a:off x="433493" y="3049482"/>
            <a:ext cx="5743787" cy="16086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marL="514350" indent="-514350" algn="l">
              <a:spcBef>
                <a:spcPct val="75000"/>
              </a:spcBef>
              <a:buAutoNum type="arabicParenBoth"/>
            </a:pPr>
            <a:r>
              <a:rPr lang="en-US" sz="3200" dirty="0" smtClean="0"/>
              <a:t>The </a:t>
            </a:r>
            <a:r>
              <a:rPr lang="en-US" sz="3200" dirty="0"/>
              <a:t>book is so </a:t>
            </a:r>
            <a:r>
              <a:rPr lang="en-US" sz="3200" b="1" dirty="0">
                <a:solidFill>
                  <a:srgbClr val="008000"/>
                </a:solidFill>
              </a:rPr>
              <a:t>repetitive</a:t>
            </a:r>
            <a:r>
              <a:rPr lang="en-US" sz="3200" dirty="0"/>
              <a:t> that I </a:t>
            </a:r>
            <a:endParaRPr lang="en-US" sz="3200" dirty="0" smtClean="0"/>
          </a:p>
          <a:p>
            <a:pPr marL="514350" indent="-514350" algn="l">
              <a:spcBef>
                <a:spcPts val="0"/>
              </a:spcBef>
            </a:pPr>
            <a:r>
              <a:rPr lang="en-US" sz="3200" dirty="0" smtClean="0"/>
              <a:t>found </a:t>
            </a:r>
            <a:r>
              <a:rPr lang="en-US" sz="3200" dirty="0"/>
              <a:t>myself yelling …. I </a:t>
            </a:r>
            <a:r>
              <a:rPr lang="en-US" sz="3200" dirty="0" smtClean="0"/>
              <a:t>will </a:t>
            </a:r>
          </a:p>
          <a:p>
            <a:pPr marL="514350" indent="-514350" algn="l">
              <a:spcBef>
                <a:spcPts val="0"/>
              </a:spcBef>
            </a:pPr>
            <a:r>
              <a:rPr lang="en-US" sz="3200" dirty="0" smtClean="0"/>
              <a:t>definitely  </a:t>
            </a:r>
            <a:r>
              <a:rPr lang="en-US" sz="3200" b="1" dirty="0" smtClean="0">
                <a:solidFill>
                  <a:schemeClr val="accent1"/>
                </a:solidFill>
              </a:rPr>
              <a:t>not </a:t>
            </a:r>
            <a:r>
              <a:rPr lang="en-US" sz="3200" b="1" dirty="0">
                <a:solidFill>
                  <a:schemeClr val="accent1"/>
                </a:solidFill>
              </a:rPr>
              <a:t>buy 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/>
              <a:t>another</a:t>
            </a:r>
            <a:r>
              <a:rPr lang="en-US" sz="3200" dirty="0"/>
              <a:t>.</a:t>
            </a:r>
          </a:p>
        </p:txBody>
      </p:sp>
      <p:pic>
        <p:nvPicPr>
          <p:cNvPr id="327697" name="Picture 17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860460" y="9028602"/>
            <a:ext cx="625510" cy="365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698" name="Rectangle 18"/>
          <p:cNvSpPr>
            <a:spLocks noChangeArrowheads="1"/>
          </p:cNvSpPr>
          <p:nvPr/>
        </p:nvSpPr>
        <p:spPr bwMode="auto">
          <a:xfrm>
            <a:off x="-23942" y="5132392"/>
            <a:ext cx="13004800" cy="75861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27699" name="Text Box 19"/>
          <p:cNvSpPr txBox="1">
            <a:spLocks noChangeArrowheads="1"/>
          </p:cNvSpPr>
          <p:nvPr/>
        </p:nvSpPr>
        <p:spPr bwMode="auto">
          <a:xfrm>
            <a:off x="-8137" y="5132391"/>
            <a:ext cx="13004800" cy="80842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>
                <a:solidFill>
                  <a:srgbClr val="E92323"/>
                </a:solidFill>
              </a:rPr>
              <a:t>Pivot predictors </a:t>
            </a:r>
            <a:r>
              <a:rPr lang="en-US" sz="4400" b="1" dirty="0" err="1">
                <a:solidFill>
                  <a:srgbClr val="E92323"/>
                </a:solidFill>
              </a:rPr>
              <a:t>implictly</a:t>
            </a:r>
            <a:r>
              <a:rPr lang="en-US" sz="4400" b="1" dirty="0">
                <a:solidFill>
                  <a:srgbClr val="E92323"/>
                </a:solidFill>
              </a:rPr>
              <a:t> align source &amp; target features</a:t>
            </a:r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1989942" y="4079342"/>
            <a:ext cx="1408853" cy="54186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27688" name="Rectangle 8"/>
          <p:cNvSpPr>
            <a:spLocks noChangeArrowheads="1"/>
          </p:cNvSpPr>
          <p:nvPr/>
        </p:nvSpPr>
        <p:spPr bwMode="auto">
          <a:xfrm>
            <a:off x="8401076" y="3124176"/>
            <a:ext cx="1408853" cy="54186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3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3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327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327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327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327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327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327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3276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3276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7" dur="indefinite"/>
                                        <p:tgtEl>
                                          <p:spTgt spid="3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0" dur="indefinite"/>
                                        <p:tgtEl>
                                          <p:spTgt spid="3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3" dur="indefinite"/>
                                        <p:tgtEl>
                                          <p:spTgt spid="3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6" dur="indefinite"/>
                                        <p:tgtEl>
                                          <p:spTgt spid="3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5" grpId="0" animBg="1"/>
      <p:bldP spid="327685" grpId="1" animBg="1"/>
      <p:bldP spid="327686" grpId="0"/>
      <p:bldP spid="327686" grpId="1"/>
      <p:bldP spid="327687" grpId="0" build="allAtOnce"/>
      <p:bldP spid="327692" grpId="0" animBg="1"/>
      <p:bldP spid="327692" grpId="1" animBg="1"/>
      <p:bldP spid="327694" grpId="0"/>
      <p:bldP spid="327694" grpId="1"/>
      <p:bldP spid="327695" grpId="0"/>
      <p:bldP spid="327695" grpId="1"/>
      <p:bldP spid="327698" grpId="0" animBg="1"/>
      <p:bldP spid="327699" grpId="0"/>
      <p:bldP spid="327689" grpId="0" animBg="1"/>
      <p:bldP spid="327689" grpId="1" animBg="1"/>
      <p:bldP spid="327689" grpId="2" animBg="1"/>
      <p:bldP spid="327688" grpId="0" animBg="1"/>
      <p:bldP spid="327688" grpId="1" animBg="1"/>
      <p:bldP spid="327688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021" name="Picture 53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541867" y="2101812"/>
            <a:ext cx="5157247" cy="26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SCL: dimensionality reduction</a:t>
            </a: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4822802" y="3648389"/>
            <a:ext cx="0" cy="758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11983" name="Oval 15"/>
          <p:cNvSpPr>
            <a:spLocks noChangeArrowheads="1"/>
          </p:cNvSpPr>
          <p:nvPr/>
        </p:nvSpPr>
        <p:spPr bwMode="auto">
          <a:xfrm>
            <a:off x="2619474" y="2211351"/>
            <a:ext cx="742808" cy="2384213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211986" name="Text Box 18"/>
          <p:cNvSpPr txBox="1">
            <a:spLocks noChangeArrowheads="1"/>
          </p:cNvSpPr>
          <p:nvPr/>
        </p:nvSpPr>
        <p:spPr bwMode="auto">
          <a:xfrm>
            <a:off x="5885588" y="2284377"/>
            <a:ext cx="7152639" cy="234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100000"/>
              </a:spcBef>
              <a:buFontTx/>
              <a:buChar char="•"/>
            </a:pPr>
            <a:r>
              <a:rPr lang="en-US" sz="3600" dirty="0"/>
              <a:t>	     gives N new features</a:t>
            </a:r>
          </a:p>
          <a:p>
            <a:pPr algn="l">
              <a:spcBef>
                <a:spcPct val="100000"/>
              </a:spcBef>
              <a:buFontTx/>
              <a:buChar char="•"/>
            </a:pPr>
            <a:r>
              <a:rPr lang="en-US" sz="3600" dirty="0"/>
              <a:t> value of </a:t>
            </a:r>
            <a:r>
              <a:rPr lang="en-US" sz="3600" dirty="0" err="1"/>
              <a:t>i</a:t>
            </a:r>
            <a:r>
              <a:rPr lang="en-US" sz="3600" baseline="30000" dirty="0" err="1"/>
              <a:t>th</a:t>
            </a:r>
            <a:r>
              <a:rPr lang="en-US" sz="3600" dirty="0"/>
              <a:t> feature is the propensity to see </a:t>
            </a:r>
            <a:r>
              <a:rPr lang="en-US" sz="3600" b="1" dirty="0">
                <a:solidFill>
                  <a:schemeClr val="accent1"/>
                </a:solidFill>
              </a:rPr>
              <a:t>“not buy” </a:t>
            </a:r>
            <a:r>
              <a:rPr lang="en-US" sz="3600" dirty="0"/>
              <a:t>in the same document</a:t>
            </a:r>
          </a:p>
        </p:txBody>
      </p:sp>
      <p:sp>
        <p:nvSpPr>
          <p:cNvPr id="211990" name="Text Box 22"/>
          <p:cNvSpPr txBox="1">
            <a:spLocks noChangeArrowheads="1"/>
          </p:cNvSpPr>
          <p:nvPr/>
        </p:nvSpPr>
        <p:spPr bwMode="auto">
          <a:xfrm>
            <a:off x="295190" y="4986339"/>
            <a:ext cx="12246187" cy="464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l">
              <a:spcBef>
                <a:spcPct val="25000"/>
              </a:spcBef>
              <a:buFontTx/>
              <a:buChar char="•"/>
            </a:pPr>
            <a:r>
              <a:rPr lang="en-US" sz="3600" b="1" dirty="0">
                <a:solidFill>
                  <a:srgbClr val="008000"/>
                </a:solidFill>
              </a:rPr>
              <a:t> Many pivot predictors give similar information </a:t>
            </a:r>
          </a:p>
          <a:p>
            <a:pPr lvl="1" algn="l">
              <a:spcBef>
                <a:spcPct val="25000"/>
              </a:spcBef>
              <a:buFontTx/>
              <a:buChar char="•"/>
            </a:pPr>
            <a:r>
              <a:rPr lang="en-US" sz="3200" dirty="0">
                <a:solidFill>
                  <a:srgbClr val="008000"/>
                </a:solidFill>
              </a:rPr>
              <a:t> </a:t>
            </a:r>
            <a:r>
              <a:rPr lang="en-US" sz="3200" b="1" dirty="0">
                <a:solidFill>
                  <a:srgbClr val="008000"/>
                </a:solidFill>
              </a:rPr>
              <a:t>“horrible”, “terrible”, “awful”</a:t>
            </a:r>
          </a:p>
          <a:p>
            <a:pPr algn="l">
              <a:spcBef>
                <a:spcPts val="2000"/>
              </a:spcBef>
              <a:buFontTx/>
              <a:buChar char="•"/>
            </a:pPr>
            <a:r>
              <a:rPr lang="en-US" sz="3600" b="1" dirty="0">
                <a:solidFill>
                  <a:srgbClr val="0000AC"/>
                </a:solidFill>
              </a:rPr>
              <a:t> Hard to solve optimization with N dense features per instance </a:t>
            </a:r>
          </a:p>
          <a:p>
            <a:pPr algn="l">
              <a:spcBef>
                <a:spcPts val="2000"/>
              </a:spcBef>
              <a:buFontTx/>
              <a:buChar char="•"/>
            </a:pPr>
            <a:r>
              <a:rPr lang="en-US" sz="3600" b="1" dirty="0"/>
              <a:t> Compute SVD of W &amp; use top k left singular vectors </a:t>
            </a:r>
          </a:p>
          <a:p>
            <a:pPr lvl="1" algn="l">
              <a:spcBef>
                <a:spcPct val="25000"/>
              </a:spcBef>
              <a:buFontTx/>
              <a:buChar char="•"/>
            </a:pPr>
            <a:r>
              <a:rPr lang="en-US" sz="3200" b="1" dirty="0"/>
              <a:t> Top </a:t>
            </a:r>
            <a:r>
              <a:rPr lang="en-US" sz="3200" b="1" dirty="0" err="1"/>
              <a:t>orthonormal</a:t>
            </a:r>
            <a:r>
              <a:rPr lang="en-US" sz="3200" b="1" dirty="0"/>
              <a:t> principal pivot predictors</a:t>
            </a:r>
          </a:p>
          <a:p>
            <a:pPr lvl="1" algn="l">
              <a:spcBef>
                <a:spcPct val="25000"/>
              </a:spcBef>
              <a:buFontTx/>
              <a:buChar char="•"/>
            </a:pPr>
            <a:r>
              <a:rPr lang="en-US" sz="3200" b="1" dirty="0">
                <a:solidFill>
                  <a:srgbClr val="BD15B5"/>
                </a:solidFill>
              </a:rPr>
              <a:t> If we chose our pivots well, then             will give us good features for classification in both domains</a:t>
            </a:r>
          </a:p>
        </p:txBody>
      </p:sp>
      <p:pic>
        <p:nvPicPr>
          <p:cNvPr id="212000" name="Picture 32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6142784" y="2378185"/>
            <a:ext cx="1194364" cy="4289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12008" name="Picture 40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9934622" y="7307440"/>
            <a:ext cx="438156" cy="4381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12009" name="Line 41"/>
          <p:cNvSpPr>
            <a:spLocks noChangeShapeType="1"/>
          </p:cNvSpPr>
          <p:nvPr/>
        </p:nvSpPr>
        <p:spPr bwMode="auto">
          <a:xfrm>
            <a:off x="4822802" y="2347909"/>
            <a:ext cx="0" cy="7382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pic>
        <p:nvPicPr>
          <p:cNvPr id="17" name="Picture 16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 bwMode="auto">
          <a:xfrm>
            <a:off x="6373390" y="8548882"/>
            <a:ext cx="880536" cy="420140"/>
          </a:xfrm>
          <a:prstGeom prst="rect">
            <a:avLst/>
          </a:prstGeom>
          <a:noFill/>
          <a:ln/>
          <a:effectLst/>
        </p:spPr>
      </p:pic>
      <p:sp>
        <p:nvSpPr>
          <p:cNvPr id="212016" name="Line 48"/>
          <p:cNvSpPr>
            <a:spLocks noChangeShapeType="1"/>
          </p:cNvSpPr>
          <p:nvPr/>
        </p:nvSpPr>
        <p:spPr bwMode="auto">
          <a:xfrm>
            <a:off x="2997152" y="3664194"/>
            <a:ext cx="0" cy="758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12017" name="Line 49"/>
          <p:cNvSpPr>
            <a:spLocks noChangeShapeType="1"/>
          </p:cNvSpPr>
          <p:nvPr/>
        </p:nvSpPr>
        <p:spPr bwMode="auto">
          <a:xfrm>
            <a:off x="2997152" y="2363714"/>
            <a:ext cx="0" cy="73829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12018" name="Line 50"/>
          <p:cNvSpPr>
            <a:spLocks noChangeShapeType="1"/>
          </p:cNvSpPr>
          <p:nvPr/>
        </p:nvSpPr>
        <p:spPr bwMode="auto">
          <a:xfrm>
            <a:off x="1083733" y="3648389"/>
            <a:ext cx="0" cy="758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12019" name="Line 51"/>
          <p:cNvSpPr>
            <a:spLocks noChangeShapeType="1"/>
          </p:cNvSpPr>
          <p:nvPr/>
        </p:nvSpPr>
        <p:spPr bwMode="auto">
          <a:xfrm>
            <a:off x="1083733" y="2347909"/>
            <a:ext cx="0" cy="7382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1" grpId="0" animBg="1"/>
      <p:bldP spid="211983" grpId="0" animBg="1"/>
      <p:bldP spid="211986" grpId="0"/>
      <p:bldP spid="211990" grpId="0" uiExpand="1" build="allAtOnce"/>
      <p:bldP spid="212009" grpId="0" animBg="1"/>
      <p:bldP spid="212016" grpId="0" animBg="1"/>
      <p:bldP spid="212017" grpId="0" animBg="1"/>
      <p:bldP spid="212018" grpId="0" animBg="1"/>
      <p:bldP spid="2120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2223" y="312675"/>
            <a:ext cx="10260153" cy="1300163"/>
          </a:xfrm>
        </p:spPr>
        <p:txBody>
          <a:bodyPr/>
          <a:lstStyle/>
          <a:p>
            <a:r>
              <a:rPr lang="en-US" dirty="0"/>
              <a:t>Back to </a:t>
            </a:r>
            <a:r>
              <a:rPr lang="en-US" dirty="0" smtClean="0"/>
              <a:t>labeled </a:t>
            </a:r>
            <a:r>
              <a:rPr lang="en-US" dirty="0"/>
              <a:t>training / testing</a:t>
            </a:r>
          </a:p>
        </p:txBody>
      </p:sp>
      <p:sp>
        <p:nvSpPr>
          <p:cNvPr id="213050" name="Text Box 58"/>
          <p:cNvSpPr txBox="1">
            <a:spLocks noChangeArrowheads="1"/>
          </p:cNvSpPr>
          <p:nvPr/>
        </p:nvSpPr>
        <p:spPr bwMode="auto">
          <a:xfrm>
            <a:off x="3758675" y="2784068"/>
            <a:ext cx="5743787" cy="80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4400" b="1" dirty="0"/>
              <a:t>Classifier</a:t>
            </a:r>
          </a:p>
        </p:txBody>
      </p:sp>
      <p:sp>
        <p:nvSpPr>
          <p:cNvPr id="213059" name="Text Box 67"/>
          <p:cNvSpPr txBox="1">
            <a:spLocks noChangeArrowheads="1"/>
          </p:cNvSpPr>
          <p:nvPr/>
        </p:nvSpPr>
        <p:spPr bwMode="auto">
          <a:xfrm>
            <a:off x="3179717" y="4364513"/>
            <a:ext cx="9320107" cy="277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100000"/>
              </a:spcBef>
              <a:buFontTx/>
              <a:buChar char="•"/>
            </a:pPr>
            <a:r>
              <a:rPr lang="en-US" sz="4400" b="1" dirty="0">
                <a:solidFill>
                  <a:srgbClr val="008000"/>
                </a:solidFill>
              </a:rPr>
              <a:t> Source </a:t>
            </a:r>
            <a:r>
              <a:rPr lang="en-US" sz="4400" dirty="0">
                <a:solidFill>
                  <a:srgbClr val="008000"/>
                </a:solidFill>
              </a:rPr>
              <a:t>training:</a:t>
            </a:r>
            <a:r>
              <a:rPr lang="en-US" sz="4400" dirty="0">
                <a:solidFill>
                  <a:srgbClr val="0000AC"/>
                </a:solidFill>
              </a:rPr>
              <a:t> </a:t>
            </a:r>
            <a:r>
              <a:rPr lang="en-US" sz="4400" dirty="0"/>
              <a:t>Learn </a:t>
            </a:r>
            <a:r>
              <a:rPr lang="en-US" sz="4400" b="1" dirty="0"/>
              <a:t> </a:t>
            </a:r>
            <a:r>
              <a:rPr lang="en-US" sz="4400" dirty="0"/>
              <a:t>     &amp;      together</a:t>
            </a:r>
          </a:p>
          <a:p>
            <a:pPr>
              <a:spcBef>
                <a:spcPct val="100000"/>
              </a:spcBef>
              <a:buFontTx/>
              <a:buChar char="•"/>
            </a:pPr>
            <a:r>
              <a:rPr lang="en-US" sz="4400" b="1" dirty="0">
                <a:solidFill>
                  <a:srgbClr val="BD15B5"/>
                </a:solidFill>
              </a:rPr>
              <a:t> Target </a:t>
            </a:r>
            <a:r>
              <a:rPr lang="en-US" sz="4400" dirty="0">
                <a:solidFill>
                  <a:srgbClr val="BD15B5"/>
                </a:solidFill>
              </a:rPr>
              <a:t>testing: </a:t>
            </a:r>
            <a:r>
              <a:rPr lang="en-US" sz="4400" dirty="0"/>
              <a:t>First apply     , then apply</a:t>
            </a:r>
            <a:r>
              <a:rPr lang="en-US" sz="4000" dirty="0"/>
              <a:t>        and </a:t>
            </a:r>
          </a:p>
        </p:txBody>
      </p:sp>
      <p:pic>
        <p:nvPicPr>
          <p:cNvPr id="213060" name="Picture 68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660320" y="6081729"/>
            <a:ext cx="1381304" cy="6572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13062" name="Picture 70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988937" y="2357403"/>
            <a:ext cx="562300" cy="4016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13070" name="Picture 78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8275806" y="6473081"/>
            <a:ext cx="505742" cy="5057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13077" name="Picture 85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6142700" y="2582529"/>
            <a:ext cx="5429956" cy="119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3078" name="Picture 86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8624722" y="4684707"/>
            <a:ext cx="568960" cy="31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3079" name="Picture 87" descr="TP_tmp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9820715" y="4649468"/>
            <a:ext cx="442524" cy="31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3080" name="Picture 88" descr="TP_tmp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6894624" y="6621170"/>
            <a:ext cx="442524" cy="31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3081" name="Picture 89" descr="TP_tmp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9110071" y="6057744"/>
            <a:ext cx="568960" cy="31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Text Box 62"/>
          <p:cNvSpPr txBox="1">
            <a:spLocks noChangeArrowheads="1"/>
          </p:cNvSpPr>
          <p:nvPr/>
        </p:nvSpPr>
        <p:spPr bwMode="auto">
          <a:xfrm>
            <a:off x="894888" y="2781251"/>
            <a:ext cx="799253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43" name="Text Box 63"/>
          <p:cNvSpPr txBox="1">
            <a:spLocks noChangeArrowheads="1"/>
          </p:cNvSpPr>
          <p:nvPr/>
        </p:nvSpPr>
        <p:spPr bwMode="auto">
          <a:xfrm>
            <a:off x="1021176" y="4287482"/>
            <a:ext cx="523804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0</a:t>
            </a:r>
          </a:p>
        </p:txBody>
      </p:sp>
      <p:sp>
        <p:nvSpPr>
          <p:cNvPr id="44" name="Line 66"/>
          <p:cNvSpPr>
            <a:spLocks noChangeShapeType="1"/>
          </p:cNvSpPr>
          <p:nvPr/>
        </p:nvSpPr>
        <p:spPr bwMode="auto">
          <a:xfrm>
            <a:off x="952824" y="3235526"/>
            <a:ext cx="6502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2800"/>
          </a:p>
        </p:txBody>
      </p:sp>
      <p:sp>
        <p:nvSpPr>
          <p:cNvPr id="45" name="Line 67"/>
          <p:cNvSpPr>
            <a:spLocks noChangeShapeType="1"/>
          </p:cNvSpPr>
          <p:nvPr/>
        </p:nvSpPr>
        <p:spPr bwMode="auto">
          <a:xfrm>
            <a:off x="952824" y="3614833"/>
            <a:ext cx="6502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2800"/>
          </a:p>
        </p:txBody>
      </p:sp>
      <p:sp>
        <p:nvSpPr>
          <p:cNvPr id="46" name="Line 68"/>
          <p:cNvSpPr>
            <a:spLocks noChangeShapeType="1"/>
          </p:cNvSpPr>
          <p:nvPr/>
        </p:nvSpPr>
        <p:spPr bwMode="auto">
          <a:xfrm>
            <a:off x="952824" y="4337322"/>
            <a:ext cx="6502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2800"/>
          </a:p>
        </p:txBody>
      </p:sp>
      <p:sp>
        <p:nvSpPr>
          <p:cNvPr id="47" name="Line 69"/>
          <p:cNvSpPr>
            <a:spLocks noChangeShapeType="1"/>
          </p:cNvSpPr>
          <p:nvPr/>
        </p:nvSpPr>
        <p:spPr bwMode="auto">
          <a:xfrm>
            <a:off x="952824" y="4825002"/>
            <a:ext cx="6502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2800"/>
          </a:p>
        </p:txBody>
      </p:sp>
      <p:sp>
        <p:nvSpPr>
          <p:cNvPr id="48" name="Text Box 71"/>
          <p:cNvSpPr txBox="1">
            <a:spLocks noChangeArrowheads="1"/>
          </p:cNvSpPr>
          <p:nvPr/>
        </p:nvSpPr>
        <p:spPr bwMode="auto">
          <a:xfrm>
            <a:off x="879398" y="3176361"/>
            <a:ext cx="866987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0</a:t>
            </a:r>
          </a:p>
        </p:txBody>
      </p:sp>
      <p:sp>
        <p:nvSpPr>
          <p:cNvPr id="49" name="Text Box 72"/>
          <p:cNvSpPr txBox="1">
            <a:spLocks noChangeArrowheads="1"/>
          </p:cNvSpPr>
          <p:nvPr/>
        </p:nvSpPr>
        <p:spPr bwMode="auto">
          <a:xfrm>
            <a:off x="1097322" y="3596771"/>
            <a:ext cx="433493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lnSpc>
                <a:spcPct val="50000"/>
              </a:lnSpc>
            </a:pPr>
            <a:r>
              <a:rPr lang="en-US" sz="2800" dirty="0"/>
              <a:t>.</a:t>
            </a:r>
          </a:p>
          <a:p>
            <a:pPr>
              <a:lnSpc>
                <a:spcPct val="50000"/>
              </a:lnSpc>
            </a:pPr>
            <a:r>
              <a:rPr lang="en-US" sz="2800" dirty="0"/>
              <a:t>.</a:t>
            </a:r>
          </a:p>
          <a:p>
            <a:pPr>
              <a:lnSpc>
                <a:spcPct val="50000"/>
              </a:lnSpc>
            </a:pPr>
            <a:r>
              <a:rPr lang="en-US" sz="2800" dirty="0"/>
              <a:t>.</a:t>
            </a:r>
          </a:p>
        </p:txBody>
      </p:sp>
      <p:sp>
        <p:nvSpPr>
          <p:cNvPr id="50" name="Text Box 73"/>
          <p:cNvSpPr txBox="1">
            <a:spLocks noChangeArrowheads="1"/>
          </p:cNvSpPr>
          <p:nvPr/>
        </p:nvSpPr>
        <p:spPr bwMode="auto">
          <a:xfrm>
            <a:off x="975853" y="4752753"/>
            <a:ext cx="666044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8000"/>
                </a:solidFill>
              </a:rPr>
              <a:t>3</a:t>
            </a:r>
          </a:p>
        </p:txBody>
      </p:sp>
      <p:sp>
        <p:nvSpPr>
          <p:cNvPr id="51" name="Rectangle 74"/>
          <p:cNvSpPr>
            <a:spLocks noChangeArrowheads="1"/>
          </p:cNvSpPr>
          <p:nvPr/>
        </p:nvSpPr>
        <p:spPr bwMode="auto">
          <a:xfrm>
            <a:off x="952824" y="2890086"/>
            <a:ext cx="650240" cy="23480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800"/>
          </a:p>
        </p:txBody>
      </p:sp>
      <p:sp>
        <p:nvSpPr>
          <p:cNvPr id="52" name="Text Box 76"/>
          <p:cNvSpPr txBox="1">
            <a:spLocks noChangeArrowheads="1"/>
          </p:cNvSpPr>
          <p:nvPr/>
        </p:nvSpPr>
        <p:spPr bwMode="auto">
          <a:xfrm>
            <a:off x="780481" y="6833994"/>
            <a:ext cx="1194307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0.3</a:t>
            </a:r>
          </a:p>
        </p:txBody>
      </p:sp>
      <p:sp>
        <p:nvSpPr>
          <p:cNvPr id="53" name="Text Box 77"/>
          <p:cNvSpPr txBox="1">
            <a:spLocks noChangeArrowheads="1"/>
          </p:cNvSpPr>
          <p:nvPr/>
        </p:nvSpPr>
        <p:spPr bwMode="auto">
          <a:xfrm>
            <a:off x="844902" y="8258001"/>
            <a:ext cx="1045018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0.7</a:t>
            </a:r>
          </a:p>
        </p:txBody>
      </p:sp>
      <p:sp>
        <p:nvSpPr>
          <p:cNvPr id="54" name="Line 78"/>
          <p:cNvSpPr>
            <a:spLocks noChangeShapeType="1"/>
          </p:cNvSpPr>
          <p:nvPr/>
        </p:nvSpPr>
        <p:spPr bwMode="auto">
          <a:xfrm>
            <a:off x="870968" y="7323171"/>
            <a:ext cx="896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2800"/>
          </a:p>
        </p:txBody>
      </p:sp>
      <p:sp>
        <p:nvSpPr>
          <p:cNvPr id="55" name="Text Box 82"/>
          <p:cNvSpPr txBox="1">
            <a:spLocks noChangeArrowheads="1"/>
          </p:cNvSpPr>
          <p:nvPr/>
        </p:nvSpPr>
        <p:spPr bwMode="auto">
          <a:xfrm>
            <a:off x="712218" y="7237593"/>
            <a:ext cx="1194307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-1.0</a:t>
            </a:r>
          </a:p>
        </p:txBody>
      </p:sp>
      <p:sp>
        <p:nvSpPr>
          <p:cNvPr id="56" name="Text Box 83"/>
          <p:cNvSpPr txBox="1">
            <a:spLocks noChangeArrowheads="1"/>
          </p:cNvSpPr>
          <p:nvPr/>
        </p:nvSpPr>
        <p:spPr bwMode="auto">
          <a:xfrm>
            <a:off x="1053286" y="7785625"/>
            <a:ext cx="597153" cy="519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lnSpc>
                <a:spcPct val="30000"/>
              </a:lnSpc>
            </a:pPr>
            <a:r>
              <a:rPr lang="en-US" sz="2800" dirty="0"/>
              <a:t>.</a:t>
            </a:r>
          </a:p>
          <a:p>
            <a:pPr>
              <a:lnSpc>
                <a:spcPct val="30000"/>
              </a:lnSpc>
            </a:pPr>
            <a:r>
              <a:rPr lang="en-US" sz="2800" dirty="0"/>
              <a:t>.</a:t>
            </a:r>
          </a:p>
          <a:p>
            <a:pPr>
              <a:lnSpc>
                <a:spcPct val="30000"/>
              </a:lnSpc>
            </a:pPr>
            <a:r>
              <a:rPr lang="en-US" sz="2800" dirty="0"/>
              <a:t>.</a:t>
            </a:r>
          </a:p>
        </p:txBody>
      </p:sp>
      <p:sp>
        <p:nvSpPr>
          <p:cNvPr id="57" name="Rectangle 84"/>
          <p:cNvSpPr>
            <a:spLocks noChangeArrowheads="1"/>
          </p:cNvSpPr>
          <p:nvPr/>
        </p:nvSpPr>
        <p:spPr bwMode="auto">
          <a:xfrm>
            <a:off x="870602" y="6945216"/>
            <a:ext cx="895730" cy="2313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800"/>
          </a:p>
        </p:txBody>
      </p:sp>
      <p:sp>
        <p:nvSpPr>
          <p:cNvPr id="58" name="Text Box 85"/>
          <p:cNvSpPr txBox="1">
            <a:spLocks noChangeArrowheads="1"/>
          </p:cNvSpPr>
          <p:nvPr/>
        </p:nvSpPr>
        <p:spPr bwMode="auto">
          <a:xfrm>
            <a:off x="812231" y="8732670"/>
            <a:ext cx="1012129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-2.1</a:t>
            </a:r>
          </a:p>
        </p:txBody>
      </p:sp>
      <p:sp>
        <p:nvSpPr>
          <p:cNvPr id="59" name="Line 78"/>
          <p:cNvSpPr>
            <a:spLocks noChangeShapeType="1"/>
          </p:cNvSpPr>
          <p:nvPr/>
        </p:nvSpPr>
        <p:spPr bwMode="auto">
          <a:xfrm>
            <a:off x="890020" y="7724814"/>
            <a:ext cx="896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2800"/>
          </a:p>
        </p:txBody>
      </p:sp>
      <p:sp>
        <p:nvSpPr>
          <p:cNvPr id="60" name="Line 78"/>
          <p:cNvSpPr>
            <a:spLocks noChangeShapeType="1"/>
          </p:cNvSpPr>
          <p:nvPr/>
        </p:nvSpPr>
        <p:spPr bwMode="auto">
          <a:xfrm>
            <a:off x="890020" y="8804473"/>
            <a:ext cx="896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2800"/>
          </a:p>
        </p:txBody>
      </p:sp>
      <p:sp>
        <p:nvSpPr>
          <p:cNvPr id="61" name="Line 78"/>
          <p:cNvSpPr>
            <a:spLocks noChangeShapeType="1"/>
          </p:cNvSpPr>
          <p:nvPr/>
        </p:nvSpPr>
        <p:spPr bwMode="auto">
          <a:xfrm>
            <a:off x="853507" y="8309022"/>
            <a:ext cx="896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50" grpId="0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 animBg="1"/>
      <p:bldP spid="52" grpId="0"/>
      <p:bldP spid="53" grpId="0"/>
      <p:bldP spid="54" grpId="0" animBg="1"/>
      <p:bldP spid="55" grpId="0"/>
      <p:bldP spid="56" grpId="0"/>
      <p:bldP spid="57" grpId="0" animBg="1"/>
      <p:bldP spid="58" grpId="0"/>
      <p:bldP spid="59" grpId="0" animBg="1"/>
      <p:bldP spid="60" grpId="0" animBg="1"/>
      <p:bldP spid="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700" name="Picture 28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577991" y="5136823"/>
            <a:ext cx="9755858" cy="1420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4698" name="Picture 26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1991360" y="6875312"/>
            <a:ext cx="6107290" cy="8263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84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labeled </a:t>
            </a:r>
            <a:r>
              <a:rPr lang="en-US" dirty="0" smtClean="0"/>
              <a:t>target data</a:t>
            </a:r>
            <a:endParaRPr lang="en-US" dirty="0"/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587484" y="1992273"/>
            <a:ext cx="11595947" cy="74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4000" b="1" dirty="0"/>
              <a:t>50 instances of labeled target domain data</a:t>
            </a: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570631" y="2872345"/>
            <a:ext cx="12029440" cy="1516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b="1" dirty="0">
                <a:solidFill>
                  <a:schemeClr val="accent2"/>
                </a:solidFill>
              </a:rPr>
              <a:t>Source data, save weights for SCL features</a:t>
            </a:r>
            <a:endParaRPr lang="en-US" sz="3600" b="1" dirty="0">
              <a:solidFill>
                <a:srgbClr val="008000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en-US" sz="3600" b="1" dirty="0">
                <a:solidFill>
                  <a:srgbClr val="008000"/>
                </a:solidFill>
              </a:rPr>
              <a:t>Target data, regularize  weights         </a:t>
            </a:r>
            <a:r>
              <a:rPr lang="en-US" sz="3600" b="1" dirty="0" smtClean="0">
                <a:solidFill>
                  <a:srgbClr val="008000"/>
                </a:solidFill>
              </a:rPr>
              <a:t> to </a:t>
            </a:r>
            <a:r>
              <a:rPr lang="en-US" sz="3600" b="1" dirty="0">
                <a:solidFill>
                  <a:srgbClr val="008000"/>
                </a:solidFill>
              </a:rPr>
              <a:t>be close to</a:t>
            </a:r>
          </a:p>
        </p:txBody>
      </p:sp>
      <p:sp>
        <p:nvSpPr>
          <p:cNvPr id="284678" name="Rectangle 6"/>
          <p:cNvSpPr>
            <a:spLocks noChangeArrowheads="1"/>
          </p:cNvSpPr>
          <p:nvPr/>
        </p:nvSpPr>
        <p:spPr bwMode="auto">
          <a:xfrm>
            <a:off x="577404" y="2730104"/>
            <a:ext cx="11595947" cy="173397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284679" name="Oval 7"/>
          <p:cNvSpPr>
            <a:spLocks noChangeArrowheads="1"/>
          </p:cNvSpPr>
          <p:nvPr/>
        </p:nvSpPr>
        <p:spPr bwMode="auto">
          <a:xfrm>
            <a:off x="2709333" y="4667206"/>
            <a:ext cx="6956214" cy="1774613"/>
          </a:xfrm>
          <a:prstGeom prst="ellipse">
            <a:avLst/>
          </a:prstGeom>
          <a:noFill/>
          <a:ln w="25400">
            <a:solidFill>
              <a:srgbClr val="BD15B5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433493" y="8261588"/>
            <a:ext cx="4876800" cy="56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err="1">
                <a:solidFill>
                  <a:srgbClr val="BD15B5"/>
                </a:solidFill>
              </a:rPr>
              <a:t>Huberized</a:t>
            </a:r>
            <a:r>
              <a:rPr lang="en-US" sz="2800" b="1" dirty="0">
                <a:solidFill>
                  <a:srgbClr val="BD15B5"/>
                </a:solidFill>
              </a:rPr>
              <a:t> hinge loss</a:t>
            </a:r>
          </a:p>
        </p:txBody>
      </p:sp>
      <p:cxnSp>
        <p:nvCxnSpPr>
          <p:cNvPr id="284681" name="AutoShape 9"/>
          <p:cNvCxnSpPr>
            <a:cxnSpLocks noChangeShapeType="1"/>
            <a:stCxn id="284679" idx="4"/>
            <a:endCxn id="284680" idx="0"/>
          </p:cNvCxnSpPr>
          <p:nvPr/>
        </p:nvCxnSpPr>
        <p:spPr bwMode="auto">
          <a:xfrm flipH="1">
            <a:off x="2871893" y="6459881"/>
            <a:ext cx="3316676" cy="1801707"/>
          </a:xfrm>
          <a:prstGeom prst="straightConnector1">
            <a:avLst/>
          </a:prstGeom>
          <a:noFill/>
          <a:ln w="25400">
            <a:solidFill>
              <a:srgbClr val="BD15B5"/>
            </a:solidFill>
            <a:round/>
            <a:headEnd/>
            <a:tailEnd type="triangle" w="lg" len="lg"/>
          </a:ln>
          <a:effectLst/>
        </p:spPr>
      </p:cxnSp>
      <p:sp>
        <p:nvSpPr>
          <p:cNvPr id="284682" name="Text Box 10"/>
          <p:cNvSpPr txBox="1">
            <a:spLocks noChangeArrowheads="1"/>
          </p:cNvSpPr>
          <p:nvPr/>
        </p:nvSpPr>
        <p:spPr bwMode="auto">
          <a:xfrm>
            <a:off x="975360" y="8803455"/>
            <a:ext cx="6935893" cy="56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BD15B5"/>
                </a:solidFill>
              </a:rPr>
              <a:t>Avoid using high-dimensional features</a:t>
            </a:r>
          </a:p>
        </p:txBody>
      </p:sp>
      <p:sp>
        <p:nvSpPr>
          <p:cNvPr id="284683" name="Text Box 11"/>
          <p:cNvSpPr txBox="1">
            <a:spLocks noChangeArrowheads="1"/>
          </p:cNvSpPr>
          <p:nvPr/>
        </p:nvSpPr>
        <p:spPr bwMode="auto">
          <a:xfrm>
            <a:off x="4118187" y="8261588"/>
            <a:ext cx="7802880" cy="56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BD15B5"/>
                </a:solidFill>
              </a:rPr>
              <a:t>Keep SCL weights close to source weights</a:t>
            </a:r>
          </a:p>
        </p:txBody>
      </p:sp>
      <p:sp>
        <p:nvSpPr>
          <p:cNvPr id="284684" name="Oval 12"/>
          <p:cNvSpPr>
            <a:spLocks noChangeArrowheads="1"/>
          </p:cNvSpPr>
          <p:nvPr/>
        </p:nvSpPr>
        <p:spPr bwMode="auto">
          <a:xfrm>
            <a:off x="1733973" y="6658565"/>
            <a:ext cx="2492587" cy="1408853"/>
          </a:xfrm>
          <a:prstGeom prst="ellipse">
            <a:avLst/>
          </a:prstGeom>
          <a:noFill/>
          <a:ln w="25400">
            <a:solidFill>
              <a:srgbClr val="BD15B5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284685" name="Oval 13"/>
          <p:cNvSpPr>
            <a:spLocks noChangeArrowheads="1"/>
          </p:cNvSpPr>
          <p:nvPr/>
        </p:nvSpPr>
        <p:spPr bwMode="auto">
          <a:xfrm>
            <a:off x="4660053" y="6705980"/>
            <a:ext cx="3576320" cy="1259840"/>
          </a:xfrm>
          <a:prstGeom prst="ellipse">
            <a:avLst/>
          </a:prstGeom>
          <a:noFill/>
          <a:ln w="25400">
            <a:solidFill>
              <a:srgbClr val="BD15B5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cxnSp>
        <p:nvCxnSpPr>
          <p:cNvPr id="284689" name="AutoShape 17"/>
          <p:cNvCxnSpPr>
            <a:cxnSpLocks noChangeShapeType="1"/>
            <a:stCxn id="284684" idx="5"/>
            <a:endCxn id="284682" idx="0"/>
          </p:cNvCxnSpPr>
          <p:nvPr/>
        </p:nvCxnSpPr>
        <p:spPr bwMode="auto">
          <a:xfrm>
            <a:off x="3860801" y="7880024"/>
            <a:ext cx="582507" cy="923430"/>
          </a:xfrm>
          <a:prstGeom prst="straightConnector1">
            <a:avLst/>
          </a:prstGeom>
          <a:noFill/>
          <a:ln w="25400">
            <a:solidFill>
              <a:srgbClr val="BD15B5"/>
            </a:solidFill>
            <a:round/>
            <a:headEnd/>
            <a:tailEnd type="triangle" w="lg" len="lg"/>
          </a:ln>
          <a:effectLst/>
        </p:spPr>
      </p:cxnSp>
      <p:cxnSp>
        <p:nvCxnSpPr>
          <p:cNvPr id="284690" name="AutoShape 18"/>
          <p:cNvCxnSpPr>
            <a:cxnSpLocks noChangeShapeType="1"/>
            <a:stCxn id="284685" idx="4"/>
            <a:endCxn id="284683" idx="0"/>
          </p:cNvCxnSpPr>
          <p:nvPr/>
        </p:nvCxnSpPr>
        <p:spPr bwMode="auto">
          <a:xfrm>
            <a:off x="6448214" y="7983881"/>
            <a:ext cx="1571413" cy="277706"/>
          </a:xfrm>
          <a:prstGeom prst="straightConnector1">
            <a:avLst/>
          </a:prstGeom>
          <a:noFill/>
          <a:ln w="25400">
            <a:solidFill>
              <a:srgbClr val="BD15B5"/>
            </a:solidFill>
            <a:round/>
            <a:headEnd/>
            <a:tailEnd type="triangle" w="lg" len="lg"/>
          </a:ln>
          <a:effectLst/>
        </p:spPr>
      </p:cxnSp>
      <p:sp>
        <p:nvSpPr>
          <p:cNvPr id="284691" name="Text Box 19"/>
          <p:cNvSpPr txBox="1">
            <a:spLocks noChangeArrowheads="1"/>
          </p:cNvSpPr>
          <p:nvPr/>
        </p:nvSpPr>
        <p:spPr bwMode="auto">
          <a:xfrm>
            <a:off x="0" y="4816218"/>
            <a:ext cx="13004800" cy="86021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600" dirty="0" err="1"/>
              <a:t>Chelba</a:t>
            </a:r>
            <a:r>
              <a:rPr lang="en-US" sz="4600" dirty="0"/>
              <a:t> &amp; </a:t>
            </a:r>
            <a:r>
              <a:rPr lang="en-US" sz="4600" dirty="0" err="1"/>
              <a:t>Acero</a:t>
            </a:r>
            <a:r>
              <a:rPr lang="en-US" sz="4600" dirty="0"/>
              <a:t>, EMNLP 2004</a:t>
            </a:r>
          </a:p>
        </p:txBody>
      </p:sp>
      <p:pic>
        <p:nvPicPr>
          <p:cNvPr id="284693" name="Picture 21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6424165" y="3897154"/>
            <a:ext cx="678364" cy="3651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84694" name="Picture 22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8474293" y="3134806"/>
            <a:ext cx="657234" cy="383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1" name="Picture 22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9788760" y="3912885"/>
            <a:ext cx="657234" cy="383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2846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28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28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284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284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28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28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7" dur="indefinite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28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6" dur="indefinite"/>
                                        <p:tgtEl>
                                          <p:spTgt spid="28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9" dur="indefinite"/>
                                        <p:tgtEl>
                                          <p:spTgt spid="28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2846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2" dur="indefinite"/>
                                        <p:tgtEl>
                                          <p:spTgt spid="28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" dur="indefinite"/>
                                        <p:tgtEl>
                                          <p:spTgt spid="2846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5" dur="indefinite"/>
                                        <p:tgtEl>
                                          <p:spTgt spid="28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2846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8" dur="indefinite"/>
                                        <p:tgtEl>
                                          <p:spTgt spid="28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2846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" dur="indefinite"/>
                                        <p:tgtEl>
                                          <p:spTgt spid="28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28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2846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7" dur="indefinite"/>
                                        <p:tgtEl>
                                          <p:spTgt spid="28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2847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0" dur="indefinite"/>
                                        <p:tgtEl>
                                          <p:spTgt spid="28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/>
      <p:bldP spid="284676" grpId="0"/>
      <p:bldP spid="284676" grpId="1"/>
      <p:bldP spid="284677" grpId="0" build="allAtOnce"/>
      <p:bldP spid="284678" grpId="0" animBg="1"/>
      <p:bldP spid="284678" grpId="1" animBg="1"/>
      <p:bldP spid="284679" grpId="0" animBg="1"/>
      <p:bldP spid="284679" grpId="1" animBg="1"/>
      <p:bldP spid="284679" grpId="2" animBg="1"/>
      <p:bldP spid="284680" grpId="0"/>
      <p:bldP spid="284680" grpId="1"/>
      <p:bldP spid="284680" grpId="2"/>
      <p:bldP spid="284682" grpId="0"/>
      <p:bldP spid="284682" grpId="1"/>
      <p:bldP spid="284682" grpId="2"/>
      <p:bldP spid="284683" grpId="0"/>
      <p:bldP spid="284683" grpId="1"/>
      <p:bldP spid="284684" grpId="0" animBg="1"/>
      <p:bldP spid="284684" grpId="1" animBg="1"/>
      <p:bldP spid="284684" grpId="2" animBg="1"/>
      <p:bldP spid="284685" grpId="0" animBg="1"/>
      <p:bldP spid="284685" grpId="1" animBg="1"/>
      <p:bldP spid="2846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Inspirations for SCL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747" y="2275841"/>
            <a:ext cx="12571307" cy="6436925"/>
          </a:xfrm>
        </p:spPr>
        <p:txBody>
          <a:bodyPr lIns="130046" tIns="65023" rIns="130046" bIns="65023"/>
          <a:lstStyle/>
          <a:p>
            <a:pPr marL="866973" indent="-866973">
              <a:spcBef>
                <a:spcPct val="50000"/>
              </a:spcBef>
              <a:buFontTx/>
              <a:buAutoNum type="arabicPeriod"/>
            </a:pPr>
            <a:r>
              <a:rPr lang="en-US" sz="4000" b="1" dirty="0">
                <a:solidFill>
                  <a:srgbClr val="008000"/>
                </a:solidFill>
              </a:rPr>
              <a:t>Alternating Structural Optimization (ASO)</a:t>
            </a:r>
          </a:p>
          <a:p>
            <a:pPr marL="1408831" lvl="1" indent="-758601">
              <a:spcBef>
                <a:spcPct val="50000"/>
              </a:spcBef>
              <a:buFontTx/>
              <a:buChar char="•"/>
            </a:pPr>
            <a:r>
              <a:rPr lang="en-US" sz="3400" b="1" dirty="0"/>
              <a:t>Ando &amp; Zhang</a:t>
            </a:r>
            <a:r>
              <a:rPr lang="en-US" sz="3400" dirty="0"/>
              <a:t> (JMLR 2005)</a:t>
            </a:r>
          </a:p>
          <a:p>
            <a:pPr marL="1408831" lvl="1" indent="-758601">
              <a:spcBef>
                <a:spcPct val="50000"/>
              </a:spcBef>
              <a:buFontTx/>
              <a:buChar char="•"/>
            </a:pPr>
            <a:r>
              <a:rPr lang="en-US" sz="3400" dirty="0"/>
              <a:t>Training predictors using unlabeled data</a:t>
            </a:r>
          </a:p>
          <a:p>
            <a:pPr marL="1408831" lvl="1" indent="-758601">
              <a:spcBef>
                <a:spcPct val="50000"/>
              </a:spcBef>
              <a:buNone/>
            </a:pPr>
            <a:endParaRPr lang="en-US" sz="3400" dirty="0"/>
          </a:p>
          <a:p>
            <a:pPr marL="866973" indent="-866973">
              <a:spcBef>
                <a:spcPct val="50000"/>
              </a:spcBef>
              <a:buFontTx/>
              <a:buAutoNum type="arabicPeriod"/>
            </a:pPr>
            <a:r>
              <a:rPr lang="en-US" sz="4000" b="1" dirty="0"/>
              <a:t>Correspondence Dimensionality Reduction</a:t>
            </a:r>
          </a:p>
          <a:p>
            <a:pPr marL="1408831" lvl="1" indent="-758601">
              <a:spcBef>
                <a:spcPct val="50000"/>
              </a:spcBef>
              <a:buFontTx/>
              <a:buChar char="•"/>
            </a:pPr>
            <a:r>
              <a:rPr lang="en-US" sz="3400" b="1" dirty="0"/>
              <a:t>Ham, Lee, &amp; Saul</a:t>
            </a:r>
            <a:r>
              <a:rPr lang="en-US" sz="3400" dirty="0"/>
              <a:t> (AISTATS 2003)</a:t>
            </a:r>
          </a:p>
          <a:p>
            <a:pPr marL="1408831" lvl="1" indent="-758601">
              <a:spcBef>
                <a:spcPct val="50000"/>
              </a:spcBef>
              <a:buFontTx/>
              <a:buChar char="•"/>
            </a:pPr>
            <a:r>
              <a:rPr lang="en-US" sz="3400" dirty="0"/>
              <a:t>Learn a low-dimensional representation from high-dimensional correspondences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Sentiment classification data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4377"/>
            <a:ext cx="13004800" cy="6436925"/>
          </a:xfrm>
        </p:spPr>
        <p:txBody>
          <a:bodyPr lIns="130046" tIns="65023" rIns="130046" bIns="65023"/>
          <a:lstStyle/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008000"/>
                </a:solidFill>
              </a:rPr>
              <a:t>Product reviews from Amazon.com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800" dirty="0"/>
              <a:t>Books, DVDs, Kitchen Appliances, Electronics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800" dirty="0"/>
              <a:t>2000 labeled reviews from each domain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800" dirty="0"/>
              <a:t>3000 – 6000 unlabeled reviews</a:t>
            </a:r>
          </a:p>
          <a:p>
            <a:pPr>
              <a:lnSpc>
                <a:spcPct val="80000"/>
              </a:lnSpc>
              <a:spcBef>
                <a:spcPts val="4800"/>
              </a:spcBef>
            </a:pPr>
            <a:r>
              <a:rPr lang="en-US" b="1" dirty="0">
                <a:solidFill>
                  <a:srgbClr val="BD15B5"/>
                </a:solidFill>
              </a:rPr>
              <a:t>Binary classification problem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800" dirty="0"/>
              <a:t>Positive if 4 stars or more, negative if 2 or fewer</a:t>
            </a:r>
          </a:p>
          <a:p>
            <a:pPr>
              <a:lnSpc>
                <a:spcPct val="80000"/>
              </a:lnSpc>
              <a:spcBef>
                <a:spcPts val="4800"/>
              </a:spcBef>
            </a:pPr>
            <a:r>
              <a:rPr lang="en-US" b="1" dirty="0"/>
              <a:t>Features: </a:t>
            </a:r>
            <a:r>
              <a:rPr lang="en-US" dirty="0"/>
              <a:t>unigrams &amp; </a:t>
            </a:r>
            <a:r>
              <a:rPr lang="en-US" dirty="0" smtClean="0"/>
              <a:t>bigrams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Line 2"/>
          <p:cNvSpPr>
            <a:spLocks noChangeShapeType="1"/>
          </p:cNvSpPr>
          <p:nvPr/>
        </p:nvSpPr>
        <p:spPr bwMode="auto">
          <a:xfrm flipH="1" flipV="1">
            <a:off x="7491307" y="6538524"/>
            <a:ext cx="866987" cy="86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6177280" y="6768818"/>
            <a:ext cx="1625600" cy="5418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/>
          </a:p>
        </p:txBody>
      </p:sp>
      <p:sp>
        <p:nvSpPr>
          <p:cNvPr id="276484" name="Line 4"/>
          <p:cNvSpPr>
            <a:spLocks noChangeShapeType="1"/>
          </p:cNvSpPr>
          <p:nvPr/>
        </p:nvSpPr>
        <p:spPr bwMode="auto">
          <a:xfrm flipH="1" flipV="1">
            <a:off x="3467948" y="6552071"/>
            <a:ext cx="880533" cy="975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3901440" y="6768818"/>
            <a:ext cx="2059093" cy="5418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76486" name="Line 6"/>
          <p:cNvSpPr>
            <a:spLocks noChangeShapeType="1"/>
          </p:cNvSpPr>
          <p:nvPr/>
        </p:nvSpPr>
        <p:spPr bwMode="auto">
          <a:xfrm>
            <a:off x="216747" y="6224694"/>
            <a:ext cx="1257130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/>
          </a:p>
        </p:txBody>
      </p:sp>
      <p:sp>
        <p:nvSpPr>
          <p:cNvPr id="276487" name="Line 7"/>
          <p:cNvSpPr>
            <a:spLocks noChangeShapeType="1"/>
          </p:cNvSpPr>
          <p:nvPr/>
        </p:nvSpPr>
        <p:spPr bwMode="auto">
          <a:xfrm>
            <a:off x="6190827" y="5834098"/>
            <a:ext cx="13547" cy="758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433493" y="2059094"/>
            <a:ext cx="12246187" cy="74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08000"/>
                </a:solidFill>
              </a:rPr>
              <a:t>negative</a:t>
            </a:r>
            <a:r>
              <a:rPr lang="en-US" sz="4000" b="1" dirty="0"/>
              <a:t>                    vs.                 </a:t>
            </a:r>
            <a:r>
              <a:rPr lang="en-US" sz="4000" b="1" dirty="0">
                <a:solidFill>
                  <a:schemeClr val="accent1"/>
                </a:solidFill>
              </a:rPr>
              <a:t>positive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3086" y="4657722"/>
            <a:ext cx="1842347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8000"/>
                </a:solidFill>
              </a:rPr>
              <a:t>plot</a:t>
            </a:r>
          </a:p>
        </p:txBody>
      </p:sp>
      <p:sp>
        <p:nvSpPr>
          <p:cNvPr id="276490" name="Text Box 10"/>
          <p:cNvSpPr txBox="1">
            <a:spLocks noChangeArrowheads="1"/>
          </p:cNvSpPr>
          <p:nvPr/>
        </p:nvSpPr>
        <p:spPr bwMode="auto">
          <a:xfrm>
            <a:off x="1625389" y="4691198"/>
            <a:ext cx="2600960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8000"/>
                </a:solidFill>
              </a:rPr>
              <a:t>&lt;#&gt;_pages</a:t>
            </a:r>
          </a:p>
        </p:txBody>
      </p:sp>
      <p:sp>
        <p:nvSpPr>
          <p:cNvPr id="276491" name="Text Box 11"/>
          <p:cNvSpPr txBox="1">
            <a:spLocks noChangeArrowheads="1"/>
          </p:cNvSpPr>
          <p:nvPr/>
        </p:nvSpPr>
        <p:spPr bwMode="auto">
          <a:xfrm>
            <a:off x="4086725" y="4702952"/>
            <a:ext cx="2493752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8000"/>
                </a:solidFill>
              </a:rPr>
              <a:t>predictable</a:t>
            </a:r>
          </a:p>
        </p:txBody>
      </p:sp>
      <p:sp>
        <p:nvSpPr>
          <p:cNvPr id="276492" name="Rectangle 12"/>
          <p:cNvSpPr>
            <a:spLocks noChangeArrowheads="1"/>
          </p:cNvSpPr>
          <p:nvPr/>
        </p:nvSpPr>
        <p:spPr bwMode="auto">
          <a:xfrm>
            <a:off x="501226" y="4709724"/>
            <a:ext cx="866987" cy="541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76493" name="Line 13"/>
          <p:cNvSpPr>
            <a:spLocks noChangeShapeType="1"/>
          </p:cNvSpPr>
          <p:nvPr/>
        </p:nvSpPr>
        <p:spPr bwMode="auto">
          <a:xfrm>
            <a:off x="3142827" y="5901831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76494" name="Line 14"/>
          <p:cNvSpPr>
            <a:spLocks noChangeShapeType="1"/>
          </p:cNvSpPr>
          <p:nvPr/>
        </p:nvSpPr>
        <p:spPr bwMode="auto">
          <a:xfrm>
            <a:off x="907627" y="5251591"/>
            <a:ext cx="2235200" cy="650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76495" name="Rectangle 15"/>
          <p:cNvSpPr>
            <a:spLocks noChangeArrowheads="1"/>
          </p:cNvSpPr>
          <p:nvPr/>
        </p:nvSpPr>
        <p:spPr bwMode="auto">
          <a:xfrm>
            <a:off x="1971041" y="4709724"/>
            <a:ext cx="1882987" cy="541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76496" name="Rectangle 16"/>
          <p:cNvSpPr>
            <a:spLocks noChangeArrowheads="1"/>
          </p:cNvSpPr>
          <p:nvPr/>
        </p:nvSpPr>
        <p:spPr bwMode="auto">
          <a:xfrm>
            <a:off x="4334933" y="4709724"/>
            <a:ext cx="1948389" cy="541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76497" name="Line 17"/>
          <p:cNvSpPr>
            <a:spLocks noChangeShapeType="1"/>
          </p:cNvSpPr>
          <p:nvPr/>
        </p:nvSpPr>
        <p:spPr bwMode="auto">
          <a:xfrm>
            <a:off x="4009813" y="5901831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76498" name="Line 18"/>
          <p:cNvSpPr>
            <a:spLocks noChangeShapeType="1"/>
          </p:cNvSpPr>
          <p:nvPr/>
        </p:nvSpPr>
        <p:spPr bwMode="auto">
          <a:xfrm flipH="1">
            <a:off x="4626187" y="5852160"/>
            <a:ext cx="0" cy="388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76499" name="Line 19"/>
          <p:cNvSpPr>
            <a:spLocks noChangeShapeType="1"/>
          </p:cNvSpPr>
          <p:nvPr/>
        </p:nvSpPr>
        <p:spPr bwMode="auto">
          <a:xfrm flipH="1" flipV="1">
            <a:off x="3041228" y="5260623"/>
            <a:ext cx="968586" cy="6366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76500" name="Line 20"/>
          <p:cNvSpPr>
            <a:spLocks noChangeShapeType="1"/>
          </p:cNvSpPr>
          <p:nvPr/>
        </p:nvSpPr>
        <p:spPr bwMode="auto">
          <a:xfrm flipV="1">
            <a:off x="4623929" y="5258365"/>
            <a:ext cx="715716" cy="5847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76501" name="Text Box 21"/>
          <p:cNvSpPr txBox="1">
            <a:spLocks noChangeArrowheads="1"/>
          </p:cNvSpPr>
          <p:nvPr/>
        </p:nvSpPr>
        <p:spPr bwMode="auto">
          <a:xfrm>
            <a:off x="6482081" y="4601352"/>
            <a:ext cx="2059093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chemeClr val="accent1"/>
                </a:solidFill>
              </a:rPr>
              <a:t>fascinating</a:t>
            </a:r>
          </a:p>
        </p:txBody>
      </p:sp>
      <p:sp>
        <p:nvSpPr>
          <p:cNvPr id="276502" name="Text Box 22"/>
          <p:cNvSpPr txBox="1">
            <a:spLocks noChangeArrowheads="1"/>
          </p:cNvSpPr>
          <p:nvPr/>
        </p:nvSpPr>
        <p:spPr bwMode="auto">
          <a:xfrm>
            <a:off x="8129618" y="3821957"/>
            <a:ext cx="1857248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accent1"/>
                </a:solidFill>
              </a:rPr>
              <a:t>engaging</a:t>
            </a:r>
          </a:p>
        </p:txBody>
      </p:sp>
      <p:sp>
        <p:nvSpPr>
          <p:cNvPr id="276503" name="Text Box 23"/>
          <p:cNvSpPr txBox="1">
            <a:spLocks noChangeArrowheads="1"/>
          </p:cNvSpPr>
          <p:nvPr/>
        </p:nvSpPr>
        <p:spPr bwMode="auto">
          <a:xfrm>
            <a:off x="10023579" y="3842739"/>
            <a:ext cx="1950720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chemeClr val="accent1"/>
                </a:solidFill>
              </a:rPr>
              <a:t>must_read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276504" name="Text Box 24"/>
          <p:cNvSpPr txBox="1">
            <a:spLocks noChangeArrowheads="1"/>
          </p:cNvSpPr>
          <p:nvPr/>
        </p:nvSpPr>
        <p:spPr bwMode="auto">
          <a:xfrm>
            <a:off x="10664882" y="4724196"/>
            <a:ext cx="1950720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accent1"/>
                </a:solidFill>
              </a:rPr>
              <a:t>grisham</a:t>
            </a:r>
          </a:p>
        </p:txBody>
      </p:sp>
      <p:sp>
        <p:nvSpPr>
          <p:cNvPr id="276505" name="Rectangle 25"/>
          <p:cNvSpPr>
            <a:spLocks noChangeArrowheads="1"/>
          </p:cNvSpPr>
          <p:nvPr/>
        </p:nvSpPr>
        <p:spPr bwMode="auto">
          <a:xfrm>
            <a:off x="6502400" y="4601351"/>
            <a:ext cx="1950720" cy="541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76506" name="Line 26"/>
          <p:cNvSpPr>
            <a:spLocks noChangeShapeType="1"/>
          </p:cNvSpPr>
          <p:nvPr/>
        </p:nvSpPr>
        <p:spPr bwMode="auto">
          <a:xfrm>
            <a:off x="8656320" y="5901831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76507" name="Line 27"/>
          <p:cNvSpPr>
            <a:spLocks noChangeShapeType="1"/>
          </p:cNvSpPr>
          <p:nvPr/>
        </p:nvSpPr>
        <p:spPr bwMode="auto">
          <a:xfrm flipH="1">
            <a:off x="8128000" y="4384604"/>
            <a:ext cx="866987" cy="15172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76508" name="Rectangle 28"/>
          <p:cNvSpPr>
            <a:spLocks noChangeArrowheads="1"/>
          </p:cNvSpPr>
          <p:nvPr/>
        </p:nvSpPr>
        <p:spPr bwMode="auto">
          <a:xfrm>
            <a:off x="10078720" y="3842738"/>
            <a:ext cx="1842347" cy="541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76509" name="Rectangle 29"/>
          <p:cNvSpPr>
            <a:spLocks noChangeArrowheads="1"/>
          </p:cNvSpPr>
          <p:nvPr/>
        </p:nvSpPr>
        <p:spPr bwMode="auto">
          <a:xfrm>
            <a:off x="8236373" y="3842738"/>
            <a:ext cx="1625600" cy="541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76510" name="Rectangle 30"/>
          <p:cNvSpPr>
            <a:spLocks noChangeArrowheads="1"/>
          </p:cNvSpPr>
          <p:nvPr/>
        </p:nvSpPr>
        <p:spPr bwMode="auto">
          <a:xfrm>
            <a:off x="10877974" y="4709724"/>
            <a:ext cx="1476587" cy="541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76511" name="Line 31"/>
          <p:cNvSpPr>
            <a:spLocks noChangeShapeType="1"/>
          </p:cNvSpPr>
          <p:nvPr/>
        </p:nvSpPr>
        <p:spPr bwMode="auto">
          <a:xfrm>
            <a:off x="9753600" y="5901831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76512" name="Line 32"/>
          <p:cNvSpPr>
            <a:spLocks noChangeShapeType="1"/>
          </p:cNvSpPr>
          <p:nvPr/>
        </p:nvSpPr>
        <p:spPr bwMode="auto">
          <a:xfrm flipV="1">
            <a:off x="8669867" y="4384604"/>
            <a:ext cx="2275840" cy="15172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76513" name="Line 33"/>
          <p:cNvSpPr>
            <a:spLocks noChangeShapeType="1"/>
          </p:cNvSpPr>
          <p:nvPr/>
        </p:nvSpPr>
        <p:spPr bwMode="auto">
          <a:xfrm flipV="1">
            <a:off x="9753600" y="5251591"/>
            <a:ext cx="2275840" cy="650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76514" name="Line 34"/>
          <p:cNvSpPr>
            <a:spLocks noChangeShapeType="1"/>
          </p:cNvSpPr>
          <p:nvPr/>
        </p:nvSpPr>
        <p:spPr bwMode="auto">
          <a:xfrm>
            <a:off x="8128000" y="5901831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76515" name="Line 35"/>
          <p:cNvSpPr>
            <a:spLocks noChangeShapeType="1"/>
          </p:cNvSpPr>
          <p:nvPr/>
        </p:nvSpPr>
        <p:spPr bwMode="auto">
          <a:xfrm>
            <a:off x="7911253" y="5901831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76516" name="Line 36"/>
          <p:cNvSpPr>
            <a:spLocks noChangeShapeType="1"/>
          </p:cNvSpPr>
          <p:nvPr/>
        </p:nvSpPr>
        <p:spPr bwMode="auto">
          <a:xfrm>
            <a:off x="7369387" y="5143218"/>
            <a:ext cx="541867" cy="75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76517" name="Text Box 37"/>
          <p:cNvSpPr txBox="1">
            <a:spLocks noChangeArrowheads="1"/>
          </p:cNvSpPr>
          <p:nvPr/>
        </p:nvSpPr>
        <p:spPr bwMode="auto">
          <a:xfrm>
            <a:off x="149138" y="7473245"/>
            <a:ext cx="2059093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i="1" dirty="0" err="1">
                <a:solidFill>
                  <a:srgbClr val="008000"/>
                </a:solidFill>
              </a:rPr>
              <a:t>the_plastic</a:t>
            </a:r>
            <a:endParaRPr lang="en-US" sz="3200" b="1" i="1" dirty="0">
              <a:solidFill>
                <a:srgbClr val="008000"/>
              </a:solidFill>
            </a:endParaRPr>
          </a:p>
        </p:txBody>
      </p:sp>
      <p:sp>
        <p:nvSpPr>
          <p:cNvPr id="276518" name="Text Box 38"/>
          <p:cNvSpPr txBox="1">
            <a:spLocks noChangeArrowheads="1"/>
          </p:cNvSpPr>
          <p:nvPr/>
        </p:nvSpPr>
        <p:spPr bwMode="auto">
          <a:xfrm>
            <a:off x="842885" y="6809920"/>
            <a:ext cx="3034453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i="1" dirty="0" err="1">
                <a:solidFill>
                  <a:srgbClr val="008000"/>
                </a:solidFill>
              </a:rPr>
              <a:t>poorly_designed</a:t>
            </a:r>
            <a:endParaRPr lang="en-US" sz="3200" b="1" i="1" dirty="0">
              <a:solidFill>
                <a:srgbClr val="008000"/>
              </a:solidFill>
            </a:endParaRPr>
          </a:p>
        </p:txBody>
      </p:sp>
      <p:sp>
        <p:nvSpPr>
          <p:cNvPr id="276519" name="Text Box 39"/>
          <p:cNvSpPr txBox="1">
            <a:spLocks noChangeArrowheads="1"/>
          </p:cNvSpPr>
          <p:nvPr/>
        </p:nvSpPr>
        <p:spPr bwMode="auto">
          <a:xfrm>
            <a:off x="3346751" y="7554943"/>
            <a:ext cx="1950720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i="1" dirty="0">
                <a:solidFill>
                  <a:srgbClr val="008000"/>
                </a:solidFill>
              </a:rPr>
              <a:t>leaking</a:t>
            </a:r>
          </a:p>
        </p:txBody>
      </p:sp>
      <p:sp>
        <p:nvSpPr>
          <p:cNvPr id="276520" name="Text Box 40"/>
          <p:cNvSpPr txBox="1">
            <a:spLocks noChangeArrowheads="1"/>
          </p:cNvSpPr>
          <p:nvPr/>
        </p:nvSpPr>
        <p:spPr bwMode="auto">
          <a:xfrm>
            <a:off x="3800438" y="6762045"/>
            <a:ext cx="2384213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i="1" dirty="0" err="1">
                <a:solidFill>
                  <a:srgbClr val="008000"/>
                </a:solidFill>
              </a:rPr>
              <a:t>awkward_to</a:t>
            </a:r>
            <a:endParaRPr lang="en-US" sz="3200" b="1" i="1" dirty="0">
              <a:solidFill>
                <a:srgbClr val="008000"/>
              </a:solidFill>
            </a:endParaRPr>
          </a:p>
        </p:txBody>
      </p:sp>
      <p:sp>
        <p:nvSpPr>
          <p:cNvPr id="276521" name="Rectangle 41"/>
          <p:cNvSpPr>
            <a:spLocks noChangeArrowheads="1"/>
          </p:cNvSpPr>
          <p:nvPr/>
        </p:nvSpPr>
        <p:spPr bwMode="auto">
          <a:xfrm>
            <a:off x="216747" y="7473244"/>
            <a:ext cx="1950720" cy="541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76522" name="Line 42"/>
          <p:cNvSpPr>
            <a:spLocks noChangeShapeType="1"/>
          </p:cNvSpPr>
          <p:nvPr/>
        </p:nvSpPr>
        <p:spPr bwMode="auto">
          <a:xfrm flipH="1" flipV="1">
            <a:off x="650241" y="6552071"/>
            <a:ext cx="311573" cy="9211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76523" name="Rectangle 43"/>
          <p:cNvSpPr>
            <a:spLocks noChangeArrowheads="1"/>
          </p:cNvSpPr>
          <p:nvPr/>
        </p:nvSpPr>
        <p:spPr bwMode="auto">
          <a:xfrm>
            <a:off x="3698241" y="7538721"/>
            <a:ext cx="1205653" cy="541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76524" name="Rectangle 44"/>
          <p:cNvSpPr>
            <a:spLocks noChangeArrowheads="1"/>
          </p:cNvSpPr>
          <p:nvPr/>
        </p:nvSpPr>
        <p:spPr bwMode="auto">
          <a:xfrm>
            <a:off x="975360" y="6768818"/>
            <a:ext cx="2709333" cy="541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76525" name="Line 45"/>
          <p:cNvSpPr>
            <a:spLocks noChangeShapeType="1"/>
          </p:cNvSpPr>
          <p:nvPr/>
        </p:nvSpPr>
        <p:spPr bwMode="auto">
          <a:xfrm flipV="1">
            <a:off x="2059094" y="6547555"/>
            <a:ext cx="433493" cy="2167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76526" name="Line 46"/>
          <p:cNvSpPr>
            <a:spLocks noChangeShapeType="1"/>
          </p:cNvSpPr>
          <p:nvPr/>
        </p:nvSpPr>
        <p:spPr bwMode="auto">
          <a:xfrm>
            <a:off x="650240" y="6226951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76527" name="Line 47"/>
          <p:cNvSpPr>
            <a:spLocks noChangeShapeType="1"/>
          </p:cNvSpPr>
          <p:nvPr/>
        </p:nvSpPr>
        <p:spPr bwMode="auto">
          <a:xfrm>
            <a:off x="2492587" y="6213404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76528" name="Line 48"/>
          <p:cNvSpPr>
            <a:spLocks noChangeShapeType="1"/>
          </p:cNvSpPr>
          <p:nvPr/>
        </p:nvSpPr>
        <p:spPr bwMode="auto">
          <a:xfrm>
            <a:off x="3467947" y="6226951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76529" name="Line 49"/>
          <p:cNvSpPr>
            <a:spLocks noChangeShapeType="1"/>
          </p:cNvSpPr>
          <p:nvPr/>
        </p:nvSpPr>
        <p:spPr bwMode="auto">
          <a:xfrm>
            <a:off x="3793067" y="6226951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76530" name="Line 50"/>
          <p:cNvSpPr>
            <a:spLocks noChangeShapeType="1"/>
          </p:cNvSpPr>
          <p:nvPr/>
        </p:nvSpPr>
        <p:spPr bwMode="auto">
          <a:xfrm flipH="1" flipV="1">
            <a:off x="3793067" y="6552071"/>
            <a:ext cx="1300480" cy="2167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rgbClr val="008000"/>
              </a:solidFill>
            </a:endParaRPr>
          </a:p>
        </p:txBody>
      </p:sp>
      <p:sp>
        <p:nvSpPr>
          <p:cNvPr id="276531" name="Line 51"/>
          <p:cNvSpPr>
            <a:spLocks noChangeShapeType="1"/>
          </p:cNvSpPr>
          <p:nvPr/>
        </p:nvSpPr>
        <p:spPr bwMode="auto">
          <a:xfrm>
            <a:off x="7477760" y="6226951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76532" name="Line 52"/>
          <p:cNvSpPr>
            <a:spLocks noChangeShapeType="1"/>
          </p:cNvSpPr>
          <p:nvPr/>
        </p:nvSpPr>
        <p:spPr bwMode="auto">
          <a:xfrm>
            <a:off x="9428480" y="6213404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76533" name="Line 53"/>
          <p:cNvSpPr>
            <a:spLocks noChangeShapeType="1"/>
          </p:cNvSpPr>
          <p:nvPr/>
        </p:nvSpPr>
        <p:spPr bwMode="auto">
          <a:xfrm>
            <a:off x="7897707" y="6186311"/>
            <a:ext cx="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76534" name="Text Box 54"/>
          <p:cNvSpPr txBox="1">
            <a:spLocks noChangeArrowheads="1"/>
          </p:cNvSpPr>
          <p:nvPr/>
        </p:nvSpPr>
        <p:spPr bwMode="auto">
          <a:xfrm>
            <a:off x="5991218" y="6768819"/>
            <a:ext cx="2031811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i="1" dirty="0">
                <a:solidFill>
                  <a:schemeClr val="accent1"/>
                </a:solidFill>
              </a:rPr>
              <a:t>espresso</a:t>
            </a:r>
          </a:p>
        </p:txBody>
      </p:sp>
      <p:sp>
        <p:nvSpPr>
          <p:cNvPr id="276535" name="Text Box 55"/>
          <p:cNvSpPr txBox="1">
            <a:spLocks noChangeArrowheads="1"/>
          </p:cNvSpPr>
          <p:nvPr/>
        </p:nvSpPr>
        <p:spPr bwMode="auto">
          <a:xfrm>
            <a:off x="7152640" y="7419059"/>
            <a:ext cx="2384213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i="1">
                <a:solidFill>
                  <a:schemeClr val="accent1"/>
                </a:solidFill>
              </a:rPr>
              <a:t>are_perfect</a:t>
            </a:r>
          </a:p>
        </p:txBody>
      </p:sp>
      <p:sp>
        <p:nvSpPr>
          <p:cNvPr id="276536" name="Text Box 56"/>
          <p:cNvSpPr txBox="1">
            <a:spLocks noChangeArrowheads="1"/>
          </p:cNvSpPr>
          <p:nvPr/>
        </p:nvSpPr>
        <p:spPr bwMode="auto">
          <a:xfrm>
            <a:off x="10341494" y="6801309"/>
            <a:ext cx="2167467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i="1" dirty="0" err="1">
                <a:solidFill>
                  <a:schemeClr val="accent1"/>
                </a:solidFill>
              </a:rPr>
              <a:t>years_now</a:t>
            </a:r>
            <a:endParaRPr lang="en-US" sz="3200" b="1" i="1" dirty="0">
              <a:solidFill>
                <a:schemeClr val="accent1"/>
              </a:solidFill>
            </a:endParaRPr>
          </a:p>
        </p:txBody>
      </p:sp>
      <p:sp>
        <p:nvSpPr>
          <p:cNvPr id="276537" name="Line 57"/>
          <p:cNvSpPr>
            <a:spLocks noChangeShapeType="1"/>
          </p:cNvSpPr>
          <p:nvPr/>
        </p:nvSpPr>
        <p:spPr bwMode="auto">
          <a:xfrm flipV="1">
            <a:off x="7044267" y="6552071"/>
            <a:ext cx="433493" cy="2167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76538" name="Rectangle 58"/>
          <p:cNvSpPr>
            <a:spLocks noChangeArrowheads="1"/>
          </p:cNvSpPr>
          <p:nvPr/>
        </p:nvSpPr>
        <p:spPr bwMode="auto">
          <a:xfrm>
            <a:off x="7044267" y="7419058"/>
            <a:ext cx="2384213" cy="541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76539" name="Rectangle 59"/>
          <p:cNvSpPr>
            <a:spLocks noChangeArrowheads="1"/>
          </p:cNvSpPr>
          <p:nvPr/>
        </p:nvSpPr>
        <p:spPr bwMode="auto">
          <a:xfrm>
            <a:off x="10403841" y="6768818"/>
            <a:ext cx="1964267" cy="541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76540" name="Line 60"/>
          <p:cNvSpPr>
            <a:spLocks noChangeShapeType="1"/>
          </p:cNvSpPr>
          <p:nvPr/>
        </p:nvSpPr>
        <p:spPr bwMode="auto">
          <a:xfrm>
            <a:off x="7911254" y="6502401"/>
            <a:ext cx="2384213" cy="9076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76541" name="Line 61"/>
          <p:cNvSpPr>
            <a:spLocks noChangeShapeType="1"/>
          </p:cNvSpPr>
          <p:nvPr/>
        </p:nvSpPr>
        <p:spPr bwMode="auto">
          <a:xfrm flipH="1" flipV="1">
            <a:off x="9428480" y="6552071"/>
            <a:ext cx="2492587" cy="2167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76542" name="Text Box 62"/>
          <p:cNvSpPr txBox="1">
            <a:spLocks noChangeArrowheads="1"/>
          </p:cNvSpPr>
          <p:nvPr/>
        </p:nvSpPr>
        <p:spPr bwMode="auto">
          <a:xfrm>
            <a:off x="9658773" y="7419059"/>
            <a:ext cx="1950720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i="1">
                <a:solidFill>
                  <a:schemeClr val="accent1"/>
                </a:solidFill>
              </a:rPr>
              <a:t>a_breeze</a:t>
            </a:r>
          </a:p>
        </p:txBody>
      </p:sp>
      <p:sp>
        <p:nvSpPr>
          <p:cNvPr id="276543" name="Rectangle 63"/>
          <p:cNvSpPr>
            <a:spLocks noChangeArrowheads="1"/>
          </p:cNvSpPr>
          <p:nvPr/>
        </p:nvSpPr>
        <p:spPr bwMode="auto">
          <a:xfrm>
            <a:off x="9685867" y="7419058"/>
            <a:ext cx="1706880" cy="5418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76544" name="Text Box 64"/>
          <p:cNvSpPr txBox="1">
            <a:spLocks noChangeArrowheads="1"/>
          </p:cNvSpPr>
          <p:nvPr/>
        </p:nvSpPr>
        <p:spPr bwMode="auto">
          <a:xfrm>
            <a:off x="4253654" y="3251200"/>
            <a:ext cx="4009813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400" b="1" i="1" dirty="0"/>
              <a:t>books</a:t>
            </a:r>
          </a:p>
        </p:txBody>
      </p:sp>
      <p:sp>
        <p:nvSpPr>
          <p:cNvPr id="276545" name="Text Box 65"/>
          <p:cNvSpPr txBox="1">
            <a:spLocks noChangeArrowheads="1"/>
          </p:cNvSpPr>
          <p:nvPr/>
        </p:nvSpPr>
        <p:spPr bwMode="auto">
          <a:xfrm>
            <a:off x="3806613" y="8128000"/>
            <a:ext cx="4768427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400" b="1" i="1" dirty="0"/>
              <a:t>kitchen</a:t>
            </a:r>
          </a:p>
        </p:txBody>
      </p:sp>
      <p:sp>
        <p:nvSpPr>
          <p:cNvPr id="276546" name="Rectangle 66"/>
          <p:cNvSpPr>
            <a:spLocks noChangeArrowheads="1"/>
          </p:cNvSpPr>
          <p:nvPr/>
        </p:nvSpPr>
        <p:spPr bwMode="auto">
          <a:xfrm>
            <a:off x="149014" y="3142827"/>
            <a:ext cx="12788053" cy="57437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276547" name="Rectangle 67"/>
          <p:cNvSpPr>
            <a:spLocks noGrp="1" noChangeArrowheads="1"/>
          </p:cNvSpPr>
          <p:nvPr>
            <p:ph type="title"/>
          </p:nvPr>
        </p:nvSpPr>
        <p:spPr>
          <a:xfrm>
            <a:off x="1772063" y="257134"/>
            <a:ext cx="11704320" cy="1625600"/>
          </a:xfrm>
          <a:noFill/>
          <a:ln/>
        </p:spPr>
        <p:txBody>
          <a:bodyPr/>
          <a:lstStyle/>
          <a:p>
            <a:r>
              <a:rPr lang="en-US" dirty="0"/>
              <a:t>Visualizing 	 </a:t>
            </a:r>
            <a:r>
              <a:rPr lang="en-US" dirty="0" smtClean="0"/>
              <a:t>(</a:t>
            </a:r>
            <a:r>
              <a:rPr lang="en-US" dirty="0"/>
              <a:t>books &amp; kitchen)</a:t>
            </a:r>
          </a:p>
        </p:txBody>
      </p:sp>
      <p:pic>
        <p:nvPicPr>
          <p:cNvPr id="276548" name="Picture 68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997721" y="853441"/>
            <a:ext cx="539610" cy="539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2" grpId="0" animBg="1"/>
      <p:bldP spid="276483" grpId="0" animBg="1"/>
      <p:bldP spid="276484" grpId="0" animBg="1"/>
      <p:bldP spid="276485" grpId="0" animBg="1"/>
      <p:bldP spid="276489" grpId="0"/>
      <p:bldP spid="276490" grpId="0"/>
      <p:bldP spid="276491" grpId="0"/>
      <p:bldP spid="276492" grpId="0" animBg="1"/>
      <p:bldP spid="276493" grpId="0" animBg="1"/>
      <p:bldP spid="276494" grpId="0" animBg="1"/>
      <p:bldP spid="276495" grpId="0" animBg="1"/>
      <p:bldP spid="276496" grpId="0" animBg="1"/>
      <p:bldP spid="276497" grpId="0" animBg="1"/>
      <p:bldP spid="276498" grpId="0" animBg="1"/>
      <p:bldP spid="276499" grpId="0" animBg="1"/>
      <p:bldP spid="276500" grpId="0" animBg="1"/>
      <p:bldP spid="276501" grpId="0"/>
      <p:bldP spid="276502" grpId="0"/>
      <p:bldP spid="276503" grpId="0"/>
      <p:bldP spid="276504" grpId="0"/>
      <p:bldP spid="276505" grpId="0" animBg="1"/>
      <p:bldP spid="276506" grpId="0" animBg="1"/>
      <p:bldP spid="276507" grpId="0" animBg="1"/>
      <p:bldP spid="276508" grpId="0" animBg="1"/>
      <p:bldP spid="276509" grpId="0" animBg="1"/>
      <p:bldP spid="276510" grpId="0" animBg="1"/>
      <p:bldP spid="276511" grpId="0" animBg="1"/>
      <p:bldP spid="276512" grpId="0" animBg="1"/>
      <p:bldP spid="276513" grpId="0" animBg="1"/>
      <p:bldP spid="276514" grpId="0" animBg="1"/>
      <p:bldP spid="276515" grpId="0" animBg="1"/>
      <p:bldP spid="276516" grpId="0" animBg="1"/>
      <p:bldP spid="276517" grpId="0"/>
      <p:bldP spid="276518" grpId="0"/>
      <p:bldP spid="276519" grpId="0"/>
      <p:bldP spid="276520" grpId="0"/>
      <p:bldP spid="276521" grpId="0" animBg="1"/>
      <p:bldP spid="276522" grpId="0" animBg="1"/>
      <p:bldP spid="276523" grpId="0" animBg="1"/>
      <p:bldP spid="276524" grpId="0" animBg="1"/>
      <p:bldP spid="276525" grpId="0" animBg="1"/>
      <p:bldP spid="276526" grpId="0" animBg="1"/>
      <p:bldP spid="276527" grpId="0" animBg="1"/>
      <p:bldP spid="276528" grpId="0" animBg="1"/>
      <p:bldP spid="276529" grpId="0" animBg="1"/>
      <p:bldP spid="276530" grpId="0" animBg="1"/>
      <p:bldP spid="276531" grpId="0" animBg="1"/>
      <p:bldP spid="276532" grpId="0" animBg="1"/>
      <p:bldP spid="276533" grpId="0" animBg="1"/>
      <p:bldP spid="276534" grpId="0"/>
      <p:bldP spid="276535" grpId="0"/>
      <p:bldP spid="276536" grpId="0"/>
      <p:bldP spid="276537" grpId="0" animBg="1"/>
      <p:bldP spid="276538" grpId="0" animBg="1"/>
      <p:bldP spid="276539" grpId="0" animBg="1"/>
      <p:bldP spid="276540" grpId="0" animBg="1"/>
      <p:bldP spid="276541" grpId="0" animBg="1"/>
      <p:bldP spid="276542" grpId="0"/>
      <p:bldP spid="2765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216747" y="1517227"/>
            <a:ext cx="12462933" cy="758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graphicFrame>
        <p:nvGraphicFramePr>
          <p:cNvPr id="285699" name="Object 3"/>
          <p:cNvGraphicFramePr>
            <a:graphicFrameLocks noChangeAspect="1"/>
          </p:cNvGraphicFramePr>
          <p:nvPr>
            <p:ph/>
          </p:nvPr>
        </p:nvGraphicFramePr>
        <p:xfrm>
          <a:off x="3086" y="-1833316"/>
          <a:ext cx="13001714" cy="8660836"/>
        </p:xfrm>
        <a:graphic>
          <a:graphicData uri="http://schemas.openxmlformats.org/presentationml/2006/ole">
            <p:oleObj spid="_x0000_s4098" name="Chart" r:id="rId4" imgW="8677275" imgH="5934075" progId="Excel.Sheet.8">
              <p:embed/>
            </p:oleObj>
          </a:graphicData>
        </a:graphic>
      </p:graphicFrame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395939" y="713458"/>
            <a:ext cx="12125663" cy="86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dirty="0">
                <a:solidFill>
                  <a:schemeClr val="accent2"/>
                </a:solidFill>
                <a:latin typeface="+mj-lt"/>
              </a:rPr>
              <a:t>Results: 50 labeled target instances</a:t>
            </a: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69940" y="6885015"/>
            <a:ext cx="13004800" cy="254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4400" dirty="0">
                <a:solidFill>
                  <a:schemeClr val="accent1"/>
                </a:solidFill>
              </a:rPr>
              <a:t> With 50 labeled target instances, </a:t>
            </a:r>
            <a:r>
              <a:rPr lang="en-US" sz="4400" dirty="0" smtClean="0">
                <a:solidFill>
                  <a:schemeClr val="accent1"/>
                </a:solidFill>
              </a:rPr>
              <a:t>SCL </a:t>
            </a:r>
            <a:r>
              <a:rPr lang="en-US" sz="4400" b="1" dirty="0" smtClean="0">
                <a:solidFill>
                  <a:schemeClr val="accent1"/>
                </a:solidFill>
              </a:rPr>
              <a:t>always</a:t>
            </a:r>
            <a:endParaRPr lang="en-US" sz="4400" dirty="0" smtClean="0">
              <a:solidFill>
                <a:schemeClr val="accent1"/>
              </a:solidFill>
            </a:endParaRPr>
          </a:p>
          <a:p>
            <a:pPr algn="l">
              <a:spcBef>
                <a:spcPts val="0"/>
              </a:spcBef>
            </a:pPr>
            <a:r>
              <a:rPr lang="en-US" sz="4400" dirty="0" smtClean="0">
                <a:solidFill>
                  <a:schemeClr val="accent1"/>
                </a:solidFill>
              </a:rPr>
              <a:t>   improves </a:t>
            </a:r>
            <a:r>
              <a:rPr lang="en-US" sz="4400" dirty="0">
                <a:solidFill>
                  <a:schemeClr val="accent1"/>
                </a:solidFill>
              </a:rPr>
              <a:t>over </a:t>
            </a:r>
            <a:r>
              <a:rPr lang="en-US" sz="4400" dirty="0" smtClean="0">
                <a:solidFill>
                  <a:schemeClr val="accent1"/>
                </a:solidFill>
              </a:rPr>
              <a:t>baseline.  </a:t>
            </a:r>
          </a:p>
          <a:p>
            <a:pPr algn="l">
              <a:spcBef>
                <a:spcPts val="3000"/>
              </a:spcBef>
              <a:buFont typeface="Arial" pitchFamily="34" charset="0"/>
              <a:buChar char="•"/>
            </a:pPr>
            <a:r>
              <a:rPr lang="en-US" sz="4400" dirty="0" smtClean="0">
                <a:solidFill>
                  <a:schemeClr val="accent1"/>
                </a:solidFill>
              </a:rPr>
              <a:t> Overall relative reduction is 36% relative</a:t>
            </a:r>
            <a:endParaRPr lang="en-US" sz="4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856" name="Rectangle 72"/>
          <p:cNvSpPr>
            <a:spLocks noChangeArrowheads="1"/>
          </p:cNvSpPr>
          <p:nvPr/>
        </p:nvSpPr>
        <p:spPr bwMode="auto">
          <a:xfrm>
            <a:off x="10295467" y="8778240"/>
            <a:ext cx="2709333" cy="8669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NLP models – Single domain setting</a:t>
            </a:r>
          </a:p>
        </p:txBody>
      </p:sp>
      <p:pic>
        <p:nvPicPr>
          <p:cNvPr id="374788" name="Picture 4" descr="masthead-wall-street-journ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867" y="3050259"/>
            <a:ext cx="2926080" cy="2122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74839" name="Text Box 55"/>
          <p:cNvSpPr txBox="1">
            <a:spLocks noChangeArrowheads="1"/>
          </p:cNvSpPr>
          <p:nvPr/>
        </p:nvSpPr>
        <p:spPr bwMode="auto">
          <a:xfrm>
            <a:off x="222164" y="2174838"/>
            <a:ext cx="6827520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400" b="1" u="sng" dirty="0"/>
              <a:t>Model estimation (training)</a:t>
            </a:r>
          </a:p>
        </p:txBody>
      </p:sp>
      <p:sp>
        <p:nvSpPr>
          <p:cNvPr id="374840" name="Text Box 56"/>
          <p:cNvSpPr txBox="1">
            <a:spLocks noChangeArrowheads="1"/>
          </p:cNvSpPr>
          <p:nvPr/>
        </p:nvSpPr>
        <p:spPr bwMode="auto">
          <a:xfrm>
            <a:off x="3472609" y="3249417"/>
            <a:ext cx="3467947" cy="1116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buFontTx/>
              <a:buChar char="•"/>
            </a:pPr>
            <a:r>
              <a:rPr lang="en-US" sz="3200" dirty="0"/>
              <a:t> data annotation</a:t>
            </a:r>
          </a:p>
          <a:p>
            <a:pPr>
              <a:buFontTx/>
              <a:buChar char="•"/>
            </a:pPr>
            <a:r>
              <a:rPr lang="en-US" sz="3200" dirty="0"/>
              <a:t> training procedure</a:t>
            </a:r>
          </a:p>
        </p:txBody>
      </p:sp>
      <p:sp>
        <p:nvSpPr>
          <p:cNvPr id="374841" name="Line 57"/>
          <p:cNvSpPr>
            <a:spLocks noChangeShapeType="1"/>
          </p:cNvSpPr>
          <p:nvPr/>
        </p:nvSpPr>
        <p:spPr bwMode="auto">
          <a:xfrm>
            <a:off x="4009814" y="4350738"/>
            <a:ext cx="2709333" cy="0"/>
          </a:xfrm>
          <a:prstGeom prst="line">
            <a:avLst/>
          </a:prstGeom>
          <a:noFill/>
          <a:ln w="25400">
            <a:solidFill>
              <a:srgbClr val="0000AC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74842" name="AutoShape 58"/>
          <p:cNvSpPr>
            <a:spLocks noChangeArrowheads="1"/>
          </p:cNvSpPr>
          <p:nvPr/>
        </p:nvSpPr>
        <p:spPr bwMode="auto">
          <a:xfrm>
            <a:off x="7044267" y="2833512"/>
            <a:ext cx="1517227" cy="2059093"/>
          </a:xfrm>
          <a:prstGeom prst="can">
            <a:avLst>
              <a:gd name="adj" fmla="val 339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74844" name="Text Box 60"/>
          <p:cNvSpPr txBox="1">
            <a:spLocks noChangeArrowheads="1"/>
          </p:cNvSpPr>
          <p:nvPr/>
        </p:nvSpPr>
        <p:spPr bwMode="auto">
          <a:xfrm>
            <a:off x="7050578" y="3395498"/>
            <a:ext cx="1517227" cy="1362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/>
              <a:t>NLP</a:t>
            </a:r>
          </a:p>
          <a:p>
            <a:pPr algn="ctr">
              <a:spcBef>
                <a:spcPct val="50000"/>
              </a:spcBef>
            </a:pPr>
            <a:r>
              <a:rPr lang="en-US" sz="3200" b="1" dirty="0"/>
              <a:t>System</a:t>
            </a:r>
          </a:p>
        </p:txBody>
      </p:sp>
      <p:sp>
        <p:nvSpPr>
          <p:cNvPr id="374845" name="Text Box 61"/>
          <p:cNvSpPr txBox="1">
            <a:spLocks noChangeArrowheads="1"/>
          </p:cNvSpPr>
          <p:nvPr/>
        </p:nvSpPr>
        <p:spPr bwMode="auto">
          <a:xfrm>
            <a:off x="441242" y="5915378"/>
            <a:ext cx="6177280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400" b="1" u="sng" dirty="0"/>
              <a:t>Model application (testing)</a:t>
            </a:r>
          </a:p>
        </p:txBody>
      </p:sp>
      <p:sp>
        <p:nvSpPr>
          <p:cNvPr id="374847" name="Line 63"/>
          <p:cNvSpPr>
            <a:spLocks noChangeShapeType="1"/>
          </p:cNvSpPr>
          <p:nvPr/>
        </p:nvSpPr>
        <p:spPr bwMode="auto">
          <a:xfrm>
            <a:off x="4226560" y="8236373"/>
            <a:ext cx="1625600" cy="0"/>
          </a:xfrm>
          <a:prstGeom prst="line">
            <a:avLst/>
          </a:prstGeom>
          <a:noFill/>
          <a:ln w="25400">
            <a:solidFill>
              <a:srgbClr val="0000AC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74848" name="AutoShape 64"/>
          <p:cNvSpPr>
            <a:spLocks noChangeArrowheads="1"/>
          </p:cNvSpPr>
          <p:nvPr/>
        </p:nvSpPr>
        <p:spPr bwMode="auto">
          <a:xfrm>
            <a:off x="6285653" y="7044267"/>
            <a:ext cx="1517227" cy="2059093"/>
          </a:xfrm>
          <a:prstGeom prst="can">
            <a:avLst>
              <a:gd name="adj" fmla="val 339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74849" name="Text Box 65"/>
          <p:cNvSpPr txBox="1">
            <a:spLocks noChangeArrowheads="1"/>
          </p:cNvSpPr>
          <p:nvPr/>
        </p:nvSpPr>
        <p:spPr bwMode="auto">
          <a:xfrm>
            <a:off x="6285653" y="7651788"/>
            <a:ext cx="1517227" cy="1362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/>
              <a:t>NLP</a:t>
            </a:r>
          </a:p>
          <a:p>
            <a:pPr algn="ctr">
              <a:spcBef>
                <a:spcPct val="50000"/>
              </a:spcBef>
            </a:pPr>
            <a:r>
              <a:rPr lang="en-US" sz="3200" b="1" dirty="0"/>
              <a:t>System</a:t>
            </a:r>
          </a:p>
        </p:txBody>
      </p:sp>
      <p:sp>
        <p:nvSpPr>
          <p:cNvPr id="374850" name="Line 66"/>
          <p:cNvSpPr>
            <a:spLocks noChangeShapeType="1"/>
          </p:cNvSpPr>
          <p:nvPr/>
        </p:nvSpPr>
        <p:spPr bwMode="auto">
          <a:xfrm>
            <a:off x="8019627" y="8236373"/>
            <a:ext cx="866987" cy="0"/>
          </a:xfrm>
          <a:prstGeom prst="line">
            <a:avLst/>
          </a:prstGeom>
          <a:noFill/>
          <a:ln w="25400">
            <a:solidFill>
              <a:srgbClr val="0000AC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74852" name="Rectangle 68"/>
          <p:cNvSpPr>
            <a:spLocks noChangeArrowheads="1"/>
          </p:cNvSpPr>
          <p:nvPr/>
        </p:nvSpPr>
        <p:spPr bwMode="auto">
          <a:xfrm>
            <a:off x="9211734" y="7802880"/>
            <a:ext cx="2156178" cy="72248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74853" name="Rectangle 69"/>
          <p:cNvSpPr>
            <a:spLocks noChangeArrowheads="1"/>
          </p:cNvSpPr>
          <p:nvPr/>
        </p:nvSpPr>
        <p:spPr bwMode="auto">
          <a:xfrm>
            <a:off x="9457832" y="7875129"/>
            <a:ext cx="2156177" cy="72248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74854" name="Rectangle 70"/>
          <p:cNvSpPr>
            <a:spLocks noChangeArrowheads="1"/>
          </p:cNvSpPr>
          <p:nvPr/>
        </p:nvSpPr>
        <p:spPr bwMode="auto">
          <a:xfrm>
            <a:off x="9703930" y="7947378"/>
            <a:ext cx="2156178" cy="72248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74855" name="Text Box 71"/>
          <p:cNvSpPr txBox="1">
            <a:spLocks noChangeArrowheads="1"/>
          </p:cNvSpPr>
          <p:nvPr/>
        </p:nvSpPr>
        <p:spPr bwMode="auto">
          <a:xfrm>
            <a:off x="9679095" y="7997050"/>
            <a:ext cx="2350346" cy="56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predictions</a:t>
            </a:r>
          </a:p>
        </p:txBody>
      </p:sp>
      <p:sp>
        <p:nvSpPr>
          <p:cNvPr id="374862" name="Text Box 78"/>
          <p:cNvSpPr txBox="1">
            <a:spLocks noChangeArrowheads="1"/>
          </p:cNvSpPr>
          <p:nvPr/>
        </p:nvSpPr>
        <p:spPr bwMode="auto">
          <a:xfrm>
            <a:off x="8778240" y="2783841"/>
            <a:ext cx="758613" cy="20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500" dirty="0"/>
              <a:t>}</a:t>
            </a:r>
          </a:p>
        </p:txBody>
      </p:sp>
      <p:sp>
        <p:nvSpPr>
          <p:cNvPr id="374867" name="Text Box 83"/>
          <p:cNvSpPr txBox="1">
            <a:spLocks noChangeArrowheads="1"/>
          </p:cNvSpPr>
          <p:nvPr/>
        </p:nvSpPr>
        <p:spPr bwMode="auto">
          <a:xfrm>
            <a:off x="9386927" y="2466942"/>
            <a:ext cx="3251200" cy="308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8000"/>
                </a:solidFill>
              </a:rPr>
              <a:t>Syntactic analysis</a:t>
            </a:r>
          </a:p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8000"/>
                </a:solidFill>
              </a:rPr>
              <a:t>Information extraction</a:t>
            </a:r>
          </a:p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8000"/>
                </a:solidFill>
              </a:rPr>
              <a:t>Content-based advertisement</a:t>
            </a:r>
          </a:p>
        </p:txBody>
      </p:sp>
      <p:pic>
        <p:nvPicPr>
          <p:cNvPr id="374868" name="Picture 84" descr="wsj_thesis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8613" y="6719147"/>
            <a:ext cx="3142827" cy="29012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39" grpId="0"/>
      <p:bldP spid="374840" grpId="0"/>
      <p:bldP spid="374841" grpId="0" animBg="1"/>
      <p:bldP spid="374842" grpId="0" animBg="1"/>
      <p:bldP spid="374844" grpId="0"/>
      <p:bldP spid="374845" grpId="0"/>
      <p:bldP spid="374847" grpId="0" animBg="1"/>
      <p:bldP spid="374848" grpId="0" animBg="1"/>
      <p:bldP spid="374849" grpId="0"/>
      <p:bldP spid="374850" grpId="0" animBg="1"/>
      <p:bldP spid="374852" grpId="0" animBg="1"/>
      <p:bldP spid="374853" grpId="0" animBg="1"/>
      <p:bldP spid="374854" grpId="0" animBg="1"/>
      <p:bldP spid="374855" grpId="0"/>
      <p:bldP spid="374862" grpId="0"/>
      <p:bldP spid="3748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type="title"/>
          </p:nvPr>
        </p:nvSpPr>
        <p:spPr>
          <a:xfrm>
            <a:off x="1930400" y="276162"/>
            <a:ext cx="10210800" cy="1300163"/>
          </a:xfrm>
        </p:spPr>
        <p:txBody>
          <a:bodyPr/>
          <a:lstStyle/>
          <a:p>
            <a:r>
              <a:rPr lang="en-US" dirty="0" smtClean="0"/>
              <a:t>Theoretical Analysis: Using </a:t>
            </a:r>
            <a:r>
              <a:rPr lang="en-US" dirty="0"/>
              <a:t>labeled </a:t>
            </a:r>
            <a:r>
              <a:rPr lang="en-US" dirty="0" smtClean="0"/>
              <a:t>data from multiple domains</a:t>
            </a:r>
            <a:endParaRPr lang="en-US" dirty="0"/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10295467" y="8886613"/>
            <a:ext cx="2709333" cy="8669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76166" name="Text Box 6"/>
          <p:cNvSpPr txBox="1">
            <a:spLocks noChangeArrowheads="1"/>
          </p:cNvSpPr>
          <p:nvPr/>
        </p:nvSpPr>
        <p:spPr bwMode="auto">
          <a:xfrm>
            <a:off x="368216" y="2795559"/>
            <a:ext cx="12137813" cy="5732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l">
              <a:spcBef>
                <a:spcPct val="75000"/>
              </a:spcBef>
            </a:pPr>
            <a:r>
              <a:rPr lang="en-US" sz="4400" b="1" dirty="0"/>
              <a:t>Study the tradeoff between </a:t>
            </a:r>
            <a:r>
              <a:rPr lang="en-US" sz="4400" b="1" dirty="0">
                <a:solidFill>
                  <a:srgbClr val="BD15B5"/>
                </a:solidFill>
              </a:rPr>
              <a:t>accurate but scarce target data </a:t>
            </a:r>
            <a:r>
              <a:rPr lang="en-US" sz="4400" b="1" dirty="0"/>
              <a:t>and </a:t>
            </a:r>
            <a:r>
              <a:rPr lang="en-US" sz="4400" b="1" dirty="0">
                <a:solidFill>
                  <a:srgbClr val="008000"/>
                </a:solidFill>
              </a:rPr>
              <a:t>plentiful but biased source data</a:t>
            </a:r>
          </a:p>
          <a:p>
            <a:pPr algn="l">
              <a:spcBef>
                <a:spcPts val="6000"/>
              </a:spcBef>
            </a:pPr>
            <a:r>
              <a:rPr lang="en-US" sz="4400" b="1" dirty="0"/>
              <a:t>Analyze algorithms which minimize convex combinations of source &amp; target risk</a:t>
            </a:r>
          </a:p>
          <a:p>
            <a:pPr algn="l">
              <a:spcBef>
                <a:spcPts val="6000"/>
              </a:spcBef>
            </a:pPr>
            <a:r>
              <a:rPr lang="en-US" sz="4400" b="1" dirty="0">
                <a:solidFill>
                  <a:srgbClr val="000082"/>
                </a:solidFill>
              </a:rPr>
              <a:t>Give a generalization bound that is computable from finite labeled &amp; unlabeled samples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ChangeArrowheads="1"/>
          </p:cNvSpPr>
          <p:nvPr/>
        </p:nvSpPr>
        <p:spPr bwMode="auto">
          <a:xfrm>
            <a:off x="10403840" y="8453120"/>
            <a:ext cx="2600960" cy="130048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source &amp; target error</a:t>
            </a:r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325120" y="2275841"/>
            <a:ext cx="4443307" cy="74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0000AC"/>
                </a:solidFill>
              </a:rPr>
              <a:t>A basic bound:</a:t>
            </a:r>
          </a:p>
        </p:txBody>
      </p:sp>
      <p:pic>
        <p:nvPicPr>
          <p:cNvPr id="21" name="Picture 20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 bwMode="auto">
          <a:xfrm>
            <a:off x="324116" y="3251200"/>
            <a:ext cx="12363342" cy="2198839"/>
          </a:xfrm>
          <a:prstGeom prst="rect">
            <a:avLst/>
          </a:prstGeom>
          <a:noFill/>
          <a:ln/>
          <a:effectLst/>
        </p:spPr>
      </p:pic>
      <p:sp>
        <p:nvSpPr>
          <p:cNvPr id="420870" name="Oval 6"/>
          <p:cNvSpPr>
            <a:spLocks noChangeArrowheads="1"/>
          </p:cNvSpPr>
          <p:nvPr/>
        </p:nvSpPr>
        <p:spPr bwMode="auto">
          <a:xfrm>
            <a:off x="6940556" y="4667749"/>
            <a:ext cx="3322683" cy="1012337"/>
          </a:xfrm>
          <a:prstGeom prst="ellipse">
            <a:avLst/>
          </a:prstGeom>
          <a:noFill/>
          <a:ln w="50800">
            <a:solidFill>
              <a:srgbClr val="BD15B5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pic>
        <p:nvPicPr>
          <p:cNvPr id="420871" name="Picture 7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492586" y="6398543"/>
            <a:ext cx="7035236" cy="53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0872" name="Oval 8"/>
          <p:cNvSpPr>
            <a:spLocks noChangeArrowheads="1"/>
          </p:cNvSpPr>
          <p:nvPr/>
        </p:nvSpPr>
        <p:spPr bwMode="auto">
          <a:xfrm>
            <a:off x="2167467" y="6123094"/>
            <a:ext cx="3684693" cy="1083733"/>
          </a:xfrm>
          <a:prstGeom prst="ellipse">
            <a:avLst/>
          </a:prstGeom>
          <a:noFill/>
          <a:ln w="50800">
            <a:solidFill>
              <a:srgbClr val="0000AC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20873" name="Oval 9"/>
          <p:cNvSpPr>
            <a:spLocks noChangeArrowheads="1"/>
          </p:cNvSpPr>
          <p:nvPr/>
        </p:nvSpPr>
        <p:spPr bwMode="auto">
          <a:xfrm>
            <a:off x="8886613" y="6177280"/>
            <a:ext cx="975360" cy="866987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20874" name="Text Box 10"/>
          <p:cNvSpPr txBox="1">
            <a:spLocks noChangeArrowheads="1"/>
          </p:cNvSpPr>
          <p:nvPr/>
        </p:nvSpPr>
        <p:spPr bwMode="auto">
          <a:xfrm>
            <a:off x="325120" y="7563556"/>
            <a:ext cx="5635413" cy="185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marL="487672" indent="-487672" algn="l">
              <a:spcBef>
                <a:spcPct val="50000"/>
              </a:spcBef>
              <a:buFontTx/>
              <a:buChar char="•"/>
            </a:pPr>
            <a:r>
              <a:rPr lang="en-US" sz="3200" b="1" dirty="0">
                <a:solidFill>
                  <a:srgbClr val="0000AC"/>
                </a:solidFill>
              </a:rPr>
              <a:t>Measureable from finite unlabeled samples</a:t>
            </a:r>
          </a:p>
          <a:p>
            <a:pPr marL="487672" indent="-487672" algn="l">
              <a:spcBef>
                <a:spcPct val="50000"/>
              </a:spcBef>
              <a:buFontTx/>
              <a:buChar char="•"/>
            </a:pPr>
            <a:r>
              <a:rPr lang="en-US" sz="3200" b="1" dirty="0">
                <a:solidFill>
                  <a:srgbClr val="0000AC"/>
                </a:solidFill>
              </a:rPr>
              <a:t>Related to hypothesis class</a:t>
            </a:r>
          </a:p>
        </p:txBody>
      </p:sp>
      <p:pic>
        <p:nvPicPr>
          <p:cNvPr id="420875" name="Picture 11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5516549" y="8893230"/>
            <a:ext cx="440266" cy="440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0876" name="Text Box 12"/>
          <p:cNvSpPr txBox="1">
            <a:spLocks noChangeArrowheads="1"/>
          </p:cNvSpPr>
          <p:nvPr/>
        </p:nvSpPr>
        <p:spPr bwMode="auto">
          <a:xfrm>
            <a:off x="7261013" y="7671929"/>
            <a:ext cx="5527040" cy="163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marL="487672" indent="-487672" algn="l">
              <a:spcBef>
                <a:spcPct val="50000"/>
              </a:spcBef>
              <a:buFontTx/>
              <a:buChar char="•"/>
            </a:pPr>
            <a:r>
              <a:rPr lang="en-US" sz="2800" b="1" dirty="0">
                <a:solidFill>
                  <a:srgbClr val="008000"/>
                </a:solidFill>
              </a:rPr>
              <a:t>Not measurable from unlabeled </a:t>
            </a:r>
            <a:r>
              <a:rPr lang="en-US" sz="2800" b="1" dirty="0" smtClean="0">
                <a:solidFill>
                  <a:srgbClr val="008000"/>
                </a:solidFill>
              </a:rPr>
              <a:t>samples</a:t>
            </a:r>
          </a:p>
          <a:p>
            <a:pPr marL="487672" indent="-487672" algn="l">
              <a:spcBef>
                <a:spcPct val="50000"/>
              </a:spcBef>
              <a:buFontTx/>
              <a:buChar char="•"/>
            </a:pPr>
            <a:r>
              <a:rPr lang="en-US" sz="2800" b="1" dirty="0" smtClean="0">
                <a:solidFill>
                  <a:srgbClr val="008000"/>
                </a:solidFill>
              </a:rPr>
              <a:t>Small for realistic NLP problems</a:t>
            </a:r>
            <a:endParaRPr lang="en-US" sz="2800" b="1" dirty="0">
              <a:solidFill>
                <a:srgbClr val="008000"/>
              </a:solidFill>
            </a:endParaRPr>
          </a:p>
        </p:txBody>
      </p:sp>
      <p:cxnSp>
        <p:nvCxnSpPr>
          <p:cNvPr id="420877" name="AutoShape 13"/>
          <p:cNvCxnSpPr>
            <a:cxnSpLocks noChangeShapeType="1"/>
            <a:stCxn id="420870" idx="4"/>
            <a:endCxn id="420872" idx="0"/>
          </p:cNvCxnSpPr>
          <p:nvPr/>
        </p:nvCxnSpPr>
        <p:spPr bwMode="auto">
          <a:xfrm rot="5400000">
            <a:off x="6084352" y="3605548"/>
            <a:ext cx="443008" cy="4592084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420878" name="AutoShape 14"/>
          <p:cNvCxnSpPr>
            <a:cxnSpLocks noChangeShapeType="1"/>
            <a:stCxn id="420870" idx="4"/>
            <a:endCxn id="420873" idx="0"/>
          </p:cNvCxnSpPr>
          <p:nvPr/>
        </p:nvCxnSpPr>
        <p:spPr bwMode="auto">
          <a:xfrm rot="16200000" flipH="1">
            <a:off x="8739498" y="5542485"/>
            <a:ext cx="497194" cy="772395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8" grpId="0"/>
      <p:bldP spid="420870" grpId="0" animBg="1"/>
      <p:bldP spid="420872" grpId="0" animBg="1"/>
      <p:bldP spid="4208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775" name="Picture 39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307058" y="3034454"/>
            <a:ext cx="12411005" cy="27860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10295467" y="8669867"/>
            <a:ext cx="2709333" cy="108373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72740" name="Text Box 4"/>
          <p:cNvSpPr txBox="1">
            <a:spLocks noChangeArrowheads="1"/>
          </p:cNvSpPr>
          <p:nvPr/>
        </p:nvSpPr>
        <p:spPr bwMode="auto">
          <a:xfrm>
            <a:off x="134806" y="2108806"/>
            <a:ext cx="12246187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400" b="1" dirty="0">
                <a:solidFill>
                  <a:schemeClr val="accent4"/>
                </a:solidFill>
              </a:rPr>
              <a:t>Idea:  Measure subsets where hypotheses in       disagree</a:t>
            </a:r>
          </a:p>
        </p:txBody>
      </p:sp>
      <p:pic>
        <p:nvPicPr>
          <p:cNvPr id="372741" name="Picture 5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9015214" y="2196861"/>
            <a:ext cx="471876" cy="462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108373" y="5960533"/>
            <a:ext cx="12029440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400" dirty="0">
                <a:solidFill>
                  <a:schemeClr val="accent1"/>
                </a:solidFill>
              </a:rPr>
              <a:t>Subsets A are </a:t>
            </a:r>
            <a:r>
              <a:rPr lang="en-US" sz="3400" b="1" dirty="0">
                <a:solidFill>
                  <a:schemeClr val="accent1"/>
                </a:solidFill>
              </a:rPr>
              <a:t>symmetric differences</a:t>
            </a:r>
            <a:r>
              <a:rPr lang="en-US" sz="3400" dirty="0">
                <a:solidFill>
                  <a:schemeClr val="accent1"/>
                </a:solidFill>
              </a:rPr>
              <a:t> of two hypotheses</a:t>
            </a:r>
            <a:endParaRPr lang="en-US" sz="3400" b="1" dirty="0">
              <a:solidFill>
                <a:schemeClr val="accent1"/>
              </a:solidFill>
            </a:endParaRPr>
          </a:p>
        </p:txBody>
      </p:sp>
      <p:sp>
        <p:nvSpPr>
          <p:cNvPr id="372746" name="Oval 10"/>
          <p:cNvSpPr>
            <a:spLocks noChangeArrowheads="1"/>
          </p:cNvSpPr>
          <p:nvPr/>
        </p:nvSpPr>
        <p:spPr bwMode="auto">
          <a:xfrm>
            <a:off x="5402863" y="5402863"/>
            <a:ext cx="1842347" cy="521546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pic>
        <p:nvPicPr>
          <p:cNvPr id="372747" name="Picture 11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3553743" y="650240"/>
            <a:ext cx="6416604" cy="6795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72749" name="Line 13"/>
          <p:cNvSpPr>
            <a:spLocks noChangeShapeType="1"/>
          </p:cNvSpPr>
          <p:nvPr/>
        </p:nvSpPr>
        <p:spPr bwMode="auto">
          <a:xfrm rot="4920972" flipH="1">
            <a:off x="6786880" y="7179733"/>
            <a:ext cx="2898987" cy="184234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72750" name="Line 14"/>
          <p:cNvSpPr>
            <a:spLocks noChangeShapeType="1"/>
          </p:cNvSpPr>
          <p:nvPr/>
        </p:nvSpPr>
        <p:spPr bwMode="auto">
          <a:xfrm rot="4920972">
            <a:off x="7029591" y="6623192"/>
            <a:ext cx="1700106" cy="266417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372765" name="AutoShape 29"/>
          <p:cNvSpPr>
            <a:spLocks noChangeArrowheads="1"/>
          </p:cNvSpPr>
          <p:nvPr/>
        </p:nvSpPr>
        <p:spPr bwMode="auto">
          <a:xfrm rot="2942808">
            <a:off x="8139289" y="7565814"/>
            <a:ext cx="1842347" cy="1192107"/>
          </a:xfrm>
          <a:prstGeom prst="rtTriangl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72770" name="AutoShape 34"/>
          <p:cNvSpPr>
            <a:spLocks noChangeArrowheads="1"/>
          </p:cNvSpPr>
          <p:nvPr/>
        </p:nvSpPr>
        <p:spPr bwMode="auto">
          <a:xfrm rot="13797102">
            <a:off x="6466276" y="7127805"/>
            <a:ext cx="1203396" cy="1442719"/>
          </a:xfrm>
          <a:prstGeom prst="rtTriangle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72772" name="Text Box 36"/>
          <p:cNvSpPr txBox="1">
            <a:spLocks noChangeArrowheads="1"/>
          </p:cNvSpPr>
          <p:nvPr/>
        </p:nvSpPr>
        <p:spPr bwMode="auto">
          <a:xfrm>
            <a:off x="9103360" y="6827520"/>
            <a:ext cx="975360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400" dirty="0"/>
              <a:t>h</a:t>
            </a:r>
            <a:r>
              <a:rPr lang="en-US" sz="3400" baseline="-25000" dirty="0"/>
              <a:t>1</a:t>
            </a:r>
          </a:p>
        </p:txBody>
      </p:sp>
      <p:sp>
        <p:nvSpPr>
          <p:cNvPr id="372773" name="Text Box 37"/>
          <p:cNvSpPr txBox="1">
            <a:spLocks noChangeArrowheads="1"/>
          </p:cNvSpPr>
          <p:nvPr/>
        </p:nvSpPr>
        <p:spPr bwMode="auto">
          <a:xfrm>
            <a:off x="9320107" y="8886613"/>
            <a:ext cx="975360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400" dirty="0"/>
              <a:t>h</a:t>
            </a:r>
            <a:r>
              <a:rPr lang="en-US" sz="3400" baseline="-25000" dirty="0"/>
              <a:t>2</a:t>
            </a:r>
          </a:p>
        </p:txBody>
      </p:sp>
      <p:sp>
        <p:nvSpPr>
          <p:cNvPr id="372774" name="Text Box 38"/>
          <p:cNvSpPr txBox="1">
            <a:spLocks noChangeArrowheads="1"/>
          </p:cNvSpPr>
          <p:nvPr/>
        </p:nvSpPr>
        <p:spPr bwMode="auto">
          <a:xfrm>
            <a:off x="1083734" y="7563556"/>
            <a:ext cx="5635413" cy="1177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r>
              <a:rPr lang="en-US" sz="3400" dirty="0">
                <a:solidFill>
                  <a:srgbClr val="BD15B5"/>
                </a:solidFill>
              </a:rPr>
              <a:t>Where does h</a:t>
            </a:r>
            <a:r>
              <a:rPr lang="en-US" sz="3400" baseline="-25000" dirty="0">
                <a:solidFill>
                  <a:srgbClr val="BD15B5"/>
                </a:solidFill>
              </a:rPr>
              <a:t>1</a:t>
            </a:r>
            <a:r>
              <a:rPr lang="en-US" sz="3400" dirty="0">
                <a:solidFill>
                  <a:srgbClr val="BD15B5"/>
                </a:solidFill>
              </a:rPr>
              <a:t> make errors</a:t>
            </a:r>
          </a:p>
          <a:p>
            <a:r>
              <a:rPr lang="en-US" sz="3400" dirty="0">
                <a:solidFill>
                  <a:srgbClr val="BD15B5"/>
                </a:solidFill>
              </a:rPr>
              <a:t>with respect to h</a:t>
            </a:r>
            <a:r>
              <a:rPr lang="en-US" sz="3400" baseline="-25000" dirty="0">
                <a:solidFill>
                  <a:srgbClr val="BD15B5"/>
                </a:solidFill>
              </a:rPr>
              <a:t>2</a:t>
            </a:r>
            <a:r>
              <a:rPr lang="en-US" sz="3400" dirty="0">
                <a:solidFill>
                  <a:srgbClr val="BD15B5"/>
                </a:solidFill>
              </a:rPr>
              <a:t>?</a:t>
            </a:r>
            <a:endParaRPr lang="en-US" sz="3400" b="1" dirty="0">
              <a:solidFill>
                <a:srgbClr val="BD15B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2" grpId="0"/>
      <p:bldP spid="372746" grpId="0" animBg="1"/>
      <p:bldP spid="372749" grpId="0" animBg="1"/>
      <p:bldP spid="372750" grpId="0" animBg="1"/>
      <p:bldP spid="372765" grpId="0" animBg="1"/>
      <p:bldP spid="372770" grpId="0" animBg="1"/>
      <p:bldP spid="372772" grpId="0"/>
      <p:bldP spid="372773" grpId="0"/>
      <p:bldP spid="3727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 bwMode="auto">
          <a:xfrm>
            <a:off x="1345229" y="2393915"/>
            <a:ext cx="10310926" cy="1222537"/>
          </a:xfrm>
          <a:prstGeom prst="rect">
            <a:avLst/>
          </a:prstGeom>
          <a:noFill/>
          <a:ln/>
          <a:effectLst/>
        </p:spPr>
      </p:pic>
      <p:sp>
        <p:nvSpPr>
          <p:cNvPr id="341016" name="Rectangle 24"/>
          <p:cNvSpPr>
            <a:spLocks noChangeArrowheads="1"/>
          </p:cNvSpPr>
          <p:nvPr/>
        </p:nvSpPr>
        <p:spPr bwMode="auto">
          <a:xfrm>
            <a:off x="10295467" y="7841724"/>
            <a:ext cx="2709333" cy="108373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pic>
        <p:nvPicPr>
          <p:cNvPr id="341013" name="Picture 21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650240" y="8354398"/>
            <a:ext cx="11270827" cy="61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1015" name="Text Box 23"/>
          <p:cNvSpPr txBox="1">
            <a:spLocks noChangeArrowheads="1"/>
          </p:cNvSpPr>
          <p:nvPr/>
        </p:nvSpPr>
        <p:spPr bwMode="auto">
          <a:xfrm>
            <a:off x="216747" y="4398357"/>
            <a:ext cx="12788053" cy="336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marL="487672" indent="-487672" algn="l">
              <a:spcBef>
                <a:spcPts val="3000"/>
              </a:spcBef>
              <a:buFontTx/>
              <a:buAutoNum type="arabicPeriod"/>
            </a:pPr>
            <a:r>
              <a:rPr lang="en-US" sz="4000" dirty="0">
                <a:solidFill>
                  <a:schemeClr val="tx1"/>
                </a:solidFill>
              </a:rPr>
              <a:t>Always lower than L</a:t>
            </a:r>
            <a:r>
              <a:rPr lang="en-US" sz="4000" baseline="-25000" dirty="0">
                <a:solidFill>
                  <a:schemeClr val="tx1"/>
                </a:solidFill>
              </a:rPr>
              <a:t>1</a:t>
            </a:r>
          </a:p>
          <a:p>
            <a:pPr marL="487672" indent="-487672" algn="l">
              <a:spcBef>
                <a:spcPts val="3000"/>
              </a:spcBef>
              <a:buFontTx/>
              <a:buAutoNum type="arabicPeriod"/>
            </a:pPr>
            <a:r>
              <a:rPr lang="en-US" sz="4000" dirty="0">
                <a:solidFill>
                  <a:srgbClr val="008000"/>
                </a:solidFill>
              </a:rPr>
              <a:t>Computable from finite </a:t>
            </a:r>
            <a:r>
              <a:rPr lang="en-US" sz="4000" b="1" dirty="0">
                <a:solidFill>
                  <a:srgbClr val="008000"/>
                </a:solidFill>
              </a:rPr>
              <a:t>unlabeled </a:t>
            </a:r>
            <a:r>
              <a:rPr lang="en-US" sz="4000" dirty="0">
                <a:solidFill>
                  <a:srgbClr val="008000"/>
                </a:solidFill>
              </a:rPr>
              <a:t>samples.</a:t>
            </a:r>
          </a:p>
          <a:p>
            <a:pPr marL="487672" indent="-487672" algn="l">
              <a:spcBef>
                <a:spcPts val="3000"/>
              </a:spcBef>
              <a:buFontTx/>
              <a:buAutoNum type="arabicPeriod"/>
            </a:pPr>
            <a:r>
              <a:rPr lang="en-US" sz="4000" dirty="0">
                <a:solidFill>
                  <a:schemeClr val="accent1"/>
                </a:solidFill>
              </a:rPr>
              <a:t>Easy to compute: train classifier to discriminate between source and target instances</a:t>
            </a:r>
          </a:p>
        </p:txBody>
      </p:sp>
      <p:pic>
        <p:nvPicPr>
          <p:cNvPr id="341020" name="Picture 28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3553743" y="650240"/>
            <a:ext cx="6416604" cy="6795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Adaptation Assumption</a:t>
            </a:r>
          </a:p>
        </p:txBody>
      </p:sp>
      <p:pic>
        <p:nvPicPr>
          <p:cNvPr id="342035" name="Picture 19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541867" y="4226561"/>
            <a:ext cx="8895644" cy="118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 bwMode="auto">
          <a:xfrm>
            <a:off x="650233" y="6057619"/>
            <a:ext cx="6933651" cy="769003"/>
          </a:xfrm>
          <a:prstGeom prst="rect">
            <a:avLst/>
          </a:prstGeom>
          <a:noFill/>
          <a:ln/>
          <a:effectLst/>
        </p:spPr>
      </p:pic>
      <p:pic>
        <p:nvPicPr>
          <p:cNvPr id="9" name="Picture 8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 bwMode="auto">
          <a:xfrm>
            <a:off x="649579" y="7674188"/>
            <a:ext cx="9429801" cy="1431834"/>
          </a:xfrm>
          <a:prstGeom prst="rect">
            <a:avLst/>
          </a:prstGeom>
          <a:noFill/>
          <a:ln/>
          <a:effectLst/>
        </p:spPr>
      </p:pic>
      <p:sp>
        <p:nvSpPr>
          <p:cNvPr id="342056" name="Rectangle 40"/>
          <p:cNvSpPr>
            <a:spLocks noChangeArrowheads="1"/>
          </p:cNvSpPr>
          <p:nvPr/>
        </p:nvSpPr>
        <p:spPr bwMode="auto">
          <a:xfrm>
            <a:off x="10295467" y="8669867"/>
            <a:ext cx="2709333" cy="108373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pic>
        <p:nvPicPr>
          <p:cNvPr id="342063" name="Picture 47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438009" y="2262294"/>
            <a:ext cx="11918810" cy="1316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source &amp; target labeled data</a:t>
            </a:r>
          </a:p>
        </p:txBody>
      </p:sp>
      <p:pic>
        <p:nvPicPr>
          <p:cNvPr id="429059" name="Picture 3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325120" y="2582898"/>
            <a:ext cx="12137813" cy="668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9060" name="Picture 4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216747" y="5953761"/>
            <a:ext cx="9536853" cy="607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29061" name="Picture 5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16747" y="6929121"/>
            <a:ext cx="12354560" cy="65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 bwMode="auto">
          <a:xfrm>
            <a:off x="216148" y="3910470"/>
            <a:ext cx="10621783" cy="129207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17" name="Rectangle 13"/>
          <p:cNvSpPr>
            <a:spLocks noChangeArrowheads="1"/>
          </p:cNvSpPr>
          <p:nvPr/>
        </p:nvSpPr>
        <p:spPr bwMode="auto">
          <a:xfrm>
            <a:off x="10403840" y="8453120"/>
            <a:ext cx="2600960" cy="130048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pic>
        <p:nvPicPr>
          <p:cNvPr id="431115" name="Picture 11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187397" y="2086187"/>
            <a:ext cx="12196516" cy="1923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1116" name="Picture 12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185138" y="6186311"/>
            <a:ext cx="12670649" cy="269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1106" name="Picture 2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108374" y="4416213"/>
            <a:ext cx="12788053" cy="1110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1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bound on the target risk</a:t>
            </a:r>
          </a:p>
        </p:txBody>
      </p:sp>
      <p:sp>
        <p:nvSpPr>
          <p:cNvPr id="431110" name="Oval 6"/>
          <p:cNvSpPr>
            <a:spLocks noChangeArrowheads="1"/>
          </p:cNvSpPr>
          <p:nvPr/>
        </p:nvSpPr>
        <p:spPr bwMode="auto">
          <a:xfrm>
            <a:off x="5608320" y="5960533"/>
            <a:ext cx="7261013" cy="1192107"/>
          </a:xfrm>
          <a:prstGeom prst="ellipse">
            <a:avLst/>
          </a:prstGeom>
          <a:noFill/>
          <a:ln w="50800">
            <a:solidFill>
              <a:srgbClr val="BD15B5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31111" name="Oval 7"/>
          <p:cNvSpPr>
            <a:spLocks noChangeArrowheads="1"/>
          </p:cNvSpPr>
          <p:nvPr/>
        </p:nvSpPr>
        <p:spPr bwMode="auto">
          <a:xfrm>
            <a:off x="3684693" y="6827520"/>
            <a:ext cx="4768427" cy="2275840"/>
          </a:xfrm>
          <a:prstGeom prst="ellipse">
            <a:avLst/>
          </a:prstGeom>
          <a:noFill/>
          <a:ln w="50800">
            <a:solidFill>
              <a:srgbClr val="BD15B5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31112" name="Rectangle 8"/>
          <p:cNvSpPr>
            <a:spLocks noChangeArrowheads="1"/>
          </p:cNvSpPr>
          <p:nvPr/>
        </p:nvSpPr>
        <p:spPr bwMode="auto">
          <a:xfrm>
            <a:off x="0" y="2709333"/>
            <a:ext cx="13004800" cy="21674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pic>
        <p:nvPicPr>
          <p:cNvPr id="431113" name="Picture 9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2492587" y="3793067"/>
            <a:ext cx="9891325" cy="44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1114" name="Picture 10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216747" y="3251201"/>
            <a:ext cx="12354560" cy="44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0" grpId="0" animBg="1"/>
      <p:bldP spid="431110" grpId="1" animBg="1"/>
      <p:bldP spid="431110" grpId="2" animBg="1"/>
      <p:bldP spid="431111" grpId="0" animBg="1"/>
      <p:bldP spid="431111" grpId="1" animBg="1"/>
      <p:bldP spid="4311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161" name="Picture 9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76764" y="2483556"/>
            <a:ext cx="12670649" cy="269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3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terms in the bound</a:t>
            </a:r>
          </a:p>
        </p:txBody>
      </p:sp>
      <p:sp>
        <p:nvSpPr>
          <p:cNvPr id="433156" name="Oval 4"/>
          <p:cNvSpPr>
            <a:spLocks noChangeArrowheads="1"/>
          </p:cNvSpPr>
          <p:nvPr/>
        </p:nvSpPr>
        <p:spPr bwMode="auto">
          <a:xfrm>
            <a:off x="11704320" y="2275840"/>
            <a:ext cx="1083733" cy="1192107"/>
          </a:xfrm>
          <a:prstGeom prst="ellipse">
            <a:avLst/>
          </a:prstGeom>
          <a:noFill/>
          <a:ln w="50800">
            <a:solidFill>
              <a:srgbClr val="BD15B5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33157" name="Oval 5"/>
          <p:cNvSpPr>
            <a:spLocks noChangeArrowheads="1"/>
          </p:cNvSpPr>
          <p:nvPr/>
        </p:nvSpPr>
        <p:spPr bwMode="auto">
          <a:xfrm>
            <a:off x="2705048" y="2357403"/>
            <a:ext cx="2384213" cy="1083733"/>
          </a:xfrm>
          <a:prstGeom prst="ellipse">
            <a:avLst/>
          </a:prstGeom>
          <a:noFill/>
          <a:ln w="50800">
            <a:solidFill>
              <a:srgbClr val="BD15B5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433494" y="6372728"/>
            <a:ext cx="12137813" cy="2593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4000" b="1" dirty="0">
                <a:solidFill>
                  <a:srgbClr val="008000"/>
                </a:solidFill>
              </a:rPr>
              <a:t> Given as input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4000" b="1" dirty="0">
                <a:solidFill>
                  <a:schemeClr val="accent1"/>
                </a:solidFill>
              </a:rPr>
              <a:t> Computable from unlabeled data 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4000" b="1" dirty="0">
                <a:solidFill>
                  <a:srgbClr val="BD15B5"/>
                </a:solidFill>
              </a:rPr>
              <a:t> Assumed to be small</a:t>
            </a:r>
          </a:p>
        </p:txBody>
      </p:sp>
      <p:sp>
        <p:nvSpPr>
          <p:cNvPr id="433159" name="Oval 7"/>
          <p:cNvSpPr>
            <a:spLocks noChangeArrowheads="1"/>
          </p:cNvSpPr>
          <p:nvPr/>
        </p:nvSpPr>
        <p:spPr bwMode="auto">
          <a:xfrm>
            <a:off x="7586134" y="2330027"/>
            <a:ext cx="4009813" cy="1083733"/>
          </a:xfrm>
          <a:prstGeom prst="ellips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33160" name="Oval 8"/>
          <p:cNvSpPr>
            <a:spLocks noChangeArrowheads="1"/>
          </p:cNvSpPr>
          <p:nvPr/>
        </p:nvSpPr>
        <p:spPr bwMode="auto">
          <a:xfrm>
            <a:off x="3576320" y="3251200"/>
            <a:ext cx="8778240" cy="2384213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4331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3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3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nimBg="1"/>
      <p:bldP spid="433157" grpId="0" animBg="1"/>
      <p:bldP spid="433159" grpId="0" animBg="1"/>
      <p:bldP spid="433159" grpId="1" animBg="1"/>
      <p:bldP spid="433160" grpId="0" animBg="1"/>
      <p:bldP spid="43316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the bound: parameters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240" y="2436143"/>
            <a:ext cx="11704320" cy="6436924"/>
          </a:xfrm>
        </p:spPr>
        <p:txBody>
          <a:bodyPr lIns="130046" tIns="65023" rIns="130046" bIns="65023"/>
          <a:lstStyle/>
          <a:p>
            <a:pPr marL="866973" indent="-866973">
              <a:spcBef>
                <a:spcPct val="100000"/>
              </a:spcBef>
            </a:pPr>
            <a:r>
              <a:rPr lang="en-US" sz="4400" b="1" dirty="0">
                <a:solidFill>
                  <a:schemeClr val="tx1"/>
                </a:solidFill>
                <a:latin typeface="+mn-lt"/>
              </a:rPr>
              <a:t>Look at the shape of the bound vs. empirical error for different values of</a:t>
            </a:r>
            <a:endParaRPr lang="en-US" sz="4400" b="1" dirty="0">
              <a:solidFill>
                <a:srgbClr val="008000"/>
              </a:solidFill>
              <a:latin typeface="+mn-lt"/>
            </a:endParaRPr>
          </a:p>
          <a:p>
            <a:pPr marL="866973" indent="-866973">
              <a:spcBef>
                <a:spcPts val="4000"/>
              </a:spcBef>
            </a:pPr>
            <a:r>
              <a:rPr lang="en-US" sz="4400" b="1" dirty="0">
                <a:solidFill>
                  <a:srgbClr val="008000"/>
                </a:solidFill>
                <a:latin typeface="+mn-lt"/>
              </a:rPr>
              <a:t>Vary input parameters:</a:t>
            </a:r>
          </a:p>
          <a:p>
            <a:pPr marL="1408831" lvl="1" indent="-758601">
              <a:spcBef>
                <a:spcPts val="2000"/>
              </a:spcBef>
              <a:buFontTx/>
              <a:buAutoNum type="arabicPeriod"/>
            </a:pPr>
            <a:r>
              <a:rPr lang="en-US" sz="4000" b="1" dirty="0">
                <a:solidFill>
                  <a:srgbClr val="BD15B5"/>
                </a:solidFill>
                <a:latin typeface="+mn-lt"/>
              </a:rPr>
              <a:t>distance between source and target</a:t>
            </a:r>
          </a:p>
          <a:p>
            <a:pPr marL="1408831" lvl="1" indent="-758601">
              <a:spcBef>
                <a:spcPts val="2000"/>
              </a:spcBef>
              <a:buFontTx/>
              <a:buAutoNum type="arabicPeriod"/>
            </a:pPr>
            <a:r>
              <a:rPr lang="en-US" sz="4000" b="1" dirty="0">
                <a:solidFill>
                  <a:srgbClr val="0000AC"/>
                </a:solidFill>
                <a:latin typeface="+mn-lt"/>
              </a:rPr>
              <a:t>amount of source data</a:t>
            </a:r>
          </a:p>
        </p:txBody>
      </p:sp>
      <p:pic>
        <p:nvPicPr>
          <p:cNvPr id="8" name="Picture 7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7798406" y="3383653"/>
            <a:ext cx="433493" cy="359799"/>
          </a:xfrm>
          <a:prstGeom prst="rect">
            <a:avLst/>
          </a:prstGeom>
          <a:noFill/>
          <a:ln/>
          <a:effectLst/>
        </p:spPr>
      </p:pic>
      <p:sp>
        <p:nvSpPr>
          <p:cNvPr id="515084" name="Rectangle 12"/>
          <p:cNvSpPr>
            <a:spLocks noChangeArrowheads="1"/>
          </p:cNvSpPr>
          <p:nvPr/>
        </p:nvSpPr>
        <p:spPr bwMode="auto">
          <a:xfrm>
            <a:off x="10403840" y="8453120"/>
            <a:ext cx="2600960" cy="130048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pic>
        <p:nvPicPr>
          <p:cNvPr id="515085" name="Picture 13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33346" y="7396197"/>
            <a:ext cx="10394511" cy="131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2709333" cy="14329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0" y="1300480"/>
            <a:ext cx="13004800" cy="108373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pic>
        <p:nvPicPr>
          <p:cNvPr id="439300" name="Picture 4" descr="domains_s2500_t100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9542" y="5310293"/>
            <a:ext cx="5310293" cy="3838222"/>
          </a:xfrm>
          <a:prstGeom prst="rect">
            <a:avLst/>
          </a:prstGeom>
          <a:noFill/>
        </p:spPr>
      </p:pic>
      <p:pic>
        <p:nvPicPr>
          <p:cNvPr id="439301" name="Picture 5" descr="vd_s2500_t100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09542" y="1192107"/>
            <a:ext cx="5310293" cy="3779520"/>
          </a:xfrm>
          <a:prstGeom prst="rect">
            <a:avLst/>
          </a:prstGeom>
          <a:noFill/>
        </p:spPr>
      </p:pic>
      <p:pic>
        <p:nvPicPr>
          <p:cNvPr id="439303" name="Picture 7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3284216" y="9265920"/>
            <a:ext cx="325120" cy="2709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39304" name="Text Box 8"/>
          <p:cNvSpPr txBox="1">
            <a:spLocks noChangeArrowheads="1"/>
          </p:cNvSpPr>
          <p:nvPr/>
        </p:nvSpPr>
        <p:spPr bwMode="auto">
          <a:xfrm rot="16200000">
            <a:off x="-987170" y="2617400"/>
            <a:ext cx="3250035" cy="68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/>
              <a:t>Theoretical risk</a:t>
            </a:r>
          </a:p>
        </p:txBody>
      </p:sp>
      <p:sp>
        <p:nvSpPr>
          <p:cNvPr id="439310" name="Text Box 14"/>
          <p:cNvSpPr txBox="1">
            <a:spLocks noChangeArrowheads="1"/>
          </p:cNvSpPr>
          <p:nvPr/>
        </p:nvSpPr>
        <p:spPr bwMode="auto">
          <a:xfrm rot="16200000">
            <a:off x="-807519" y="6813102"/>
            <a:ext cx="2817707" cy="68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600" b="1" dirty="0"/>
              <a:t>Empirical risk</a:t>
            </a:r>
          </a:p>
        </p:txBody>
      </p:sp>
      <p:pic>
        <p:nvPicPr>
          <p:cNvPr id="439311" name="Picture 15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1083734" y="325121"/>
            <a:ext cx="9588783" cy="5667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39312" name="Text Box 16"/>
          <p:cNvSpPr txBox="1">
            <a:spLocks noChangeArrowheads="1"/>
          </p:cNvSpPr>
          <p:nvPr/>
        </p:nvSpPr>
        <p:spPr bwMode="auto">
          <a:xfrm>
            <a:off x="6575427" y="1928143"/>
            <a:ext cx="6429374" cy="6286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150000"/>
              </a:spcBef>
              <a:buFontTx/>
              <a:buChar char="•"/>
            </a:pPr>
            <a:r>
              <a:rPr lang="en-US" sz="4000" dirty="0">
                <a:solidFill>
                  <a:srgbClr val="0000AC"/>
                </a:solidFill>
              </a:rPr>
              <a:t> Same relative ordering: </a:t>
            </a:r>
            <a:r>
              <a:rPr lang="en-US" sz="4000" dirty="0" smtClean="0">
                <a:solidFill>
                  <a:srgbClr val="0000AC"/>
                </a:solidFill>
              </a:rPr>
              <a:t>higher</a:t>
            </a:r>
          </a:p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rgbClr val="0000AC"/>
                </a:solidFill>
              </a:rPr>
              <a:t>  distance </a:t>
            </a:r>
            <a:r>
              <a:rPr lang="en-US" sz="4000" dirty="0">
                <a:solidFill>
                  <a:srgbClr val="0000AC"/>
                </a:solidFill>
              </a:rPr>
              <a:t>means higher risk</a:t>
            </a:r>
          </a:p>
          <a:p>
            <a:pPr algn="l">
              <a:spcBef>
                <a:spcPct val="150000"/>
              </a:spcBef>
              <a:buFontTx/>
              <a:buChar char="•"/>
            </a:pPr>
            <a:r>
              <a:rPr lang="en-US" sz="4000" dirty="0"/>
              <a:t> Same convex shape: </a:t>
            </a:r>
            <a:r>
              <a:rPr lang="en-US" sz="4000" dirty="0" smtClean="0"/>
              <a:t>error-</a:t>
            </a:r>
          </a:p>
          <a:p>
            <a:pPr algn="l">
              <a:spcBef>
                <a:spcPts val="0"/>
              </a:spcBef>
            </a:pPr>
            <a:r>
              <a:rPr lang="en-US" sz="4000" dirty="0" smtClean="0"/>
              <a:t>  minimizing </a:t>
            </a:r>
            <a:r>
              <a:rPr lang="en-US" sz="4000" dirty="0"/>
              <a:t>alpha reflects </a:t>
            </a:r>
            <a:endParaRPr lang="en-US" sz="4000" dirty="0" smtClean="0"/>
          </a:p>
          <a:p>
            <a:pPr algn="l">
              <a:spcBef>
                <a:spcPts val="0"/>
              </a:spcBef>
            </a:pPr>
            <a:r>
              <a:rPr lang="en-US" sz="4000" dirty="0" smtClean="0"/>
              <a:t>  distance</a:t>
            </a:r>
            <a:endParaRPr lang="en-US" sz="4000" dirty="0"/>
          </a:p>
          <a:p>
            <a:pPr algn="l">
              <a:spcBef>
                <a:spcPct val="150000"/>
              </a:spcBef>
              <a:buFontTx/>
              <a:buChar char="•"/>
            </a:pPr>
            <a:r>
              <a:rPr lang="en-US" sz="4000" dirty="0">
                <a:solidFill>
                  <a:srgbClr val="BD15B5"/>
                </a:solidFill>
              </a:rPr>
              <a:t> Very different </a:t>
            </a:r>
            <a:r>
              <a:rPr lang="en-US" sz="4000" dirty="0" smtClean="0">
                <a:solidFill>
                  <a:srgbClr val="BD15B5"/>
                </a:solidFill>
              </a:rPr>
              <a:t>actual numbers:</a:t>
            </a:r>
          </a:p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rgbClr val="BD15B5"/>
                </a:solidFill>
              </a:rPr>
              <a:t>  empirical </a:t>
            </a:r>
            <a:r>
              <a:rPr lang="en-US" sz="4000" dirty="0">
                <a:solidFill>
                  <a:srgbClr val="BD15B5"/>
                </a:solidFill>
              </a:rPr>
              <a:t>error much lower</a:t>
            </a:r>
          </a:p>
        </p:txBody>
      </p:sp>
      <p:sp>
        <p:nvSpPr>
          <p:cNvPr id="439313" name="Line 17"/>
          <p:cNvSpPr>
            <a:spLocks noChangeShapeType="1"/>
          </p:cNvSpPr>
          <p:nvPr/>
        </p:nvSpPr>
        <p:spPr bwMode="auto">
          <a:xfrm>
            <a:off x="0" y="975360"/>
            <a:ext cx="13004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439315" name="Rectangle 19"/>
          <p:cNvSpPr>
            <a:spLocks noChangeArrowheads="1"/>
          </p:cNvSpPr>
          <p:nvPr/>
        </p:nvSpPr>
        <p:spPr bwMode="auto">
          <a:xfrm>
            <a:off x="1658616" y="8886613"/>
            <a:ext cx="650240" cy="2167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39314" name="Text Box 18"/>
          <p:cNvSpPr txBox="1">
            <a:spLocks noChangeArrowheads="1"/>
          </p:cNvSpPr>
          <p:nvPr/>
        </p:nvSpPr>
        <p:spPr bwMode="auto">
          <a:xfrm>
            <a:off x="1694741" y="8796302"/>
            <a:ext cx="758613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0.2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4" grpId="0"/>
      <p:bldP spid="439310" grpId="0"/>
      <p:bldP spid="4393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NLP models – Single domain setting</a:t>
            </a:r>
          </a:p>
        </p:txBody>
      </p:sp>
      <p:sp>
        <p:nvSpPr>
          <p:cNvPr id="374857" name="Text Box 73"/>
          <p:cNvSpPr txBox="1">
            <a:spLocks noChangeArrowheads="1"/>
          </p:cNvSpPr>
          <p:nvPr/>
        </p:nvSpPr>
        <p:spPr bwMode="auto">
          <a:xfrm>
            <a:off x="3086" y="2896938"/>
            <a:ext cx="13004800" cy="7468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/>
              <a:t>Training and testing samples are from the same distribution</a:t>
            </a:r>
          </a:p>
        </p:txBody>
      </p:sp>
      <p:sp>
        <p:nvSpPr>
          <p:cNvPr id="374861" name="Text Box 77"/>
          <p:cNvSpPr txBox="1">
            <a:spLocks noChangeArrowheads="1"/>
          </p:cNvSpPr>
          <p:nvPr/>
        </p:nvSpPr>
        <p:spPr bwMode="auto">
          <a:xfrm>
            <a:off x="3086" y="5461008"/>
            <a:ext cx="13004800" cy="7468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000AC"/>
                </a:solidFill>
              </a:rPr>
              <a:t>Theoretical guarantees for large training samples</a:t>
            </a:r>
          </a:p>
        </p:txBody>
      </p:sp>
      <p:sp>
        <p:nvSpPr>
          <p:cNvPr id="374870" name="Text Box 86"/>
          <p:cNvSpPr txBox="1">
            <a:spLocks noChangeArrowheads="1"/>
          </p:cNvSpPr>
          <p:nvPr/>
        </p:nvSpPr>
        <p:spPr bwMode="auto">
          <a:xfrm>
            <a:off x="3086" y="7773739"/>
            <a:ext cx="13004800" cy="7468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08000"/>
                </a:solidFill>
              </a:rPr>
              <a:t>In practice, state-of-the art models have low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57" grpId="0"/>
      <p:bldP spid="374861" grpId="0"/>
      <p:bldP spid="3748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ChangeArrowheads="1"/>
          </p:cNvSpPr>
          <p:nvPr/>
        </p:nvSpPr>
        <p:spPr bwMode="auto">
          <a:xfrm>
            <a:off x="0" y="1300480"/>
            <a:ext cx="13004800" cy="108373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500739" name="Rectangle 3"/>
          <p:cNvSpPr>
            <a:spLocks noChangeArrowheads="1"/>
          </p:cNvSpPr>
          <p:nvPr/>
        </p:nvSpPr>
        <p:spPr bwMode="auto">
          <a:xfrm>
            <a:off x="0" y="0"/>
            <a:ext cx="2709333" cy="14810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pic>
        <p:nvPicPr>
          <p:cNvPr id="500740" name="Picture 4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3251200" y="9265920"/>
            <a:ext cx="325120" cy="2709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500741" name="Text Box 5"/>
          <p:cNvSpPr txBox="1">
            <a:spLocks noChangeArrowheads="1"/>
          </p:cNvSpPr>
          <p:nvPr/>
        </p:nvSpPr>
        <p:spPr bwMode="auto">
          <a:xfrm rot="16200000">
            <a:off x="-1092726" y="2744818"/>
            <a:ext cx="3140496" cy="68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/>
              <a:t>Theoretical risk</a:t>
            </a:r>
          </a:p>
        </p:txBody>
      </p:sp>
      <p:sp>
        <p:nvSpPr>
          <p:cNvPr id="500742" name="Text Box 6"/>
          <p:cNvSpPr txBox="1">
            <a:spLocks noChangeArrowheads="1"/>
          </p:cNvSpPr>
          <p:nvPr/>
        </p:nvSpPr>
        <p:spPr bwMode="auto">
          <a:xfrm rot="16200000">
            <a:off x="-929075" y="6701610"/>
            <a:ext cx="2817707" cy="68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/>
              <a:t>Empirical risk</a:t>
            </a:r>
          </a:p>
        </p:txBody>
      </p:sp>
      <p:sp>
        <p:nvSpPr>
          <p:cNvPr id="500746" name="Text Box 10"/>
          <p:cNvSpPr txBox="1">
            <a:spLocks noChangeArrowheads="1"/>
          </p:cNvSpPr>
          <p:nvPr/>
        </p:nvSpPr>
        <p:spPr bwMode="auto">
          <a:xfrm>
            <a:off x="6827520" y="3104445"/>
            <a:ext cx="5960533" cy="4747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l">
              <a:spcBef>
                <a:spcPct val="150000"/>
              </a:spcBef>
              <a:buFontTx/>
              <a:buChar char="•"/>
            </a:pPr>
            <a:r>
              <a:rPr lang="en-US" sz="4000" dirty="0">
                <a:solidFill>
                  <a:srgbClr val="0000AC"/>
                </a:solidFill>
              </a:rPr>
              <a:t> Same relative ordering: more </a:t>
            </a:r>
            <a:r>
              <a:rPr lang="en-US" sz="4000" dirty="0" smtClean="0">
                <a:solidFill>
                  <a:srgbClr val="0000AC"/>
                </a:solidFill>
              </a:rPr>
              <a:t> </a:t>
            </a:r>
          </a:p>
          <a:p>
            <a:pPr algn="l">
              <a:spcBef>
                <a:spcPts val="0"/>
              </a:spcBef>
            </a:pPr>
            <a:r>
              <a:rPr lang="en-US" sz="4000" dirty="0" smtClean="0">
                <a:solidFill>
                  <a:srgbClr val="0000AC"/>
                </a:solidFill>
              </a:rPr>
              <a:t>  source </a:t>
            </a:r>
            <a:r>
              <a:rPr lang="en-US" sz="4000" dirty="0">
                <a:solidFill>
                  <a:srgbClr val="0000AC"/>
                </a:solidFill>
              </a:rPr>
              <a:t>data is better </a:t>
            </a:r>
          </a:p>
          <a:p>
            <a:pPr algn="l">
              <a:spcBef>
                <a:spcPct val="150000"/>
              </a:spcBef>
              <a:buFontTx/>
              <a:buChar char="•"/>
            </a:pPr>
            <a:r>
              <a:rPr lang="en-US" sz="4000" dirty="0"/>
              <a:t> With enough target data, it’s </a:t>
            </a:r>
            <a:r>
              <a:rPr lang="en-US" sz="4000" dirty="0" smtClean="0"/>
              <a:t>  </a:t>
            </a:r>
          </a:p>
          <a:p>
            <a:pPr algn="l">
              <a:spcBef>
                <a:spcPts val="0"/>
              </a:spcBef>
            </a:pPr>
            <a:r>
              <a:rPr lang="en-US" sz="4000" dirty="0" smtClean="0"/>
              <a:t>  always </a:t>
            </a:r>
            <a:r>
              <a:rPr lang="en-US" sz="4000" dirty="0"/>
              <a:t>better to set α=1, </a:t>
            </a:r>
            <a:r>
              <a:rPr lang="en-US" sz="4000" dirty="0" smtClean="0"/>
              <a:t> </a:t>
            </a:r>
          </a:p>
          <a:p>
            <a:pPr algn="l">
              <a:spcBef>
                <a:spcPts val="0"/>
              </a:spcBef>
            </a:pPr>
            <a:r>
              <a:rPr lang="en-US" sz="4000" dirty="0" smtClean="0"/>
              <a:t>  regardless </a:t>
            </a:r>
            <a:r>
              <a:rPr lang="en-US" sz="4000" dirty="0"/>
              <a:t>of amount of </a:t>
            </a:r>
            <a:endParaRPr lang="en-US" sz="4000" dirty="0" smtClean="0"/>
          </a:p>
          <a:p>
            <a:pPr algn="l">
              <a:spcBef>
                <a:spcPts val="0"/>
              </a:spcBef>
            </a:pPr>
            <a:r>
              <a:rPr lang="en-US" sz="4000" dirty="0" smtClean="0"/>
              <a:t>  source </a:t>
            </a:r>
            <a:r>
              <a:rPr lang="en-US" sz="4000" dirty="0"/>
              <a:t>data</a:t>
            </a:r>
          </a:p>
        </p:txBody>
      </p:sp>
      <p:pic>
        <p:nvPicPr>
          <p:cNvPr id="500747" name="Picture 11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541867" y="340925"/>
            <a:ext cx="10078720" cy="5508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500748" name="Picture 12" descr="d75_vs_t2500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66987" y="1300481"/>
            <a:ext cx="5420925" cy="3770489"/>
          </a:xfrm>
          <a:prstGeom prst="rect">
            <a:avLst/>
          </a:prstGeom>
          <a:noFill/>
        </p:spPr>
      </p:pic>
      <p:pic>
        <p:nvPicPr>
          <p:cNvPr id="500749" name="Picture 13" descr="dvd_vs_t2500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90222" y="5332872"/>
            <a:ext cx="5538330" cy="3770489"/>
          </a:xfrm>
          <a:prstGeom prst="rect">
            <a:avLst/>
          </a:prstGeom>
          <a:noFill/>
        </p:spPr>
      </p:pic>
      <p:sp>
        <p:nvSpPr>
          <p:cNvPr id="500755" name="Line 19"/>
          <p:cNvSpPr>
            <a:spLocks noChangeShapeType="1"/>
          </p:cNvSpPr>
          <p:nvPr/>
        </p:nvSpPr>
        <p:spPr bwMode="auto">
          <a:xfrm>
            <a:off x="0" y="975360"/>
            <a:ext cx="130048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1" grpId="0"/>
      <p:bldP spid="5007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68" name="Rectangle 28"/>
          <p:cNvSpPr>
            <a:spLocks noChangeArrowheads="1"/>
          </p:cNvSpPr>
          <p:nvPr/>
        </p:nvSpPr>
        <p:spPr bwMode="auto">
          <a:xfrm>
            <a:off x="10295467" y="8669867"/>
            <a:ext cx="2709333" cy="108373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pic>
        <p:nvPicPr>
          <p:cNvPr id="445454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5121" y="4682631"/>
            <a:ext cx="12487770" cy="4590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45455" name="Text Box 15"/>
          <p:cNvSpPr txBox="1">
            <a:spLocks noChangeArrowheads="1"/>
          </p:cNvSpPr>
          <p:nvPr/>
        </p:nvSpPr>
        <p:spPr bwMode="auto">
          <a:xfrm>
            <a:off x="194169" y="2649507"/>
            <a:ext cx="11076658" cy="14511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87389" tIns="93695" rIns="187389" bIns="93695">
            <a:spAutoFit/>
          </a:bodyPr>
          <a:lstStyle/>
          <a:p>
            <a:pPr algn="l" defTabSz="650230">
              <a:spcBef>
                <a:spcPts val="1244"/>
              </a:spcBef>
              <a:buClr>
                <a:srgbClr val="000000"/>
              </a:buClr>
              <a:buSzPct val="100000"/>
              <a:tabLst>
                <a:tab pos="0" algn="l"/>
                <a:tab pos="650230" algn="l"/>
                <a:tab pos="1300460" algn="l"/>
                <a:tab pos="1950690" algn="l"/>
                <a:tab pos="2600919" algn="l"/>
                <a:tab pos="3251149" algn="l"/>
                <a:tab pos="3901379" algn="l"/>
                <a:tab pos="4551609" algn="l"/>
                <a:tab pos="5201839" algn="l"/>
                <a:tab pos="5852069" algn="l"/>
                <a:tab pos="6502298" algn="l"/>
                <a:tab pos="7152528" algn="l"/>
                <a:tab pos="7802758" algn="l"/>
                <a:tab pos="8452988" algn="l"/>
                <a:tab pos="9103218" algn="l"/>
                <a:tab pos="9753448" algn="l"/>
                <a:tab pos="10403677" algn="l"/>
                <a:tab pos="11053907" algn="l"/>
                <a:tab pos="11704137" algn="l"/>
                <a:tab pos="12354367" algn="l"/>
                <a:tab pos="13004597" algn="l"/>
                <a:tab pos="13383898" algn="l"/>
                <a:tab pos="14413428" algn="l"/>
                <a:tab pos="15442959" algn="l"/>
                <a:tab pos="16472489" algn="l"/>
                <a:tab pos="17502020" algn="l"/>
                <a:tab pos="18531550" algn="l"/>
                <a:tab pos="19561081" algn="l"/>
              </a:tabLst>
            </a:pPr>
            <a:r>
              <a:rPr lang="en-GB" sz="3600" dirty="0" smtClean="0">
                <a:solidFill>
                  <a:srgbClr val="000082"/>
                </a:solidFill>
                <a:cs typeface="Arial" charset="0"/>
              </a:rPr>
              <a:t>Plot </a:t>
            </a:r>
            <a:r>
              <a:rPr lang="en-GB" sz="3600" dirty="0">
                <a:solidFill>
                  <a:srgbClr val="000082"/>
                </a:solidFill>
                <a:cs typeface="Arial" charset="0"/>
              </a:rPr>
              <a:t>optimal     for varying amounts of source and target data</a:t>
            </a:r>
          </a:p>
          <a:p>
            <a:pPr algn="l" defTabSz="650230">
              <a:spcBef>
                <a:spcPts val="1244"/>
              </a:spcBef>
              <a:buClr>
                <a:srgbClr val="000000"/>
              </a:buClr>
              <a:buSzPct val="100000"/>
              <a:tabLst>
                <a:tab pos="0" algn="l"/>
                <a:tab pos="650230" algn="l"/>
                <a:tab pos="1300460" algn="l"/>
                <a:tab pos="1950690" algn="l"/>
                <a:tab pos="2600919" algn="l"/>
                <a:tab pos="3251149" algn="l"/>
                <a:tab pos="3901379" algn="l"/>
                <a:tab pos="4551609" algn="l"/>
                <a:tab pos="5201839" algn="l"/>
                <a:tab pos="5852069" algn="l"/>
                <a:tab pos="6502298" algn="l"/>
                <a:tab pos="7152528" algn="l"/>
                <a:tab pos="7802758" algn="l"/>
                <a:tab pos="8452988" algn="l"/>
                <a:tab pos="9103218" algn="l"/>
                <a:tab pos="9753448" algn="l"/>
                <a:tab pos="10403677" algn="l"/>
                <a:tab pos="11053907" algn="l"/>
                <a:tab pos="11704137" algn="l"/>
                <a:tab pos="12354367" algn="l"/>
                <a:tab pos="13004597" algn="l"/>
                <a:tab pos="13383898" algn="l"/>
                <a:tab pos="14413428" algn="l"/>
                <a:tab pos="15442959" algn="l"/>
                <a:tab pos="16472489" algn="l"/>
                <a:tab pos="17502020" algn="l"/>
                <a:tab pos="18531550" algn="l"/>
                <a:tab pos="19561081" algn="l"/>
              </a:tabLst>
            </a:pPr>
            <a:r>
              <a:rPr lang="en-GB" sz="3600" dirty="0">
                <a:solidFill>
                  <a:srgbClr val="BD15B5"/>
                </a:solidFill>
                <a:cs typeface="Arial" charset="0"/>
              </a:rPr>
              <a:t> With 3130 or more target instances, the optimal      </a:t>
            </a:r>
            <a:r>
              <a:rPr lang="en-GB" sz="3600" dirty="0" smtClean="0">
                <a:solidFill>
                  <a:srgbClr val="BD15B5"/>
                </a:solidFill>
                <a:cs typeface="Arial" charset="0"/>
              </a:rPr>
              <a:t> is </a:t>
            </a:r>
            <a:r>
              <a:rPr lang="en-GB" sz="3600" b="1" dirty="0">
                <a:solidFill>
                  <a:srgbClr val="BD15B5"/>
                </a:solidFill>
                <a:cs typeface="Arial" charset="0"/>
              </a:rPr>
              <a:t>always</a:t>
            </a:r>
            <a:r>
              <a:rPr lang="en-GB" sz="3600" dirty="0">
                <a:solidFill>
                  <a:srgbClr val="BD15B5"/>
                </a:solidFill>
                <a:cs typeface="Arial" charset="0"/>
              </a:rPr>
              <a:t> 1</a:t>
            </a:r>
          </a:p>
        </p:txBody>
      </p:sp>
      <p:pic>
        <p:nvPicPr>
          <p:cNvPr id="445456" name="Picture 1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21159" y="4178685"/>
            <a:ext cx="2725138" cy="4425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45458" name="Rectangle 18"/>
          <p:cNvSpPr>
            <a:spLocks noChangeArrowheads="1"/>
          </p:cNvSpPr>
          <p:nvPr/>
        </p:nvSpPr>
        <p:spPr bwMode="auto">
          <a:xfrm>
            <a:off x="1192107" y="593797"/>
            <a:ext cx="10728960" cy="923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87389" tIns="93695" rIns="187389" bIns="93695" anchor="ctr"/>
          <a:lstStyle/>
          <a:p>
            <a:pPr defTabSz="650230">
              <a:buClr>
                <a:srgbClr val="000096"/>
              </a:buClr>
              <a:buSzPct val="100000"/>
              <a:tabLst>
                <a:tab pos="0" algn="l"/>
                <a:tab pos="650230" algn="l"/>
                <a:tab pos="1300460" algn="l"/>
                <a:tab pos="1950690" algn="l"/>
                <a:tab pos="2600919" algn="l"/>
                <a:tab pos="3251149" algn="l"/>
                <a:tab pos="3901379" algn="l"/>
                <a:tab pos="4551609" algn="l"/>
                <a:tab pos="5201839" algn="l"/>
                <a:tab pos="5852069" algn="l"/>
                <a:tab pos="6502298" algn="l"/>
                <a:tab pos="7152528" algn="l"/>
                <a:tab pos="7802758" algn="l"/>
                <a:tab pos="8452988" algn="l"/>
                <a:tab pos="9103218" algn="l"/>
                <a:tab pos="9753448" algn="l"/>
                <a:tab pos="10403677" algn="l"/>
                <a:tab pos="11053907" algn="l"/>
                <a:tab pos="11704137" algn="l"/>
                <a:tab pos="12354367" algn="l"/>
                <a:tab pos="13004597" algn="l"/>
                <a:tab pos="13383898" algn="l"/>
                <a:tab pos="14413428" algn="l"/>
                <a:tab pos="15442959" algn="l"/>
              </a:tabLst>
            </a:pPr>
            <a:r>
              <a:rPr lang="en-GB" sz="4600" b="1" dirty="0">
                <a:solidFill>
                  <a:srgbClr val="000096"/>
                </a:solidFill>
                <a:cs typeface="Arial" charset="0"/>
              </a:rPr>
              <a:t>A phase transition in the optimal</a:t>
            </a:r>
            <a:r>
              <a:rPr lang="en-GB" sz="3400" b="1" u="sng" dirty="0">
                <a:solidFill>
                  <a:srgbClr val="000096"/>
                </a:solidFill>
                <a:cs typeface="Arial" charset="0"/>
              </a:rPr>
              <a:t> </a:t>
            </a:r>
          </a:p>
        </p:txBody>
      </p:sp>
      <p:pic>
        <p:nvPicPr>
          <p:cNvPr id="445459" name="Picture 1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45804" y="914401"/>
            <a:ext cx="433493" cy="3657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45462" name="Text Box 22"/>
          <p:cNvSpPr txBox="1">
            <a:spLocks noChangeArrowheads="1"/>
          </p:cNvSpPr>
          <p:nvPr/>
        </p:nvSpPr>
        <p:spPr bwMode="auto">
          <a:xfrm>
            <a:off x="33427" y="1919247"/>
            <a:ext cx="13004800" cy="8047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87389" tIns="93695" rIns="187389" bIns="93695">
            <a:spAutoFit/>
          </a:bodyPr>
          <a:lstStyle/>
          <a:p>
            <a:pPr algn="l" defTabSz="650230">
              <a:spcBef>
                <a:spcPts val="3556"/>
              </a:spcBef>
              <a:buClr>
                <a:srgbClr val="7D0000"/>
              </a:buClr>
              <a:buSzPct val="100000"/>
              <a:tabLst>
                <a:tab pos="0" algn="l"/>
                <a:tab pos="650230" algn="l"/>
                <a:tab pos="1300460" algn="l"/>
                <a:tab pos="1950690" algn="l"/>
                <a:tab pos="2600919" algn="l"/>
                <a:tab pos="3251149" algn="l"/>
                <a:tab pos="3901379" algn="l"/>
                <a:tab pos="4551609" algn="l"/>
                <a:tab pos="5201839" algn="l"/>
                <a:tab pos="5852069" algn="l"/>
                <a:tab pos="6502298" algn="l"/>
                <a:tab pos="7152528" algn="l"/>
                <a:tab pos="7802758" algn="l"/>
                <a:tab pos="8452988" algn="l"/>
                <a:tab pos="9103218" algn="l"/>
                <a:tab pos="9753448" algn="l"/>
                <a:tab pos="10403677" algn="l"/>
                <a:tab pos="11053907" algn="l"/>
                <a:tab pos="11704137" algn="l"/>
                <a:tab pos="12354367" algn="l"/>
                <a:tab pos="13004597" algn="l"/>
                <a:tab pos="13383898" algn="l"/>
                <a:tab pos="14413428" algn="l"/>
                <a:tab pos="15442959" algn="l"/>
                <a:tab pos="16472489" algn="l"/>
                <a:tab pos="17502020" algn="l"/>
                <a:tab pos="18531550" algn="l"/>
                <a:tab pos="19561081" algn="l"/>
                <a:tab pos="20590612" algn="l"/>
                <a:tab pos="21620142" algn="l"/>
                <a:tab pos="22649673" algn="l"/>
                <a:tab pos="23679203" algn="l"/>
              </a:tabLst>
            </a:pPr>
            <a:r>
              <a:rPr lang="en-GB" sz="4000" dirty="0">
                <a:cs typeface="Arial" charset="0"/>
              </a:rPr>
              <a:t>After a fixed amount of target data, adding source data is not helpful</a:t>
            </a:r>
          </a:p>
        </p:txBody>
      </p:sp>
      <p:pic>
        <p:nvPicPr>
          <p:cNvPr id="445464" name="Picture 24"/>
          <p:cNvPicPr>
            <a:picLocks noChangeAspect="1" noChangeArrowheads="1"/>
          </p:cNvPicPr>
          <p:nvPr/>
        </p:nvPicPr>
        <p:blipFill>
          <a:blip r:embed="rId8"/>
          <a:srcRect l="40739" t="1865" r="40739" b="4199"/>
          <a:stretch>
            <a:fillRect/>
          </a:stretch>
        </p:blipFill>
        <p:spPr bwMode="auto">
          <a:xfrm>
            <a:off x="975361" y="6394027"/>
            <a:ext cx="440267" cy="14291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45465" name="Text Box 25"/>
          <p:cNvSpPr txBox="1">
            <a:spLocks noChangeArrowheads="1"/>
          </p:cNvSpPr>
          <p:nvPr/>
        </p:nvSpPr>
        <p:spPr bwMode="auto">
          <a:xfrm rot="480000">
            <a:off x="2600960" y="8994987"/>
            <a:ext cx="4226560" cy="4267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27998" tIns="63999" rIns="127998" bIns="63999"/>
          <a:lstStyle/>
          <a:p>
            <a:pPr defTabSz="650230">
              <a:lnSpc>
                <a:spcPct val="87000"/>
              </a:lnSpc>
              <a:buClr>
                <a:srgbClr val="000000"/>
              </a:buClr>
              <a:buSzPct val="100000"/>
              <a:tabLst>
                <a:tab pos="0" algn="l"/>
                <a:tab pos="650230" algn="l"/>
                <a:tab pos="1300460" algn="l"/>
                <a:tab pos="1950690" algn="l"/>
                <a:tab pos="2600919" algn="l"/>
                <a:tab pos="3251149" algn="l"/>
                <a:tab pos="3901379" algn="l"/>
                <a:tab pos="4551609" algn="l"/>
                <a:tab pos="5201839" algn="l"/>
                <a:tab pos="5852069" algn="l"/>
                <a:tab pos="6502298" algn="l"/>
                <a:tab pos="7152528" algn="l"/>
                <a:tab pos="7802758" algn="l"/>
                <a:tab pos="8452988" algn="l"/>
                <a:tab pos="9103218" algn="l"/>
                <a:tab pos="9753448" algn="l"/>
                <a:tab pos="10403677" algn="l"/>
                <a:tab pos="11053907" algn="l"/>
                <a:tab pos="11704137" algn="l"/>
                <a:tab pos="12354367" algn="l"/>
                <a:tab pos="13004597" algn="l"/>
              </a:tabLst>
            </a:pPr>
            <a:r>
              <a:rPr lang="en-GB" sz="2800" dirty="0">
                <a:cs typeface="Arial" charset="0"/>
              </a:rPr>
              <a:t>source instances</a:t>
            </a:r>
          </a:p>
        </p:txBody>
      </p:sp>
      <p:sp>
        <p:nvSpPr>
          <p:cNvPr id="445466" name="Text Box 26"/>
          <p:cNvSpPr txBox="1">
            <a:spLocks noChangeArrowheads="1"/>
          </p:cNvSpPr>
          <p:nvPr/>
        </p:nvSpPr>
        <p:spPr bwMode="auto">
          <a:xfrm rot="9185781" flipV="1">
            <a:off x="9439770" y="8019627"/>
            <a:ext cx="4553937" cy="562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127998" tIns="63999" rIns="127998" bIns="63999"/>
          <a:lstStyle/>
          <a:p>
            <a:pPr defTabSz="650230">
              <a:lnSpc>
                <a:spcPct val="87000"/>
              </a:lnSpc>
              <a:buClr>
                <a:srgbClr val="000000"/>
              </a:buClr>
              <a:buSzPct val="100000"/>
              <a:tabLst>
                <a:tab pos="0" algn="l"/>
                <a:tab pos="650230" algn="l"/>
                <a:tab pos="1300460" algn="l"/>
                <a:tab pos="1950690" algn="l"/>
                <a:tab pos="2600919" algn="l"/>
                <a:tab pos="3251149" algn="l"/>
                <a:tab pos="3901379" algn="l"/>
                <a:tab pos="4551609" algn="l"/>
                <a:tab pos="5201839" algn="l"/>
                <a:tab pos="5852069" algn="l"/>
                <a:tab pos="6502298" algn="l"/>
                <a:tab pos="7152528" algn="l"/>
                <a:tab pos="7802758" algn="l"/>
                <a:tab pos="8452988" algn="l"/>
                <a:tab pos="9103218" algn="l"/>
                <a:tab pos="9753448" algn="l"/>
                <a:tab pos="10403677" algn="l"/>
                <a:tab pos="11053907" algn="l"/>
                <a:tab pos="11704137" algn="l"/>
                <a:tab pos="12354367" algn="l"/>
                <a:tab pos="13004597" algn="l"/>
              </a:tabLst>
            </a:pPr>
            <a:r>
              <a:rPr lang="en-GB" sz="2800" dirty="0">
                <a:cs typeface="Arial" charset="0"/>
              </a:rPr>
              <a:t>target instances</a:t>
            </a:r>
          </a:p>
        </p:txBody>
      </p:sp>
      <p:pic>
        <p:nvPicPr>
          <p:cNvPr id="445467" name="Picture 27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454275" y="5753112"/>
            <a:ext cx="325120" cy="2709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445469" name="Picture 2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12944" y="2905098"/>
            <a:ext cx="325120" cy="2754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" name="Picture 19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 bwMode="auto">
          <a:xfrm>
            <a:off x="8516632" y="3578850"/>
            <a:ext cx="401643" cy="333364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62" grpId="0"/>
      <p:bldP spid="445465" grpId="0"/>
      <p:bldP spid="44546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dirty="0"/>
              <a:t>Domain Adaptation: Theory and practice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30046" tIns="65023" rIns="130046" bIns="65023"/>
          <a:lstStyle/>
          <a:p>
            <a:pPr>
              <a:lnSpc>
                <a:spcPct val="120000"/>
              </a:lnSpc>
              <a:spcBef>
                <a:spcPct val="100000"/>
              </a:spcBef>
            </a:pPr>
            <a:r>
              <a:rPr lang="en-US" sz="4400" dirty="0" smtClean="0">
                <a:solidFill>
                  <a:schemeClr val="tx1"/>
                </a:solidFill>
                <a:latin typeface="+mn-lt"/>
              </a:rPr>
              <a:t>Our </a:t>
            </a:r>
            <a:r>
              <a:rPr lang="en-US" sz="4400" dirty="0">
                <a:solidFill>
                  <a:schemeClr val="tx1"/>
                </a:solidFill>
                <a:latin typeface="+mn-lt"/>
              </a:rPr>
              <a:t>theory shows that decreasing             can lead to a decrease in error due to </a:t>
            </a:r>
            <a:r>
              <a:rPr lang="en-US" sz="4400" dirty="0" smtClean="0">
                <a:solidFill>
                  <a:schemeClr val="tx1"/>
                </a:solidFill>
                <a:latin typeface="+mn-lt"/>
              </a:rPr>
              <a:t>adaptation</a:t>
            </a:r>
          </a:p>
          <a:p>
            <a:pPr lvl="1">
              <a:lnSpc>
                <a:spcPct val="120000"/>
              </a:lnSpc>
              <a:spcBef>
                <a:spcPts val="2000"/>
              </a:spcBef>
            </a:pPr>
            <a:r>
              <a:rPr lang="en-US" sz="4000" dirty="0" smtClean="0">
                <a:solidFill>
                  <a:srgbClr val="008000"/>
                </a:solidFill>
                <a:latin typeface="+mn-lt"/>
              </a:rPr>
              <a:t>But we </a:t>
            </a:r>
            <a:r>
              <a:rPr lang="en-US" sz="4000" dirty="0">
                <a:solidFill>
                  <a:srgbClr val="008000"/>
                </a:solidFill>
                <a:latin typeface="+mn-lt"/>
              </a:rPr>
              <a:t>have no theory </a:t>
            </a:r>
            <a:r>
              <a:rPr lang="en-US" sz="4000" dirty="0" smtClean="0">
                <a:solidFill>
                  <a:srgbClr val="008000"/>
                </a:solidFill>
                <a:latin typeface="+mn-lt"/>
              </a:rPr>
              <a:t>that suggests an algorithm for using unlabeled data in domain adaptation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en-US" sz="4400" dirty="0" smtClean="0">
                <a:solidFill>
                  <a:schemeClr val="tx1"/>
                </a:solidFill>
                <a:latin typeface="+mn-lt"/>
              </a:rPr>
              <a:t>What if we have many source domains</a:t>
            </a:r>
          </a:p>
          <a:p>
            <a:pPr lvl="1">
              <a:lnSpc>
                <a:spcPct val="90000"/>
              </a:lnSpc>
              <a:spcBef>
                <a:spcPts val="2000"/>
              </a:spcBef>
            </a:pPr>
            <a:r>
              <a:rPr lang="en-US" sz="4000" dirty="0" smtClean="0">
                <a:solidFill>
                  <a:schemeClr val="accent2"/>
                </a:solidFill>
                <a:latin typeface="+mn-lt"/>
              </a:rPr>
              <a:t>There exists a kind of hierarchical structure on sources</a:t>
            </a:r>
          </a:p>
          <a:p>
            <a:pPr lvl="1">
              <a:lnSpc>
                <a:spcPct val="90000"/>
              </a:lnSpc>
              <a:spcBef>
                <a:spcPts val="2000"/>
              </a:spcBef>
            </a:pPr>
            <a:r>
              <a:rPr lang="en-US" sz="4000" dirty="0" smtClean="0">
                <a:solidFill>
                  <a:schemeClr val="accent2"/>
                </a:solidFill>
                <a:latin typeface="+mn-lt"/>
              </a:rPr>
              <a:t>Can we design an algorithm which has low regret with respect to the best model from each one?</a:t>
            </a:r>
          </a:p>
        </p:txBody>
      </p:sp>
      <p:pic>
        <p:nvPicPr>
          <p:cNvPr id="6" name="Picture 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8619587" y="2466942"/>
            <a:ext cx="1409984" cy="56466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4430742"/>
            <a:ext cx="11703050" cy="1614474"/>
          </a:xfrm>
        </p:spPr>
        <p:txBody>
          <a:bodyPr lIns="130046" tIns="65023" rIns="130046" bIns="65023"/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sz="6000" dirty="0" smtClean="0"/>
              <a:t>Thanks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970" name="Picture 26" descr="nature 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6080" y="6935893"/>
            <a:ext cx="1873956" cy="2600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models, different domains</a:t>
            </a:r>
          </a:p>
        </p:txBody>
      </p:sp>
      <p:pic>
        <p:nvPicPr>
          <p:cNvPr id="466947" name="Picture 3" descr="masthead-wall-street-journa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09333" y="2926080"/>
            <a:ext cx="2926080" cy="21223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541867" y="2059093"/>
            <a:ext cx="5960533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400" b="1" u="sng" dirty="0"/>
              <a:t>Model estimation (training)</a:t>
            </a:r>
          </a:p>
        </p:txBody>
      </p:sp>
      <p:sp>
        <p:nvSpPr>
          <p:cNvPr id="466950" name="Text Box 6"/>
          <p:cNvSpPr txBox="1">
            <a:spLocks noChangeArrowheads="1"/>
          </p:cNvSpPr>
          <p:nvPr/>
        </p:nvSpPr>
        <p:spPr bwMode="auto">
          <a:xfrm>
            <a:off x="5852160" y="3268157"/>
            <a:ext cx="3142827" cy="160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buFontTx/>
              <a:buChar char="•"/>
            </a:pPr>
            <a:r>
              <a:rPr lang="en-US" sz="3200" dirty="0"/>
              <a:t> data annotation</a:t>
            </a:r>
          </a:p>
          <a:p>
            <a:pPr>
              <a:buFontTx/>
              <a:buChar char="•"/>
            </a:pPr>
            <a:r>
              <a:rPr lang="en-US" sz="3200" dirty="0"/>
              <a:t> training procedure</a:t>
            </a:r>
          </a:p>
        </p:txBody>
      </p:sp>
      <p:sp>
        <p:nvSpPr>
          <p:cNvPr id="466951" name="Line 7"/>
          <p:cNvSpPr>
            <a:spLocks noChangeShapeType="1"/>
          </p:cNvSpPr>
          <p:nvPr/>
        </p:nvSpPr>
        <p:spPr bwMode="auto">
          <a:xfrm>
            <a:off x="6177280" y="3840481"/>
            <a:ext cx="2709333" cy="0"/>
          </a:xfrm>
          <a:prstGeom prst="line">
            <a:avLst/>
          </a:prstGeom>
          <a:noFill/>
          <a:ln w="25400">
            <a:solidFill>
              <a:srgbClr val="0000AC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466952" name="AutoShape 8"/>
          <p:cNvSpPr>
            <a:spLocks noChangeArrowheads="1"/>
          </p:cNvSpPr>
          <p:nvPr/>
        </p:nvSpPr>
        <p:spPr bwMode="auto">
          <a:xfrm>
            <a:off x="9211733" y="2709334"/>
            <a:ext cx="1517227" cy="2059093"/>
          </a:xfrm>
          <a:prstGeom prst="can">
            <a:avLst>
              <a:gd name="adj" fmla="val 339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66953" name="Text Box 9"/>
          <p:cNvSpPr txBox="1">
            <a:spLocks noChangeArrowheads="1"/>
          </p:cNvSpPr>
          <p:nvPr/>
        </p:nvSpPr>
        <p:spPr bwMode="auto">
          <a:xfrm>
            <a:off x="216747" y="3359574"/>
            <a:ext cx="2384213" cy="116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400" b="1" dirty="0">
                <a:solidFill>
                  <a:srgbClr val="008000"/>
                </a:solidFill>
              </a:rPr>
              <a:t>Source domain</a:t>
            </a:r>
          </a:p>
        </p:txBody>
      </p:sp>
      <p:sp>
        <p:nvSpPr>
          <p:cNvPr id="466954" name="Text Box 10"/>
          <p:cNvSpPr txBox="1">
            <a:spLocks noChangeArrowheads="1"/>
          </p:cNvSpPr>
          <p:nvPr/>
        </p:nvSpPr>
        <p:spPr bwMode="auto">
          <a:xfrm>
            <a:off x="9238827" y="3251201"/>
            <a:ext cx="1517227" cy="1362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/>
              <a:t>NLP</a:t>
            </a:r>
          </a:p>
          <a:p>
            <a:pPr algn="ctr">
              <a:spcBef>
                <a:spcPct val="50000"/>
              </a:spcBef>
            </a:pPr>
            <a:r>
              <a:rPr lang="en-US" sz="3200" b="1" dirty="0"/>
              <a:t>System</a:t>
            </a:r>
          </a:p>
        </p:txBody>
      </p:sp>
      <p:sp>
        <p:nvSpPr>
          <p:cNvPr id="466955" name="Text Box 11"/>
          <p:cNvSpPr txBox="1">
            <a:spLocks noChangeArrowheads="1"/>
          </p:cNvSpPr>
          <p:nvPr/>
        </p:nvSpPr>
        <p:spPr bwMode="auto">
          <a:xfrm>
            <a:off x="361633" y="6118242"/>
            <a:ext cx="6177280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400" b="1" u="sng" dirty="0"/>
              <a:t>Model application (testing)</a:t>
            </a:r>
          </a:p>
        </p:txBody>
      </p:sp>
      <p:sp>
        <p:nvSpPr>
          <p:cNvPr id="466956" name="Text Box 12"/>
          <p:cNvSpPr txBox="1">
            <a:spLocks noChangeArrowheads="1"/>
          </p:cNvSpPr>
          <p:nvPr/>
        </p:nvSpPr>
        <p:spPr bwMode="auto">
          <a:xfrm>
            <a:off x="570597" y="7658383"/>
            <a:ext cx="1842347" cy="116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400" b="1" dirty="0">
                <a:solidFill>
                  <a:srgbClr val="BD15B5"/>
                </a:solidFill>
              </a:rPr>
              <a:t>Target domain</a:t>
            </a:r>
          </a:p>
        </p:txBody>
      </p:sp>
      <p:sp>
        <p:nvSpPr>
          <p:cNvPr id="466957" name="Line 13"/>
          <p:cNvSpPr>
            <a:spLocks noChangeShapeType="1"/>
          </p:cNvSpPr>
          <p:nvPr/>
        </p:nvSpPr>
        <p:spPr bwMode="auto">
          <a:xfrm>
            <a:off x="5310293" y="8128000"/>
            <a:ext cx="1517227" cy="0"/>
          </a:xfrm>
          <a:prstGeom prst="line">
            <a:avLst/>
          </a:prstGeom>
          <a:noFill/>
          <a:ln w="25400">
            <a:solidFill>
              <a:srgbClr val="0000AC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466958" name="AutoShape 14"/>
          <p:cNvSpPr>
            <a:spLocks noChangeArrowheads="1"/>
          </p:cNvSpPr>
          <p:nvPr/>
        </p:nvSpPr>
        <p:spPr bwMode="auto">
          <a:xfrm>
            <a:off x="7261013" y="6935894"/>
            <a:ext cx="1517227" cy="2059093"/>
          </a:xfrm>
          <a:prstGeom prst="can">
            <a:avLst>
              <a:gd name="adj" fmla="val 339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66959" name="Text Box 15"/>
          <p:cNvSpPr txBox="1">
            <a:spLocks noChangeArrowheads="1"/>
          </p:cNvSpPr>
          <p:nvPr/>
        </p:nvSpPr>
        <p:spPr bwMode="auto">
          <a:xfrm>
            <a:off x="7261013" y="7542249"/>
            <a:ext cx="1517227" cy="1362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/>
              <a:t>NLP</a:t>
            </a:r>
          </a:p>
          <a:p>
            <a:pPr algn="ctr">
              <a:spcBef>
                <a:spcPct val="50000"/>
              </a:spcBef>
            </a:pPr>
            <a:r>
              <a:rPr lang="en-US" sz="3200" b="1" dirty="0"/>
              <a:t>System</a:t>
            </a:r>
          </a:p>
        </p:txBody>
      </p:sp>
      <p:sp>
        <p:nvSpPr>
          <p:cNvPr id="466960" name="Line 16"/>
          <p:cNvSpPr>
            <a:spLocks noChangeShapeType="1"/>
          </p:cNvSpPr>
          <p:nvPr/>
        </p:nvSpPr>
        <p:spPr bwMode="auto">
          <a:xfrm>
            <a:off x="8994987" y="8128000"/>
            <a:ext cx="866987" cy="0"/>
          </a:xfrm>
          <a:prstGeom prst="line">
            <a:avLst/>
          </a:prstGeom>
          <a:noFill/>
          <a:ln w="25400">
            <a:solidFill>
              <a:srgbClr val="0000AC"/>
            </a:solidFill>
            <a:round/>
            <a:headEnd/>
            <a:tailEnd type="triangle" w="lg" len="lg"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466961" name="Rectangle 17"/>
          <p:cNvSpPr>
            <a:spLocks noChangeArrowheads="1"/>
          </p:cNvSpPr>
          <p:nvPr/>
        </p:nvSpPr>
        <p:spPr bwMode="auto">
          <a:xfrm>
            <a:off x="10187093" y="7694507"/>
            <a:ext cx="1808481" cy="7224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66962" name="Rectangle 18"/>
          <p:cNvSpPr>
            <a:spLocks noChangeArrowheads="1"/>
          </p:cNvSpPr>
          <p:nvPr/>
        </p:nvSpPr>
        <p:spPr bwMode="auto">
          <a:xfrm>
            <a:off x="10433193" y="7766756"/>
            <a:ext cx="1808479" cy="7224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66963" name="Rectangle 19"/>
          <p:cNvSpPr>
            <a:spLocks noChangeArrowheads="1"/>
          </p:cNvSpPr>
          <p:nvPr/>
        </p:nvSpPr>
        <p:spPr bwMode="auto">
          <a:xfrm>
            <a:off x="10679290" y="7839004"/>
            <a:ext cx="2000391" cy="7224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466964" name="Text Box 20"/>
          <p:cNvSpPr txBox="1">
            <a:spLocks noChangeArrowheads="1"/>
          </p:cNvSpPr>
          <p:nvPr/>
        </p:nvSpPr>
        <p:spPr bwMode="auto">
          <a:xfrm>
            <a:off x="10640908" y="7888676"/>
            <a:ext cx="2133599" cy="62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/>
              <a:t>predictions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9" grpId="0"/>
      <p:bldP spid="466950" grpId="0"/>
      <p:bldP spid="466951" grpId="0" animBg="1"/>
      <p:bldP spid="466952" grpId="0" animBg="1"/>
      <p:bldP spid="466953" grpId="0"/>
      <p:bldP spid="466954" grpId="0"/>
      <p:bldP spid="466955" grpId="0"/>
      <p:bldP spid="466956" grpId="0"/>
      <p:bldP spid="466957" grpId="0" animBg="1"/>
      <p:bldP spid="466958" grpId="0" animBg="1"/>
      <p:bldP spid="466959" grpId="0"/>
      <p:bldP spid="466960" grpId="0" animBg="1"/>
      <p:bldP spid="466961" grpId="0" animBg="1"/>
      <p:bldP spid="466962" grpId="0" animBg="1"/>
      <p:bldP spid="466963" grpId="0" animBg="1"/>
      <p:bldP spid="4669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models, different domains</a:t>
            </a:r>
          </a:p>
        </p:txBody>
      </p:sp>
      <p:sp>
        <p:nvSpPr>
          <p:cNvPr id="466967" name="Text Box 23"/>
          <p:cNvSpPr txBox="1">
            <a:spLocks noChangeArrowheads="1"/>
          </p:cNvSpPr>
          <p:nvPr/>
        </p:nvSpPr>
        <p:spPr bwMode="auto">
          <a:xfrm>
            <a:off x="5344" y="2772551"/>
            <a:ext cx="13004800" cy="13624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/>
              <a:t>When we apply models in different domains, we encounter differences in vocabulary</a:t>
            </a:r>
          </a:p>
        </p:txBody>
      </p:sp>
      <p:sp>
        <p:nvSpPr>
          <p:cNvPr id="466969" name="Text Box 25"/>
          <p:cNvSpPr txBox="1">
            <a:spLocks noChangeArrowheads="1"/>
          </p:cNvSpPr>
          <p:nvPr/>
        </p:nvSpPr>
        <p:spPr bwMode="auto">
          <a:xfrm>
            <a:off x="3086" y="5635414"/>
            <a:ext cx="13004800" cy="7468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0000AC"/>
                </a:solidFill>
              </a:rPr>
              <a:t>No theoretical guarantees for large source samples</a:t>
            </a:r>
          </a:p>
        </p:txBody>
      </p:sp>
      <p:sp>
        <p:nvSpPr>
          <p:cNvPr id="466972" name="Text Box 28"/>
          <p:cNvSpPr txBox="1">
            <a:spLocks noChangeArrowheads="1"/>
          </p:cNvSpPr>
          <p:nvPr/>
        </p:nvSpPr>
        <p:spPr bwMode="auto">
          <a:xfrm>
            <a:off x="3086" y="7931574"/>
            <a:ext cx="13004800" cy="7468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 dirty="0">
                <a:solidFill>
                  <a:srgbClr val="BD15B5"/>
                </a:solidFill>
              </a:rPr>
              <a:t>State of the art models more than double in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67" grpId="0"/>
      <p:bldP spid="466969" grpId="0"/>
      <p:bldP spid="4669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10295467" y="8886613"/>
            <a:ext cx="2709333" cy="8669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2-part talk</a:t>
            </a:r>
            <a:endParaRPr lang="en-US" dirty="0"/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83" y="2905098"/>
            <a:ext cx="11723758" cy="5527040"/>
          </a:xfrm>
        </p:spPr>
        <p:txBody>
          <a:bodyPr lIns="130046" tIns="65023" rIns="130046" bIns="65023"/>
          <a:lstStyle/>
          <a:p>
            <a:pPr marL="866973" indent="-866973">
              <a:spcBef>
                <a:spcPct val="200000"/>
              </a:spcBef>
              <a:buFontTx/>
              <a:buAutoNum type="arabicPeriod"/>
            </a:pPr>
            <a:r>
              <a:rPr lang="en-US" sz="4800" b="1" dirty="0">
                <a:solidFill>
                  <a:srgbClr val="0000AC"/>
                </a:solidFill>
                <a:latin typeface="+mn-lt"/>
              </a:rPr>
              <a:t>Structural correspondence learning (SCL)</a:t>
            </a:r>
          </a:p>
          <a:p>
            <a:pPr marL="866973" indent="-866973">
              <a:spcBef>
                <a:spcPct val="200000"/>
              </a:spcBef>
              <a:buFontTx/>
              <a:buAutoNum type="arabicPeriod"/>
            </a:pPr>
            <a:r>
              <a:rPr lang="en-US" sz="4800" b="1" dirty="0">
                <a:solidFill>
                  <a:srgbClr val="008000"/>
                </a:solidFill>
                <a:latin typeface="+mn-lt"/>
              </a:rPr>
              <a:t>A formal analysis of domain </a:t>
            </a:r>
            <a:r>
              <a:rPr lang="en-US" sz="4800" b="1" dirty="0" smtClean="0">
                <a:solidFill>
                  <a:srgbClr val="008000"/>
                </a:solidFill>
                <a:latin typeface="+mn-lt"/>
              </a:rPr>
              <a:t>adaptation</a:t>
            </a:r>
            <a:endParaRPr lang="en-US" sz="4800" b="1" dirty="0">
              <a:solidFill>
                <a:srgbClr val="008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3" name="Rectangle 33"/>
          <p:cNvSpPr>
            <a:spLocks noChangeArrowheads="1"/>
          </p:cNvSpPr>
          <p:nvPr/>
        </p:nvSpPr>
        <p:spPr bwMode="auto">
          <a:xfrm>
            <a:off x="10295467" y="8886613"/>
            <a:ext cx="2709333" cy="8669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646171" y="108373"/>
            <a:ext cx="11704320" cy="1625600"/>
          </a:xfrm>
        </p:spPr>
        <p:txBody>
          <a:bodyPr/>
          <a:lstStyle/>
          <a:p>
            <a:r>
              <a:rPr lang="en-US" dirty="0"/>
              <a:t>Sentiment classification</a:t>
            </a:r>
          </a:p>
        </p:txBody>
      </p:sp>
      <p:pic>
        <p:nvPicPr>
          <p:cNvPr id="266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493" y="6177281"/>
            <a:ext cx="1842347" cy="1415627"/>
          </a:xfrm>
          <a:prstGeom prst="rect">
            <a:avLst/>
          </a:prstGeom>
          <a:noFill/>
        </p:spPr>
      </p:pic>
      <p:pic>
        <p:nvPicPr>
          <p:cNvPr id="2662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3359573" y="6023751"/>
            <a:ext cx="2275840" cy="1508196"/>
          </a:xfrm>
          <a:prstGeom prst="rect">
            <a:avLst/>
          </a:prstGeom>
          <a:noFill/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758613" y="2275840"/>
            <a:ext cx="4226560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 eaLnBrk="0" hangingPunct="0"/>
            <a:r>
              <a:rPr lang="en-US" sz="3400" b="1" dirty="0"/>
              <a:t>Product Review</a:t>
            </a:r>
          </a:p>
        </p:txBody>
      </p:sp>
      <p:sp>
        <p:nvSpPr>
          <p:cNvPr id="266249" name="AutoShape 9"/>
          <p:cNvSpPr>
            <a:spLocks noChangeArrowheads="1"/>
          </p:cNvSpPr>
          <p:nvPr/>
        </p:nvSpPr>
        <p:spPr bwMode="auto">
          <a:xfrm rot="10800000">
            <a:off x="1842347" y="3142827"/>
            <a:ext cx="2059093" cy="140885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266251" name="Line 11"/>
          <p:cNvSpPr>
            <a:spLocks noChangeShapeType="1"/>
          </p:cNvSpPr>
          <p:nvPr/>
        </p:nvSpPr>
        <p:spPr bwMode="auto">
          <a:xfrm>
            <a:off x="3251200" y="4660053"/>
            <a:ext cx="866987" cy="11921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266252" name="Line 12"/>
          <p:cNvSpPr>
            <a:spLocks noChangeShapeType="1"/>
          </p:cNvSpPr>
          <p:nvPr/>
        </p:nvSpPr>
        <p:spPr bwMode="auto">
          <a:xfrm flipH="1">
            <a:off x="1517227" y="4660053"/>
            <a:ext cx="975360" cy="11921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266253" name="Rectangle 13"/>
          <p:cNvSpPr>
            <a:spLocks noChangeArrowheads="1"/>
          </p:cNvSpPr>
          <p:nvPr/>
        </p:nvSpPr>
        <p:spPr bwMode="auto">
          <a:xfrm>
            <a:off x="325120" y="7581618"/>
            <a:ext cx="1633200" cy="65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Times" pitchFamily="18" charset="0"/>
              <a:buNone/>
            </a:pPr>
            <a:r>
              <a:rPr lang="en-US" sz="3400" b="1" dirty="0"/>
              <a:t>Positive</a:t>
            </a:r>
          </a:p>
        </p:txBody>
      </p:sp>
      <p:sp>
        <p:nvSpPr>
          <p:cNvPr id="266254" name="Rectangle 14"/>
          <p:cNvSpPr>
            <a:spLocks noChangeArrowheads="1"/>
          </p:cNvSpPr>
          <p:nvPr/>
        </p:nvSpPr>
        <p:spPr bwMode="auto">
          <a:xfrm>
            <a:off x="3565032" y="7644836"/>
            <a:ext cx="1751821" cy="65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Times" pitchFamily="18" charset="0"/>
              <a:buNone/>
            </a:pPr>
            <a:r>
              <a:rPr lang="en-US" sz="3400" b="1" dirty="0"/>
              <a:t>Negative</a:t>
            </a:r>
          </a:p>
        </p:txBody>
      </p:sp>
      <p:sp>
        <p:nvSpPr>
          <p:cNvPr id="266258" name="Rectangle 18"/>
          <p:cNvSpPr>
            <a:spLocks noChangeArrowheads="1"/>
          </p:cNvSpPr>
          <p:nvPr/>
        </p:nvSpPr>
        <p:spPr bwMode="auto">
          <a:xfrm>
            <a:off x="7911253" y="2275840"/>
            <a:ext cx="4226560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 eaLnBrk="0" hangingPunct="0"/>
            <a:r>
              <a:rPr lang="en-US" sz="3400" b="1" dirty="0"/>
              <a:t>Multiple Domains</a:t>
            </a:r>
          </a:p>
        </p:txBody>
      </p:sp>
      <p:sp>
        <p:nvSpPr>
          <p:cNvPr id="266259" name="Text Box 19"/>
          <p:cNvSpPr txBox="1">
            <a:spLocks noChangeArrowheads="1"/>
          </p:cNvSpPr>
          <p:nvPr/>
        </p:nvSpPr>
        <p:spPr bwMode="auto">
          <a:xfrm>
            <a:off x="6719147" y="3553743"/>
            <a:ext cx="2709333" cy="56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>
                <a:solidFill>
                  <a:srgbClr val="0000AC"/>
                </a:solidFill>
                <a:ea typeface="宋体" pitchFamily="2" charset="-122"/>
              </a:rPr>
              <a:t>books</a:t>
            </a:r>
          </a:p>
        </p:txBody>
      </p:sp>
      <p:sp>
        <p:nvSpPr>
          <p:cNvPr id="266260" name="Line 20"/>
          <p:cNvSpPr>
            <a:spLocks noChangeShapeType="1"/>
          </p:cNvSpPr>
          <p:nvPr/>
        </p:nvSpPr>
        <p:spPr bwMode="auto">
          <a:xfrm>
            <a:off x="6285653" y="2059093"/>
            <a:ext cx="0" cy="76945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/>
          </a:p>
        </p:txBody>
      </p:sp>
      <p:sp>
        <p:nvSpPr>
          <p:cNvPr id="266261" name="Text Box 21"/>
          <p:cNvSpPr txBox="1">
            <a:spLocks noChangeArrowheads="1"/>
          </p:cNvSpPr>
          <p:nvPr/>
        </p:nvSpPr>
        <p:spPr bwMode="auto">
          <a:xfrm>
            <a:off x="9753600" y="3142827"/>
            <a:ext cx="2709333" cy="99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880E0E"/>
                </a:solidFill>
              </a:rPr>
              <a:t>kitchen appliances</a:t>
            </a:r>
          </a:p>
        </p:txBody>
      </p:sp>
      <p:pic>
        <p:nvPicPr>
          <p:cNvPr id="266263" name="Picture 23" descr="docum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5894" y="4551680"/>
            <a:ext cx="846667" cy="1083733"/>
          </a:xfrm>
          <a:prstGeom prst="rect">
            <a:avLst/>
          </a:prstGeom>
          <a:noFill/>
        </p:spPr>
      </p:pic>
      <p:pic>
        <p:nvPicPr>
          <p:cNvPr id="266264" name="Picture 24" descr="docum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5894" y="5852160"/>
            <a:ext cx="846667" cy="1083733"/>
          </a:xfrm>
          <a:prstGeom prst="rect">
            <a:avLst/>
          </a:prstGeom>
          <a:noFill/>
        </p:spPr>
      </p:pic>
      <p:pic>
        <p:nvPicPr>
          <p:cNvPr id="266265" name="Picture 25" descr="docum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5894" y="8236374"/>
            <a:ext cx="846667" cy="1083733"/>
          </a:xfrm>
          <a:prstGeom prst="rect">
            <a:avLst/>
          </a:prstGeom>
          <a:noFill/>
        </p:spPr>
      </p:pic>
      <p:pic>
        <p:nvPicPr>
          <p:cNvPr id="266266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11253" y="4443308"/>
            <a:ext cx="1300480" cy="1000196"/>
          </a:xfrm>
          <a:prstGeom prst="rect">
            <a:avLst/>
          </a:prstGeom>
          <a:noFill/>
        </p:spPr>
      </p:pic>
      <p:pic>
        <p:nvPicPr>
          <p:cNvPr id="266267" name="Picture 2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7911253" y="5852160"/>
            <a:ext cx="1625600" cy="1076961"/>
          </a:xfrm>
          <a:prstGeom prst="rect">
            <a:avLst/>
          </a:prstGeom>
          <a:noFill/>
        </p:spPr>
      </p:pic>
      <p:pic>
        <p:nvPicPr>
          <p:cNvPr id="266268" name="Picture 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19627" y="8236374"/>
            <a:ext cx="1300480" cy="1000196"/>
          </a:xfrm>
          <a:prstGeom prst="rect">
            <a:avLst/>
          </a:prstGeom>
          <a:noFill/>
        </p:spPr>
      </p:pic>
      <p:sp>
        <p:nvSpPr>
          <p:cNvPr id="266269" name="Text Box 29"/>
          <p:cNvSpPr txBox="1">
            <a:spLocks noChangeArrowheads="1"/>
          </p:cNvSpPr>
          <p:nvPr/>
        </p:nvSpPr>
        <p:spPr bwMode="auto">
          <a:xfrm>
            <a:off x="6827520" y="7152640"/>
            <a:ext cx="3034453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400" b="1" dirty="0"/>
              <a:t>. . .</a:t>
            </a:r>
          </a:p>
        </p:txBody>
      </p:sp>
      <p:pic>
        <p:nvPicPr>
          <p:cNvPr id="266270" name="Picture 30" descr="docum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512214" y="4551680"/>
            <a:ext cx="846667" cy="1083733"/>
          </a:xfrm>
          <a:prstGeom prst="rect">
            <a:avLst/>
          </a:prstGeom>
          <a:noFill/>
        </p:spPr>
      </p:pic>
      <p:pic>
        <p:nvPicPr>
          <p:cNvPr id="266271" name="Picture 31" descr="docum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512214" y="5852160"/>
            <a:ext cx="846667" cy="1083733"/>
          </a:xfrm>
          <a:prstGeom prst="rect">
            <a:avLst/>
          </a:prstGeom>
          <a:noFill/>
        </p:spPr>
      </p:pic>
      <p:pic>
        <p:nvPicPr>
          <p:cNvPr id="266272" name="Picture 32" descr="docum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512214" y="8128000"/>
            <a:ext cx="846667" cy="1083733"/>
          </a:xfrm>
          <a:prstGeom prst="rect">
            <a:avLst/>
          </a:prstGeom>
          <a:noFill/>
        </p:spPr>
      </p:pic>
      <p:sp>
        <p:nvSpPr>
          <p:cNvPr id="266274" name="Text Box 34"/>
          <p:cNvSpPr txBox="1">
            <a:spLocks noChangeArrowheads="1"/>
          </p:cNvSpPr>
          <p:nvPr/>
        </p:nvSpPr>
        <p:spPr bwMode="auto">
          <a:xfrm>
            <a:off x="11487573" y="4768427"/>
            <a:ext cx="866987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400" b="1" dirty="0">
                <a:solidFill>
                  <a:srgbClr val="008600"/>
                </a:solidFill>
              </a:rPr>
              <a:t>??</a:t>
            </a:r>
          </a:p>
        </p:txBody>
      </p:sp>
      <p:sp>
        <p:nvSpPr>
          <p:cNvPr id="266275" name="Text Box 35"/>
          <p:cNvSpPr txBox="1">
            <a:spLocks noChangeArrowheads="1"/>
          </p:cNvSpPr>
          <p:nvPr/>
        </p:nvSpPr>
        <p:spPr bwMode="auto">
          <a:xfrm>
            <a:off x="11487573" y="6068907"/>
            <a:ext cx="866987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400" b="1" dirty="0">
                <a:solidFill>
                  <a:srgbClr val="008600"/>
                </a:solidFill>
              </a:rPr>
              <a:t>??</a:t>
            </a:r>
          </a:p>
        </p:txBody>
      </p:sp>
      <p:sp>
        <p:nvSpPr>
          <p:cNvPr id="266276" name="Text Box 36"/>
          <p:cNvSpPr txBox="1">
            <a:spLocks noChangeArrowheads="1"/>
          </p:cNvSpPr>
          <p:nvPr/>
        </p:nvSpPr>
        <p:spPr bwMode="auto">
          <a:xfrm>
            <a:off x="11487573" y="8453120"/>
            <a:ext cx="866987" cy="65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400" b="1" dirty="0">
                <a:solidFill>
                  <a:srgbClr val="008600"/>
                </a:solidFill>
              </a:rPr>
              <a:t>??</a:t>
            </a: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auto">
          <a:xfrm>
            <a:off x="879398" y="3528517"/>
            <a:ext cx="1256494" cy="65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spAutoFit/>
          </a:bodyPr>
          <a:lstStyle/>
          <a:p>
            <a:pPr eaLnBrk="0" hangingPunct="0"/>
            <a:r>
              <a:rPr lang="en-US" sz="3400" dirty="0" smtClean="0"/>
              <a:t>Linear</a:t>
            </a:r>
            <a:endParaRPr lang="en-US" sz="3400" dirty="0"/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3530686" y="3523466"/>
            <a:ext cx="1657246" cy="65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spAutoFit/>
          </a:bodyPr>
          <a:lstStyle/>
          <a:p>
            <a:pPr eaLnBrk="0" hangingPunct="0"/>
            <a:r>
              <a:rPr lang="en-US" sz="3400" dirty="0" smtClean="0"/>
              <a:t>classifier</a:t>
            </a:r>
            <a:endParaRPr lang="en-US" sz="3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  <p:bldP spid="266249" grpId="0" animBg="1"/>
      <p:bldP spid="266251" grpId="0" animBg="1"/>
      <p:bldP spid="266252" grpId="0" animBg="1"/>
      <p:bldP spid="266253" grpId="0"/>
      <p:bldP spid="266254" grpId="0"/>
      <p:bldP spid="266258" grpId="0"/>
      <p:bldP spid="266259" grpId="0"/>
      <p:bldP spid="266261" grpId="0"/>
      <p:bldP spid="266269" grpId="0"/>
      <p:bldP spid="266274" grpId="0"/>
      <p:bldP spid="266275" grpId="0"/>
      <p:bldP spid="266276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197" y="220621"/>
            <a:ext cx="10880874" cy="1625600"/>
          </a:xfrm>
        </p:spPr>
        <p:txBody>
          <a:bodyPr/>
          <a:lstStyle/>
          <a:p>
            <a:r>
              <a:rPr lang="en-US" b="1" dirty="0"/>
              <a:t>Books &amp; kitchen appliances</a:t>
            </a: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455807" y="1882734"/>
            <a:ext cx="5997046" cy="751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sz="3000" b="1" dirty="0">
                <a:latin typeface="Times New Roman" pitchFamily="18" charset="0"/>
              </a:rPr>
              <a:t>Running with Scissors: A Memoir</a:t>
            </a:r>
          </a:p>
          <a:p>
            <a:pPr eaLnBrk="0" hangingPunct="0">
              <a:lnSpc>
                <a:spcPct val="150000"/>
              </a:lnSpc>
            </a:pPr>
            <a:r>
              <a:rPr lang="en-US" sz="3000" b="1" dirty="0">
                <a:latin typeface="Times New Roman" pitchFamily="18" charset="0"/>
              </a:rPr>
              <a:t>Title: </a:t>
            </a:r>
            <a:r>
              <a:rPr lang="en-US" sz="3000" dirty="0">
                <a:latin typeface="Times New Roman" pitchFamily="18" charset="0"/>
              </a:rPr>
              <a:t>Horrible book, horrible.</a:t>
            </a:r>
          </a:p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sz="3000" dirty="0">
                <a:latin typeface="Times New Roman" pitchFamily="18" charset="0"/>
              </a:rPr>
              <a:t>This book was horrible.  I read half of it, suffering from a headache the entire time, and eventually </a:t>
            </a:r>
            <a:r>
              <a:rPr lang="en-US" sz="3000" dirty="0" err="1">
                <a:latin typeface="Times New Roman" pitchFamily="18" charset="0"/>
              </a:rPr>
              <a:t>i</a:t>
            </a:r>
            <a:r>
              <a:rPr lang="en-US" sz="3000" dirty="0">
                <a:latin typeface="Times New Roman" pitchFamily="18" charset="0"/>
              </a:rPr>
              <a:t> lit it on fire.  One less copy in the world...don't waste your money.  I wish </a:t>
            </a:r>
            <a:r>
              <a:rPr lang="en-US" sz="3000" dirty="0" err="1">
                <a:latin typeface="Times New Roman" pitchFamily="18" charset="0"/>
              </a:rPr>
              <a:t>i</a:t>
            </a:r>
            <a:r>
              <a:rPr lang="en-US" sz="3000" dirty="0">
                <a:latin typeface="Times New Roman" pitchFamily="18" charset="0"/>
              </a:rPr>
              <a:t> had the time spent reading this book back so </a:t>
            </a:r>
            <a:r>
              <a:rPr lang="en-US" sz="3000" dirty="0" err="1">
                <a:latin typeface="Times New Roman" pitchFamily="18" charset="0"/>
              </a:rPr>
              <a:t>i</a:t>
            </a:r>
            <a:r>
              <a:rPr lang="en-US" sz="3000" dirty="0">
                <a:latin typeface="Times New Roman" pitchFamily="18" charset="0"/>
              </a:rPr>
              <a:t> could use it for better purposes.  This book wasted my life</a:t>
            </a:r>
          </a:p>
        </p:txBody>
      </p:sp>
      <p:sp>
        <p:nvSpPr>
          <p:cNvPr id="260105" name="Rectangle 9"/>
          <p:cNvSpPr>
            <a:spLocks noChangeArrowheads="1"/>
          </p:cNvSpPr>
          <p:nvPr/>
        </p:nvSpPr>
        <p:spPr bwMode="auto">
          <a:xfrm>
            <a:off x="6853953" y="1955760"/>
            <a:ext cx="5527040" cy="743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sz="3000" b="1" dirty="0" err="1">
                <a:latin typeface="Times New Roman" pitchFamily="18" charset="0"/>
              </a:rPr>
              <a:t>Avante</a:t>
            </a:r>
            <a:r>
              <a:rPr lang="en-US" sz="3000" b="1" dirty="0">
                <a:latin typeface="Times New Roman" pitchFamily="18" charset="0"/>
              </a:rPr>
              <a:t> Deep Fryer, Chrome &amp; Black</a:t>
            </a:r>
            <a:endParaRPr lang="en-US" sz="3000" dirty="0">
              <a:latin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sz="3000" b="1" dirty="0">
                <a:latin typeface="Times New Roman" pitchFamily="18" charset="0"/>
              </a:rPr>
              <a:t>Title:</a:t>
            </a:r>
            <a:r>
              <a:rPr lang="en-US" sz="3000" dirty="0">
                <a:latin typeface="Times New Roman" pitchFamily="18" charset="0"/>
              </a:rPr>
              <a:t> lid does not work well...</a:t>
            </a:r>
          </a:p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sz="3000" dirty="0">
                <a:latin typeface="Times New Roman" pitchFamily="18" charset="0"/>
              </a:rPr>
              <a:t>I love the way the </a:t>
            </a:r>
            <a:r>
              <a:rPr lang="en-US" sz="3000" dirty="0" err="1">
                <a:latin typeface="Times New Roman" pitchFamily="18" charset="0"/>
              </a:rPr>
              <a:t>Tefal</a:t>
            </a:r>
            <a:r>
              <a:rPr lang="en-US" sz="3000" dirty="0">
                <a:latin typeface="Times New Roman" pitchFamily="18" charset="0"/>
              </a:rPr>
              <a:t> deep fryer cooks, however, I am returning my second one due to a defective lid closure.  The lid may close initially, but after a few uses it no longer stays closed. I will not be purchasing this one again.</a:t>
            </a:r>
          </a:p>
        </p:txBody>
      </p:sp>
      <p:sp>
        <p:nvSpPr>
          <p:cNvPr id="260108" name="Rectangle 12"/>
          <p:cNvSpPr>
            <a:spLocks noChangeArrowheads="1"/>
          </p:cNvSpPr>
          <p:nvPr/>
        </p:nvSpPr>
        <p:spPr bwMode="auto">
          <a:xfrm>
            <a:off x="368216" y="2028786"/>
            <a:ext cx="6032393" cy="7339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260115" name="Rectangle 19"/>
          <p:cNvSpPr>
            <a:spLocks noChangeArrowheads="1"/>
          </p:cNvSpPr>
          <p:nvPr/>
        </p:nvSpPr>
        <p:spPr bwMode="auto">
          <a:xfrm>
            <a:off x="448990" y="1882736"/>
            <a:ext cx="6024645" cy="751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sz="3000" b="1" dirty="0">
                <a:latin typeface="Times New Roman" pitchFamily="18" charset="0"/>
              </a:rPr>
              <a:t>Running with Scissors: A Memoir</a:t>
            </a:r>
          </a:p>
          <a:p>
            <a:pPr eaLnBrk="0" hangingPunct="0">
              <a:lnSpc>
                <a:spcPct val="150000"/>
              </a:lnSpc>
            </a:pPr>
            <a:r>
              <a:rPr lang="en-US" sz="3000" b="1" dirty="0">
                <a:latin typeface="Times New Roman" pitchFamily="18" charset="0"/>
              </a:rPr>
              <a:t>Title: Horrible book, horrible.</a:t>
            </a:r>
          </a:p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sz="3000" dirty="0">
                <a:latin typeface="Times New Roman" pitchFamily="18" charset="0"/>
              </a:rPr>
              <a:t>This book was horrible.  I </a:t>
            </a:r>
            <a:r>
              <a:rPr lang="en-US" sz="3000" b="1" dirty="0">
                <a:solidFill>
                  <a:srgbClr val="009900"/>
                </a:solidFill>
                <a:latin typeface="Times New Roman" pitchFamily="18" charset="0"/>
              </a:rPr>
              <a:t>read half</a:t>
            </a:r>
            <a:r>
              <a:rPr lang="en-US" sz="3000" dirty="0">
                <a:solidFill>
                  <a:srgbClr val="009900"/>
                </a:solidFill>
                <a:latin typeface="Times New Roman" pitchFamily="18" charset="0"/>
              </a:rPr>
              <a:t> </a:t>
            </a:r>
            <a:r>
              <a:rPr lang="en-US" sz="3000" dirty="0">
                <a:latin typeface="Times New Roman" pitchFamily="18" charset="0"/>
              </a:rPr>
              <a:t>of it, </a:t>
            </a:r>
            <a:r>
              <a:rPr lang="en-US" sz="3000" b="1" dirty="0">
                <a:solidFill>
                  <a:srgbClr val="009900"/>
                </a:solidFill>
                <a:latin typeface="Times New Roman" pitchFamily="18" charset="0"/>
              </a:rPr>
              <a:t>suffering from a headache</a:t>
            </a:r>
            <a:r>
              <a:rPr lang="en-US" sz="3000" dirty="0">
                <a:latin typeface="Times New Roman" pitchFamily="18" charset="0"/>
              </a:rPr>
              <a:t> the entire time, and eventually </a:t>
            </a:r>
            <a:r>
              <a:rPr lang="en-US" sz="3000" b="1" dirty="0" err="1">
                <a:solidFill>
                  <a:srgbClr val="008000"/>
                </a:solidFill>
                <a:latin typeface="Times New Roman" pitchFamily="18" charset="0"/>
              </a:rPr>
              <a:t>i</a:t>
            </a:r>
            <a:r>
              <a:rPr lang="en-US" sz="3000" b="1" dirty="0">
                <a:solidFill>
                  <a:srgbClr val="008000"/>
                </a:solidFill>
                <a:latin typeface="Times New Roman" pitchFamily="18" charset="0"/>
              </a:rPr>
              <a:t> lit it on </a:t>
            </a:r>
            <a:r>
              <a:rPr lang="en-US" sz="3000" b="1" dirty="0">
                <a:solidFill>
                  <a:srgbClr val="009900"/>
                </a:solidFill>
                <a:latin typeface="Times New Roman" pitchFamily="18" charset="0"/>
              </a:rPr>
              <a:t>fire</a:t>
            </a:r>
            <a:r>
              <a:rPr lang="en-US" sz="3000" dirty="0">
                <a:latin typeface="Times New Roman" pitchFamily="18" charset="0"/>
              </a:rPr>
              <a:t>.  One less copy in the world...don't waste your money.  I wish </a:t>
            </a:r>
            <a:r>
              <a:rPr lang="en-US" sz="3000" dirty="0" err="1">
                <a:latin typeface="Times New Roman" pitchFamily="18" charset="0"/>
              </a:rPr>
              <a:t>i</a:t>
            </a:r>
            <a:r>
              <a:rPr lang="en-US" sz="3000" dirty="0">
                <a:latin typeface="Times New Roman" pitchFamily="18" charset="0"/>
              </a:rPr>
              <a:t> had the time spent reading this book back so </a:t>
            </a:r>
            <a:r>
              <a:rPr lang="en-US" sz="3000" dirty="0" err="1">
                <a:latin typeface="Times New Roman" pitchFamily="18" charset="0"/>
              </a:rPr>
              <a:t>i</a:t>
            </a:r>
            <a:r>
              <a:rPr lang="en-US" sz="3000" dirty="0">
                <a:latin typeface="Times New Roman" pitchFamily="18" charset="0"/>
              </a:rPr>
              <a:t> could use it for better purposes.  This book wasted my life</a:t>
            </a:r>
          </a:p>
        </p:txBody>
      </p:sp>
      <p:sp>
        <p:nvSpPr>
          <p:cNvPr id="260117" name="Rectangle 21"/>
          <p:cNvSpPr>
            <a:spLocks noChangeArrowheads="1"/>
          </p:cNvSpPr>
          <p:nvPr/>
        </p:nvSpPr>
        <p:spPr bwMode="auto">
          <a:xfrm>
            <a:off x="6648452" y="1955760"/>
            <a:ext cx="5922855" cy="751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sz="3000" b="1" dirty="0" err="1">
                <a:latin typeface="Times New Roman" pitchFamily="18" charset="0"/>
              </a:rPr>
              <a:t>Avante</a:t>
            </a:r>
            <a:r>
              <a:rPr lang="en-US" sz="3000" b="1" dirty="0">
                <a:latin typeface="Times New Roman" pitchFamily="18" charset="0"/>
              </a:rPr>
              <a:t> Deep Fryer, Chrome &amp; </a:t>
            </a:r>
            <a:r>
              <a:rPr lang="en-US" sz="3000" b="1" dirty="0" smtClean="0">
                <a:latin typeface="Times New Roman" pitchFamily="18" charset="0"/>
              </a:rPr>
              <a:t>Black</a:t>
            </a:r>
          </a:p>
          <a:p>
            <a:pPr eaLnBrk="0" hangingPunct="0">
              <a:lnSpc>
                <a:spcPct val="150000"/>
              </a:lnSpc>
            </a:pPr>
            <a:r>
              <a:rPr lang="en-US" sz="3000" b="1" dirty="0" smtClean="0">
                <a:latin typeface="Times New Roman" pitchFamily="18" charset="0"/>
              </a:rPr>
              <a:t>Title:</a:t>
            </a:r>
            <a:r>
              <a:rPr lang="en-US" sz="3000" dirty="0" smtClean="0">
                <a:latin typeface="Times New Roman" pitchFamily="18" charset="0"/>
              </a:rPr>
              <a:t> </a:t>
            </a:r>
            <a:r>
              <a:rPr lang="en-US" sz="3000" b="1" dirty="0" smtClean="0">
                <a:latin typeface="Times New Roman" pitchFamily="18" charset="0"/>
              </a:rPr>
              <a:t>lid </a:t>
            </a:r>
            <a:r>
              <a:rPr lang="en-US" sz="3000" b="1" dirty="0" smtClean="0">
                <a:solidFill>
                  <a:srgbClr val="BD15B5"/>
                </a:solidFill>
                <a:latin typeface="Times New Roman" pitchFamily="18" charset="0"/>
              </a:rPr>
              <a:t>does not work</a:t>
            </a:r>
            <a:r>
              <a:rPr lang="en-US" sz="3000" b="1" dirty="0" smtClean="0">
                <a:latin typeface="Times New Roman" pitchFamily="18" charset="0"/>
              </a:rPr>
              <a:t> well...</a:t>
            </a:r>
          </a:p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sz="3000" dirty="0" smtClean="0">
                <a:latin typeface="Times New Roman" pitchFamily="18" charset="0"/>
              </a:rPr>
              <a:t>I love the way the </a:t>
            </a:r>
            <a:r>
              <a:rPr lang="en-US" sz="3000" dirty="0" err="1" smtClean="0">
                <a:latin typeface="Times New Roman" pitchFamily="18" charset="0"/>
              </a:rPr>
              <a:t>Tefal</a:t>
            </a:r>
            <a:r>
              <a:rPr lang="en-US" sz="3000" dirty="0" smtClean="0">
                <a:latin typeface="Times New Roman" pitchFamily="18" charset="0"/>
              </a:rPr>
              <a:t> deep fryer cooks, however, I am</a:t>
            </a:r>
            <a:r>
              <a:rPr lang="en-US" sz="3000" b="1" dirty="0" smtClean="0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lang="en-US" sz="3000" b="1" dirty="0" smtClean="0">
                <a:solidFill>
                  <a:srgbClr val="BD15B5"/>
                </a:solidFill>
                <a:latin typeface="Times New Roman" pitchFamily="18" charset="0"/>
              </a:rPr>
              <a:t>returning</a:t>
            </a:r>
            <a:r>
              <a:rPr lang="en-US" sz="3000" b="1" dirty="0" smtClean="0">
                <a:solidFill>
                  <a:srgbClr val="008000"/>
                </a:solidFill>
                <a:latin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</a:rPr>
              <a:t>my second one due to </a:t>
            </a:r>
            <a:r>
              <a:rPr lang="en-US" sz="3000" dirty="0" smtClean="0">
                <a:solidFill>
                  <a:srgbClr val="BD15B5"/>
                </a:solidFill>
                <a:latin typeface="Times New Roman" pitchFamily="18" charset="0"/>
              </a:rPr>
              <a:t>a </a:t>
            </a:r>
            <a:r>
              <a:rPr lang="en-US" sz="3000" b="1" dirty="0" smtClean="0">
                <a:solidFill>
                  <a:srgbClr val="BD15B5"/>
                </a:solidFill>
                <a:latin typeface="Times New Roman" pitchFamily="18" charset="0"/>
              </a:rPr>
              <a:t>defective </a:t>
            </a:r>
            <a:r>
              <a:rPr lang="en-US" sz="3000" dirty="0" smtClean="0">
                <a:latin typeface="Times New Roman" pitchFamily="18" charset="0"/>
              </a:rPr>
              <a:t>lid closure.  The lid may close initially, but after a few uses it no longer stays closed. I </a:t>
            </a:r>
            <a:r>
              <a:rPr lang="en-US" sz="3000" b="1" dirty="0" smtClean="0">
                <a:solidFill>
                  <a:srgbClr val="BD15B5"/>
                </a:solidFill>
                <a:latin typeface="Times New Roman" pitchFamily="18" charset="0"/>
              </a:rPr>
              <a:t>will not be purchasing</a:t>
            </a:r>
            <a:r>
              <a:rPr lang="en-US" sz="3000" dirty="0" smtClean="0">
                <a:latin typeface="Times New Roman" pitchFamily="18" charset="0"/>
              </a:rPr>
              <a:t> this one again.</a:t>
            </a:r>
            <a:endParaRPr lang="en-US" sz="3000" dirty="0">
              <a:latin typeface="Times New Roman" pitchFamily="18" charset="0"/>
            </a:endParaRPr>
          </a:p>
        </p:txBody>
      </p:sp>
      <p:sp>
        <p:nvSpPr>
          <p:cNvPr id="260118" name="Rectangle 22"/>
          <p:cNvSpPr>
            <a:spLocks noChangeArrowheads="1"/>
          </p:cNvSpPr>
          <p:nvPr/>
        </p:nvSpPr>
        <p:spPr bwMode="auto">
          <a:xfrm>
            <a:off x="6721478" y="2028786"/>
            <a:ext cx="5813704" cy="73756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260119" name="Rectangle 23"/>
          <p:cNvSpPr>
            <a:spLocks noChangeArrowheads="1"/>
          </p:cNvSpPr>
          <p:nvPr/>
        </p:nvSpPr>
        <p:spPr bwMode="auto">
          <a:xfrm>
            <a:off x="0" y="5075116"/>
            <a:ext cx="13004800" cy="86689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260120" name="Text Box 24"/>
          <p:cNvSpPr txBox="1">
            <a:spLocks noChangeArrowheads="1"/>
          </p:cNvSpPr>
          <p:nvPr/>
        </p:nvSpPr>
        <p:spPr bwMode="auto">
          <a:xfrm>
            <a:off x="0" y="5102210"/>
            <a:ext cx="13004800" cy="86998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 dirty="0" smtClean="0">
                <a:solidFill>
                  <a:srgbClr val="E92323"/>
                </a:solidFill>
              </a:rPr>
              <a:t>Error increase: 13% </a:t>
            </a:r>
            <a:r>
              <a:rPr lang="en-US" sz="4800" b="1" dirty="0" smtClean="0">
                <a:solidFill>
                  <a:srgbClr val="E92323"/>
                </a:solidFill>
                <a:sym typeface="Wingdings" pitchFamily="2" charset="2"/>
              </a:rPr>
              <a:t> 26%</a:t>
            </a:r>
            <a:r>
              <a:rPr lang="en-US" sz="4800" b="1" dirty="0" smtClean="0">
                <a:solidFill>
                  <a:srgbClr val="008600"/>
                </a:solidFill>
                <a:sym typeface="Wingdings" pitchFamily="2" charset="2"/>
              </a:rPr>
              <a:t> </a:t>
            </a:r>
            <a:endParaRPr lang="en-US" sz="4800" b="1" dirty="0">
              <a:solidFill>
                <a:srgbClr val="008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26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260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26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260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26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26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/>
      <p:bldP spid="260099" grpId="1"/>
      <p:bldP spid="260099" grpId="2"/>
      <p:bldP spid="260105" grpId="0"/>
      <p:bldP spid="260105" grpId="1"/>
      <p:bldP spid="260105" grpId="2"/>
      <p:bldP spid="260108" grpId="0" animBg="1"/>
      <p:bldP spid="260108" grpId="1" animBg="1"/>
      <p:bldP spid="260115" grpId="0"/>
      <p:bldP spid="260115" grpId="1"/>
      <p:bldP spid="260117" grpId="0"/>
      <p:bldP spid="260117" grpId="1"/>
      <p:bldP spid="260118" grpId="0" animBg="1"/>
      <p:bldP spid="260118" grpId="1" animBg="1"/>
      <p:bldP spid="260119" grpId="0" animBg="1"/>
      <p:bldP spid="2601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433494" y="3251200"/>
            <a:ext cx="5635413" cy="617728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80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title"/>
          </p:nvPr>
        </p:nvSpPr>
        <p:spPr>
          <a:xfrm>
            <a:off x="1707197" y="325120"/>
            <a:ext cx="12462933" cy="1625600"/>
          </a:xfrm>
        </p:spPr>
        <p:txBody>
          <a:bodyPr/>
          <a:lstStyle/>
          <a:p>
            <a:r>
              <a:rPr lang="en-US" dirty="0"/>
              <a:t>SCL: 2-step learning process</a:t>
            </a:r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6827520" y="3251200"/>
            <a:ext cx="5852160" cy="205909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sp>
        <p:nvSpPr>
          <p:cNvPr id="206871" name="Text Box 23"/>
          <p:cNvSpPr txBox="1">
            <a:spLocks noChangeArrowheads="1"/>
          </p:cNvSpPr>
          <p:nvPr/>
        </p:nvSpPr>
        <p:spPr bwMode="auto">
          <a:xfrm>
            <a:off x="573476" y="4312356"/>
            <a:ext cx="1950720" cy="12085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/>
              <a:t>Unlabeled.</a:t>
            </a:r>
          </a:p>
          <a:p>
            <a:pPr algn="l">
              <a:spcBef>
                <a:spcPct val="50000"/>
              </a:spcBef>
            </a:pPr>
            <a:r>
              <a:rPr lang="en-US" sz="2800" b="1" dirty="0" smtClean="0"/>
              <a:t> Learn </a:t>
            </a:r>
            <a:endParaRPr lang="en-US" sz="2800" b="1" dirty="0"/>
          </a:p>
        </p:txBody>
      </p:sp>
      <p:sp>
        <p:nvSpPr>
          <p:cNvPr id="206877" name="Text Box 29"/>
          <p:cNvSpPr txBox="1">
            <a:spLocks noChangeArrowheads="1"/>
          </p:cNvSpPr>
          <p:nvPr/>
        </p:nvSpPr>
        <p:spPr bwMode="auto">
          <a:xfrm>
            <a:off x="7196147" y="3474721"/>
            <a:ext cx="4125969" cy="7776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/>
              <a:t>Labeled.  Learn</a:t>
            </a:r>
          </a:p>
        </p:txBody>
      </p:sp>
      <p:sp>
        <p:nvSpPr>
          <p:cNvPr id="206880" name="Text Box 32"/>
          <p:cNvSpPr txBox="1">
            <a:spLocks noChangeArrowheads="1"/>
          </p:cNvSpPr>
          <p:nvPr/>
        </p:nvSpPr>
        <p:spPr bwMode="auto">
          <a:xfrm>
            <a:off x="6465887" y="6605235"/>
            <a:ext cx="6502400" cy="261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l">
              <a:spcBef>
                <a:spcPct val="75000"/>
              </a:spcBef>
              <a:buFont typeface="Arial" pitchFamily="34" charset="0"/>
              <a:buChar char="•"/>
            </a:pPr>
            <a:r>
              <a:rPr lang="en-US" sz="3400" b="1" dirty="0" smtClean="0"/>
              <a:t>       should </a:t>
            </a:r>
            <a:r>
              <a:rPr lang="en-US" sz="3400" b="1" dirty="0"/>
              <a:t>make the domains </a:t>
            </a:r>
            <a:r>
              <a:rPr lang="en-US" sz="3400" b="1" dirty="0" smtClean="0"/>
              <a:t>look</a:t>
            </a:r>
          </a:p>
          <a:p>
            <a:pPr algn="l">
              <a:spcBef>
                <a:spcPts val="0"/>
              </a:spcBef>
            </a:pPr>
            <a:r>
              <a:rPr lang="en-US" sz="3400" b="1" dirty="0" smtClean="0"/>
              <a:t>   as </a:t>
            </a:r>
            <a:r>
              <a:rPr lang="en-US" sz="3400" b="1" dirty="0"/>
              <a:t>similar as possible</a:t>
            </a:r>
          </a:p>
          <a:p>
            <a:pPr algn="l">
              <a:spcBef>
                <a:spcPct val="75000"/>
              </a:spcBef>
              <a:buFontTx/>
              <a:buChar char="•"/>
            </a:pPr>
            <a:r>
              <a:rPr lang="en-US" sz="3400" b="1" dirty="0"/>
              <a:t> </a:t>
            </a:r>
            <a:r>
              <a:rPr lang="en-US" sz="3400" b="1" dirty="0" smtClean="0"/>
              <a:t> But       </a:t>
            </a:r>
            <a:r>
              <a:rPr lang="en-US" sz="3400" b="1" dirty="0"/>
              <a:t>should also allow us to </a:t>
            </a:r>
            <a:endParaRPr lang="en-US" sz="3400" b="1" dirty="0" smtClean="0"/>
          </a:p>
          <a:p>
            <a:pPr algn="l">
              <a:spcBef>
                <a:spcPts val="0"/>
              </a:spcBef>
            </a:pPr>
            <a:r>
              <a:rPr lang="en-US" sz="3400" b="1" dirty="0" smtClean="0"/>
              <a:t>   classify </a:t>
            </a:r>
            <a:r>
              <a:rPr lang="en-US" sz="3400" b="1" dirty="0"/>
              <a:t>well</a:t>
            </a:r>
          </a:p>
        </p:txBody>
      </p:sp>
      <p:sp>
        <p:nvSpPr>
          <p:cNvPr id="206889" name="Text Box 41"/>
          <p:cNvSpPr txBox="1">
            <a:spLocks noChangeArrowheads="1"/>
          </p:cNvSpPr>
          <p:nvPr/>
        </p:nvSpPr>
        <p:spPr bwMode="auto">
          <a:xfrm>
            <a:off x="216747" y="2028786"/>
            <a:ext cx="5960533" cy="123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/>
              <a:t>Step 1:  Unlabeled </a:t>
            </a:r>
            <a:r>
              <a:rPr lang="en-US" sz="3600" dirty="0"/>
              <a:t>– Learn correspondence mapping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206890" name="Text Box 42"/>
          <p:cNvSpPr txBox="1">
            <a:spLocks noChangeArrowheads="1"/>
          </p:cNvSpPr>
          <p:nvPr/>
        </p:nvSpPr>
        <p:spPr bwMode="auto">
          <a:xfrm>
            <a:off x="6935894" y="2065299"/>
            <a:ext cx="5310293" cy="123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b="1" dirty="0"/>
              <a:t>Step 2:  Labeled </a:t>
            </a:r>
            <a:r>
              <a:rPr lang="en-US" sz="3600" dirty="0"/>
              <a:t>– Learn weight vector</a:t>
            </a:r>
          </a:p>
        </p:txBody>
      </p:sp>
      <p:pic>
        <p:nvPicPr>
          <p:cNvPr id="206959" name="Picture 111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09999" y="5037639"/>
            <a:ext cx="395110" cy="395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6960" name="Picture 112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4822802" y="4837473"/>
            <a:ext cx="1119858" cy="5870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6964" name="Picture 116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35893" y="4545757"/>
            <a:ext cx="1192107" cy="6231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6966" name="Picture 118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6856388" y="6712091"/>
            <a:ext cx="449298" cy="4492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6967" name="Picture 119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7613060" y="8126457"/>
            <a:ext cx="449297" cy="4492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6970" name="Picture 122" descr="TP_tmp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01395" y="3714350"/>
            <a:ext cx="473734" cy="33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6976" name="AutoShape 128"/>
          <p:cNvSpPr>
            <a:spLocks noChangeArrowheads="1"/>
          </p:cNvSpPr>
          <p:nvPr/>
        </p:nvSpPr>
        <p:spPr bwMode="auto">
          <a:xfrm>
            <a:off x="8401077" y="4475158"/>
            <a:ext cx="702284" cy="592146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008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/>
          </a:p>
        </p:txBody>
      </p:sp>
      <p:pic>
        <p:nvPicPr>
          <p:cNvPr id="206977" name="Picture 129" descr="TP_tmp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2709334" y="3359574"/>
            <a:ext cx="828605" cy="4831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06978" name="Text Box 130"/>
          <p:cNvSpPr txBox="1">
            <a:spLocks noChangeArrowheads="1"/>
          </p:cNvSpPr>
          <p:nvPr/>
        </p:nvSpPr>
        <p:spPr bwMode="auto">
          <a:xfrm>
            <a:off x="2626971" y="6832771"/>
            <a:ext cx="866987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0</a:t>
            </a:r>
          </a:p>
        </p:txBody>
      </p:sp>
      <p:sp>
        <p:nvSpPr>
          <p:cNvPr id="206979" name="Text Box 131"/>
          <p:cNvSpPr txBox="1">
            <a:spLocks noChangeArrowheads="1"/>
          </p:cNvSpPr>
          <p:nvPr/>
        </p:nvSpPr>
        <p:spPr bwMode="auto">
          <a:xfrm>
            <a:off x="2797388" y="8365067"/>
            <a:ext cx="523804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0</a:t>
            </a:r>
          </a:p>
        </p:txBody>
      </p:sp>
      <p:sp>
        <p:nvSpPr>
          <p:cNvPr id="206980" name="Line 132"/>
          <p:cNvSpPr>
            <a:spLocks noChangeShapeType="1"/>
          </p:cNvSpPr>
          <p:nvPr/>
        </p:nvSpPr>
        <p:spPr bwMode="auto">
          <a:xfrm>
            <a:off x="2689014" y="7281334"/>
            <a:ext cx="6502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2800"/>
          </a:p>
        </p:txBody>
      </p:sp>
      <p:sp>
        <p:nvSpPr>
          <p:cNvPr id="206981" name="Line 133"/>
          <p:cNvSpPr>
            <a:spLocks noChangeShapeType="1"/>
          </p:cNvSpPr>
          <p:nvPr/>
        </p:nvSpPr>
        <p:spPr bwMode="auto">
          <a:xfrm>
            <a:off x="2689014" y="7660641"/>
            <a:ext cx="6502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2800"/>
          </a:p>
        </p:txBody>
      </p:sp>
      <p:sp>
        <p:nvSpPr>
          <p:cNvPr id="206982" name="Line 134"/>
          <p:cNvSpPr>
            <a:spLocks noChangeShapeType="1"/>
          </p:cNvSpPr>
          <p:nvPr/>
        </p:nvSpPr>
        <p:spPr bwMode="auto">
          <a:xfrm>
            <a:off x="2689014" y="8383130"/>
            <a:ext cx="6502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2800"/>
          </a:p>
        </p:txBody>
      </p:sp>
      <p:sp>
        <p:nvSpPr>
          <p:cNvPr id="206983" name="Line 135"/>
          <p:cNvSpPr>
            <a:spLocks noChangeShapeType="1"/>
          </p:cNvSpPr>
          <p:nvPr/>
        </p:nvSpPr>
        <p:spPr bwMode="auto">
          <a:xfrm>
            <a:off x="2689014" y="8870810"/>
            <a:ext cx="6502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2800"/>
          </a:p>
        </p:txBody>
      </p:sp>
      <p:sp>
        <p:nvSpPr>
          <p:cNvPr id="206984" name="Text Box 136"/>
          <p:cNvSpPr txBox="1">
            <a:spLocks noChangeArrowheads="1"/>
          </p:cNvSpPr>
          <p:nvPr/>
        </p:nvSpPr>
        <p:spPr bwMode="auto">
          <a:xfrm>
            <a:off x="2641347" y="7213632"/>
            <a:ext cx="866987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BD15B5"/>
                </a:solidFill>
              </a:rPr>
              <a:t>1</a:t>
            </a:r>
            <a:endParaRPr lang="en-US" sz="2800" b="1" dirty="0">
              <a:solidFill>
                <a:srgbClr val="BD15B5"/>
              </a:solidFill>
            </a:endParaRPr>
          </a:p>
        </p:txBody>
      </p:sp>
      <p:sp>
        <p:nvSpPr>
          <p:cNvPr id="206985" name="Text Box 137"/>
          <p:cNvSpPr txBox="1">
            <a:spLocks noChangeArrowheads="1"/>
          </p:cNvSpPr>
          <p:nvPr/>
        </p:nvSpPr>
        <p:spPr bwMode="auto">
          <a:xfrm>
            <a:off x="2833512" y="7642579"/>
            <a:ext cx="433493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lnSpc>
                <a:spcPct val="50000"/>
              </a:lnSpc>
            </a:pPr>
            <a:r>
              <a:rPr lang="en-US" sz="2800" dirty="0"/>
              <a:t>.</a:t>
            </a:r>
          </a:p>
          <a:p>
            <a:pPr>
              <a:lnSpc>
                <a:spcPct val="50000"/>
              </a:lnSpc>
            </a:pPr>
            <a:r>
              <a:rPr lang="en-US" sz="2800" dirty="0"/>
              <a:t>.</a:t>
            </a:r>
          </a:p>
          <a:p>
            <a:pPr>
              <a:lnSpc>
                <a:spcPct val="50000"/>
              </a:lnSpc>
            </a:pPr>
            <a:r>
              <a:rPr lang="en-US" sz="2800" dirty="0"/>
              <a:t>.</a:t>
            </a:r>
          </a:p>
        </p:txBody>
      </p:sp>
      <p:sp>
        <p:nvSpPr>
          <p:cNvPr id="206986" name="Text Box 138"/>
          <p:cNvSpPr txBox="1">
            <a:spLocks noChangeArrowheads="1"/>
          </p:cNvSpPr>
          <p:nvPr/>
        </p:nvSpPr>
        <p:spPr bwMode="auto">
          <a:xfrm>
            <a:off x="2637073" y="8798561"/>
            <a:ext cx="866987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BD15B5"/>
                </a:solidFill>
              </a:rPr>
              <a:t>7</a:t>
            </a:r>
            <a:endParaRPr lang="en-US" sz="2800" b="1" dirty="0">
              <a:solidFill>
                <a:srgbClr val="BD15B5"/>
              </a:solidFill>
            </a:endParaRPr>
          </a:p>
        </p:txBody>
      </p:sp>
      <p:sp>
        <p:nvSpPr>
          <p:cNvPr id="206987" name="Rectangle 139"/>
          <p:cNvSpPr>
            <a:spLocks noChangeArrowheads="1"/>
          </p:cNvSpPr>
          <p:nvPr/>
        </p:nvSpPr>
        <p:spPr bwMode="auto">
          <a:xfrm>
            <a:off x="2689014" y="6935893"/>
            <a:ext cx="650240" cy="23480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800"/>
          </a:p>
        </p:txBody>
      </p:sp>
      <p:pic>
        <p:nvPicPr>
          <p:cNvPr id="206989" name="Picture 141" descr="TP_tmp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2725139" y="6430152"/>
            <a:ext cx="898596" cy="4831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6992" name="Picture 144" descr="TP_tmp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9320107" y="4525437"/>
            <a:ext cx="3142827" cy="61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6993" name="AutoShape 145"/>
          <p:cNvCxnSpPr>
            <a:cxnSpLocks noChangeShapeType="1"/>
            <a:stCxn id="206987" idx="3"/>
          </p:cNvCxnSpPr>
          <p:nvPr/>
        </p:nvCxnSpPr>
        <p:spPr bwMode="auto">
          <a:xfrm flipV="1">
            <a:off x="3339254" y="6594852"/>
            <a:ext cx="1573669" cy="1515086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 w="lg" len="lg"/>
            <a:tailEnd type="triangle" w="lg" len="lg"/>
          </a:ln>
          <a:effectLst/>
        </p:spPr>
      </p:cxnSp>
      <p:cxnSp>
        <p:nvCxnSpPr>
          <p:cNvPr id="206994" name="AutoShape 146"/>
          <p:cNvCxnSpPr>
            <a:cxnSpLocks noChangeShapeType="1"/>
          </p:cNvCxnSpPr>
          <p:nvPr/>
        </p:nvCxnSpPr>
        <p:spPr bwMode="auto">
          <a:xfrm>
            <a:off x="3323449" y="5039361"/>
            <a:ext cx="1589474" cy="1555491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 w="lg" len="lg"/>
            <a:tailEnd type="triangle" w="lg" len="lg"/>
          </a:ln>
          <a:effectLst/>
        </p:spPr>
      </p:cxn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2615273" y="3756481"/>
            <a:ext cx="799253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66" name="Text Box 63"/>
          <p:cNvSpPr txBox="1">
            <a:spLocks noChangeArrowheads="1"/>
          </p:cNvSpPr>
          <p:nvPr/>
        </p:nvSpPr>
        <p:spPr bwMode="auto">
          <a:xfrm>
            <a:off x="2741561" y="5262712"/>
            <a:ext cx="523804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0</a:t>
            </a: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>
            <a:off x="2673209" y="4210756"/>
            <a:ext cx="6502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2800"/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>
            <a:off x="2673209" y="4590063"/>
            <a:ext cx="6502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2800"/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2673209" y="5312552"/>
            <a:ext cx="6502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2800"/>
          </a:p>
        </p:txBody>
      </p:sp>
      <p:sp>
        <p:nvSpPr>
          <p:cNvPr id="70" name="Line 69"/>
          <p:cNvSpPr>
            <a:spLocks noChangeShapeType="1"/>
          </p:cNvSpPr>
          <p:nvPr/>
        </p:nvSpPr>
        <p:spPr bwMode="auto">
          <a:xfrm>
            <a:off x="2673209" y="5800232"/>
            <a:ext cx="6502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2800"/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>
            <a:off x="2599783" y="4151591"/>
            <a:ext cx="866987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0</a:t>
            </a:r>
          </a:p>
        </p:txBody>
      </p:sp>
      <p:sp>
        <p:nvSpPr>
          <p:cNvPr id="72" name="Text Box 72"/>
          <p:cNvSpPr txBox="1">
            <a:spLocks noChangeArrowheads="1"/>
          </p:cNvSpPr>
          <p:nvPr/>
        </p:nvSpPr>
        <p:spPr bwMode="auto">
          <a:xfrm>
            <a:off x="2817707" y="4572001"/>
            <a:ext cx="433493" cy="77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lnSpc>
                <a:spcPct val="50000"/>
              </a:lnSpc>
            </a:pPr>
            <a:r>
              <a:rPr lang="en-US" sz="2800" dirty="0"/>
              <a:t>.</a:t>
            </a:r>
          </a:p>
          <a:p>
            <a:pPr>
              <a:lnSpc>
                <a:spcPct val="50000"/>
              </a:lnSpc>
            </a:pPr>
            <a:r>
              <a:rPr lang="en-US" sz="2800" dirty="0"/>
              <a:t>.</a:t>
            </a:r>
          </a:p>
          <a:p>
            <a:pPr>
              <a:lnSpc>
                <a:spcPct val="50000"/>
              </a:lnSpc>
            </a:pPr>
            <a:r>
              <a:rPr lang="en-US" sz="2800" dirty="0"/>
              <a:t>.</a:t>
            </a:r>
          </a:p>
        </p:txBody>
      </p:sp>
      <p:sp>
        <p:nvSpPr>
          <p:cNvPr id="73" name="Text Box 73"/>
          <p:cNvSpPr txBox="1">
            <a:spLocks noChangeArrowheads="1"/>
          </p:cNvSpPr>
          <p:nvPr/>
        </p:nvSpPr>
        <p:spPr bwMode="auto">
          <a:xfrm>
            <a:off x="2696238" y="5727983"/>
            <a:ext cx="666044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8000"/>
                </a:solidFill>
              </a:rPr>
              <a:t>3</a:t>
            </a:r>
          </a:p>
        </p:txBody>
      </p:sp>
      <p:sp>
        <p:nvSpPr>
          <p:cNvPr id="74" name="Rectangle 74"/>
          <p:cNvSpPr>
            <a:spLocks noChangeArrowheads="1"/>
          </p:cNvSpPr>
          <p:nvPr/>
        </p:nvSpPr>
        <p:spPr bwMode="auto">
          <a:xfrm>
            <a:off x="2673209" y="3865316"/>
            <a:ext cx="650240" cy="23480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800"/>
          </a:p>
        </p:txBody>
      </p:sp>
      <p:sp>
        <p:nvSpPr>
          <p:cNvPr id="75" name="Text Box 76"/>
          <p:cNvSpPr txBox="1">
            <a:spLocks noChangeArrowheads="1"/>
          </p:cNvSpPr>
          <p:nvPr/>
        </p:nvSpPr>
        <p:spPr bwMode="auto">
          <a:xfrm>
            <a:off x="4822802" y="5327058"/>
            <a:ext cx="1194307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0.3</a:t>
            </a:r>
          </a:p>
        </p:txBody>
      </p:sp>
      <p:sp>
        <p:nvSpPr>
          <p:cNvPr id="76" name="Text Box 77"/>
          <p:cNvSpPr txBox="1">
            <a:spLocks noChangeArrowheads="1"/>
          </p:cNvSpPr>
          <p:nvPr/>
        </p:nvSpPr>
        <p:spPr bwMode="auto">
          <a:xfrm>
            <a:off x="4887223" y="6751065"/>
            <a:ext cx="1045018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0.7</a:t>
            </a:r>
          </a:p>
        </p:txBody>
      </p:sp>
      <p:sp>
        <p:nvSpPr>
          <p:cNvPr id="77" name="Line 78"/>
          <p:cNvSpPr>
            <a:spLocks noChangeShapeType="1"/>
          </p:cNvSpPr>
          <p:nvPr/>
        </p:nvSpPr>
        <p:spPr bwMode="auto">
          <a:xfrm>
            <a:off x="4913289" y="5816235"/>
            <a:ext cx="896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2800"/>
          </a:p>
        </p:txBody>
      </p:sp>
      <p:sp>
        <p:nvSpPr>
          <p:cNvPr id="78" name="Text Box 82"/>
          <p:cNvSpPr txBox="1">
            <a:spLocks noChangeArrowheads="1"/>
          </p:cNvSpPr>
          <p:nvPr/>
        </p:nvSpPr>
        <p:spPr bwMode="auto">
          <a:xfrm>
            <a:off x="4754539" y="5730657"/>
            <a:ext cx="1194307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-1.0</a:t>
            </a:r>
          </a:p>
        </p:txBody>
      </p:sp>
      <p:sp>
        <p:nvSpPr>
          <p:cNvPr id="79" name="Text Box 83"/>
          <p:cNvSpPr txBox="1">
            <a:spLocks noChangeArrowheads="1"/>
          </p:cNvSpPr>
          <p:nvPr/>
        </p:nvSpPr>
        <p:spPr bwMode="auto">
          <a:xfrm>
            <a:off x="5095607" y="6278689"/>
            <a:ext cx="597153" cy="519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lnSpc>
                <a:spcPct val="30000"/>
              </a:lnSpc>
            </a:pPr>
            <a:r>
              <a:rPr lang="en-US" sz="2800" dirty="0"/>
              <a:t>.</a:t>
            </a:r>
          </a:p>
          <a:p>
            <a:pPr>
              <a:lnSpc>
                <a:spcPct val="30000"/>
              </a:lnSpc>
            </a:pPr>
            <a:r>
              <a:rPr lang="en-US" sz="2800" dirty="0"/>
              <a:t>.</a:t>
            </a:r>
          </a:p>
          <a:p>
            <a:pPr>
              <a:lnSpc>
                <a:spcPct val="30000"/>
              </a:lnSpc>
            </a:pPr>
            <a:r>
              <a:rPr lang="en-US" sz="2800" dirty="0"/>
              <a:t>.</a:t>
            </a:r>
          </a:p>
        </p:txBody>
      </p:sp>
      <p:sp>
        <p:nvSpPr>
          <p:cNvPr id="80" name="Rectangle 84"/>
          <p:cNvSpPr>
            <a:spLocks noChangeArrowheads="1"/>
          </p:cNvSpPr>
          <p:nvPr/>
        </p:nvSpPr>
        <p:spPr bwMode="auto">
          <a:xfrm>
            <a:off x="4912923" y="5438280"/>
            <a:ext cx="895730" cy="23131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/>
          <a:lstStyle/>
          <a:p>
            <a:endParaRPr lang="en-US" sz="2800"/>
          </a:p>
        </p:txBody>
      </p:sp>
      <p:sp>
        <p:nvSpPr>
          <p:cNvPr id="81" name="Text Box 85"/>
          <p:cNvSpPr txBox="1">
            <a:spLocks noChangeArrowheads="1"/>
          </p:cNvSpPr>
          <p:nvPr/>
        </p:nvSpPr>
        <p:spPr bwMode="auto">
          <a:xfrm>
            <a:off x="4854552" y="7225734"/>
            <a:ext cx="1012129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-2.1</a:t>
            </a:r>
          </a:p>
        </p:txBody>
      </p:sp>
      <p:sp>
        <p:nvSpPr>
          <p:cNvPr id="82" name="Line 78"/>
          <p:cNvSpPr>
            <a:spLocks noChangeShapeType="1"/>
          </p:cNvSpPr>
          <p:nvPr/>
        </p:nvSpPr>
        <p:spPr bwMode="auto">
          <a:xfrm>
            <a:off x="4932341" y="6217878"/>
            <a:ext cx="896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2800"/>
          </a:p>
        </p:txBody>
      </p:sp>
      <p:sp>
        <p:nvSpPr>
          <p:cNvPr id="83" name="Line 78"/>
          <p:cNvSpPr>
            <a:spLocks noChangeShapeType="1"/>
          </p:cNvSpPr>
          <p:nvPr/>
        </p:nvSpPr>
        <p:spPr bwMode="auto">
          <a:xfrm>
            <a:off x="4932341" y="7297537"/>
            <a:ext cx="896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2800"/>
          </a:p>
        </p:txBody>
      </p:sp>
      <p:sp>
        <p:nvSpPr>
          <p:cNvPr id="84" name="Line 78"/>
          <p:cNvSpPr>
            <a:spLocks noChangeShapeType="1"/>
          </p:cNvSpPr>
          <p:nvPr/>
        </p:nvSpPr>
        <p:spPr bwMode="auto">
          <a:xfrm>
            <a:off x="4895828" y="6802086"/>
            <a:ext cx="896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30046" tIns="65023" rIns="130046" bIns="65023"/>
          <a:lstStyle/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animBg="1"/>
      <p:bldP spid="206858" grpId="0" animBg="1"/>
      <p:bldP spid="206871" grpId="0" animBg="1"/>
      <p:bldP spid="206877" grpId="0" animBg="1"/>
      <p:bldP spid="206880" grpId="0"/>
      <p:bldP spid="206889" grpId="0"/>
      <p:bldP spid="206890" grpId="0"/>
      <p:bldP spid="206976" grpId="0" animBg="1"/>
      <p:bldP spid="206978" grpId="0"/>
      <p:bldP spid="206979" grpId="0"/>
      <p:bldP spid="206980" grpId="0" animBg="1"/>
      <p:bldP spid="206981" grpId="0" animBg="1"/>
      <p:bldP spid="206982" grpId="0" animBg="1"/>
      <p:bldP spid="206983" grpId="0" animBg="1"/>
      <p:bldP spid="206984" grpId="0"/>
      <p:bldP spid="206985" grpId="0"/>
      <p:bldP spid="206986" grpId="0"/>
      <p:bldP spid="206987" grpId="0" animBg="1"/>
      <p:bldP spid="6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DMINISTRATOR@ITFOZEGHACEBWQ8A" val="3028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x}_{T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3"/>
  <p:tag name="PICTUREFILESIZE" val="5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amsfonts}&#10;\newcommand{\argmax}[1]{{\hbox{$\underset{#1}{\mbox{argmax}}\;$}}}&#10;\begin{document}&#10;$\textrm{sgn}\left(\mathbf{v}\! \cdot \!\boldsymbol{\Phi}(\mathbf{x})\right)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27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amsfonts}&#10;\begin{document}&#10;\[&#10;\mathbf{w}_{i}&#10;\]&#10;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64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amsfonts}&#10;\begin{document}&#10;\[&#10;\left[\begin{array}{ccccc}&#10;\\&#10;\\&#10;\mathbf{w}_{1} &amp; \ldots &amp;  \mathbf{w}_{i} &amp; \ldots &amp; \mathbf{w}_{N}\\&#10;\\&#10;\\&#10;\end{array}\right]&#10;\]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121"/>
  <p:tag name="PICTUREFILESIZE" val="355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mathbf{W}^{T}\mathbf{x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5"/>
  <p:tag name="PICTUREFILESIZE" val="118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"/>
  <p:tag name="PICTUREFILESIZE" val="39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&#10;\usepackage{amsmath}&#10;\usepackage{amsfonts}&#10;\usepackage{color}&#10;&#10;\begin{document}&#10;\definecolor{purple}{rgb}{0.741,0.08,0.70}&#10;\color{purple}{$\boldsymbol{\Phi}^{T}\mathbf{x}$}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21"/>
  <p:tag name="PICTUREFILESIZE" val="5986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^{T}\mathbf{x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1"/>
  <p:tag name="PICTUREFILESIZE" val="90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x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7"/>
  <p:tag name="PICTUREFILESIZE" val="42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$\boldsymbol{\Phi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"/>
  <p:tag name="PICTUREFILESIZE" val="39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amsfonts}&#10;\newcommand{\argmax}[1]{{\hbox{$\underset{#1}{\mbox{argmax}}\;$}}}&#10;\begin{document}&#10;$\textrm{sgn}\left[\mathbf{w}\! \cdot \!\mathbf{x} + \mathbf{v}\! \cdot \!\boldsymbol{\Phi}^{T}\mathbf{x}\right]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32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amsfonts}&#10;\newcommand{\argmax}[1]{{\hbox{$\underset{#1}{\mbox{argmax}}\;$}}}&#10;\begin{document}&#10;$\mathbf{w}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47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amsfonts}&#10;\newcommand{\argmax}[1]{{\hbox{$\underset{#1}{\mbox{argmax}}\;$}}}&#10;\begin{document}&#10;$\mathbf{v}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7"/>
  <p:tag name="PICTUREFILESIZE" val="35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amsfonts}&#10;\newcommand{\argmax}[1]{{\hbox{$\underset{#1}{\mbox{argmax}}\;$}}}&#10;\begin{document}&#10;$\mathbf{v}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7"/>
  <p:tag name="PICTUREFILESIZE" val="35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amsfonts}&#10;\newcommand{\argmax}[1]{{\hbox{$\underset{#1}{\mbox{argmax}}\;$}}}&#10;\begin{document}&#10;$\mathbf{w}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47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fonts}&#10;\begin{document}&#10;\renewcommand{\min}[1]{{\hbox{$\underset{#1}{\mbox{min}}\;$}}}&#10;\[&#10;\min{\mathbf{w},\mathbf{v}_{T}} \sum_{j} L\left(\mathbf{w}\! \cdot\! \mathbf{x}_{j} + \mathbf{v}_{T} \! \cdot\! \boldsymbol{\Phi}^{T}\!\mathbf{x}_{j}, y_{j}\right) +&#10;\]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323"/>
  <p:tag name="PICTUREFILESIZE" val="186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ambda ||\mathbf{w}||^{2} + \mu ||\mathbf{v}_{T} \! -\! \mathbf{v}_{S}||^{2}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96"/>
  <p:tag name="PICTUREFILESIZE" val="328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v}_{T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3"/>
  <p:tag name="PICTUREFILESIZE" val="51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v}_{S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"/>
  <p:tag name="PICTUREFILESIZE" val="64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v}_{S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"/>
  <p:tag name="PICTUREFILESIZE" val="6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$&#10;\end{document}&#10;"/>
  <p:tag name="EXTERNALNAME" val="TP_tmp"/>
  <p:tag name="BLEND" val="0"/>
  <p:tag name="TRANSPARENT" val="1"/>
  <p:tag name="RESOLUTION" val="1200"/>
  <p:tag name="WORKAROUNDTRANSPARENCYBUG" val="0"/>
  <p:tag name="ALLOWFONTSUBSTITUTION" val="0"/>
  <p:tag name="BITMAPFORMAT" val="pngmono"/>
  <p:tag name="ORIGWIDTH" val="8"/>
  <p:tag name="PICTUREFILESIZE" val="39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"/>
  <p:tag name="PICTUREFILESIZE" val="39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Let $h$ be a binary hypothesis from class $\H$ and $\D_{S},\D_{T}$ be source and target distributions.  Then&#10;\[&#10;\errdh{\D_{T}}{h} \leq  \errdh{\D_{S}}{h} + \textrm{dist}(\D_{S},\D_{T})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3"/>
  <p:tag name="PICTUREFILESIZE" val="249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\[&#10;d_{\H\Delta\H}(\D_{S},\D_{T})\quad\quad\quad + \quad\quad\quad\lambda&#10;\]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15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144"/>
  <p:tag name="PICTUREFILESIZE" val="454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color}&#10;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\definecolor{darkblue}{rgb}{0,0,0.5}&#10;\color{darkblue}{$\H$}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15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256"/>
  <p:tag name="ORIGWIDTH" val="9"/>
  <p:tag name="PICTUREFILESIZE" val="182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Let $\H$ be a hypothesis class.  Denote by $\H\Delta\H$ the set of subsets of $\X$ where two hypotheses in $\H$ disagree.&#10;\[&#10;d_{\H\Delta\H}(\D_{S},\D_{T}) = 2 \sup_{A\in\H\Delta\H} \left|\int_{A} p_{T}(\v{x}) - p_{S}(\v{x}) d\v{x}\right|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54"/>
  <p:tag name="PICTUREFILESIZE" val="3246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$\H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56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&#10;\usepackage{color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definecolor{darkblue}{rgb}{0,0,0.5}&#10;\color{darkblue}{&#10;The $\H\Delta\H$ distance}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256"/>
  <p:tag name="ORIGWIDTH" val="85"/>
  <p:tag name="PICTUREFILESIZE" val="754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\[&#10;d_{\H\Delta\H}(\D_{S},\D_{T}) = 2 \sup_{A\in\H\Delta\H} \left|\int_{A} p_{T}(\v{x}) - p_{S}(\v{x}) d\v{x}\right|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1"/>
  <p:tag name="PICTUREFILESIZE" val="1217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\newcommand{\U}{\mathcal{U}}&#10;&#10;\newcommand{\err}{\epsilon}&#10;\newcommand{\errdh}[2]{\err_{#1}(#2)}&#10;\newcommand{\eerrdh}[2]{\hat{\err}_{#1}(#2)}&#10;\newcommand{\pr}[2]{{\rm Pr}_{#1}\left[{#2}\right]} &#10;&#10;\begin{document}&#10;\noindent&#10;For unlabeled samples $\U_{S},U_{T}$, we write $\hat{d}_{\H\Delta\H}(\U_{S},\U_{T})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239"/>
  <p:tag name="PICTUREFILESIZE" val="1083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&#10;\usepackage{color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definecolor{darkblue}{rgb}{0,0,0.5}&#10;\color{darkblue}{&#10;The $\H\Delta\H$ distance}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256"/>
  <p:tag name="ORIGWIDTH" val="85"/>
  <p:tag name="PICTUREFILESIZE" val="754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(\mathbf{x})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1"/>
  <p:tag name="PICTUREFILESIZE" val="118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&#10;\def\argmin{\mathop{\rm argmin}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[&#10;h^{*} = \argmin_{h\in\H} \errdh{\D_{S}}{h} + \errdh{\D_{T}}{h}&#10;\]&#10;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127"/>
  <p:tag name="PICTUREFILESIZE" val="659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&#10;\usepackage{color}&#10;&#10;\def\argmin{\mathop{\rm argmin}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&#10;\definecolor{purple}{rgb}{0.741,0.08,0.70}&#10;&#10;\color{purple}{$\lambda$} \color{black}{$= \errdh{\D_{S}}{h^{*}} + \errdh{\D_{T}}{h^{*}}$}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99"/>
  <p:tag name="PICTUREFILESIZE" val="654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2.0in&#10;&#10;\usepackage{color}&#10;&#10;\def\argmin{\mathop{\rm argmin}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&#10;\definecolor{purple}{rgb}{0.741,0.08,0.70}&#10;&#10;\noindent&#10;\color{purple}{$\lambda$} \color{black}{must be small in order to learn from only source labeled data}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45"/>
  <p:tag name="PICTUREFILESIZE" val="1746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2.5in&#10;&#10;\usepackage{color}&#10;&#10;\def\argmin{\mathop{\rm argmin}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definecolor{darkblue}{rgb}{0,0,0.5}&#10;\noindent&#10;\color{darkblue}{There exists some $h^{*}$ which performs well on both domains}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256"/>
  <p:tag name="ORIGWIDTH" val="181"/>
  <p:tag name="PICTUREFILESIZE" val="2194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&#10;\usepackage{color}&#10;&#10;\def\argmin{\mathop{\rm argmin}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&#10;\definecolor{darkblue}{rgb}{0,0,0.6}&#10;\color{darkblue}{The $\alpha$-risk: $\errdh{\alpha}{h} = \alpha\errdh{D_T}{h} + (1-\alpha)\errdh{D_S}{h}$}&#10;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15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256"/>
  <p:tag name="ORIGWIDTH" val="200"/>
  <p:tag name="PICTUREFILESIZE" val="1168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Let $h$ be a binary hypothesis.  Then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15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157"/>
  <p:tag name="PICTUREFILESIZE" val="579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\[&#10;\left|\errdh{\alpha}{h} - \errdh{\D_T}{h}\right| \leq  (1-\alpha)\left(d_{\H\Delta\H}(\D_{S},\D_{T}) + \lambda\right)&#10;\]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15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207"/>
  <p:tag name="PICTUREFILESIZE" val="943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2.5in&#10;&#10;\usepackage{color}&#10;&#10;\def\argmin{\mathop{\rm argmin}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&#10;\definecolor{purple}{rgb}{0.741,0.08,0.70}&#10;&#10;\noindent&#10;\color{purple}{We investigate algorithms which minimize the empirical $\alpha$-risk}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81"/>
  <p:tag name="PICTUREFILESIZE" val="2908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0in&#10;&#10;\usepackage{color}&#10;&#10;\renewcommand{\H}{\mathcal{H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definecolor{darkblue}{rgb}{0,0,0.6}&#10;\noindent&#10;\color{darkblue}{Let $\hat{h}_{\alpha}$ and $h^{*}_{T}$ indicate the empirical $\alpha$-risk and true target risk minimizers respectively, within class $\H$.}&#10;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642"/>
  <p:tag name="BOXHEIGHT" val="470"/>
  <p:tag name="BOXFONT" val="10"/>
  <p:tag name="BOXWRAP" val="False"/>
  <p:tag name="WORKAROUNDTRANSPARENCYBUG" val="False"/>
  <p:tag name="ALLOWFONTSUBSTITUTION" val="False"/>
  <p:tag name="BITMAPFORMAT" val="png256"/>
  <p:tag name="ORIGWIDTH" val="222"/>
  <p:tag name="PICTUREFILESIZE" val="2921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0in&#10;&#10;\usepackage{color}&#10;&#10;\renewcommand{\H}{\mathcal{H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\begin{eqnarray*}&#10;\errdh{\D_T}{\hat{h}_{\alpha}}\!\!\!\!&amp; \leq &amp;\!\!\!\! \errdh{\D_T}{h^{*}_T} + 2(1-\alpha)\left(d_{\H\Delta\H}(\D_{S},\D_{T}) + \lambda\right)\\&#10;&amp; &amp; + 2\sqrt{\frac{\alpha^{2}}{\beta} +  \frac{(1-\alpha)^{2}}{1-\beta}}~\times~\tilde{O}\left(\sqrt{\frac{d}{m}}\right)&#10;\end{eqnarray*}&#10;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642"/>
  <p:tag name="BOXHEIGHT" val="470"/>
  <p:tag name="BOXFONT" val="10"/>
  <p:tag name="BOXWRAP" val="False"/>
  <p:tag name="WORKAROUNDTRANSPARENCYBUG" val="False"/>
  <p:tag name="ALLOWFONTSUBSTITUTION" val="False"/>
  <p:tag name="BITMAPFORMAT" val="png256"/>
  <p:tag name="ORIGWIDTH" val="226"/>
  <p:tag name="PICTUREFILESIZE" val="3365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(\mathbf{x})$&#10;\end{document}&#10;"/>
  <p:tag name="EXTERNALNAME" val="TP_tmp"/>
  <p:tag name="BLEND" val="0"/>
  <p:tag name="TRANSPARENT" val="1"/>
  <p:tag name="RESOLUTION" val="1200"/>
  <p:tag name="WORKAROUNDTRANSPARENCYBUG" val="0"/>
  <p:tag name="ALLOWFONTSUBSTITUTION" val="0"/>
  <p:tag name="BITMAPFORMAT" val="pngmono"/>
  <p:tag name="ORIGWIDTH" val="21"/>
  <p:tag name="PICTUREFILESIZE" val="118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&#10;\usepackage{color}&#10;&#10;\renewcommand{\H}{\mathcal{H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Assume training data is divided into $\beta m$ and $(1-\beta)m$ labeled target and source examples, respectively.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642"/>
  <p:tag name="BOXHEIGHT" val="470"/>
  <p:tag name="BOXFONT" val="10"/>
  <p:tag name="BOXWRAP" val="False"/>
  <p:tag name="WORKAROUNDTRANSPARENCYBUG" val="False"/>
  <p:tag name="ALLOWFONTSUBSTITUTION" val="False"/>
  <p:tag name="BITMAPFORMAT" val="png256"/>
  <p:tag name="ORIGWIDTH" val="253"/>
  <p:tag name="PICTUREFILESIZE" val="2855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&#10;\usepackage{color}&#10;&#10;\renewcommand{\H}{\mathcal{H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definecolor{lightred}{rgb}{0.9,0,0}&#10;\noindent&#10;\color{lightred}{&#10;Divergence term increases as $\alpha$ moves away from 1}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642"/>
  <p:tag name="BOXHEIGHT" val="470"/>
  <p:tag name="BOXFONT" val="10"/>
  <p:tag name="BOXWRAP" val="False"/>
  <p:tag name="WORKAROUNDTRANSPARENCYBUG" val="False"/>
  <p:tag name="ALLOWFONTSUBSTITUTION" val="False"/>
  <p:tag name="BITMAPFORMAT" val="png256"/>
  <p:tag name="ORIGWIDTH" val="221"/>
  <p:tag name="PICTUREFILESIZE" val="1781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0in&#10;&#10;\usepackage{color}&#10;&#10;\renewcommand{\H}{\mathcal{H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definecolor{lightred}{rgb}{0.9,0,0}&#10;\noindent&#10;\color{lightred}{&#10;\begin{tabular}{ll}&#10;Tradeoff: &amp; Complexity term increases as $\alpha$ moves away from $\beta$ \\&#10;\end{tabular}}&#10;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642"/>
  <p:tag name="BOXHEIGHT" val="470"/>
  <p:tag name="BOXFONT" val="10"/>
  <p:tag name="BOXWRAP" val="False"/>
  <p:tag name="WORKAROUNDTRANSPARENCYBUG" val="False"/>
  <p:tag name="ALLOWFONTSUBSTITUTION" val="False"/>
  <p:tag name="BITMAPFORMAT" val="png256"/>
  <p:tag name="ORIGWIDTH" val="276"/>
  <p:tag name="PICTUREFILESIZE" val="2198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0in&#10;&#10;\usepackage{color}&#10;&#10;\renewcommand{\H}{\mathcal{H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\begin{eqnarray*}&#10;\errdh{\D_T}{\hat{h}_{\alpha}}\!\!\!\!&amp; \leq &amp;\!\!\!\! \errdh{\D_T}{h^{*}_T} + 2(1-\alpha)\left(d_{\H\Delta\H}(\D_{S},\D_{T}) + \lambda\right)\\&#10;&amp; &amp; + 2\sqrt{\frac{\alpha^{2}}{\beta} +  \frac{(1-\alpha)^{2}}{1-\beta}}~\times~\tilde{O}\left(\sqrt{\frac{d}{m}}\right)&#10;\end{eqnarray*}&#10;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642"/>
  <p:tag name="BOXHEIGHT" val="470"/>
  <p:tag name="BOXFONT" val="10"/>
  <p:tag name="BOXWRAP" val="False"/>
  <p:tag name="WORKAROUNDTRANSPARENCYBUG" val="False"/>
  <p:tag name="ALLOWFONTSUBSTITUTION" val="False"/>
  <p:tag name="BITMAPFORMAT" val="png256"/>
  <p:tag name="ORIGWIDTH" val="226"/>
  <p:tag name="PICTUREFILESIZE" val="3365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&#10;\usepackage{color}&#10;&#10;\def\argmin{\mathop{\rm argmin}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&#10;\definecolor{darkblue}{rgb}{0,0,0.6}&#10;&#10;\color{black}{$\alpha$}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"/>
  <p:tag name="PICTUREFILESIZE" val="132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2.4in&#10;&#10;\usepackage{color}&#10;&#10;\def\argmin{\mathop{\rm argmin}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&#10;\definecolor{darkblue}{rgb}{0,0,0.45}&#10;&#10;\noindent&#10;Increasing \color{darkblue}$m_S$ \color{black}corresponds to increasing $m$ and decreasing $\beta$&#10;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256"/>
  <p:tag name="ORIGWIDTH" val="174"/>
  <p:tag name="PICTUREFILESIZE" val="1808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&#10;\usepackage{color}&#10;&#10;\def\argmin{\mathop{\rm argmin}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&#10;$\alpha$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256"/>
  <p:tag name="ORIGWIDTH" val="6"/>
  <p:tag name="PICTUREFILESIZE" val="132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&#10;\usepackage{color}&#10;&#10;\def\argmin{\mathop{\rm argmin}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&#10;Vary distance, $m_S = 2500$, $m_T = 1000$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256"/>
  <p:tag name="ORIGWIDTH" val="169"/>
  <p:tag name="PICTUREFILESIZE" val="1026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&#10;\usepackage{color}&#10;&#10;\def\argmin{\mathop{\rm argmin}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&#10;$\alpha$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256"/>
  <p:tag name="ORIGWIDTH" val="6"/>
  <p:tag name="PICTUREFILESIZE" val="132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&#10;\usepackage{color}&#10;&#10;\def\argmin{\mathop{\rm argmin}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&#10;Vary source size, $m_T = 2500$, $\textrm{dist}=0.715$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256"/>
  <p:tag name="ORIGWIDTH" val="183"/>
  <p:tag name="PICTUREFILESIZE" val="1159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"/>
  <p:tag name="PICTUREFILESIZE" val="399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&#10;\usepackage{color}&#10;&#10;\def\argmin{\mathop{\rm argmin}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&#10;$\alpha$&#10;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256"/>
  <p:tag name="ORIGWIDTH" val="6"/>
  <p:tag name="PICTUREFILESIZE" val="132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textwidth 3.5in&#10;&#10;\usepackage{color}&#10;&#10;\def\argmin{\mathop{\rm argmin}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&#10;\definecolor{purple}{rgb}{0.79,0.08,0.71}&#10;&#10;\color{purple}{$\alpha$}&#10;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6"/>
  <p:tag name="PICTUREFILESIZE" val="1717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definecolor{darkblue}{rgb}{0,0,0.4}&#10;\noindent&#10;\[&#10;\color{black}d_{\H\Delta\H}&#10;\]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25"/>
  <p:tag name="PICTUREFILESIZE" val="258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"/>
  <p:tag name="PICTUREFILESIZE" val="39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amsfonts}&#10;\begin{document}&#10;$\mathbf{v}$&#10;\end{document}&#10;"/>
  <p:tag name="EXTERNALNAME" val="TP_tmp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7"/>
  <p:tag name="PICTUREFILESIZE" val="35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x}_{S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"/>
  <p:tag name="PICTUREFILESIZE" val="69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2E38A8"/>
      </a:accent1>
      <a:accent2>
        <a:srgbClr val="333399"/>
      </a:accent2>
      <a:accent3>
        <a:srgbClr val="FFFFFF"/>
      </a:accent3>
      <a:accent4>
        <a:srgbClr val="000000"/>
      </a:accent4>
      <a:accent5>
        <a:srgbClr val="ADAED1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">
      <a:majorFont>
        <a:latin typeface="Arial"/>
        <a:ea typeface="ヒラギノ角ゴ Pro W3"/>
        <a:cs typeface=""/>
      </a:majorFont>
      <a:minorFont>
        <a:latin typeface="Arial Narrow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  <a:ea typeface="ヒラギノ角ゴ Pro W3" pitchFamily="-80" charset="-128"/>
            <a:sym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 Narrow" pitchFamily="34" charset="0"/>
            <a:ea typeface="ヒラギノ角ゴ Pro W3" pitchFamily="-80" charset="-128"/>
            <a:sym typeface="Arial Narrow" pitchFamily="34" charset="0"/>
          </a:defRPr>
        </a:defPPr>
      </a:lstStyle>
    </a:lnDef>
  </a:objectDefaults>
  <a:extraClrSchemeLst>
    <a:extraClrScheme>
      <a:clrScheme name="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20575</TotalTime>
  <Pages>0</Pages>
  <Words>1850</Words>
  <Characters>0</Characters>
  <Application>Microsoft Office PowerPoint</Application>
  <PresentationFormat>Custom</PresentationFormat>
  <Lines>0</Lines>
  <Paragraphs>329</Paragraphs>
  <Slides>33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53" baseType="lpstr">
      <vt:lpstr>Arial</vt:lpstr>
      <vt:lpstr>ヒラギノ角ゴ Pro W3</vt:lpstr>
      <vt:lpstr>Arial Narrow</vt:lpstr>
      <vt:lpstr>Wingdings</vt:lpstr>
      <vt:lpstr>CMMI10</vt:lpstr>
      <vt:lpstr>CMSY10</vt:lpstr>
      <vt:lpstr>CMEX10</vt:lpstr>
      <vt:lpstr>MSBM10</vt:lpstr>
      <vt:lpstr>CMMI7</vt:lpstr>
      <vt:lpstr>CMMI5</vt:lpstr>
      <vt:lpstr>CMR10</vt:lpstr>
      <vt:lpstr>CMSY10ORIG</vt:lpstr>
      <vt:lpstr>CMBX10</vt:lpstr>
      <vt:lpstr>Times</vt:lpstr>
      <vt:lpstr>宋体</vt:lpstr>
      <vt:lpstr>Times New Roman</vt:lpstr>
      <vt:lpstr>Lucida Grande</vt:lpstr>
      <vt:lpstr>Tahoma</vt:lpstr>
      <vt:lpstr>Title</vt:lpstr>
      <vt:lpstr>Chart</vt:lpstr>
      <vt:lpstr>Adapting Natural Language Processing Systems to New Domains</vt:lpstr>
      <vt:lpstr>NLP models – Single domain setting</vt:lpstr>
      <vt:lpstr>NLP models – Single domain setting</vt:lpstr>
      <vt:lpstr>NLP models, different domains</vt:lpstr>
      <vt:lpstr>NLP models, different domains</vt:lpstr>
      <vt:lpstr>2-part talk</vt:lpstr>
      <vt:lpstr>Sentiment classification</vt:lpstr>
      <vt:lpstr>Books &amp; kitchen appliances</vt:lpstr>
      <vt:lpstr>SCL: 2-step learning process</vt:lpstr>
      <vt:lpstr>SCL: making domains look similar</vt:lpstr>
      <vt:lpstr>SCL: pivot features</vt:lpstr>
      <vt:lpstr>SCL unlabeled step: pivot predictors</vt:lpstr>
      <vt:lpstr>SCL: dimensionality reduction</vt:lpstr>
      <vt:lpstr>Back to labeled training / testing</vt:lpstr>
      <vt:lpstr>Using labeled target data</vt:lpstr>
      <vt:lpstr>Inspirations for SCL</vt:lpstr>
      <vt:lpstr>Sentiment classification data</vt:lpstr>
      <vt:lpstr>Visualizing   (books &amp; kitchen)</vt:lpstr>
      <vt:lpstr>Slide 19</vt:lpstr>
      <vt:lpstr>Theoretical Analysis: Using labeled data from multiple domains</vt:lpstr>
      <vt:lpstr>Relating source &amp; target error</vt:lpstr>
      <vt:lpstr>Slide 22</vt:lpstr>
      <vt:lpstr>Slide 23</vt:lpstr>
      <vt:lpstr>Domain Adaptation Assumption</vt:lpstr>
      <vt:lpstr>Combining source &amp; target labeled data</vt:lpstr>
      <vt:lpstr>A bound on the target risk</vt:lpstr>
      <vt:lpstr>Computing the terms in the bound</vt:lpstr>
      <vt:lpstr>Evaluating the bound: parameters</vt:lpstr>
      <vt:lpstr>Slide 29</vt:lpstr>
      <vt:lpstr>Slide 30</vt:lpstr>
      <vt:lpstr>Slide 31</vt:lpstr>
      <vt:lpstr>Domain Adaptation: Theory and practice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Tailoring Word Alignments to Syntactic Machine Translation</dc:title>
  <dc:creator>blitzer</dc:creator>
  <cp:lastModifiedBy>Windows User</cp:lastModifiedBy>
  <cp:revision>897</cp:revision>
  <dcterms:modified xsi:type="dcterms:W3CDTF">2009-06-20T19:58:38Z</dcterms:modified>
</cp:coreProperties>
</file>