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3"/>
  </p:notesMasterIdLst>
  <p:sldIdLst>
    <p:sldId id="256" r:id="rId2"/>
    <p:sldId id="293" r:id="rId3"/>
    <p:sldId id="299" r:id="rId4"/>
    <p:sldId id="289" r:id="rId5"/>
    <p:sldId id="292" r:id="rId6"/>
    <p:sldId id="291" r:id="rId7"/>
    <p:sldId id="294" r:id="rId8"/>
    <p:sldId id="296" r:id="rId9"/>
    <p:sldId id="297" r:id="rId10"/>
    <p:sldId id="298" r:id="rId11"/>
    <p:sldId id="300" r:id="rId12"/>
    <p:sldId id="301" r:id="rId13"/>
    <p:sldId id="302" r:id="rId14"/>
    <p:sldId id="282" r:id="rId15"/>
    <p:sldId id="284" r:id="rId16"/>
    <p:sldId id="303" r:id="rId17"/>
    <p:sldId id="283" r:id="rId18"/>
    <p:sldId id="304" r:id="rId19"/>
    <p:sldId id="306" r:id="rId20"/>
    <p:sldId id="285" r:id="rId21"/>
    <p:sldId id="310" r:id="rId22"/>
    <p:sldId id="311" r:id="rId23"/>
    <p:sldId id="312" r:id="rId24"/>
    <p:sldId id="313" r:id="rId25"/>
    <p:sldId id="314" r:id="rId26"/>
    <p:sldId id="308" r:id="rId27"/>
    <p:sldId id="307" r:id="rId28"/>
    <p:sldId id="309" r:id="rId29"/>
    <p:sldId id="315" r:id="rId30"/>
    <p:sldId id="316" r:id="rId31"/>
    <p:sldId id="317" r:id="rId32"/>
  </p:sldIdLst>
  <p:sldSz cx="9144000" cy="6858000" type="screen4x3"/>
  <p:notesSz cx="6858000" cy="9144000"/>
  <p:custDataLst>
    <p:tags r:id="rId34"/>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C"/>
    <a:srgbClr val="028C26"/>
    <a:srgbClr val="00964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1" autoAdjust="0"/>
    <p:restoredTop sz="94660"/>
  </p:normalViewPr>
  <p:slideViewPr>
    <p:cSldViewPr>
      <p:cViewPr varScale="1">
        <p:scale>
          <a:sx n="83" d="100"/>
          <a:sy n="83" d="100"/>
        </p:scale>
        <p:origin x="-45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4A75E-43A8-4101-A3F5-6ED02DF90728}" type="datetimeFigureOut">
              <a:rPr lang="en-US" smtClean="0"/>
              <a:pPr/>
              <a:t>8/4/2008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C4F5C5-AC21-4BF4-A7A3-2833CA1A8E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I</a:t>
            </a:r>
            <a:r>
              <a:rPr lang="en-US" baseline="0" dirty="0" smtClean="0"/>
              <a:t> was accepted to MIT, but I decided to go to Penn because I thought it was the better school for me.</a:t>
            </a:r>
            <a:endParaRPr lang="en-US" dirty="0"/>
          </a:p>
        </p:txBody>
      </p:sp>
      <p:sp>
        <p:nvSpPr>
          <p:cNvPr id="4" name="Slide Number Placeholder 3"/>
          <p:cNvSpPr>
            <a:spLocks noGrp="1"/>
          </p:cNvSpPr>
          <p:nvPr>
            <p:ph type="sldNum" sz="quarter" idx="10"/>
          </p:nvPr>
        </p:nvSpPr>
        <p:spPr/>
        <p:txBody>
          <a:bodyPr/>
          <a:lstStyle/>
          <a:p>
            <a:fld id="{15C4F5C5-AC21-4BF4-A7A3-2833CA1A8EA5}"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C4F5C5-AC21-4BF4-A7A3-2833CA1A8EA5}"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727605" y="2354792"/>
            <a:ext cx="7781394" cy="750205"/>
          </a:xfrm>
          <a:ln algn="ctr"/>
        </p:spPr>
        <p:txBody>
          <a:bodyPr lIns="0" tIns="0" rIns="0" bIns="0" anchor="b"/>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18435" name="Rectangle 3"/>
          <p:cNvSpPr>
            <a:spLocks noGrp="1" noChangeArrowheads="1"/>
          </p:cNvSpPr>
          <p:nvPr>
            <p:ph type="subTitle" idx="1"/>
          </p:nvPr>
        </p:nvSpPr>
        <p:spPr>
          <a:xfrm>
            <a:off x="727606" y="4373562"/>
            <a:ext cx="7770811" cy="473207"/>
          </a:xfrm>
        </p:spPr>
        <p:txBody>
          <a:bodyPr lIns="0" tIns="0" rIns="0" bIns="0" anchor="b"/>
          <a:lstStyle>
            <a:lvl1pPr marL="0" indent="0">
              <a:spcBef>
                <a:spcPct val="0"/>
              </a:spcBef>
              <a:buFont typeface="Wingdings" pitchFamily="2" charset="2"/>
              <a:buNone/>
              <a:defRPr sz="3400">
                <a:solidFill>
                  <a:schemeClr val="tx2"/>
                </a:solidFill>
              </a:defRPr>
            </a:lvl1pPr>
          </a:lstStyle>
          <a:p>
            <a:r>
              <a:rPr lang="en-US" smtClean="0"/>
              <a:t>Click to edit Master subtitle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emo Video etc slides">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727606" y="2529417"/>
            <a:ext cx="7781394" cy="750205"/>
          </a:xfrm>
          <a:ln algn="ctr"/>
        </p:spPr>
        <p:txBody>
          <a:bodyPr lIns="0" tIns="0" rIns="0" bIns="0" anchor="b"/>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18435" name="Rectangle 3"/>
          <p:cNvSpPr>
            <a:spLocks noGrp="1" noChangeArrowheads="1"/>
          </p:cNvSpPr>
          <p:nvPr>
            <p:ph type="subTitle" idx="1"/>
          </p:nvPr>
        </p:nvSpPr>
        <p:spPr>
          <a:xfrm>
            <a:off x="727606" y="4489979"/>
            <a:ext cx="7770811" cy="473207"/>
          </a:xfrm>
        </p:spPr>
        <p:txBody>
          <a:bodyPr lIns="0" tIns="0" rIns="0" bIns="0" anchor="b"/>
          <a:lstStyle>
            <a:lvl1pPr marL="0" indent="0">
              <a:spcBef>
                <a:spcPct val="0"/>
              </a:spcBef>
              <a:buFont typeface="Wingdings" pitchFamily="2" charset="2"/>
              <a:buNone/>
              <a:defRPr sz="3400">
                <a:solidFill>
                  <a:schemeClr val="tx2"/>
                </a:solidFill>
              </a:defRPr>
            </a:lvl1pPr>
          </a:lstStyle>
          <a:p>
            <a:r>
              <a:rPr lang="en-US" smtClean="0"/>
              <a:t>Click to edit Master subtitle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414198"/>
            <a:ext cx="8380412" cy="750205"/>
          </a:xfrm>
        </p:spPr>
        <p:txBody>
          <a:bodyPr/>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2600062"/>
            <a:ext cx="8380412" cy="2076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414198"/>
            <a:ext cx="8380412" cy="750205"/>
          </a:xfrm>
        </p:spPr>
        <p:txBody>
          <a:bodyPr/>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0735" y="2599798"/>
            <a:ext cx="4126177" cy="1874359"/>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3912" y="2599798"/>
            <a:ext cx="4127500" cy="1874359"/>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414198"/>
            <a:ext cx="8380412" cy="750205"/>
          </a:xfrm>
        </p:spPr>
        <p:txBody>
          <a:bodyPr/>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1414198"/>
            <a:ext cx="8380412" cy="750205"/>
          </a:xfrm>
        </p:spPr>
        <p:txBody>
          <a:bodyPr/>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2600062"/>
            <a:ext cx="8380412" cy="2076450"/>
          </a:xfrm>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t="-1000" b="-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414198"/>
            <a:ext cx="8380412"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 Slide</a:t>
            </a:r>
          </a:p>
        </p:txBody>
      </p:sp>
      <p:sp>
        <p:nvSpPr>
          <p:cNvPr id="1027" name="Rectangle 8"/>
          <p:cNvSpPr>
            <a:spLocks noGrp="1" noChangeArrowheads="1"/>
          </p:cNvSpPr>
          <p:nvPr>
            <p:ph type="body" idx="1"/>
          </p:nvPr>
        </p:nvSpPr>
        <p:spPr bwMode="auto">
          <a:xfrm>
            <a:off x="381000" y="2600062"/>
            <a:ext cx="8380412" cy="20764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6" name="Picture 5" descr="MSRChineseLogo_Black.png"/>
          <p:cNvPicPr>
            <a:picLocks noChangeAspect="1"/>
          </p:cNvPicPr>
          <p:nvPr/>
        </p:nvPicPr>
        <p:blipFill>
          <a:blip r:embed="rId10" cstate="print"/>
          <a:stretch>
            <a:fillRect/>
          </a:stretch>
        </p:blipFill>
        <p:spPr>
          <a:xfrm>
            <a:off x="7182004" y="138267"/>
            <a:ext cx="1070803" cy="436913"/>
          </a:xfrm>
          <a:prstGeom prst="rect">
            <a:avLst/>
          </a:prstGeom>
        </p:spPr>
      </p:pic>
    </p:spTree>
  </p:cSld>
  <p:clrMap bg1="dk2" tx1="lt1" bg2="dk1"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transition>
    <p:fade/>
  </p:transition>
  <p:timing>
    <p:tnLst>
      <p:par>
        <p:cTn id="1" dur="indefinite" restart="never" nodeType="tmRoot"/>
      </p:par>
    </p:tnLst>
  </p:timing>
  <p:txStyles>
    <p:titleStyle>
      <a:lvl1pPr algn="l" defTabSz="912777" rtl="0" eaLnBrk="1" fontAlgn="base" hangingPunct="1">
        <a:lnSpc>
          <a:spcPct val="90000"/>
        </a:lnSpc>
        <a:spcBef>
          <a:spcPct val="0"/>
        </a:spcBef>
        <a:spcAft>
          <a:spcPct val="0"/>
        </a:spcAft>
        <a:defRPr lang="en-US" sz="5400" b="0" cap="none" spc="-300" dirty="0" smtClean="0">
          <a:ln w="3175">
            <a:noFill/>
          </a:ln>
          <a:gradFill flip="none" rotWithShape="1">
            <a:gsLst>
              <a:gs pos="28000">
                <a:srgbClr val="FEF9DA"/>
              </a:gs>
              <a:gs pos="52000">
                <a:schemeClr val="accent1"/>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vl2pPr algn="l" defTabSz="912777" rtl="0" eaLnBrk="1" fontAlgn="base" hangingPunct="1">
        <a:lnSpc>
          <a:spcPct val="90000"/>
        </a:lnSpc>
        <a:spcBef>
          <a:spcPct val="0"/>
        </a:spcBef>
        <a:spcAft>
          <a:spcPct val="0"/>
        </a:spcAft>
        <a:defRPr sz="4500">
          <a:solidFill>
            <a:schemeClr val="tx2"/>
          </a:solidFill>
          <a:latin typeface="Segoe Semibold" pitchFamily="34" charset="0"/>
        </a:defRPr>
      </a:lvl2pPr>
      <a:lvl3pPr algn="l" defTabSz="912777" rtl="0" eaLnBrk="1" fontAlgn="base" hangingPunct="1">
        <a:lnSpc>
          <a:spcPct val="90000"/>
        </a:lnSpc>
        <a:spcBef>
          <a:spcPct val="0"/>
        </a:spcBef>
        <a:spcAft>
          <a:spcPct val="0"/>
        </a:spcAft>
        <a:defRPr sz="4500">
          <a:solidFill>
            <a:schemeClr val="tx2"/>
          </a:solidFill>
          <a:latin typeface="Segoe Semibold" pitchFamily="34" charset="0"/>
        </a:defRPr>
      </a:lvl3pPr>
      <a:lvl4pPr algn="l" defTabSz="912777" rtl="0" eaLnBrk="1" fontAlgn="base" hangingPunct="1">
        <a:lnSpc>
          <a:spcPct val="90000"/>
        </a:lnSpc>
        <a:spcBef>
          <a:spcPct val="0"/>
        </a:spcBef>
        <a:spcAft>
          <a:spcPct val="0"/>
        </a:spcAft>
        <a:defRPr sz="4500">
          <a:solidFill>
            <a:schemeClr val="tx2"/>
          </a:solidFill>
          <a:latin typeface="Segoe Semibold" pitchFamily="34" charset="0"/>
        </a:defRPr>
      </a:lvl4pPr>
      <a:lvl5pPr algn="l" defTabSz="912777" rtl="0" eaLnBrk="1" fontAlgn="base" hangingPunct="1">
        <a:lnSpc>
          <a:spcPct val="90000"/>
        </a:lnSpc>
        <a:spcBef>
          <a:spcPct val="0"/>
        </a:spcBef>
        <a:spcAft>
          <a:spcPct val="0"/>
        </a:spcAft>
        <a:defRPr sz="4500">
          <a:solidFill>
            <a:schemeClr val="tx2"/>
          </a:solidFill>
          <a:latin typeface="Segoe Semibold" pitchFamily="34" charset="0"/>
        </a:defRPr>
      </a:lvl5pPr>
      <a:lvl6pPr marL="380970" algn="l" defTabSz="914063" rtl="0" eaLnBrk="1" fontAlgn="base" hangingPunct="1">
        <a:lnSpc>
          <a:spcPct val="90000"/>
        </a:lnSpc>
        <a:spcBef>
          <a:spcPct val="0"/>
        </a:spcBef>
        <a:spcAft>
          <a:spcPct val="0"/>
        </a:spcAft>
        <a:defRPr sz="4500">
          <a:solidFill>
            <a:schemeClr val="tx2"/>
          </a:solidFill>
          <a:latin typeface="Segoe Semibold" pitchFamily="34" charset="0"/>
        </a:defRPr>
      </a:lvl6pPr>
      <a:lvl7pPr marL="761940" algn="l" defTabSz="914063" rtl="0" eaLnBrk="1" fontAlgn="base" hangingPunct="1">
        <a:lnSpc>
          <a:spcPct val="90000"/>
        </a:lnSpc>
        <a:spcBef>
          <a:spcPct val="0"/>
        </a:spcBef>
        <a:spcAft>
          <a:spcPct val="0"/>
        </a:spcAft>
        <a:defRPr sz="4500">
          <a:solidFill>
            <a:schemeClr val="tx2"/>
          </a:solidFill>
          <a:latin typeface="Segoe Semibold" pitchFamily="34" charset="0"/>
        </a:defRPr>
      </a:lvl7pPr>
      <a:lvl8pPr marL="1142908" algn="l" defTabSz="914063" rtl="0" eaLnBrk="1" fontAlgn="base" hangingPunct="1">
        <a:lnSpc>
          <a:spcPct val="90000"/>
        </a:lnSpc>
        <a:spcBef>
          <a:spcPct val="0"/>
        </a:spcBef>
        <a:spcAft>
          <a:spcPct val="0"/>
        </a:spcAft>
        <a:defRPr sz="4500">
          <a:solidFill>
            <a:schemeClr val="tx2"/>
          </a:solidFill>
          <a:latin typeface="Segoe Semibold" pitchFamily="34" charset="0"/>
        </a:defRPr>
      </a:lvl8pPr>
      <a:lvl9pPr marL="1523878" algn="l" defTabSz="914063" rtl="0" eaLnBrk="1" fontAlgn="base" hangingPunct="1">
        <a:lnSpc>
          <a:spcPct val="90000"/>
        </a:lnSpc>
        <a:spcBef>
          <a:spcPct val="0"/>
        </a:spcBef>
        <a:spcAft>
          <a:spcPct val="0"/>
        </a:spcAft>
        <a:defRPr sz="4500">
          <a:solidFill>
            <a:schemeClr val="tx2"/>
          </a:solidFill>
          <a:latin typeface="Segoe Semibold" pitchFamily="34" charset="0"/>
        </a:defRPr>
      </a:lvl9pPr>
    </p:titleStyle>
    <p:bodyStyle>
      <a:lvl1pPr marL="382573" indent="-382573" algn="l" defTabSz="912777" rtl="0" eaLnBrk="1" fontAlgn="base" hangingPunct="1">
        <a:lnSpc>
          <a:spcPct val="90000"/>
        </a:lnSpc>
        <a:spcBef>
          <a:spcPct val="30000"/>
        </a:spcBef>
        <a:spcAft>
          <a:spcPct val="0"/>
        </a:spcAft>
        <a:buClr>
          <a:schemeClr val="tx2"/>
        </a:buClr>
        <a:buSzPct val="95000"/>
        <a:buFontTx/>
        <a:buBlip>
          <a:blip r:embed="rId11"/>
        </a:buBlip>
        <a:defRPr sz="3000">
          <a:solidFill>
            <a:schemeClr val="tx1"/>
          </a:solidFill>
          <a:latin typeface="+mn-lt"/>
          <a:ea typeface="+mn-ea"/>
          <a:cs typeface="+mn-cs"/>
        </a:defRPr>
      </a:lvl1pPr>
      <a:lvl2pPr marL="704822" indent="-317487" algn="l" defTabSz="912777" rtl="0" eaLnBrk="1" fontAlgn="base" hangingPunct="1">
        <a:lnSpc>
          <a:spcPct val="90000"/>
        </a:lnSpc>
        <a:spcBef>
          <a:spcPct val="30000"/>
        </a:spcBef>
        <a:spcAft>
          <a:spcPct val="0"/>
        </a:spcAft>
        <a:buClr>
          <a:schemeClr val="tx2"/>
        </a:buClr>
        <a:buSzPct val="80000"/>
        <a:buFontTx/>
        <a:buBlip>
          <a:blip r:embed="rId12"/>
        </a:buBlip>
        <a:defRPr sz="2700">
          <a:solidFill>
            <a:schemeClr val="tx1"/>
          </a:solidFill>
          <a:latin typeface="+mn-lt"/>
        </a:defRPr>
      </a:lvl2pPr>
      <a:lvl3pPr marL="988974" indent="-282564" algn="l" defTabSz="912777" rtl="0" eaLnBrk="1" fontAlgn="base" hangingPunct="1">
        <a:lnSpc>
          <a:spcPct val="90000"/>
        </a:lnSpc>
        <a:spcBef>
          <a:spcPct val="30000"/>
        </a:spcBef>
        <a:spcAft>
          <a:spcPct val="0"/>
        </a:spcAft>
        <a:buClr>
          <a:schemeClr val="tx2"/>
        </a:buClr>
        <a:buSzPct val="80000"/>
        <a:buFontTx/>
        <a:buBlip>
          <a:blip r:embed="rId12"/>
        </a:buBlip>
        <a:defRPr sz="2300">
          <a:solidFill>
            <a:schemeClr val="tx1"/>
          </a:solidFill>
          <a:latin typeface="+mn-lt"/>
        </a:defRPr>
      </a:lvl3pPr>
      <a:lvl4pPr marL="1266774" indent="-276214" algn="l" defTabSz="912777" rtl="0" eaLnBrk="1" fontAlgn="base" hangingPunct="1">
        <a:lnSpc>
          <a:spcPct val="90000"/>
        </a:lnSpc>
        <a:spcBef>
          <a:spcPct val="30000"/>
        </a:spcBef>
        <a:spcAft>
          <a:spcPct val="0"/>
        </a:spcAft>
        <a:buClr>
          <a:schemeClr val="tx2"/>
        </a:buClr>
        <a:buSzPct val="80000"/>
        <a:buFontTx/>
        <a:buBlip>
          <a:blip r:embed="rId12"/>
        </a:buBlip>
        <a:defRPr sz="2000">
          <a:solidFill>
            <a:schemeClr val="tx1"/>
          </a:solidFill>
          <a:latin typeface="+mn-lt"/>
        </a:defRPr>
      </a:lvl4pPr>
      <a:lvl5pPr marL="1530289" indent="-260340" algn="l" defTabSz="912777" rtl="0" eaLnBrk="1" fontAlgn="base" hangingPunct="1">
        <a:lnSpc>
          <a:spcPct val="90000"/>
        </a:lnSpc>
        <a:spcBef>
          <a:spcPct val="30000"/>
        </a:spcBef>
        <a:spcAft>
          <a:spcPct val="0"/>
        </a:spcAft>
        <a:buClr>
          <a:schemeClr val="tx2"/>
        </a:buClr>
        <a:buSzPct val="80000"/>
        <a:buFontTx/>
        <a:buBlip>
          <a:blip r:embed="rId12"/>
        </a:buBlip>
        <a:defRPr sz="2000">
          <a:solidFill>
            <a:schemeClr val="tx1"/>
          </a:solidFill>
          <a:latin typeface="+mn-lt"/>
        </a:defRPr>
      </a:lvl5pPr>
      <a:lvl6pPr marL="1911463" indent="-261916" algn="l" defTabSz="914063" rtl="0" eaLnBrk="1" fontAlgn="base" hangingPunct="1">
        <a:lnSpc>
          <a:spcPct val="90000"/>
        </a:lnSpc>
        <a:spcBef>
          <a:spcPct val="30000"/>
        </a:spcBef>
        <a:spcAft>
          <a:spcPct val="0"/>
        </a:spcAft>
        <a:buClr>
          <a:schemeClr val="tx2"/>
        </a:buClr>
        <a:buSzPct val="80000"/>
        <a:buFont typeface="Wingdings" pitchFamily="2" charset="2"/>
        <a:buBlip>
          <a:blip r:embed="rId13"/>
        </a:buBlip>
        <a:defRPr sz="2000">
          <a:solidFill>
            <a:schemeClr val="tx1"/>
          </a:solidFill>
          <a:latin typeface="+mn-lt"/>
        </a:defRPr>
      </a:lvl6pPr>
      <a:lvl7pPr marL="2292432" indent="-261916" algn="l" defTabSz="914063" rtl="0" eaLnBrk="1" fontAlgn="base" hangingPunct="1">
        <a:lnSpc>
          <a:spcPct val="90000"/>
        </a:lnSpc>
        <a:spcBef>
          <a:spcPct val="30000"/>
        </a:spcBef>
        <a:spcAft>
          <a:spcPct val="0"/>
        </a:spcAft>
        <a:buClr>
          <a:schemeClr val="tx2"/>
        </a:buClr>
        <a:buSzPct val="80000"/>
        <a:buFont typeface="Wingdings" pitchFamily="2" charset="2"/>
        <a:buBlip>
          <a:blip r:embed="rId13"/>
        </a:buBlip>
        <a:defRPr sz="2000">
          <a:solidFill>
            <a:schemeClr val="tx1"/>
          </a:solidFill>
          <a:latin typeface="+mn-lt"/>
        </a:defRPr>
      </a:lvl7pPr>
      <a:lvl8pPr marL="2673401" indent="-261916" algn="l" defTabSz="914063" rtl="0" eaLnBrk="1" fontAlgn="base" hangingPunct="1">
        <a:lnSpc>
          <a:spcPct val="90000"/>
        </a:lnSpc>
        <a:spcBef>
          <a:spcPct val="30000"/>
        </a:spcBef>
        <a:spcAft>
          <a:spcPct val="0"/>
        </a:spcAft>
        <a:buClr>
          <a:schemeClr val="tx2"/>
        </a:buClr>
        <a:buSzPct val="80000"/>
        <a:buFont typeface="Wingdings" pitchFamily="2" charset="2"/>
        <a:buBlip>
          <a:blip r:embed="rId13"/>
        </a:buBlip>
        <a:defRPr sz="2000">
          <a:solidFill>
            <a:schemeClr val="tx1"/>
          </a:solidFill>
          <a:latin typeface="+mn-lt"/>
        </a:defRPr>
      </a:lvl8pPr>
      <a:lvl9pPr marL="3054371" indent="-261916" algn="l" defTabSz="914063" rtl="0" eaLnBrk="1" fontAlgn="base" hangingPunct="1">
        <a:lnSpc>
          <a:spcPct val="90000"/>
        </a:lnSpc>
        <a:spcBef>
          <a:spcPct val="30000"/>
        </a:spcBef>
        <a:spcAft>
          <a:spcPct val="0"/>
        </a:spcAft>
        <a:buClr>
          <a:schemeClr val="tx2"/>
        </a:buClr>
        <a:buSzPct val="80000"/>
        <a:buFont typeface="Wingdings" pitchFamily="2" charset="2"/>
        <a:buBlip>
          <a:blip r:embed="rId13"/>
        </a:buBlip>
        <a:defRPr sz="2000">
          <a:solidFill>
            <a:schemeClr val="tx1"/>
          </a:solidFill>
          <a:latin typeface="+mn-lt"/>
        </a:defRPr>
      </a:lvl9pPr>
    </p:bodyStyle>
    <p:otherStyle>
      <a:defPPr>
        <a:defRPr lang="en-US"/>
      </a:defPPr>
      <a:lvl1pPr marL="0" algn="l" defTabSz="761940" rtl="0" eaLnBrk="1" latinLnBrk="0" hangingPunct="1">
        <a:defRPr sz="1500" kern="1200">
          <a:solidFill>
            <a:schemeClr val="tx1"/>
          </a:solidFill>
          <a:latin typeface="+mn-lt"/>
          <a:ea typeface="+mn-ea"/>
          <a:cs typeface="+mn-cs"/>
        </a:defRPr>
      </a:lvl1pPr>
      <a:lvl2pPr marL="380970" algn="l" defTabSz="761940" rtl="0" eaLnBrk="1" latinLnBrk="0" hangingPunct="1">
        <a:defRPr sz="1500" kern="1200">
          <a:solidFill>
            <a:schemeClr val="tx1"/>
          </a:solidFill>
          <a:latin typeface="+mn-lt"/>
          <a:ea typeface="+mn-ea"/>
          <a:cs typeface="+mn-cs"/>
        </a:defRPr>
      </a:lvl2pPr>
      <a:lvl3pPr marL="761940" algn="l" defTabSz="761940" rtl="0" eaLnBrk="1" latinLnBrk="0" hangingPunct="1">
        <a:defRPr sz="1500" kern="1200">
          <a:solidFill>
            <a:schemeClr val="tx1"/>
          </a:solidFill>
          <a:latin typeface="+mn-lt"/>
          <a:ea typeface="+mn-ea"/>
          <a:cs typeface="+mn-cs"/>
        </a:defRPr>
      </a:lvl3pPr>
      <a:lvl4pPr marL="1142908" algn="l" defTabSz="761940" rtl="0" eaLnBrk="1" latinLnBrk="0" hangingPunct="1">
        <a:defRPr sz="1500" kern="1200">
          <a:solidFill>
            <a:schemeClr val="tx1"/>
          </a:solidFill>
          <a:latin typeface="+mn-lt"/>
          <a:ea typeface="+mn-ea"/>
          <a:cs typeface="+mn-cs"/>
        </a:defRPr>
      </a:lvl4pPr>
      <a:lvl5pPr marL="1523878" algn="l" defTabSz="761940" rtl="0" eaLnBrk="1" latinLnBrk="0" hangingPunct="1">
        <a:defRPr sz="1500" kern="1200">
          <a:solidFill>
            <a:schemeClr val="tx1"/>
          </a:solidFill>
          <a:latin typeface="+mn-lt"/>
          <a:ea typeface="+mn-ea"/>
          <a:cs typeface="+mn-cs"/>
        </a:defRPr>
      </a:lvl5pPr>
      <a:lvl6pPr marL="1904848" algn="l" defTabSz="761940" rtl="0" eaLnBrk="1" latinLnBrk="0" hangingPunct="1">
        <a:defRPr sz="1500" kern="1200">
          <a:solidFill>
            <a:schemeClr val="tx1"/>
          </a:solidFill>
          <a:latin typeface="+mn-lt"/>
          <a:ea typeface="+mn-ea"/>
          <a:cs typeface="+mn-cs"/>
        </a:defRPr>
      </a:lvl6pPr>
      <a:lvl7pPr marL="2285818" algn="l" defTabSz="761940" rtl="0" eaLnBrk="1" latinLnBrk="0" hangingPunct="1">
        <a:defRPr sz="1500" kern="1200">
          <a:solidFill>
            <a:schemeClr val="tx1"/>
          </a:solidFill>
          <a:latin typeface="+mn-lt"/>
          <a:ea typeface="+mn-ea"/>
          <a:cs typeface="+mn-cs"/>
        </a:defRPr>
      </a:lvl7pPr>
      <a:lvl8pPr marL="2666787" algn="l" defTabSz="761940" rtl="0" eaLnBrk="1" latinLnBrk="0" hangingPunct="1">
        <a:defRPr sz="1500" kern="1200">
          <a:solidFill>
            <a:schemeClr val="tx1"/>
          </a:solidFill>
          <a:latin typeface="+mn-lt"/>
          <a:ea typeface="+mn-ea"/>
          <a:cs typeface="+mn-cs"/>
        </a:defRPr>
      </a:lvl8pPr>
      <a:lvl9pPr marL="3047756" algn="l" defTabSz="76194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86" y="2362200"/>
            <a:ext cx="8839200" cy="1412694"/>
          </a:xfrm>
        </p:spPr>
        <p:txBody>
          <a:bodyPr/>
          <a:lstStyle/>
          <a:p>
            <a:pPr algn="ctr"/>
            <a:r>
              <a:rPr lang="zh-CN" altLang="en-US" dirty="0" smtClean="0"/>
              <a:t>学而时习之：</a:t>
            </a:r>
            <a:r>
              <a:rPr altLang="zh-CN" smtClean="0"/>
              <a:t>Being </a:t>
            </a:r>
            <a:r>
              <a:rPr sz="4800" smtClean="0"/>
              <a:t>a Successful Graduate Student</a:t>
            </a:r>
            <a:endParaRPr lang="en-US" sz="4800" dirty="0"/>
          </a:p>
        </p:txBody>
      </p:sp>
      <p:sp>
        <p:nvSpPr>
          <p:cNvPr id="3" name="Subtitle 2"/>
          <p:cNvSpPr>
            <a:spLocks noGrp="1"/>
          </p:cNvSpPr>
          <p:nvPr>
            <p:ph type="subTitle" idx="1"/>
          </p:nvPr>
        </p:nvSpPr>
        <p:spPr>
          <a:xfrm>
            <a:off x="1752601" y="4373562"/>
            <a:ext cx="5333999" cy="498598"/>
          </a:xfrm>
        </p:spPr>
        <p:txBody>
          <a:bodyPr/>
          <a:lstStyle/>
          <a:p>
            <a:pPr algn="ctr"/>
            <a:r>
              <a:rPr lang="en-US" sz="3600" dirty="0" smtClean="0"/>
              <a:t>John Blitzer</a:t>
            </a:r>
            <a:endParaRPr lang="en-US" sz="3600" dirty="0"/>
          </a:p>
        </p:txBody>
      </p:sp>
      <p:sp>
        <p:nvSpPr>
          <p:cNvPr id="4" name="Subtitle 2"/>
          <p:cNvSpPr txBox="1">
            <a:spLocks/>
          </p:cNvSpPr>
          <p:nvPr/>
        </p:nvSpPr>
        <p:spPr bwMode="auto">
          <a:xfrm>
            <a:off x="1752600" y="5292602"/>
            <a:ext cx="5333999" cy="88639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marL="0" marR="0" lvl="0" indent="0" algn="ctr" defTabSz="912777" rtl="0" eaLnBrk="1" fontAlgn="base" latinLnBrk="0" hangingPunct="1">
              <a:lnSpc>
                <a:spcPct val="90000"/>
              </a:lnSpc>
              <a:spcBef>
                <a:spcPct val="0"/>
              </a:spcBef>
              <a:spcAft>
                <a:spcPct val="0"/>
              </a:spcAft>
              <a:buClr>
                <a:schemeClr val="tx2"/>
              </a:buClr>
              <a:buSzPct val="95000"/>
              <a:buFont typeface="Wingdings" pitchFamily="2" charset="2"/>
              <a:buNone/>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With materials lifted from: Jorge Cham, </a:t>
            </a:r>
            <a:r>
              <a:rPr kumimoji="0" lang="zh-CN" altLang="en-US" sz="3200" b="0" i="0" u="none" strike="noStrike" kern="0" cap="none" spc="0" normalizeH="0" baseline="0" noProof="0" dirty="0" smtClean="0">
                <a:ln>
                  <a:noFill/>
                </a:ln>
                <a:solidFill>
                  <a:schemeClr val="tx2"/>
                </a:solidFill>
                <a:effectLst/>
                <a:uLnTx/>
                <a:uFillTx/>
                <a:latin typeface="+mn-lt"/>
                <a:ea typeface="+mn-ea"/>
                <a:cs typeface="+mn-cs"/>
              </a:rPr>
              <a:t>孔子</a:t>
            </a:r>
            <a:endParaRPr kumimoji="0" 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405"/>
            <a:ext cx="8380412" cy="609398"/>
          </a:xfrm>
        </p:spPr>
        <p:txBody>
          <a:bodyPr/>
          <a:lstStyle/>
          <a:p>
            <a:r>
              <a:rPr sz="4400" smtClean="0"/>
              <a:t>Use your strengths</a:t>
            </a:r>
            <a:endParaRPr lang="en-US" sz="4400" dirty="0"/>
          </a:p>
        </p:txBody>
      </p:sp>
      <p:pic>
        <p:nvPicPr>
          <p:cNvPr id="2050" name="Picture 2" descr="C:\Documents and Settings\i-jblitz\Desktop\john\jbpic.JPG"/>
          <p:cNvPicPr>
            <a:picLocks noGrp="1" noChangeAspect="1" noChangeArrowheads="1"/>
          </p:cNvPicPr>
          <p:nvPr>
            <p:ph idx="1"/>
          </p:nvPr>
        </p:nvPicPr>
        <p:blipFill>
          <a:blip r:embed="rId2"/>
          <a:srcRect/>
          <a:stretch>
            <a:fillRect/>
          </a:stretch>
        </p:blipFill>
        <p:spPr bwMode="auto">
          <a:xfrm>
            <a:off x="6172200" y="1609725"/>
            <a:ext cx="2333625" cy="2200275"/>
          </a:xfrm>
          <a:prstGeom prst="rect">
            <a:avLst/>
          </a:prstGeom>
          <a:noFill/>
        </p:spPr>
      </p:pic>
      <p:sp>
        <p:nvSpPr>
          <p:cNvPr id="6" name="Content Placeholder 2"/>
          <p:cNvSpPr txBox="1">
            <a:spLocks/>
          </p:cNvSpPr>
          <p:nvPr/>
        </p:nvSpPr>
        <p:spPr bwMode="auto">
          <a:xfrm>
            <a:off x="152400" y="2133600"/>
            <a:ext cx="6019800" cy="215751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382573" marR="0" lvl="0" indent="-382573" algn="l" defTabSz="912777" rtl="0" eaLnBrk="1" fontAlgn="base" latinLnBrk="0" hangingPunct="1">
              <a:lnSpc>
                <a:spcPct val="90000"/>
              </a:lnSpc>
              <a:spcBef>
                <a:spcPts val="3000"/>
              </a:spcBef>
              <a:spcAft>
                <a:spcPct val="0"/>
              </a:spcAft>
              <a:buClr>
                <a:schemeClr val="tx2"/>
              </a:buClr>
              <a:buSzPct val="95000"/>
              <a:buFontTx/>
              <a:buBlip>
                <a:blip r:embed="rId3"/>
              </a:buBlip>
              <a:tabLst/>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I </a:t>
            </a:r>
            <a:r>
              <a:rPr lang="en-US" altLang="zh-CN" sz="3200" kern="0" dirty="0" smtClean="0"/>
              <a:t>am good at learning new languages</a:t>
            </a:r>
          </a:p>
          <a:p>
            <a:pPr marL="382573" marR="0" lvl="0" indent="-382573" algn="l" defTabSz="912777" rtl="0" eaLnBrk="1" fontAlgn="base" latinLnBrk="0" hangingPunct="1">
              <a:lnSpc>
                <a:spcPct val="90000"/>
              </a:lnSpc>
              <a:spcBef>
                <a:spcPts val="3000"/>
              </a:spcBef>
              <a:spcAft>
                <a:spcPct val="0"/>
              </a:spcAft>
              <a:buClr>
                <a:schemeClr val="tx2"/>
              </a:buClr>
              <a:buSzPct val="95000"/>
              <a:buFontTx/>
              <a:buBlip>
                <a:blip r:embed="rId3"/>
              </a:buBlip>
              <a:tabLst/>
              <a:defRPr/>
            </a:pPr>
            <a:r>
              <a:rPr lang="en-US" altLang="zh-CN" sz="3200" kern="0" dirty="0" smtClean="0"/>
              <a:t>I like historical linguistics and ancient history</a:t>
            </a:r>
          </a:p>
        </p:txBody>
      </p:sp>
      <p:sp>
        <p:nvSpPr>
          <p:cNvPr id="7" name="Content Placeholder 2"/>
          <p:cNvSpPr txBox="1">
            <a:spLocks/>
          </p:cNvSpPr>
          <p:nvPr/>
        </p:nvSpPr>
        <p:spPr bwMode="auto">
          <a:xfrm>
            <a:off x="152400" y="4904803"/>
            <a:ext cx="8610600" cy="8863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382573" marR="0" lvl="0" indent="-382573" algn="l" defTabSz="912777" rtl="0" eaLnBrk="1" fontAlgn="base" latinLnBrk="0" hangingPunct="1">
              <a:lnSpc>
                <a:spcPct val="90000"/>
              </a:lnSpc>
              <a:spcBef>
                <a:spcPts val="3000"/>
              </a:spcBef>
              <a:spcAft>
                <a:spcPct val="0"/>
              </a:spcAft>
              <a:buClr>
                <a:schemeClr val="tx2"/>
              </a:buClr>
              <a:buSzPct val="95000"/>
              <a:buFontTx/>
              <a:buBlip>
                <a:blip r:embed="rId3"/>
              </a:buBlip>
              <a:tabLst/>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My research area is natural language processing</a:t>
            </a:r>
            <a:endParaRPr lang="en-US" altLang="zh-CN" sz="3200" kern="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0412" cy="609398"/>
          </a:xfrm>
        </p:spPr>
        <p:txBody>
          <a:bodyPr/>
          <a:lstStyle/>
          <a:p>
            <a:r>
              <a:rPr sz="4400" smtClean="0"/>
              <a:t>Take the time to think about a problem</a:t>
            </a:r>
            <a:endParaRPr lang="en-US" sz="4400" dirty="0"/>
          </a:p>
        </p:txBody>
      </p:sp>
      <p:pic>
        <p:nvPicPr>
          <p:cNvPr id="4" name="Picture 3" descr="mingzhou.jpg"/>
          <p:cNvPicPr>
            <a:picLocks noChangeAspect="1"/>
          </p:cNvPicPr>
          <p:nvPr/>
        </p:nvPicPr>
        <p:blipFill>
          <a:blip r:embed="rId2"/>
          <a:stretch>
            <a:fillRect/>
          </a:stretch>
        </p:blipFill>
        <p:spPr>
          <a:xfrm>
            <a:off x="152400" y="1981200"/>
            <a:ext cx="1817370" cy="1600200"/>
          </a:xfrm>
          <a:prstGeom prst="rect">
            <a:avLst/>
          </a:prstGeom>
        </p:spPr>
      </p:pic>
      <p:sp>
        <p:nvSpPr>
          <p:cNvPr id="5" name="Content Placeholder 2"/>
          <p:cNvSpPr txBox="1">
            <a:spLocks/>
          </p:cNvSpPr>
          <p:nvPr/>
        </p:nvSpPr>
        <p:spPr bwMode="auto">
          <a:xfrm>
            <a:off x="2133600" y="1950184"/>
            <a:ext cx="6934200" cy="163121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382573" marR="0" lvl="0" indent="-382573" algn="l" defTabSz="912777" rtl="0" eaLnBrk="1" fontAlgn="base" latinLnBrk="0" hangingPunct="1">
              <a:lnSpc>
                <a:spcPct val="90000"/>
              </a:lnSpc>
              <a:spcBef>
                <a:spcPts val="3000"/>
              </a:spcBef>
              <a:spcAft>
                <a:spcPct val="0"/>
              </a:spcAft>
              <a:buClr>
                <a:schemeClr val="tx2"/>
              </a:buClr>
              <a:buSzPct val="95000"/>
              <a:buFontTx/>
              <a:buBlip>
                <a:blip r:embed="rId3"/>
              </a:buBlip>
              <a:tabLst/>
              <a:defRPr/>
            </a:pPr>
            <a:r>
              <a:rPr kumimoji="0" lang="zh-CN" altLang="en-US" sz="3000" b="0" i="0" u="sng" strike="noStrike" kern="0" cap="none" spc="0" normalizeH="0" baseline="0" noProof="0" dirty="0" smtClean="0">
                <a:ln>
                  <a:noFill/>
                </a:ln>
                <a:solidFill>
                  <a:schemeClr val="tx1"/>
                </a:solidFill>
                <a:effectLst/>
                <a:uLnTx/>
                <a:uFillTx/>
                <a:latin typeface="+mn-lt"/>
                <a:ea typeface="+mn-ea"/>
                <a:cs typeface="+mn-cs"/>
              </a:rPr>
              <a:t>周明曰</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“Doing the right thing is more important than doing things right”</a:t>
            </a:r>
          </a:p>
          <a:p>
            <a:pPr marL="382573" marR="0" lvl="0" indent="-382573" algn="l" defTabSz="912777" rtl="0" eaLnBrk="1" fontAlgn="base" latinLnBrk="0" hangingPunct="1">
              <a:lnSpc>
                <a:spcPct val="90000"/>
              </a:lnSpc>
              <a:spcBef>
                <a:spcPts val="3000"/>
              </a:spcBef>
              <a:spcAft>
                <a:spcPct val="0"/>
              </a:spcAft>
              <a:buClr>
                <a:schemeClr val="tx2"/>
              </a:buClr>
              <a:buSzPct val="95000"/>
              <a:buFontTx/>
              <a:buBlip>
                <a:blip r:embed="rId3"/>
              </a:buBlip>
              <a:tabLst/>
              <a:defRPr/>
            </a:pPr>
            <a:r>
              <a:rPr lang="en-US" altLang="zh-CN" sz="3000" kern="0" dirty="0" smtClean="0"/>
              <a:t>Before you start coding / deriving</a:t>
            </a:r>
          </a:p>
        </p:txBody>
      </p:sp>
      <p:sp>
        <p:nvSpPr>
          <p:cNvPr id="6" name="Content Placeholder 2"/>
          <p:cNvSpPr txBox="1">
            <a:spLocks/>
          </p:cNvSpPr>
          <p:nvPr/>
        </p:nvSpPr>
        <p:spPr bwMode="auto">
          <a:xfrm>
            <a:off x="152400" y="4419600"/>
            <a:ext cx="8686800" cy="184255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514350" marR="0" lvl="0" indent="-514350" algn="l" defTabSz="912777" rtl="0" eaLnBrk="1" fontAlgn="base" latinLnBrk="0" hangingPunct="1">
              <a:lnSpc>
                <a:spcPct val="90000"/>
              </a:lnSpc>
              <a:spcBef>
                <a:spcPts val="2000"/>
              </a:spcBef>
              <a:spcAft>
                <a:spcPct val="0"/>
              </a:spcAft>
              <a:buClr>
                <a:schemeClr val="tx2"/>
              </a:buClr>
              <a:buSzPct val="95000"/>
              <a:tabLst/>
              <a:defRPr/>
            </a:pPr>
            <a:r>
              <a:rPr kumimoji="0" lang="en-US" altLang="zh-CN" sz="3200" b="0" i="0" u="none" strike="noStrike" kern="0" cap="none" spc="0" normalizeH="0" baseline="0" noProof="0" dirty="0" smtClean="0">
                <a:ln>
                  <a:noFill/>
                </a:ln>
                <a:solidFill>
                  <a:srgbClr val="FFC000"/>
                </a:solidFill>
                <a:effectLst/>
                <a:uLnTx/>
                <a:uFillTx/>
                <a:latin typeface="+mn-lt"/>
                <a:ea typeface="+mn-ea"/>
                <a:cs typeface="+mn-cs"/>
              </a:rPr>
              <a:t>1)  Ask “Is this problem worth solving?”</a:t>
            </a:r>
          </a:p>
          <a:p>
            <a:pPr marL="514350" marR="0" lvl="0" indent="-514350" algn="l" defTabSz="912777" rtl="0" eaLnBrk="1" fontAlgn="base" latinLnBrk="0" hangingPunct="1">
              <a:lnSpc>
                <a:spcPct val="90000"/>
              </a:lnSpc>
              <a:spcBef>
                <a:spcPts val="2000"/>
              </a:spcBef>
              <a:spcAft>
                <a:spcPct val="0"/>
              </a:spcAft>
              <a:buClr>
                <a:schemeClr val="tx2"/>
              </a:buClr>
              <a:buSzPct val="95000"/>
              <a:tabLst/>
              <a:defRPr/>
            </a:pPr>
            <a:r>
              <a:rPr lang="en-US" altLang="zh-CN" sz="3200" kern="0" dirty="0" smtClean="0">
                <a:solidFill>
                  <a:srgbClr val="FF0000"/>
                </a:solidFill>
              </a:rPr>
              <a:t>2)  Explain your idea to at least 1 other person.</a:t>
            </a:r>
          </a:p>
          <a:p>
            <a:pPr marL="514350" marR="0" lvl="0" indent="-514350" algn="l" defTabSz="912777" rtl="0" eaLnBrk="1" fontAlgn="base" latinLnBrk="0" hangingPunct="1">
              <a:lnSpc>
                <a:spcPct val="90000"/>
              </a:lnSpc>
              <a:spcBef>
                <a:spcPts val="2000"/>
              </a:spcBef>
              <a:spcAft>
                <a:spcPct val="0"/>
              </a:spcAft>
              <a:buClr>
                <a:schemeClr val="tx2"/>
              </a:buClr>
              <a:buSzPct val="95000"/>
              <a:tabLst/>
              <a:defRPr/>
            </a:pPr>
            <a:r>
              <a:rPr kumimoji="0" lang="en-US" altLang="zh-CN" sz="3200" b="0" i="0" u="none" strike="noStrike" kern="0" cap="none" spc="0" normalizeH="0" baseline="0" noProof="0" dirty="0" smtClean="0">
                <a:ln>
                  <a:noFill/>
                </a:ln>
                <a:solidFill>
                  <a:srgbClr val="00B0F0"/>
                </a:solidFill>
                <a:effectLst/>
                <a:uLnTx/>
                <a:uFillTx/>
                <a:latin typeface="+mn-lt"/>
                <a:ea typeface="+mn-ea"/>
                <a:cs typeface="+mn-cs"/>
              </a:rPr>
              <a:t>3)  Write your idea down before coding it up!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0412" cy="609398"/>
          </a:xfrm>
        </p:spPr>
        <p:txBody>
          <a:bodyPr/>
          <a:lstStyle/>
          <a:p>
            <a:r>
              <a:rPr sz="4400" smtClean="0"/>
              <a:t>Example of a bad research topic</a:t>
            </a:r>
            <a:endParaRPr lang="en-US" sz="4400" dirty="0"/>
          </a:p>
        </p:txBody>
      </p:sp>
      <p:sp>
        <p:nvSpPr>
          <p:cNvPr id="5" name="Content Placeholder 2"/>
          <p:cNvSpPr txBox="1">
            <a:spLocks/>
          </p:cNvSpPr>
          <p:nvPr/>
        </p:nvSpPr>
        <p:spPr bwMode="auto">
          <a:xfrm>
            <a:off x="152400" y="1950184"/>
            <a:ext cx="8915400" cy="194207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382573" marR="0" lvl="0" indent="-382573" algn="l" defTabSz="912777" rtl="0" eaLnBrk="1" fontAlgn="base" latinLnBrk="0" hangingPunct="1">
              <a:lnSpc>
                <a:spcPct val="110000"/>
              </a:lnSpc>
              <a:spcBef>
                <a:spcPts val="3000"/>
              </a:spcBef>
              <a:spcAft>
                <a:spcPct val="0"/>
              </a:spcAft>
              <a:buClr>
                <a:schemeClr val="tx2"/>
              </a:buClr>
              <a:buSzPct val="95000"/>
              <a:buFontTx/>
              <a:buBlip>
                <a:blip r:embed="rId3"/>
              </a:buBlip>
              <a:tabLst/>
              <a:defRPr/>
            </a:pPr>
            <a:r>
              <a:rPr kumimoji="0" lang="en-US" altLang="zh-CN" sz="2800" i="0" strike="noStrike" kern="0" cap="none" spc="0" normalizeH="0" baseline="0" noProof="0" dirty="0" smtClean="0">
                <a:ln>
                  <a:noFill/>
                </a:ln>
                <a:solidFill>
                  <a:schemeClr val="tx1"/>
                </a:solidFill>
                <a:effectLst/>
                <a:uLnTx/>
                <a:uFillTx/>
                <a:latin typeface="+mn-lt"/>
                <a:ea typeface="+mn-ea"/>
                <a:cs typeface="+mn-cs"/>
              </a:rPr>
              <a:t>Language modeling:  predict the next word in a sentence</a:t>
            </a:r>
          </a:p>
          <a:p>
            <a:pPr marL="382573" marR="0" lvl="0" indent="-382573" algn="l" defTabSz="912777" rtl="0" eaLnBrk="1" fontAlgn="base" latinLnBrk="0" hangingPunct="1">
              <a:lnSpc>
                <a:spcPct val="110000"/>
              </a:lnSpc>
              <a:spcBef>
                <a:spcPts val="3000"/>
              </a:spcBef>
              <a:spcAft>
                <a:spcPct val="0"/>
              </a:spcAft>
              <a:buClr>
                <a:schemeClr val="tx2"/>
              </a:buClr>
              <a:buSzPct val="95000"/>
              <a:buFontTx/>
              <a:buBlip>
                <a:blip r:embed="rId3"/>
              </a:buBlip>
              <a:tabLst/>
              <a:defRPr/>
            </a:pPr>
            <a:r>
              <a:rPr lang="zh-CN" altLang="en-US" sz="3600" kern="0" dirty="0" smtClean="0">
                <a:solidFill>
                  <a:srgbClr val="00B0F0"/>
                </a:solidFill>
              </a:rPr>
              <a:t>有朋自远方</a:t>
            </a:r>
            <a:r>
              <a:rPr lang="en-US" altLang="zh-CN" sz="3600" kern="0" dirty="0" smtClean="0">
                <a:solidFill>
                  <a:srgbClr val="00B0F0"/>
                </a:solidFill>
              </a:rPr>
              <a:t>___ ?</a:t>
            </a:r>
          </a:p>
        </p:txBody>
      </p:sp>
      <p:pic>
        <p:nvPicPr>
          <p:cNvPr id="9" name="Picture 8" descr="TP_tmp.png"/>
          <p:cNvPicPr>
            <a:picLocks noChangeAspect="1"/>
          </p:cNvPicPr>
          <p:nvPr>
            <p:custDataLst>
              <p:tags r:id="rId1"/>
            </p:custDataLst>
          </p:nvPr>
        </p:nvPicPr>
        <p:blipFill>
          <a:blip r:embed="rId4"/>
          <a:stretch>
            <a:fillRect/>
          </a:stretch>
        </p:blipFill>
        <p:spPr bwMode="auto">
          <a:xfrm>
            <a:off x="2110740" y="2461260"/>
            <a:ext cx="2290172" cy="381000"/>
          </a:xfrm>
          <a:prstGeom prst="rect">
            <a:avLst/>
          </a:prstGeom>
          <a:noFill/>
          <a:ln/>
          <a:effectLst/>
        </p:spPr>
      </p:pic>
      <p:sp>
        <p:nvSpPr>
          <p:cNvPr id="10" name="Content Placeholder 3"/>
          <p:cNvSpPr>
            <a:spLocks noGrp="1"/>
          </p:cNvSpPr>
          <p:nvPr>
            <p:ph idx="1"/>
          </p:nvPr>
        </p:nvSpPr>
        <p:spPr>
          <a:xfrm>
            <a:off x="186690" y="4202430"/>
            <a:ext cx="8763000" cy="2575064"/>
          </a:xfrm>
        </p:spPr>
        <p:txBody>
          <a:bodyPr/>
          <a:lstStyle/>
          <a:p>
            <a:pPr>
              <a:lnSpc>
                <a:spcPct val="100000"/>
              </a:lnSpc>
              <a:spcBef>
                <a:spcPts val="2000"/>
              </a:spcBef>
            </a:pPr>
            <a:r>
              <a:rPr lang="en-US" sz="2800" dirty="0" smtClean="0"/>
              <a:t>Language modeling is a great problem for fancy models!</a:t>
            </a:r>
          </a:p>
          <a:p>
            <a:pPr>
              <a:lnSpc>
                <a:spcPct val="100000"/>
              </a:lnSpc>
              <a:spcBef>
                <a:spcPts val="2000"/>
              </a:spcBef>
            </a:pPr>
            <a:r>
              <a:rPr lang="en-US" sz="2800" dirty="0" smtClean="0">
                <a:solidFill>
                  <a:srgbClr val="FFC000"/>
                </a:solidFill>
              </a:rPr>
              <a:t>“Is this problem worth solving?”</a:t>
            </a:r>
          </a:p>
          <a:p>
            <a:pPr lvl="1">
              <a:lnSpc>
                <a:spcPct val="100000"/>
              </a:lnSpc>
              <a:spcBef>
                <a:spcPts val="2000"/>
              </a:spcBef>
            </a:pPr>
            <a:r>
              <a:rPr lang="en-US" sz="2500" b="1" dirty="0" smtClean="0">
                <a:solidFill>
                  <a:srgbClr val="FF0000"/>
                </a:solidFill>
              </a:rPr>
              <a:t>No:  </a:t>
            </a:r>
            <a:r>
              <a:rPr lang="en-US" sz="2500" dirty="0" smtClean="0"/>
              <a:t>There is so much data (the entire web), that the best language models are consistently the simplest</a:t>
            </a:r>
            <a:endParaRPr lang="en-US" sz="2100" dirty="0" smtClean="0"/>
          </a:p>
        </p:txBody>
      </p:sp>
      <p:sp>
        <p:nvSpPr>
          <p:cNvPr id="12" name="TextBox 11"/>
          <p:cNvSpPr txBox="1"/>
          <p:nvPr/>
        </p:nvSpPr>
        <p:spPr>
          <a:xfrm rot="20872778">
            <a:off x="108002" y="1544998"/>
            <a:ext cx="8865498" cy="3354765"/>
          </a:xfrm>
          <a:prstGeom prst="rect">
            <a:avLst/>
          </a:prstGeom>
          <a:solidFill>
            <a:schemeClr val="tx1"/>
          </a:solidFill>
        </p:spPr>
        <p:txBody>
          <a:bodyPr wrap="square" rtlCol="0">
            <a:spAutoFit/>
          </a:bodyPr>
          <a:lstStyle/>
          <a:p>
            <a:endParaRPr lang="en-US" sz="3200" b="1" dirty="0" smtClean="0">
              <a:solidFill>
                <a:srgbClr val="FF0000"/>
              </a:solidFill>
              <a:latin typeface="Segoe" pitchFamily="34" charset="0"/>
            </a:endParaRPr>
          </a:p>
          <a:p>
            <a:endParaRPr lang="en-US" sz="3200" b="1" dirty="0" smtClean="0">
              <a:solidFill>
                <a:srgbClr val="FF0000"/>
              </a:solidFill>
              <a:latin typeface="Segoe" pitchFamily="34" charset="0"/>
            </a:endParaRPr>
          </a:p>
          <a:p>
            <a:endParaRPr lang="en-US" sz="3200" b="1" dirty="0" smtClean="0">
              <a:solidFill>
                <a:srgbClr val="FF0000"/>
              </a:solidFill>
              <a:latin typeface="Segoe" pitchFamily="34" charset="0"/>
            </a:endParaRPr>
          </a:p>
          <a:p>
            <a:r>
              <a:rPr lang="en-US" sz="3200" b="1" dirty="0" smtClean="0">
                <a:solidFill>
                  <a:srgbClr val="FF0000"/>
                </a:solidFill>
                <a:latin typeface="Segoe" pitchFamily="34" charset="0"/>
              </a:rPr>
              <a:t>I worked on language modeling for 3 years!</a:t>
            </a:r>
            <a:endParaRPr lang="en-US" sz="2800" dirty="0" smtClean="0">
              <a:solidFill>
                <a:schemeClr val="tx1"/>
              </a:solidFill>
              <a:latin typeface="Segoe" pitchFamily="34" charset="0"/>
            </a:endParaRPr>
          </a:p>
          <a:p>
            <a:endParaRPr lang="en-US" sz="2800" dirty="0" smtClean="0">
              <a:solidFill>
                <a:schemeClr val="tx1"/>
              </a:solidFill>
              <a:latin typeface="Segoe" pitchFamily="34" charset="0"/>
            </a:endParaRPr>
          </a:p>
          <a:p>
            <a:endParaRPr lang="en-US" sz="2800" dirty="0" smtClean="0">
              <a:solidFill>
                <a:schemeClr val="tx1"/>
              </a:solidFill>
              <a:latin typeface="Segoe" pitchFamily="34" charset="0"/>
            </a:endParaRPr>
          </a:p>
          <a:p>
            <a:endParaRPr lang="en-US" sz="2800" dirty="0" smtClean="0">
              <a:solidFill>
                <a:schemeClr val="tx1"/>
              </a:solidFill>
              <a:latin typeface="Segoe"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0" nodeType="clickEffect">
                                  <p:stCondLst>
                                    <p:cond delay="0"/>
                                  </p:stCondLst>
                                  <p:childTnLst>
                                    <p:set>
                                      <p:cBhvr rctx="PPT">
                                        <p:cTn id="28" dur="indefinite"/>
                                        <p:tgtEl>
                                          <p:spTgt spid="5">
                                            <p:txEl>
                                              <p:pRg st="0" end="0"/>
                                            </p:txEl>
                                          </p:spTgt>
                                        </p:tgtEl>
                                        <p:attrNameLst>
                                          <p:attrName>style.opacity</p:attrName>
                                        </p:attrNameLst>
                                      </p:cBhvr>
                                      <p:to>
                                        <p:strVal val="0.25"/>
                                      </p:to>
                                    </p:set>
                                    <p:animEffect filter="image" prLst="opacity: 0.25">
                                      <p:cBhvr rctx="IE">
                                        <p:cTn id="29" dur="indefinite"/>
                                        <p:tgtEl>
                                          <p:spTgt spid="5">
                                            <p:txEl>
                                              <p:pRg st="0" end="0"/>
                                            </p:txEl>
                                          </p:spTgt>
                                        </p:tgtEl>
                                      </p:cBhvr>
                                    </p:animEffect>
                                  </p:childTnLst>
                                </p:cTn>
                              </p:par>
                              <p:par>
                                <p:cTn id="30" presetID="9" presetClass="emph" presetSubtype="0" grpId="0" nodeType="withEffect">
                                  <p:stCondLst>
                                    <p:cond delay="0"/>
                                  </p:stCondLst>
                                  <p:childTnLst>
                                    <p:set>
                                      <p:cBhvr rctx="PPT">
                                        <p:cTn id="31" dur="indefinite"/>
                                        <p:tgtEl>
                                          <p:spTgt spid="5">
                                            <p:txEl>
                                              <p:pRg st="1" end="1"/>
                                            </p:txEl>
                                          </p:spTgt>
                                        </p:tgtEl>
                                        <p:attrNameLst>
                                          <p:attrName>style.opacity</p:attrName>
                                        </p:attrNameLst>
                                      </p:cBhvr>
                                      <p:to>
                                        <p:strVal val="0.25"/>
                                      </p:to>
                                    </p:set>
                                    <p:animEffect filter="image" prLst="opacity: 0.25">
                                      <p:cBhvr rctx="IE">
                                        <p:cTn id="32" dur="indefinite"/>
                                        <p:tgtEl>
                                          <p:spTgt spid="5">
                                            <p:txEl>
                                              <p:pRg st="1" end="1"/>
                                            </p:txEl>
                                          </p:spTgt>
                                        </p:tgtEl>
                                      </p:cBhvr>
                                    </p:animEffect>
                                  </p:childTnLst>
                                </p:cTn>
                              </p:par>
                              <p:par>
                                <p:cTn id="33" presetID="9" presetClass="emph" presetSubtype="0" grpId="0" nodeType="withEffect">
                                  <p:stCondLst>
                                    <p:cond delay="0"/>
                                  </p:stCondLst>
                                  <p:childTnLst>
                                    <p:set>
                                      <p:cBhvr rctx="PPT">
                                        <p:cTn id="34" dur="indefinite"/>
                                        <p:tgtEl>
                                          <p:spTgt spid="10">
                                            <p:txEl>
                                              <p:pRg st="0" end="0"/>
                                            </p:txEl>
                                          </p:spTgt>
                                        </p:tgtEl>
                                        <p:attrNameLst>
                                          <p:attrName>style.opacity</p:attrName>
                                        </p:attrNameLst>
                                      </p:cBhvr>
                                      <p:to>
                                        <p:strVal val="0.25"/>
                                      </p:to>
                                    </p:set>
                                    <p:animEffect filter="image" prLst="opacity: 0.25">
                                      <p:cBhvr rctx="IE">
                                        <p:cTn id="35" dur="indefinite"/>
                                        <p:tgtEl>
                                          <p:spTgt spid="10">
                                            <p:txEl>
                                              <p:pRg st="0" end="0"/>
                                            </p:txEl>
                                          </p:spTgt>
                                        </p:tgtEl>
                                      </p:cBhvr>
                                    </p:animEffect>
                                  </p:childTnLst>
                                </p:cTn>
                              </p:par>
                              <p:par>
                                <p:cTn id="36" presetID="9" presetClass="emph" presetSubtype="0" grpId="0" nodeType="withEffect">
                                  <p:stCondLst>
                                    <p:cond delay="0"/>
                                  </p:stCondLst>
                                  <p:childTnLst>
                                    <p:set>
                                      <p:cBhvr rctx="PPT">
                                        <p:cTn id="37" dur="indefinite"/>
                                        <p:tgtEl>
                                          <p:spTgt spid="10">
                                            <p:txEl>
                                              <p:pRg st="1" end="1"/>
                                            </p:txEl>
                                          </p:spTgt>
                                        </p:tgtEl>
                                        <p:attrNameLst>
                                          <p:attrName>style.opacity</p:attrName>
                                        </p:attrNameLst>
                                      </p:cBhvr>
                                      <p:to>
                                        <p:strVal val="0.25"/>
                                      </p:to>
                                    </p:set>
                                    <p:animEffect filter="image" prLst="opacity: 0.25">
                                      <p:cBhvr rctx="IE">
                                        <p:cTn id="38" dur="indefinite"/>
                                        <p:tgtEl>
                                          <p:spTgt spid="10">
                                            <p:txEl>
                                              <p:pRg st="1" end="1"/>
                                            </p:txEl>
                                          </p:spTgt>
                                        </p:tgtEl>
                                      </p:cBhvr>
                                    </p:animEffect>
                                  </p:childTnLst>
                                </p:cTn>
                              </p:par>
                              <p:par>
                                <p:cTn id="39" presetID="9" presetClass="emph" presetSubtype="0" grpId="0" nodeType="withEffect">
                                  <p:stCondLst>
                                    <p:cond delay="0"/>
                                  </p:stCondLst>
                                  <p:childTnLst>
                                    <p:set>
                                      <p:cBhvr rctx="PPT">
                                        <p:cTn id="40" dur="indefinite"/>
                                        <p:tgtEl>
                                          <p:spTgt spid="10">
                                            <p:txEl>
                                              <p:pRg st="2" end="2"/>
                                            </p:txEl>
                                          </p:spTgt>
                                        </p:tgtEl>
                                        <p:attrNameLst>
                                          <p:attrName>style.opacity</p:attrName>
                                        </p:attrNameLst>
                                      </p:cBhvr>
                                      <p:to>
                                        <p:strVal val="0.25"/>
                                      </p:to>
                                    </p:set>
                                    <p:animEffect filter="image" prLst="opacity: 0.25">
                                      <p:cBhvr rctx="IE">
                                        <p:cTn id="41" dur="indefinite"/>
                                        <p:tgtEl>
                                          <p:spTgt spid="10">
                                            <p:txEl>
                                              <p:pRg st="2" end="2"/>
                                            </p:txEl>
                                          </p:spTgt>
                                        </p:tgtEl>
                                      </p:cBhvr>
                                    </p:animEffect>
                                  </p:childTnLst>
                                </p:cTn>
                              </p:par>
                              <p:par>
                                <p:cTn id="42" presetID="9" presetClass="emph" presetSubtype="0" nodeType="withEffect">
                                  <p:stCondLst>
                                    <p:cond delay="0"/>
                                  </p:stCondLst>
                                  <p:childTnLst>
                                    <p:set>
                                      <p:cBhvr rctx="PPT">
                                        <p:cTn id="43" dur="indefinite"/>
                                        <p:tgtEl>
                                          <p:spTgt spid="9"/>
                                        </p:tgtEl>
                                        <p:attrNameLst>
                                          <p:attrName>style.opacity</p:attrName>
                                        </p:attrNameLst>
                                      </p:cBhvr>
                                      <p:to>
                                        <p:strVal val="0.25"/>
                                      </p:to>
                                    </p:set>
                                    <p:animEffect filter="image" prLst="opacity: 0.25">
                                      <p:cBhvr rctx="IE">
                                        <p:cTn id="44" dur="indefinite"/>
                                        <p:tgtEl>
                                          <p:spTgt spid="9"/>
                                        </p:tgtEl>
                                      </p:cBhvr>
                                    </p:animEffect>
                                  </p:childTnLst>
                                </p:cTn>
                              </p:par>
                              <p:par>
                                <p:cTn id="45" presetID="9" presetClass="emph" presetSubtype="0" grpId="0" nodeType="withEffect">
                                  <p:stCondLst>
                                    <p:cond delay="0"/>
                                  </p:stCondLst>
                                  <p:childTnLst>
                                    <p:set>
                                      <p:cBhvr rctx="PPT">
                                        <p:cTn id="46" dur="indefinite"/>
                                        <p:tgtEl>
                                          <p:spTgt spid="2"/>
                                        </p:tgtEl>
                                        <p:attrNameLst>
                                          <p:attrName>style.opacity</p:attrName>
                                        </p:attrNameLst>
                                      </p:cBhvr>
                                      <p:to>
                                        <p:strVal val="0.25"/>
                                      </p:to>
                                    </p:set>
                                    <p:animEffect filter="image" prLst="opacity: 0.25">
                                      <p:cBhvr rctx="IE">
                                        <p:cTn id="47" dur="indefinite"/>
                                        <p:tgtEl>
                                          <p:spTgt spid="2"/>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allAtOnce"/>
      <p:bldP spid="10" grpId="0" uiExpand="1" build="p"/>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0412" cy="609398"/>
          </a:xfrm>
        </p:spPr>
        <p:txBody>
          <a:bodyPr/>
          <a:lstStyle/>
          <a:p>
            <a:r>
              <a:rPr sz="4400" smtClean="0"/>
              <a:t>Example of a great research topic</a:t>
            </a:r>
            <a:endParaRPr lang="en-US" sz="4400" dirty="0"/>
          </a:p>
        </p:txBody>
      </p:sp>
      <p:sp>
        <p:nvSpPr>
          <p:cNvPr id="3" name="Content Placeholder 2"/>
          <p:cNvSpPr>
            <a:spLocks noGrp="1"/>
          </p:cNvSpPr>
          <p:nvPr>
            <p:ph idx="1"/>
          </p:nvPr>
        </p:nvSpPr>
        <p:spPr>
          <a:xfrm>
            <a:off x="381000" y="2438400"/>
            <a:ext cx="8380412" cy="3890296"/>
          </a:xfrm>
        </p:spPr>
        <p:txBody>
          <a:bodyPr/>
          <a:lstStyle/>
          <a:p>
            <a:pPr>
              <a:spcBef>
                <a:spcPts val="3200"/>
              </a:spcBef>
            </a:pPr>
            <a:r>
              <a:rPr lang="en-US" sz="3200" dirty="0" smtClean="0">
                <a:solidFill>
                  <a:srgbClr val="FF0000"/>
                </a:solidFill>
              </a:rPr>
              <a:t>If I had one, I would be working on it!</a:t>
            </a:r>
          </a:p>
          <a:p>
            <a:pPr>
              <a:spcBef>
                <a:spcPts val="3200"/>
              </a:spcBef>
            </a:pPr>
            <a:r>
              <a:rPr lang="en-US" sz="3200" dirty="0" smtClean="0"/>
              <a:t>A great research topic is something people need</a:t>
            </a:r>
          </a:p>
          <a:p>
            <a:pPr>
              <a:spcBef>
                <a:spcPts val="3200"/>
              </a:spcBef>
            </a:pPr>
            <a:r>
              <a:rPr lang="en-US" sz="3200" dirty="0" smtClean="0">
                <a:solidFill>
                  <a:srgbClr val="00B0F0"/>
                </a:solidFill>
              </a:rPr>
              <a:t>A great research topic is easy to explain</a:t>
            </a:r>
          </a:p>
          <a:p>
            <a:pPr>
              <a:spcBef>
                <a:spcPts val="3200"/>
              </a:spcBef>
            </a:pPr>
            <a:r>
              <a:rPr lang="en-US" sz="3200" dirty="0" smtClean="0">
                <a:solidFill>
                  <a:srgbClr val="FFC000"/>
                </a:solidFill>
              </a:rPr>
              <a:t>A great research topic doesn’t always involve a fancy model</a:t>
            </a:r>
            <a:endParaRPr lang="en-US" sz="3200" dirty="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380412" cy="553998"/>
          </a:xfrm>
        </p:spPr>
        <p:txBody>
          <a:bodyPr/>
          <a:lstStyle/>
          <a:p>
            <a:r>
              <a:rPr sz="4000" smtClean="0"/>
              <a:t>Your colleagues</a:t>
            </a:r>
            <a:endParaRPr lang="en-US" sz="4000" dirty="0"/>
          </a:p>
        </p:txBody>
      </p:sp>
      <p:sp>
        <p:nvSpPr>
          <p:cNvPr id="3" name="Content Placeholder 2"/>
          <p:cNvSpPr>
            <a:spLocks noGrp="1"/>
          </p:cNvSpPr>
          <p:nvPr>
            <p:ph idx="1"/>
          </p:nvPr>
        </p:nvSpPr>
        <p:spPr>
          <a:xfrm>
            <a:off x="381000" y="1897054"/>
            <a:ext cx="8380412" cy="1530675"/>
          </a:xfrm>
        </p:spPr>
        <p:txBody>
          <a:bodyPr/>
          <a:lstStyle/>
          <a:p>
            <a:pPr marL="382573" lvl="1" indent="-382573">
              <a:spcBef>
                <a:spcPts val="1000"/>
              </a:spcBef>
              <a:buSzPct val="95000"/>
              <a:buBlip>
                <a:blip r:embed="rId2"/>
              </a:buBlip>
            </a:pPr>
            <a:r>
              <a:rPr lang="zh-CN" altLang="en-US" sz="3600" b="1" u="sng" dirty="0" smtClean="0">
                <a:solidFill>
                  <a:srgbClr val="FF0000"/>
                </a:solidFill>
              </a:rPr>
              <a:t>子曰</a:t>
            </a:r>
            <a:r>
              <a:rPr lang="zh-CN" altLang="en-US" sz="3600" dirty="0" smtClean="0">
                <a:solidFill>
                  <a:srgbClr val="FF0000"/>
                </a:solidFill>
              </a:rPr>
              <a:t>：不患人之不己知，患不知人也 </a:t>
            </a:r>
            <a:endParaRPr lang="en-US" altLang="zh-CN" sz="3600" dirty="0" smtClean="0">
              <a:solidFill>
                <a:srgbClr val="FF0000"/>
              </a:solidFill>
            </a:endParaRPr>
          </a:p>
          <a:p>
            <a:pPr marL="382573" lvl="1" indent="-382573">
              <a:spcBef>
                <a:spcPts val="1000"/>
              </a:spcBef>
              <a:buSzPct val="95000"/>
              <a:buBlip>
                <a:blip r:embed="rId2"/>
              </a:buBlip>
            </a:pPr>
            <a:endParaRPr lang="en-US" sz="2800" dirty="0" smtClean="0"/>
          </a:p>
          <a:p>
            <a:pPr marL="382573" lvl="1" indent="-382573">
              <a:spcBef>
                <a:spcPts val="1000"/>
              </a:spcBef>
              <a:buSzPct val="95000"/>
              <a:buBlip>
                <a:blip r:embed="rId2"/>
              </a:buBlip>
            </a:pPr>
            <a:endParaRPr lang="en-US" sz="2800" dirty="0" smtClean="0"/>
          </a:p>
        </p:txBody>
      </p:sp>
      <p:pic>
        <p:nvPicPr>
          <p:cNvPr id="4" name="Picture 3" descr="nikhil.jpg"/>
          <p:cNvPicPr>
            <a:picLocks noChangeAspect="1"/>
          </p:cNvPicPr>
          <p:nvPr/>
        </p:nvPicPr>
        <p:blipFill>
          <a:blip r:embed="rId3"/>
          <a:stretch>
            <a:fillRect/>
          </a:stretch>
        </p:blipFill>
        <p:spPr>
          <a:xfrm>
            <a:off x="6312829" y="3352800"/>
            <a:ext cx="2069171" cy="1524000"/>
          </a:xfrm>
          <a:prstGeom prst="rect">
            <a:avLst/>
          </a:prstGeom>
        </p:spPr>
      </p:pic>
      <p:sp>
        <p:nvSpPr>
          <p:cNvPr id="5" name="Content Placeholder 2"/>
          <p:cNvSpPr txBox="1">
            <a:spLocks/>
          </p:cNvSpPr>
          <p:nvPr/>
        </p:nvSpPr>
        <p:spPr bwMode="auto">
          <a:xfrm>
            <a:off x="382588" y="3269924"/>
            <a:ext cx="5408612" cy="350147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382573" marR="0" lvl="1" indent="-382573" algn="l" defTabSz="912777" rtl="0" eaLnBrk="1" fontAlgn="base" latinLnBrk="0" hangingPunct="1">
              <a:lnSpc>
                <a:spcPct val="90000"/>
              </a:lnSpc>
              <a:spcBef>
                <a:spcPts val="3000"/>
              </a:spcBef>
              <a:spcAft>
                <a:spcPct val="0"/>
              </a:spcAft>
              <a:buClr>
                <a:schemeClr val="tx2"/>
              </a:buClr>
              <a:buSzPct val="95000"/>
              <a:buFontTx/>
              <a:buBlip>
                <a:blip r:embed="rId2"/>
              </a:buBlip>
              <a:tabLst/>
              <a:defRPr/>
            </a:pPr>
            <a:r>
              <a:rPr lang="en-US" sz="3200" kern="0" dirty="0" smtClean="0"/>
              <a:t>Example</a:t>
            </a:r>
            <a:r>
              <a:rPr kumimoji="0" lang="en-US" sz="3200" i="0" strike="noStrike" kern="0" cap="none" spc="0" normalizeH="0" noProof="0" dirty="0" smtClean="0">
                <a:ln>
                  <a:noFill/>
                </a:ln>
                <a:effectLst/>
                <a:uLnTx/>
                <a:uFillTx/>
                <a:latin typeface="+mn-lt"/>
              </a:rPr>
              <a:t>: Your officemate Nikhil wants to go to lunch with you</a:t>
            </a:r>
          </a:p>
          <a:p>
            <a:pPr marL="382573" marR="0" lvl="1" indent="-382573" algn="l" defTabSz="912777" rtl="0" eaLnBrk="1" fontAlgn="base" latinLnBrk="0" hangingPunct="1">
              <a:lnSpc>
                <a:spcPct val="90000"/>
              </a:lnSpc>
              <a:spcBef>
                <a:spcPts val="3000"/>
              </a:spcBef>
              <a:spcAft>
                <a:spcPct val="0"/>
              </a:spcAft>
              <a:buClr>
                <a:schemeClr val="tx2"/>
              </a:buClr>
              <a:buSzPct val="95000"/>
              <a:buFontTx/>
              <a:buBlip>
                <a:blip r:embed="rId2"/>
              </a:buBlip>
              <a:tabLst/>
              <a:defRPr/>
            </a:pPr>
            <a:r>
              <a:rPr lang="en-US" sz="3200" kern="0" baseline="0" dirty="0" smtClean="0">
                <a:solidFill>
                  <a:srgbClr val="00B0F0"/>
                </a:solidFill>
              </a:rPr>
              <a:t>Go to lunch with him!</a:t>
            </a:r>
          </a:p>
          <a:p>
            <a:pPr marL="382573" marR="0" lvl="1" indent="-382573" algn="l" defTabSz="912777" rtl="0" eaLnBrk="1" fontAlgn="base" latinLnBrk="0" hangingPunct="1">
              <a:lnSpc>
                <a:spcPct val="90000"/>
              </a:lnSpc>
              <a:spcBef>
                <a:spcPts val="3000"/>
              </a:spcBef>
              <a:spcAft>
                <a:spcPct val="0"/>
              </a:spcAft>
              <a:buClr>
                <a:schemeClr val="tx2"/>
              </a:buClr>
              <a:buSzPct val="95000"/>
              <a:buFontTx/>
              <a:buBlip>
                <a:blip r:embed="rId2"/>
              </a:buBlip>
              <a:tabLst/>
              <a:defRPr/>
            </a:pPr>
            <a:r>
              <a:rPr kumimoji="0" lang="en-US" sz="3200" i="0" strike="noStrike" kern="0" cap="none" spc="0" normalizeH="0" noProof="0" dirty="0" smtClean="0">
                <a:ln>
                  <a:noFill/>
                </a:ln>
                <a:solidFill>
                  <a:srgbClr val="FFC000"/>
                </a:solidFill>
                <a:effectLst/>
                <a:uLnTx/>
                <a:uFillTx/>
                <a:latin typeface="+mn-lt"/>
              </a:rPr>
              <a:t>Ask him about his research!</a:t>
            </a:r>
            <a:endParaRPr kumimoji="0" lang="en-US" sz="3200" i="0" strike="noStrike" kern="0" cap="none" spc="0" normalizeH="0" baseline="0" noProof="0" dirty="0" smtClean="0">
              <a:ln>
                <a:noFill/>
              </a:ln>
              <a:solidFill>
                <a:srgbClr val="FFC000"/>
              </a:solidFill>
              <a:effectLst/>
              <a:uLnTx/>
              <a:uFillTx/>
              <a:latin typeface="+mn-lt"/>
            </a:endParaRPr>
          </a:p>
          <a:p>
            <a:pPr marL="382573" marR="0" lvl="1" indent="-382573" algn="l" defTabSz="912777" rtl="0" eaLnBrk="1" fontAlgn="base" latinLnBrk="0" hangingPunct="1">
              <a:lnSpc>
                <a:spcPct val="90000"/>
              </a:lnSpc>
              <a:spcBef>
                <a:spcPts val="1000"/>
              </a:spcBef>
              <a:spcAft>
                <a:spcPct val="0"/>
              </a:spcAft>
              <a:buClr>
                <a:schemeClr val="tx2"/>
              </a:buClr>
              <a:buSzPct val="95000"/>
              <a:buFontTx/>
              <a:buBlip>
                <a:blip r:embed="rId2"/>
              </a:buBlip>
              <a:tabLst/>
              <a:defRPr/>
            </a:pPr>
            <a:endParaRPr kumimoji="0" lang="en-US" sz="28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22402"/>
            <a:ext cx="8380412" cy="553998"/>
          </a:xfrm>
        </p:spPr>
        <p:txBody>
          <a:bodyPr/>
          <a:lstStyle/>
          <a:p>
            <a:r>
              <a:rPr sz="4000" smtClean="0"/>
              <a:t>Your advisor</a:t>
            </a:r>
            <a:endParaRPr lang="en-US" sz="4000" dirty="0"/>
          </a:p>
        </p:txBody>
      </p:sp>
      <p:pic>
        <p:nvPicPr>
          <p:cNvPr id="35" name="Picture 34" descr="advisor.gif"/>
          <p:cNvPicPr>
            <a:picLocks noChangeAspect="1"/>
          </p:cNvPicPr>
          <p:nvPr/>
        </p:nvPicPr>
        <p:blipFill>
          <a:blip r:embed="rId2"/>
          <a:stretch>
            <a:fillRect/>
          </a:stretch>
        </p:blipFill>
        <p:spPr>
          <a:xfrm>
            <a:off x="609600" y="2209800"/>
            <a:ext cx="7924800" cy="34340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0412" cy="609398"/>
          </a:xfrm>
        </p:spPr>
        <p:txBody>
          <a:bodyPr/>
          <a:lstStyle/>
          <a:p>
            <a:r>
              <a:rPr sz="4400" smtClean="0"/>
              <a:t>Your advisor:  The real story</a:t>
            </a:r>
            <a:endParaRPr lang="en-US" sz="4400" dirty="0"/>
          </a:p>
        </p:txBody>
      </p:sp>
      <p:pic>
        <p:nvPicPr>
          <p:cNvPr id="4" name="Picture 2" descr="C:\Documents and Settings\i-jblitz\Desktop\john\jbpic.JPG"/>
          <p:cNvPicPr>
            <a:picLocks noGrp="1" noChangeAspect="1" noChangeArrowheads="1"/>
          </p:cNvPicPr>
          <p:nvPr>
            <p:ph idx="1"/>
          </p:nvPr>
        </p:nvPicPr>
        <p:blipFill>
          <a:blip r:embed="rId2"/>
          <a:srcRect/>
          <a:stretch>
            <a:fillRect/>
          </a:stretch>
        </p:blipFill>
        <p:spPr bwMode="auto">
          <a:xfrm>
            <a:off x="304800" y="2362200"/>
            <a:ext cx="2101273" cy="1981200"/>
          </a:xfrm>
          <a:prstGeom prst="rect">
            <a:avLst/>
          </a:prstGeom>
          <a:noFill/>
        </p:spPr>
      </p:pic>
      <p:pic>
        <p:nvPicPr>
          <p:cNvPr id="5" name="Picture 4" descr="fernando.jpg"/>
          <p:cNvPicPr>
            <a:picLocks noChangeAspect="1"/>
          </p:cNvPicPr>
          <p:nvPr/>
        </p:nvPicPr>
        <p:blipFill>
          <a:blip r:embed="rId3"/>
          <a:stretch>
            <a:fillRect/>
          </a:stretch>
        </p:blipFill>
        <p:spPr>
          <a:xfrm>
            <a:off x="7546848" y="2438400"/>
            <a:ext cx="1292352" cy="1948269"/>
          </a:xfrm>
          <a:prstGeom prst="rect">
            <a:avLst/>
          </a:prstGeom>
        </p:spPr>
      </p:pic>
      <p:sp>
        <p:nvSpPr>
          <p:cNvPr id="6" name="TextBox 5"/>
          <p:cNvSpPr txBox="1"/>
          <p:nvPr/>
        </p:nvSpPr>
        <p:spPr>
          <a:xfrm>
            <a:off x="2438400" y="3570982"/>
            <a:ext cx="3276600" cy="1077218"/>
          </a:xfrm>
          <a:prstGeom prst="rect">
            <a:avLst/>
          </a:prstGeom>
          <a:noFill/>
        </p:spPr>
        <p:txBody>
          <a:bodyPr wrap="square" rtlCol="0">
            <a:spAutoFit/>
          </a:bodyPr>
          <a:lstStyle/>
          <a:p>
            <a:r>
              <a:rPr lang="en-US" altLang="zh-CN" sz="3200" dirty="0" smtClean="0"/>
              <a:t>John Blitzer:</a:t>
            </a:r>
          </a:p>
          <a:p>
            <a:r>
              <a:rPr lang="en-US" altLang="zh-CN" sz="3200" dirty="0" smtClean="0"/>
              <a:t> “</a:t>
            </a:r>
            <a:r>
              <a:rPr lang="zh-CN" altLang="en-US" sz="3200" dirty="0" smtClean="0"/>
              <a:t>学而不厌</a:t>
            </a:r>
            <a:r>
              <a:rPr lang="en-US" altLang="zh-CN" sz="3200" dirty="0" smtClean="0"/>
              <a:t>”</a:t>
            </a:r>
            <a:endParaRPr lang="en-US" sz="3200" dirty="0" smtClean="0">
              <a:solidFill>
                <a:schemeClr val="tx1"/>
              </a:solidFill>
              <a:latin typeface="Segoe" pitchFamily="34" charset="0"/>
            </a:endParaRPr>
          </a:p>
        </p:txBody>
      </p:sp>
      <p:sp>
        <p:nvSpPr>
          <p:cNvPr id="7" name="TextBox 6"/>
          <p:cNvSpPr txBox="1"/>
          <p:nvPr/>
        </p:nvSpPr>
        <p:spPr>
          <a:xfrm>
            <a:off x="4041648" y="2438400"/>
            <a:ext cx="3429000" cy="1077218"/>
          </a:xfrm>
          <a:prstGeom prst="rect">
            <a:avLst/>
          </a:prstGeom>
          <a:noFill/>
        </p:spPr>
        <p:txBody>
          <a:bodyPr wrap="square" rtlCol="0">
            <a:spAutoFit/>
          </a:bodyPr>
          <a:lstStyle/>
          <a:p>
            <a:pPr algn="r"/>
            <a:r>
              <a:rPr lang="en-US" altLang="zh-CN" sz="3200" dirty="0" smtClean="0"/>
              <a:t>Fernando Pereira: “</a:t>
            </a:r>
            <a:r>
              <a:rPr lang="zh-CN" altLang="en-US" sz="3200" dirty="0" smtClean="0"/>
              <a:t>诲人不倦</a:t>
            </a:r>
            <a:r>
              <a:rPr lang="en-US" altLang="zh-CN" sz="3200" dirty="0" smtClean="0"/>
              <a:t>”</a:t>
            </a:r>
            <a:endParaRPr lang="en-US" sz="3200" dirty="0" smtClean="0">
              <a:solidFill>
                <a:schemeClr val="tx1"/>
              </a:solidFill>
              <a:latin typeface="Segoe" pitchFamily="34" charset="0"/>
            </a:endParaRPr>
          </a:p>
        </p:txBody>
      </p:sp>
      <p:sp>
        <p:nvSpPr>
          <p:cNvPr id="8" name="Content Placeholder 2"/>
          <p:cNvSpPr txBox="1">
            <a:spLocks/>
          </p:cNvSpPr>
          <p:nvPr/>
        </p:nvSpPr>
        <p:spPr bwMode="auto">
          <a:xfrm>
            <a:off x="304800" y="5133324"/>
            <a:ext cx="8229600" cy="141987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382573" marR="0" lvl="1" indent="-382573" algn="l" defTabSz="912777" rtl="0" eaLnBrk="1" fontAlgn="base" latinLnBrk="0" hangingPunct="1">
              <a:lnSpc>
                <a:spcPct val="90000"/>
              </a:lnSpc>
              <a:spcBef>
                <a:spcPts val="2000"/>
              </a:spcBef>
              <a:spcAft>
                <a:spcPct val="0"/>
              </a:spcAft>
              <a:buClr>
                <a:schemeClr val="tx2"/>
              </a:buClr>
              <a:buSzPct val="95000"/>
              <a:buFontTx/>
              <a:buBlip>
                <a:blip r:embed="rId4"/>
              </a:buBlip>
              <a:tabLst/>
              <a:defRPr/>
            </a:pPr>
            <a:r>
              <a:rPr lang="en-US" sz="2800" kern="0" baseline="0" dirty="0" smtClean="0">
                <a:solidFill>
                  <a:srgbClr val="00B0F0"/>
                </a:solidFill>
              </a:rPr>
              <a:t>Next to you, your</a:t>
            </a:r>
            <a:r>
              <a:rPr lang="en-US" sz="2800" kern="0" dirty="0" smtClean="0">
                <a:solidFill>
                  <a:srgbClr val="00B0F0"/>
                </a:solidFill>
              </a:rPr>
              <a:t> advisor is the most important person in graduate school</a:t>
            </a:r>
            <a:endParaRPr lang="en-US" sz="2800" kern="0" baseline="0" dirty="0" smtClean="0">
              <a:solidFill>
                <a:srgbClr val="00B0F0"/>
              </a:solidFill>
            </a:endParaRPr>
          </a:p>
          <a:p>
            <a:pPr marL="382573" marR="0" lvl="1" indent="-382573" algn="l" defTabSz="912777" rtl="0" eaLnBrk="1" fontAlgn="base" latinLnBrk="0" hangingPunct="1">
              <a:lnSpc>
                <a:spcPct val="90000"/>
              </a:lnSpc>
              <a:spcBef>
                <a:spcPts val="2000"/>
              </a:spcBef>
              <a:spcAft>
                <a:spcPct val="0"/>
              </a:spcAft>
              <a:buClr>
                <a:schemeClr val="tx2"/>
              </a:buClr>
              <a:buSzPct val="95000"/>
              <a:buFontTx/>
              <a:buBlip>
                <a:blip r:embed="rId4"/>
              </a:buBlip>
              <a:tabLst/>
              <a:defRPr/>
            </a:pPr>
            <a:r>
              <a:rPr lang="en-US" sz="2800" kern="0" baseline="0" dirty="0" smtClean="0">
                <a:solidFill>
                  <a:srgbClr val="FFC000"/>
                </a:solidFill>
              </a:rPr>
              <a:t>Your advisor</a:t>
            </a:r>
            <a:r>
              <a:rPr lang="en-US" sz="2800" kern="0" dirty="0" smtClean="0">
                <a:solidFill>
                  <a:srgbClr val="FFC000"/>
                </a:solidFill>
              </a:rPr>
              <a:t> wants you to be </a:t>
            </a:r>
            <a:r>
              <a:rPr lang="en-US" sz="2800" kern="0" baseline="0" dirty="0" smtClean="0">
                <a:solidFill>
                  <a:srgbClr val="FFC000"/>
                </a:solidFill>
              </a:rPr>
              <a:t>successful!!!</a:t>
            </a:r>
            <a:endParaRPr kumimoji="0" lang="en-US" sz="2800" b="0" i="0" u="none" strike="noStrike" kern="0" cap="none" spc="0" normalizeH="0" baseline="0" noProof="0" dirty="0" smtClean="0">
              <a:ln>
                <a:noFill/>
              </a:ln>
              <a:solidFill>
                <a:srgbClr val="FFC000"/>
              </a:solidFill>
              <a:effectLst/>
              <a:uLnTx/>
              <a:uFillTx/>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380412" cy="553998"/>
          </a:xfrm>
        </p:spPr>
        <p:txBody>
          <a:bodyPr/>
          <a:lstStyle/>
          <a:p>
            <a:r>
              <a:rPr sz="4000" smtClean="0"/>
              <a:t>3 rules for meeting with your advisor</a:t>
            </a:r>
            <a:endParaRPr lang="en-US" sz="4000" dirty="0"/>
          </a:p>
        </p:txBody>
      </p:sp>
      <p:sp>
        <p:nvSpPr>
          <p:cNvPr id="39" name="Content Placeholder 3"/>
          <p:cNvSpPr>
            <a:spLocks noGrp="1"/>
          </p:cNvSpPr>
          <p:nvPr>
            <p:ph idx="1"/>
          </p:nvPr>
        </p:nvSpPr>
        <p:spPr>
          <a:xfrm>
            <a:off x="304800" y="1822212"/>
            <a:ext cx="8763000" cy="4498667"/>
          </a:xfrm>
        </p:spPr>
        <p:txBody>
          <a:bodyPr/>
          <a:lstStyle/>
          <a:p>
            <a:pPr>
              <a:lnSpc>
                <a:spcPct val="100000"/>
              </a:lnSpc>
              <a:spcBef>
                <a:spcPts val="2000"/>
              </a:spcBef>
              <a:buNone/>
            </a:pPr>
            <a:r>
              <a:rPr lang="en-US" sz="2800" dirty="0" smtClean="0"/>
              <a:t>1) Be aggressive.  Knock on your advisors door.</a:t>
            </a:r>
          </a:p>
          <a:p>
            <a:pPr>
              <a:lnSpc>
                <a:spcPct val="100000"/>
              </a:lnSpc>
              <a:spcBef>
                <a:spcPts val="2000"/>
              </a:spcBef>
              <a:buNone/>
            </a:pPr>
            <a:r>
              <a:rPr lang="en-US" sz="2800" dirty="0" smtClean="0"/>
              <a:t>2) Prepare for meetings</a:t>
            </a:r>
          </a:p>
          <a:p>
            <a:pPr lvl="1">
              <a:lnSpc>
                <a:spcPct val="100000"/>
              </a:lnSpc>
              <a:spcBef>
                <a:spcPts val="1000"/>
              </a:spcBef>
            </a:pPr>
            <a:r>
              <a:rPr lang="en-US" sz="2500" dirty="0" smtClean="0">
                <a:solidFill>
                  <a:srgbClr val="00B0F0"/>
                </a:solidFill>
              </a:rPr>
              <a:t>Write down an agenda a meeting with your advisor.</a:t>
            </a:r>
          </a:p>
          <a:p>
            <a:pPr lvl="1">
              <a:lnSpc>
                <a:spcPct val="100000"/>
              </a:lnSpc>
              <a:spcBef>
                <a:spcPts val="1000"/>
              </a:spcBef>
            </a:pPr>
            <a:r>
              <a:rPr lang="en-US" sz="2500" dirty="0" smtClean="0">
                <a:solidFill>
                  <a:srgbClr val="FFC000"/>
                </a:solidFill>
              </a:rPr>
              <a:t>Before the meeting, read your agenda</a:t>
            </a:r>
          </a:p>
          <a:p>
            <a:pPr>
              <a:lnSpc>
                <a:spcPct val="100000"/>
              </a:lnSpc>
              <a:spcBef>
                <a:spcPts val="4000"/>
              </a:spcBef>
              <a:buNone/>
            </a:pPr>
            <a:r>
              <a:rPr lang="en-US" sz="2800" dirty="0" smtClean="0"/>
              <a:t>3) Listen to your advisor</a:t>
            </a:r>
          </a:p>
          <a:p>
            <a:pPr lvl="1">
              <a:lnSpc>
                <a:spcPct val="100000"/>
              </a:lnSpc>
              <a:spcBef>
                <a:spcPts val="1000"/>
              </a:spcBef>
            </a:pPr>
            <a:r>
              <a:rPr lang="en-US" sz="2500" dirty="0" smtClean="0"/>
              <a:t>He has much more experience than you</a:t>
            </a:r>
          </a:p>
          <a:p>
            <a:pPr lvl="1">
              <a:lnSpc>
                <a:spcPct val="100000"/>
              </a:lnSpc>
              <a:spcBef>
                <a:spcPts val="1000"/>
              </a:spcBef>
            </a:pPr>
            <a:r>
              <a:rPr lang="en-US" sz="2500" dirty="0" smtClean="0">
                <a:solidFill>
                  <a:srgbClr val="FF0000"/>
                </a:solidFill>
              </a:rPr>
              <a:t>Fernando:  “John.  Nobody cares about language modeling.  Stop working on it.”  </a:t>
            </a:r>
            <a:endParaRPr lang="en-US" sz="2100"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98602"/>
            <a:ext cx="8380412" cy="553998"/>
          </a:xfrm>
        </p:spPr>
        <p:txBody>
          <a:bodyPr/>
          <a:lstStyle/>
          <a:p>
            <a:r>
              <a:rPr sz="4000" smtClean="0"/>
              <a:t>Presentations</a:t>
            </a:r>
            <a:endParaRPr lang="en-US" sz="4000" dirty="0"/>
          </a:p>
        </p:txBody>
      </p:sp>
      <p:pic>
        <p:nvPicPr>
          <p:cNvPr id="6" name="Picture 5" descr="presentation.gif"/>
          <p:cNvPicPr>
            <a:picLocks noChangeAspect="1"/>
          </p:cNvPicPr>
          <p:nvPr/>
        </p:nvPicPr>
        <p:blipFill>
          <a:blip r:embed="rId2"/>
          <a:stretch>
            <a:fillRect/>
          </a:stretch>
        </p:blipFill>
        <p:spPr>
          <a:xfrm>
            <a:off x="480060" y="2209800"/>
            <a:ext cx="8088923" cy="3505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7002"/>
            <a:ext cx="8380412" cy="609398"/>
          </a:xfrm>
        </p:spPr>
        <p:txBody>
          <a:bodyPr/>
          <a:lstStyle/>
          <a:p>
            <a:r>
              <a:rPr sz="4400" smtClean="0"/>
              <a:t>Why are you including presentations?</a:t>
            </a:r>
            <a:endParaRPr lang="en-US" sz="4400" dirty="0"/>
          </a:p>
        </p:txBody>
      </p:sp>
      <p:sp>
        <p:nvSpPr>
          <p:cNvPr id="3" name="Content Placeholder 2"/>
          <p:cNvSpPr>
            <a:spLocks noGrp="1"/>
          </p:cNvSpPr>
          <p:nvPr>
            <p:ph idx="1"/>
          </p:nvPr>
        </p:nvSpPr>
        <p:spPr>
          <a:xfrm>
            <a:off x="381000" y="2144250"/>
            <a:ext cx="8380412" cy="4256550"/>
          </a:xfrm>
        </p:spPr>
        <p:txBody>
          <a:bodyPr/>
          <a:lstStyle/>
          <a:p>
            <a:pPr>
              <a:spcBef>
                <a:spcPts val="3000"/>
              </a:spcBef>
            </a:pPr>
            <a:r>
              <a:rPr lang="en-US" sz="3200" dirty="0" smtClean="0"/>
              <a:t>“I’m here to do research, not write PowerPoint slides!”</a:t>
            </a:r>
          </a:p>
          <a:p>
            <a:pPr>
              <a:spcBef>
                <a:spcPts val="3000"/>
              </a:spcBef>
            </a:pPr>
            <a:r>
              <a:rPr lang="en-US" sz="3200" dirty="0" smtClean="0">
                <a:solidFill>
                  <a:srgbClr val="FF0000"/>
                </a:solidFill>
              </a:rPr>
              <a:t>Wrong.   You are here to contribute to the scientific community</a:t>
            </a:r>
          </a:p>
          <a:p>
            <a:pPr>
              <a:spcBef>
                <a:spcPts val="3000"/>
              </a:spcBef>
            </a:pPr>
            <a:r>
              <a:rPr lang="en-US" sz="3200" dirty="0" smtClean="0">
                <a:solidFill>
                  <a:srgbClr val="00B0F0"/>
                </a:solidFill>
              </a:rPr>
              <a:t>You do that by doing good work </a:t>
            </a:r>
            <a:r>
              <a:rPr lang="en-US" sz="3200" b="1" dirty="0" smtClean="0">
                <a:solidFill>
                  <a:srgbClr val="00B0F0"/>
                </a:solidFill>
              </a:rPr>
              <a:t>AND</a:t>
            </a:r>
            <a:r>
              <a:rPr lang="en-US" sz="3200" dirty="0" smtClean="0">
                <a:solidFill>
                  <a:srgbClr val="00B0F0"/>
                </a:solidFill>
              </a:rPr>
              <a:t> by presenting it in a clear and interesting way</a:t>
            </a:r>
          </a:p>
          <a:p>
            <a:pPr>
              <a:spcBef>
                <a:spcPts val="3000"/>
              </a:spcBef>
            </a:pPr>
            <a:r>
              <a:rPr lang="en-US" sz="3200" dirty="0" smtClean="0"/>
              <a:t>Spend time on your presentations!</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380412" cy="609398"/>
          </a:xfrm>
        </p:spPr>
        <p:txBody>
          <a:bodyPr/>
          <a:lstStyle/>
          <a:p>
            <a:r>
              <a:rPr sz="4400" smtClean="0"/>
              <a:t>Outline</a:t>
            </a:r>
            <a:endParaRPr lang="en-US" sz="4400" dirty="0"/>
          </a:p>
        </p:txBody>
      </p:sp>
      <p:sp>
        <p:nvSpPr>
          <p:cNvPr id="3" name="Content Placeholder 2"/>
          <p:cNvSpPr>
            <a:spLocks noGrp="1"/>
          </p:cNvSpPr>
          <p:nvPr>
            <p:ph idx="1"/>
          </p:nvPr>
        </p:nvSpPr>
        <p:spPr>
          <a:xfrm>
            <a:off x="381000" y="2600062"/>
            <a:ext cx="8380412" cy="3504036"/>
          </a:xfrm>
        </p:spPr>
        <p:txBody>
          <a:bodyPr/>
          <a:lstStyle/>
          <a:p>
            <a:pPr>
              <a:spcBef>
                <a:spcPts val="4500"/>
              </a:spcBef>
            </a:pPr>
            <a:r>
              <a:rPr lang="en-US" sz="3200" dirty="0" smtClean="0"/>
              <a:t>Applying for graduate school</a:t>
            </a:r>
          </a:p>
          <a:p>
            <a:pPr>
              <a:spcBef>
                <a:spcPts val="4500"/>
              </a:spcBef>
            </a:pPr>
            <a:r>
              <a:rPr lang="en-US" sz="3200" dirty="0" smtClean="0">
                <a:solidFill>
                  <a:srgbClr val="FF0000"/>
                </a:solidFill>
              </a:rPr>
              <a:t>Graduate school is about you!</a:t>
            </a:r>
          </a:p>
          <a:p>
            <a:pPr>
              <a:spcBef>
                <a:spcPts val="4500"/>
              </a:spcBef>
            </a:pPr>
            <a:r>
              <a:rPr lang="en-US" sz="3200" dirty="0" smtClean="0"/>
              <a:t>. . . .And your advisor</a:t>
            </a:r>
          </a:p>
          <a:p>
            <a:pPr>
              <a:spcBef>
                <a:spcPts val="4500"/>
              </a:spcBef>
            </a:pPr>
            <a:r>
              <a:rPr lang="en-US" sz="3200" dirty="0" smtClean="0">
                <a:solidFill>
                  <a:srgbClr val="00B0F0"/>
                </a:solidFill>
              </a:rPr>
              <a:t>The importance of presentation</a:t>
            </a:r>
            <a:endParaRPr lang="en-US" sz="3200" dirty="0">
              <a:solidFill>
                <a:srgbClr val="00B0F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714093" y="1066800"/>
            <a:ext cx="7591707" cy="5648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819150"/>
            <a:ext cx="8124825" cy="60388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685800"/>
            <a:ext cx="8124825" cy="60388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09588" y="762000"/>
            <a:ext cx="8124825" cy="60388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33400" y="819150"/>
            <a:ext cx="8124825" cy="60388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52600"/>
            <a:ext cx="8380412" cy="3794885"/>
          </a:xfrm>
        </p:spPr>
        <p:txBody>
          <a:bodyPr/>
          <a:lstStyle/>
          <a:p>
            <a:r>
              <a:rPr smtClean="0"/>
              <a:t>Want more?</a:t>
            </a:r>
            <a:br>
              <a:rPr smtClean="0"/>
            </a:br>
            <a:r>
              <a:rPr sz="4400" smtClean="0"/>
              <a:t/>
            </a:r>
            <a:br>
              <a:rPr sz="4400" smtClean="0"/>
            </a:br>
            <a:r>
              <a:rPr sz="4400" smtClean="0"/>
              <a:t/>
            </a:r>
            <a:br>
              <a:rPr sz="4400" smtClean="0"/>
            </a:br>
            <a:r>
              <a:rPr sz="4400" smtClean="0">
                <a:solidFill>
                  <a:schemeClr val="tx1"/>
                </a:solidFill>
                <a:latin typeface="+mn-lt"/>
              </a:rPr>
              <a:t>This is from Lisa B. Marshall</a:t>
            </a:r>
            <a:r>
              <a:rPr sz="4400" smtClean="0">
                <a:latin typeface="+mn-lt"/>
              </a:rPr>
              <a:t/>
            </a:r>
            <a:br>
              <a:rPr sz="4400" smtClean="0">
                <a:latin typeface="+mn-lt"/>
              </a:rPr>
            </a:br>
            <a:r>
              <a:rPr sz="4400" smtClean="0">
                <a:latin typeface="+mn-lt"/>
              </a:rPr>
              <a:t/>
            </a:r>
            <a:br>
              <a:rPr sz="4400" smtClean="0">
                <a:latin typeface="+mn-lt"/>
              </a:rPr>
            </a:br>
            <a:r>
              <a:rPr sz="4400" smtClean="0">
                <a:solidFill>
                  <a:srgbClr val="00B0F0"/>
                </a:solidFill>
                <a:latin typeface="+mn-lt"/>
              </a:rPr>
              <a:t>http://www.lisabmarshall.com</a:t>
            </a:r>
            <a:endParaRPr lang="en-US" sz="4400" dirty="0">
              <a:solidFill>
                <a:srgbClr val="00B0F0"/>
              </a:solidFill>
              <a:latin typeface="+mn-lt"/>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0412" cy="609398"/>
          </a:xfrm>
        </p:spPr>
        <p:txBody>
          <a:bodyPr/>
          <a:lstStyle/>
          <a:p>
            <a:r>
              <a:rPr sz="4400" smtClean="0"/>
              <a:t>Meeting people in the hallway</a:t>
            </a:r>
            <a:endParaRPr lang="en-US" sz="4400" dirty="0"/>
          </a:p>
        </p:txBody>
      </p:sp>
      <p:sp>
        <p:nvSpPr>
          <p:cNvPr id="3" name="Content Placeholder 2"/>
          <p:cNvSpPr>
            <a:spLocks noGrp="1"/>
          </p:cNvSpPr>
          <p:nvPr>
            <p:ph idx="1"/>
          </p:nvPr>
        </p:nvSpPr>
        <p:spPr>
          <a:xfrm>
            <a:off x="381000" y="2438400"/>
            <a:ext cx="8380412" cy="3013646"/>
          </a:xfrm>
        </p:spPr>
        <p:txBody>
          <a:bodyPr/>
          <a:lstStyle/>
          <a:p>
            <a:pPr>
              <a:spcBef>
                <a:spcPts val="4500"/>
              </a:spcBef>
            </a:pPr>
            <a:r>
              <a:rPr lang="en-US" sz="3200" dirty="0" smtClean="0"/>
              <a:t>First impressions are important</a:t>
            </a:r>
          </a:p>
          <a:p>
            <a:pPr>
              <a:spcBef>
                <a:spcPts val="4500"/>
              </a:spcBef>
            </a:pPr>
            <a:r>
              <a:rPr lang="en-US" sz="3200" dirty="0" smtClean="0">
                <a:solidFill>
                  <a:srgbClr val="00B0F0"/>
                </a:solidFill>
              </a:rPr>
              <a:t>Some simple steps for the “elevator pitch”</a:t>
            </a:r>
            <a:r>
              <a:rPr lang="en-US" sz="3200" dirty="0" smtClean="0"/>
              <a:t> </a:t>
            </a:r>
          </a:p>
          <a:p>
            <a:pPr>
              <a:spcBef>
                <a:spcPts val="4500"/>
              </a:spcBef>
            </a:pPr>
            <a:r>
              <a:rPr lang="en-US" sz="3200" dirty="0" smtClean="0">
                <a:solidFill>
                  <a:srgbClr val="FF0000"/>
                </a:solidFill>
              </a:rPr>
              <a:t>Also from Lisa B. Marshall</a:t>
            </a:r>
          </a:p>
          <a:p>
            <a:pPr>
              <a:spcBef>
                <a:spcPts val="1000"/>
              </a:spcBef>
              <a:buNone/>
            </a:pPr>
            <a:r>
              <a:rPr lang="en-US" sz="2900" dirty="0" smtClean="0">
                <a:solidFill>
                  <a:srgbClr val="FF0000"/>
                </a:solidFill>
              </a:rPr>
              <a:t>    </a:t>
            </a:r>
            <a:r>
              <a:rPr lang="en-US" sz="2900" dirty="0" smtClean="0"/>
              <a:t>http://www.lisabmarshall.com</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28800"/>
            <a:ext cx="8382000" cy="4093428"/>
          </a:xfrm>
          <a:prstGeom prst="rect">
            <a:avLst/>
          </a:prstGeom>
          <a:noFill/>
        </p:spPr>
        <p:txBody>
          <a:bodyPr wrap="square" rtlCol="0">
            <a:spAutoFit/>
          </a:bodyPr>
          <a:lstStyle/>
          <a:p>
            <a:pPr marL="514350" indent="-514350">
              <a:spcBef>
                <a:spcPts val="3000"/>
              </a:spcBef>
              <a:buAutoNum type="arabicParenR"/>
            </a:pPr>
            <a:r>
              <a:rPr lang="en-US" sz="3200" dirty="0" smtClean="0">
                <a:solidFill>
                  <a:srgbClr val="FF0000"/>
                </a:solidFill>
                <a:latin typeface="Segoe" pitchFamily="34" charset="0"/>
              </a:rPr>
              <a:t>I work in the area of “A”</a:t>
            </a:r>
          </a:p>
          <a:p>
            <a:pPr marL="514350" indent="-514350">
              <a:spcBef>
                <a:spcPts val="3000"/>
              </a:spcBef>
              <a:buAutoNum type="arabicParenR"/>
            </a:pPr>
            <a:r>
              <a:rPr lang="en-US" sz="3200" dirty="0" smtClean="0">
                <a:latin typeface="Segoe" pitchFamily="34" charset="0"/>
              </a:rPr>
              <a:t>Specifically in the field of “B”</a:t>
            </a:r>
          </a:p>
          <a:p>
            <a:pPr marL="514350" indent="-514350">
              <a:spcBef>
                <a:spcPts val="3000"/>
              </a:spcBef>
              <a:buAutoNum type="arabicParenR"/>
            </a:pPr>
            <a:r>
              <a:rPr lang="en-US" sz="3200" dirty="0" smtClean="0">
                <a:solidFill>
                  <a:srgbClr val="00B0F0"/>
                </a:solidFill>
                <a:latin typeface="Segoe" pitchFamily="34" charset="0"/>
              </a:rPr>
              <a:t>This field is important because of “C”</a:t>
            </a:r>
          </a:p>
          <a:p>
            <a:pPr marL="514350" indent="-514350">
              <a:spcBef>
                <a:spcPts val="3000"/>
              </a:spcBef>
              <a:buAutoNum type="arabicParenR"/>
            </a:pPr>
            <a:r>
              <a:rPr lang="en-US" sz="3200" dirty="0" smtClean="0">
                <a:latin typeface="Segoe" pitchFamily="34" charset="0"/>
              </a:rPr>
              <a:t>My specific work is “D”</a:t>
            </a:r>
          </a:p>
          <a:p>
            <a:pPr marL="514350" indent="-514350">
              <a:spcBef>
                <a:spcPts val="3000"/>
              </a:spcBef>
              <a:buAutoNum type="arabicParenR"/>
            </a:pPr>
            <a:r>
              <a:rPr lang="en-US" sz="3200" dirty="0" smtClean="0">
                <a:solidFill>
                  <a:srgbClr val="FFC000"/>
                </a:solidFill>
                <a:latin typeface="Segoe" pitchFamily="34" charset="0"/>
              </a:rPr>
              <a:t>So far the results have shown “E”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043761"/>
            <a:ext cx="8610600" cy="5693866"/>
          </a:xfrm>
          <a:prstGeom prst="rect">
            <a:avLst/>
          </a:prstGeom>
          <a:noFill/>
        </p:spPr>
        <p:txBody>
          <a:bodyPr wrap="square" rtlCol="0">
            <a:spAutoFit/>
          </a:bodyPr>
          <a:lstStyle/>
          <a:p>
            <a:pPr marL="514350" indent="-514350">
              <a:spcBef>
                <a:spcPts val="3000"/>
              </a:spcBef>
              <a:buAutoNum type="arabicParenR"/>
            </a:pPr>
            <a:r>
              <a:rPr lang="en-US" sz="2400" dirty="0" smtClean="0">
                <a:solidFill>
                  <a:srgbClr val="FF0000"/>
                </a:solidFill>
                <a:latin typeface="Segoe" pitchFamily="34" charset="0"/>
              </a:rPr>
              <a:t>I work in natural language processing.</a:t>
            </a:r>
          </a:p>
          <a:p>
            <a:pPr marL="514350" indent="-514350">
              <a:spcBef>
                <a:spcPts val="3000"/>
              </a:spcBef>
              <a:buAutoNum type="arabicParenR"/>
            </a:pPr>
            <a:r>
              <a:rPr lang="en-US" sz="2400" dirty="0" smtClean="0">
                <a:latin typeface="Segoe" pitchFamily="34" charset="0"/>
              </a:rPr>
              <a:t>Specifically, I work on domain adaptation. </a:t>
            </a:r>
          </a:p>
          <a:p>
            <a:pPr marL="514350" indent="-514350">
              <a:spcBef>
                <a:spcPts val="3000"/>
              </a:spcBef>
              <a:buAutoNum type="arabicParenR"/>
            </a:pPr>
            <a:r>
              <a:rPr lang="en-US" sz="2400" dirty="0" smtClean="0">
                <a:solidFill>
                  <a:srgbClr val="00B0F0"/>
                </a:solidFill>
                <a:latin typeface="Segoe" pitchFamily="34" charset="0"/>
              </a:rPr>
              <a:t>Much of the data we have for building models comes from specific domains (like financial news).  NLP researchers increasingly need to apply models to different domains (like blogs or biomedical text).</a:t>
            </a:r>
          </a:p>
          <a:p>
            <a:pPr marL="514350" indent="-514350">
              <a:spcBef>
                <a:spcPts val="3000"/>
              </a:spcBef>
              <a:buAutoNum type="arabicParenR"/>
            </a:pPr>
            <a:r>
              <a:rPr lang="en-US" sz="2400" dirty="0" smtClean="0">
                <a:latin typeface="Segoe" pitchFamily="34" charset="0"/>
              </a:rPr>
              <a:t>My specific work uses unlabeled data to learn a new representation for adapting models to new domains.  We don’t need any labeled out-of-domain data.</a:t>
            </a:r>
          </a:p>
          <a:p>
            <a:pPr marL="514350" indent="-514350">
              <a:spcBef>
                <a:spcPts val="3000"/>
              </a:spcBef>
              <a:buAutoNum type="arabicParenR"/>
            </a:pPr>
            <a:r>
              <a:rPr lang="en-US" sz="2400" dirty="0" smtClean="0">
                <a:solidFill>
                  <a:srgbClr val="FFC000"/>
                </a:solidFill>
                <a:latin typeface="Segoe" pitchFamily="34" charset="0"/>
              </a:rPr>
              <a:t>So far, we have applied our technique to sentiment analysis and part of speech tagging in NLP.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380412" cy="609398"/>
          </a:xfrm>
        </p:spPr>
        <p:txBody>
          <a:bodyPr/>
          <a:lstStyle/>
          <a:p>
            <a:r>
              <a:rPr sz="4400" smtClean="0"/>
              <a:t>Conclusions</a:t>
            </a:r>
            <a:endParaRPr lang="en-US" sz="4400" dirty="0"/>
          </a:p>
        </p:txBody>
      </p:sp>
      <p:sp>
        <p:nvSpPr>
          <p:cNvPr id="3" name="Content Placeholder 2"/>
          <p:cNvSpPr>
            <a:spLocks noGrp="1"/>
          </p:cNvSpPr>
          <p:nvPr>
            <p:ph idx="1"/>
          </p:nvPr>
        </p:nvSpPr>
        <p:spPr>
          <a:xfrm>
            <a:off x="381000" y="1998851"/>
            <a:ext cx="8380412" cy="4478149"/>
          </a:xfrm>
        </p:spPr>
        <p:txBody>
          <a:bodyPr/>
          <a:lstStyle/>
          <a:p>
            <a:pPr>
              <a:spcBef>
                <a:spcPts val="3000"/>
              </a:spcBef>
            </a:pPr>
            <a:r>
              <a:rPr lang="en-US" sz="3200" dirty="0" smtClean="0">
                <a:solidFill>
                  <a:srgbClr val="00B0F0"/>
                </a:solidFill>
              </a:rPr>
              <a:t>Applying to graduate school.  </a:t>
            </a:r>
            <a:r>
              <a:rPr lang="en-US" sz="2800" dirty="0" smtClean="0"/>
              <a:t>Remember to really get to know your prospective schools</a:t>
            </a:r>
          </a:p>
          <a:p>
            <a:pPr>
              <a:spcBef>
                <a:spcPts val="3000"/>
              </a:spcBef>
            </a:pPr>
            <a:r>
              <a:rPr lang="en-US" sz="3200" dirty="0" smtClean="0">
                <a:solidFill>
                  <a:srgbClr val="FFC000"/>
                </a:solidFill>
              </a:rPr>
              <a:t>In graduate school.  </a:t>
            </a:r>
            <a:r>
              <a:rPr lang="en-US" sz="2800" dirty="0" smtClean="0"/>
              <a:t>Find your own problem, and remember to think carefully about it</a:t>
            </a:r>
          </a:p>
          <a:p>
            <a:pPr>
              <a:spcBef>
                <a:spcPts val="3000"/>
              </a:spcBef>
            </a:pPr>
            <a:r>
              <a:rPr lang="en-US" sz="3200" dirty="0" smtClean="0">
                <a:solidFill>
                  <a:srgbClr val="FF0000"/>
                </a:solidFill>
              </a:rPr>
              <a:t>Advisors </a:t>
            </a:r>
            <a:r>
              <a:rPr lang="en-US" sz="2800" dirty="0" smtClean="0"/>
              <a:t>are there to help you.  Spend as much time with yours as possible</a:t>
            </a:r>
          </a:p>
          <a:p>
            <a:pPr>
              <a:spcBef>
                <a:spcPts val="3000"/>
              </a:spcBef>
            </a:pPr>
            <a:r>
              <a:rPr lang="en-US" sz="3200" dirty="0" smtClean="0">
                <a:solidFill>
                  <a:srgbClr val="00B050"/>
                </a:solidFill>
              </a:rPr>
              <a:t>Presentation</a:t>
            </a:r>
            <a:r>
              <a:rPr lang="en-US" sz="3200" dirty="0" smtClean="0"/>
              <a:t> </a:t>
            </a:r>
            <a:r>
              <a:rPr lang="en-US" sz="2800" dirty="0" smtClean="0"/>
              <a:t>is an important part of a researcher’s job.  Learn to do it well!</a:t>
            </a: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3000" y="1143000"/>
            <a:ext cx="6934200" cy="53873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380412" cy="609398"/>
          </a:xfrm>
        </p:spPr>
        <p:txBody>
          <a:bodyPr/>
          <a:lstStyle/>
          <a:p>
            <a:r>
              <a:rPr sz="4400" smtClean="0"/>
              <a:t>Thanks to the following</a:t>
            </a:r>
            <a:endParaRPr lang="en-US" sz="4400" dirty="0"/>
          </a:p>
        </p:txBody>
      </p:sp>
      <p:sp>
        <p:nvSpPr>
          <p:cNvPr id="3" name="Content Placeholder 2"/>
          <p:cNvSpPr>
            <a:spLocks noGrp="1"/>
          </p:cNvSpPr>
          <p:nvPr>
            <p:ph idx="1"/>
          </p:nvPr>
        </p:nvSpPr>
        <p:spPr>
          <a:xfrm>
            <a:off x="381000" y="2840085"/>
            <a:ext cx="8380412" cy="2798715"/>
          </a:xfrm>
        </p:spPr>
        <p:txBody>
          <a:bodyPr/>
          <a:lstStyle/>
          <a:p>
            <a:pPr marL="514350" indent="-514350">
              <a:spcBef>
                <a:spcPts val="4000"/>
              </a:spcBef>
              <a:buNone/>
            </a:pPr>
            <a:r>
              <a:rPr lang="en-US" sz="3200" dirty="0" smtClean="0"/>
              <a:t>1) PhD comics  http://www.phdcomics.com</a:t>
            </a:r>
          </a:p>
          <a:p>
            <a:pPr marL="514350" indent="-514350">
              <a:spcBef>
                <a:spcPts val="4000"/>
              </a:spcBef>
              <a:buNone/>
            </a:pPr>
            <a:r>
              <a:rPr lang="en-US" altLang="zh-CN" sz="3200" dirty="0" smtClean="0">
                <a:solidFill>
                  <a:srgbClr val="FFC000"/>
                </a:solidFill>
              </a:rPr>
              <a:t>2) </a:t>
            </a:r>
            <a:r>
              <a:rPr lang="zh-CN" altLang="en-US" sz="3200" dirty="0" smtClean="0">
                <a:solidFill>
                  <a:srgbClr val="FFC000"/>
                </a:solidFill>
              </a:rPr>
              <a:t>孔夫子</a:t>
            </a:r>
            <a:r>
              <a:rPr lang="en-US" altLang="zh-CN" sz="3200" dirty="0" smtClean="0">
                <a:solidFill>
                  <a:srgbClr val="FFC000"/>
                </a:solidFill>
              </a:rPr>
              <a:t>.  Read </a:t>
            </a:r>
            <a:r>
              <a:rPr lang="zh-CN" altLang="en-US" sz="3200" dirty="0" smtClean="0">
                <a:solidFill>
                  <a:srgbClr val="FFC000"/>
                </a:solidFill>
              </a:rPr>
              <a:t>论语</a:t>
            </a:r>
            <a:endParaRPr lang="en-US" altLang="zh-CN" sz="3200" dirty="0" smtClean="0">
              <a:solidFill>
                <a:srgbClr val="FFC000"/>
              </a:solidFill>
            </a:endParaRPr>
          </a:p>
          <a:p>
            <a:pPr marL="514350" indent="-514350">
              <a:spcBef>
                <a:spcPts val="4000"/>
              </a:spcBef>
              <a:buNone/>
            </a:pPr>
            <a:r>
              <a:rPr lang="en-US" sz="3200" dirty="0" smtClean="0">
                <a:solidFill>
                  <a:srgbClr val="FF0000"/>
                </a:solidFill>
              </a:rPr>
              <a:t>3) Lisa B. Marshall  </a:t>
            </a:r>
            <a:r>
              <a:rPr lang="en-US" sz="3200" dirty="0" smtClean="0">
                <a:solidFill>
                  <a:srgbClr val="00B0F0"/>
                </a:solidFill>
              </a:rPr>
              <a:t>http://www.lisabmarshall.com</a:t>
            </a:r>
            <a:endParaRPr lang="en-US" sz="3200" dirty="0">
              <a:solidFill>
                <a:srgbClr val="00B0F0"/>
              </a:solidFill>
            </a:endParaRPr>
          </a:p>
        </p:txBody>
      </p:sp>
      <p:sp>
        <p:nvSpPr>
          <p:cNvPr id="4" name="Rectangle 3"/>
          <p:cNvSpPr/>
          <p:nvPr/>
        </p:nvSpPr>
        <p:spPr>
          <a:xfrm>
            <a:off x="5181600" y="3701844"/>
            <a:ext cx="2667000" cy="584775"/>
          </a:xfrm>
          <a:prstGeom prst="rect">
            <a:avLst/>
          </a:prstGeom>
        </p:spPr>
        <p:txBody>
          <a:bodyPr wrap="square">
            <a:spAutoFit/>
          </a:bodyPr>
          <a:lstStyle/>
          <a:p>
            <a:r>
              <a:rPr lang="en-US" altLang="zh-CN" sz="3200" dirty="0" smtClean="0">
                <a:solidFill>
                  <a:srgbClr val="FFC000"/>
                </a:solidFill>
              </a:rPr>
              <a:t> . . . Again!!</a:t>
            </a:r>
            <a:endParaRPr lang="en-US" sz="3200" dirty="0"/>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81000" y="1295400"/>
            <a:ext cx="8380412" cy="6093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2777" rtl="0" eaLnBrk="1" fontAlgn="base" latinLnBrk="0" hangingPunct="1">
              <a:lnSpc>
                <a:spcPct val="90000"/>
              </a:lnSpc>
              <a:spcBef>
                <a:spcPct val="0"/>
              </a:spcBef>
              <a:spcAft>
                <a:spcPct val="0"/>
              </a:spcAft>
              <a:buClrTx/>
              <a:buSzTx/>
              <a:buFontTx/>
              <a:buNone/>
              <a:tabLst/>
              <a:defRPr/>
            </a:pPr>
            <a:r>
              <a:rPr kumimoji="0" lang="en-US" sz="4400" b="0" i="0" u="none" strike="noStrike" kern="0" cap="none" spc="-300" normalizeH="0" baseline="0" noProof="0" smtClean="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uLnTx/>
                <a:uFillTx/>
                <a:latin typeface="Segoe" pitchFamily="34" charset="0"/>
                <a:ea typeface="+mn-ea"/>
                <a:cs typeface="Arial" charset="0"/>
              </a:rPr>
              <a:t>Thanks to the following</a:t>
            </a:r>
            <a:endParaRPr kumimoji="0" lang="en-US" sz="4400" b="0" i="0" u="none" strike="noStrike" kern="0" cap="none" spc="-300" normalizeH="0" baseline="0" noProof="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uLnTx/>
              <a:uFillTx/>
              <a:latin typeface="Segoe" pitchFamily="34" charset="0"/>
              <a:ea typeface="+mn-ea"/>
              <a:cs typeface="Arial" charset="0"/>
            </a:endParaRPr>
          </a:p>
        </p:txBody>
      </p:sp>
      <p:sp>
        <p:nvSpPr>
          <p:cNvPr id="5" name="Content Placeholder 2"/>
          <p:cNvSpPr txBox="1">
            <a:spLocks/>
          </p:cNvSpPr>
          <p:nvPr/>
        </p:nvSpPr>
        <p:spPr bwMode="auto">
          <a:xfrm>
            <a:off x="381000" y="2840085"/>
            <a:ext cx="8380412" cy="279871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514350" marR="0" lvl="0" indent="-514350" algn="l" defTabSz="912777" rtl="0" eaLnBrk="1" fontAlgn="base" latinLnBrk="0" hangingPunct="1">
              <a:lnSpc>
                <a:spcPct val="90000"/>
              </a:lnSpc>
              <a:spcBef>
                <a:spcPts val="4000"/>
              </a:spcBef>
              <a:spcAft>
                <a:spcPct val="0"/>
              </a:spcAft>
              <a:buClr>
                <a:schemeClr val="tx2"/>
              </a:buClr>
              <a:buSzPct val="95000"/>
              <a:buFontTx/>
              <a:buNone/>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1) PhD comics  http://www.phdcomics.com</a:t>
            </a:r>
          </a:p>
          <a:p>
            <a:pPr marL="514350" marR="0" lvl="0" indent="-514350" algn="l" defTabSz="912777" rtl="0" eaLnBrk="1" fontAlgn="base" latinLnBrk="0" hangingPunct="1">
              <a:lnSpc>
                <a:spcPct val="90000"/>
              </a:lnSpc>
              <a:spcBef>
                <a:spcPts val="4000"/>
              </a:spcBef>
              <a:spcAft>
                <a:spcPct val="0"/>
              </a:spcAft>
              <a:buClr>
                <a:schemeClr val="tx2"/>
              </a:buClr>
              <a:buSzPct val="95000"/>
              <a:buFontTx/>
              <a:buNone/>
              <a:tabLst/>
              <a:defRPr/>
            </a:pPr>
            <a:r>
              <a:rPr kumimoji="0" lang="en-US" altLang="zh-CN" sz="3200" b="0" i="0" u="none" strike="noStrike" kern="0" cap="none" spc="0" normalizeH="0" baseline="0" noProof="0" dirty="0" smtClean="0">
                <a:ln>
                  <a:noFill/>
                </a:ln>
                <a:solidFill>
                  <a:srgbClr val="FFC000"/>
                </a:solidFill>
                <a:effectLst/>
                <a:uLnTx/>
                <a:uFillTx/>
                <a:latin typeface="+mn-lt"/>
                <a:ea typeface="+mn-ea"/>
                <a:cs typeface="+mn-cs"/>
              </a:rPr>
              <a:t>2) </a:t>
            </a:r>
            <a:r>
              <a:rPr kumimoji="0" lang="zh-CN" altLang="en-US" sz="3200" b="0" i="0" u="none" strike="noStrike" kern="0" cap="none" spc="0" normalizeH="0" baseline="0" noProof="0" dirty="0" smtClean="0">
                <a:ln>
                  <a:noFill/>
                </a:ln>
                <a:solidFill>
                  <a:srgbClr val="FFC000"/>
                </a:solidFill>
                <a:effectLst/>
                <a:uLnTx/>
                <a:uFillTx/>
                <a:latin typeface="+mn-lt"/>
                <a:ea typeface="+mn-ea"/>
                <a:cs typeface="+mn-cs"/>
              </a:rPr>
              <a:t>孔夫子</a:t>
            </a:r>
            <a:r>
              <a:rPr kumimoji="0" lang="en-US" altLang="zh-CN" sz="3200" b="0" i="0" u="none" strike="noStrike" kern="0" cap="none" spc="0" normalizeH="0" baseline="0" noProof="0" dirty="0" smtClean="0">
                <a:ln>
                  <a:noFill/>
                </a:ln>
                <a:solidFill>
                  <a:srgbClr val="FFC000"/>
                </a:solidFill>
                <a:effectLst/>
                <a:uLnTx/>
                <a:uFillTx/>
                <a:latin typeface="+mn-lt"/>
                <a:ea typeface="+mn-ea"/>
                <a:cs typeface="+mn-cs"/>
              </a:rPr>
              <a:t>.  Read </a:t>
            </a:r>
            <a:r>
              <a:rPr kumimoji="0" lang="zh-CN" altLang="en-US" sz="3200" b="0" i="0" u="none" strike="noStrike" kern="0" cap="none" spc="0" normalizeH="0" baseline="0" noProof="0" dirty="0" smtClean="0">
                <a:ln>
                  <a:noFill/>
                </a:ln>
                <a:solidFill>
                  <a:srgbClr val="FFC000"/>
                </a:solidFill>
                <a:effectLst/>
                <a:uLnTx/>
                <a:uFillTx/>
                <a:latin typeface="+mn-lt"/>
                <a:ea typeface="+mn-ea"/>
                <a:cs typeface="+mn-cs"/>
              </a:rPr>
              <a:t>论语</a:t>
            </a:r>
            <a:endParaRPr kumimoji="0" lang="en-US" altLang="zh-CN" sz="3200" b="0" i="0" u="none" strike="noStrike" kern="0" cap="none" spc="0" normalizeH="0" baseline="0" noProof="0" dirty="0" smtClean="0">
              <a:ln>
                <a:noFill/>
              </a:ln>
              <a:solidFill>
                <a:srgbClr val="FFC000"/>
              </a:solidFill>
              <a:effectLst/>
              <a:uLnTx/>
              <a:uFillTx/>
              <a:latin typeface="+mn-lt"/>
              <a:ea typeface="+mn-ea"/>
              <a:cs typeface="+mn-cs"/>
            </a:endParaRPr>
          </a:p>
          <a:p>
            <a:pPr marL="514350" marR="0" lvl="0" indent="-514350" algn="l" defTabSz="912777" rtl="0" eaLnBrk="1" fontAlgn="base" latinLnBrk="0" hangingPunct="1">
              <a:lnSpc>
                <a:spcPct val="90000"/>
              </a:lnSpc>
              <a:spcBef>
                <a:spcPts val="4000"/>
              </a:spcBef>
              <a:spcAft>
                <a:spcPct val="0"/>
              </a:spcAft>
              <a:buClr>
                <a:schemeClr val="tx2"/>
              </a:buClr>
              <a:buSzPct val="95000"/>
              <a:buFontTx/>
              <a:buNone/>
              <a:tabLst/>
              <a:defRPr/>
            </a:pPr>
            <a:r>
              <a:rPr kumimoji="0" lang="en-US" sz="3200" b="0" i="0" u="none" strike="noStrike" kern="0" cap="none" spc="0" normalizeH="0" baseline="0" noProof="0" dirty="0" smtClean="0">
                <a:ln>
                  <a:noFill/>
                </a:ln>
                <a:solidFill>
                  <a:srgbClr val="FF0000"/>
                </a:solidFill>
                <a:effectLst/>
                <a:uLnTx/>
                <a:uFillTx/>
                <a:latin typeface="+mn-lt"/>
                <a:ea typeface="+mn-ea"/>
                <a:cs typeface="+mn-cs"/>
              </a:rPr>
              <a:t>3) Lisa B. Marshall  </a:t>
            </a:r>
            <a:r>
              <a:rPr kumimoji="0" lang="en-US" sz="3200" b="0" i="0" u="none" strike="noStrike" kern="0" cap="none" spc="0" normalizeH="0" baseline="0" noProof="0" dirty="0" smtClean="0">
                <a:ln>
                  <a:noFill/>
                </a:ln>
                <a:solidFill>
                  <a:srgbClr val="00B0F0"/>
                </a:solidFill>
                <a:effectLst/>
                <a:uLnTx/>
                <a:uFillTx/>
                <a:latin typeface="+mn-lt"/>
                <a:ea typeface="+mn-ea"/>
                <a:cs typeface="+mn-cs"/>
              </a:rPr>
              <a:t>http://www.lisabmarshall.com</a:t>
            </a:r>
            <a:endParaRPr kumimoji="0" lang="en-US" sz="3200" b="0" i="0" u="none" strike="noStrike" kern="0" cap="none" spc="0" normalizeH="0" baseline="0" noProof="0" dirty="0">
              <a:ln>
                <a:noFill/>
              </a:ln>
              <a:solidFill>
                <a:srgbClr val="00B0F0"/>
              </a:solidFill>
              <a:effectLst/>
              <a:uLnTx/>
              <a:uFillTx/>
              <a:latin typeface="+mn-lt"/>
              <a:ea typeface="+mn-ea"/>
              <a:cs typeface="+mn-cs"/>
            </a:endParaRPr>
          </a:p>
        </p:txBody>
      </p:sp>
      <p:sp>
        <p:nvSpPr>
          <p:cNvPr id="6" name="Rectangle 5"/>
          <p:cNvSpPr/>
          <p:nvPr/>
        </p:nvSpPr>
        <p:spPr>
          <a:xfrm>
            <a:off x="5181600" y="3701844"/>
            <a:ext cx="2667000" cy="584775"/>
          </a:xfrm>
          <a:prstGeom prst="rect">
            <a:avLst/>
          </a:prstGeom>
        </p:spPr>
        <p:txBody>
          <a:bodyPr wrap="square">
            <a:spAutoFit/>
          </a:bodyPr>
          <a:lstStyle/>
          <a:p>
            <a:r>
              <a:rPr lang="en-US" altLang="zh-CN" sz="3200" dirty="0" smtClean="0">
                <a:solidFill>
                  <a:srgbClr val="FFC000"/>
                </a:solidFill>
              </a:rPr>
              <a:t> . . . Again!!</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0412" cy="609398"/>
          </a:xfrm>
        </p:spPr>
        <p:txBody>
          <a:bodyPr/>
          <a:lstStyle/>
          <a:p>
            <a:r>
              <a:rPr sz="4400" smtClean="0"/>
              <a:t>Do I want to go to graduate school?</a:t>
            </a:r>
            <a:endParaRPr lang="en-US" sz="4400" dirty="0"/>
          </a:p>
        </p:txBody>
      </p:sp>
      <p:pic>
        <p:nvPicPr>
          <p:cNvPr id="3" name="Picture 2" descr="phd0427s.gif"/>
          <p:cNvPicPr>
            <a:picLocks noChangeAspect="1"/>
          </p:cNvPicPr>
          <p:nvPr/>
        </p:nvPicPr>
        <p:blipFill>
          <a:blip r:embed="rId2"/>
          <a:stretch>
            <a:fillRect/>
          </a:stretch>
        </p:blipFill>
        <p:spPr>
          <a:xfrm>
            <a:off x="381000" y="2133600"/>
            <a:ext cx="8329555" cy="3429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380412" cy="609398"/>
          </a:xfrm>
        </p:spPr>
        <p:txBody>
          <a:bodyPr/>
          <a:lstStyle/>
          <a:p>
            <a:r>
              <a:rPr sz="4400" smtClean="0"/>
              <a:t>Do I want to go to graduate school?</a:t>
            </a:r>
            <a:endParaRPr lang="en-US" sz="4400" dirty="0"/>
          </a:p>
        </p:txBody>
      </p:sp>
      <p:sp>
        <p:nvSpPr>
          <p:cNvPr id="4" name="Rectangle 3"/>
          <p:cNvSpPr/>
          <p:nvPr/>
        </p:nvSpPr>
        <p:spPr>
          <a:xfrm>
            <a:off x="152400" y="2337848"/>
            <a:ext cx="8763000" cy="2793842"/>
          </a:xfrm>
          <a:prstGeom prst="rect">
            <a:avLst/>
          </a:prstGeom>
        </p:spPr>
        <p:txBody>
          <a:bodyPr wrap="square">
            <a:spAutoFit/>
          </a:bodyPr>
          <a:lstStyle/>
          <a:p>
            <a:pPr>
              <a:lnSpc>
                <a:spcPct val="150000"/>
              </a:lnSpc>
            </a:pPr>
            <a:r>
              <a:rPr lang="en-US" sz="2400" dirty="0" smtClean="0"/>
              <a:t>Graduate school is training in research. It is for people who love research, scholarship, and teaching for their own sake and for the difference they can sometimes make in the world. It is not for people who simply want more undergraduate courses. It is not for people who are in a hurry to get a real job. </a:t>
            </a:r>
            <a:endParaRPr lang="en-US" sz="2400" dirty="0"/>
          </a:p>
        </p:txBody>
      </p:sp>
      <p:sp>
        <p:nvSpPr>
          <p:cNvPr id="5" name="Rectangle 4"/>
          <p:cNvSpPr/>
          <p:nvPr/>
        </p:nvSpPr>
        <p:spPr>
          <a:xfrm>
            <a:off x="186690" y="1855248"/>
            <a:ext cx="8763000" cy="577850"/>
          </a:xfrm>
          <a:prstGeom prst="rect">
            <a:avLst/>
          </a:prstGeom>
        </p:spPr>
        <p:txBody>
          <a:bodyPr wrap="square">
            <a:spAutoFit/>
          </a:bodyPr>
          <a:lstStyle/>
          <a:p>
            <a:pPr>
              <a:lnSpc>
                <a:spcPct val="150000"/>
              </a:lnSpc>
            </a:pPr>
            <a:r>
              <a:rPr lang="en-US" sz="2400" b="1" u="sng" dirty="0" smtClean="0"/>
              <a:t>From Phil Agre</a:t>
            </a:r>
            <a:endParaRPr lang="en-US" sz="2400" b="1" u="sng" dirty="0"/>
          </a:p>
        </p:txBody>
      </p:sp>
      <p:sp>
        <p:nvSpPr>
          <p:cNvPr id="7" name="Rectangle 6"/>
          <p:cNvSpPr/>
          <p:nvPr/>
        </p:nvSpPr>
        <p:spPr>
          <a:xfrm>
            <a:off x="186690" y="5513006"/>
            <a:ext cx="8763000" cy="830997"/>
          </a:xfrm>
          <a:prstGeom prst="rect">
            <a:avLst/>
          </a:prstGeom>
        </p:spPr>
        <p:txBody>
          <a:bodyPr wrap="square">
            <a:spAutoFit/>
          </a:bodyPr>
          <a:lstStyle/>
          <a:p>
            <a:pPr>
              <a:lnSpc>
                <a:spcPct val="150000"/>
              </a:lnSpc>
            </a:pPr>
            <a:r>
              <a:rPr lang="zh-CN" altLang="en-US" sz="3200" b="1" u="sng" dirty="0" smtClean="0">
                <a:solidFill>
                  <a:srgbClr val="FF0000"/>
                </a:solidFill>
              </a:rPr>
              <a:t>子曰</a:t>
            </a:r>
            <a:r>
              <a:rPr lang="en-US" altLang="zh-CN" sz="3200" b="1" u="sng" dirty="0" smtClean="0">
                <a:solidFill>
                  <a:srgbClr val="FF0000"/>
                </a:solidFill>
              </a:rPr>
              <a:t>: </a:t>
            </a:r>
            <a:r>
              <a:rPr lang="en-US" altLang="zh-CN" sz="3200" b="1" dirty="0" smtClean="0">
                <a:solidFill>
                  <a:srgbClr val="FF0000"/>
                </a:solidFill>
              </a:rPr>
              <a:t> </a:t>
            </a:r>
            <a:r>
              <a:rPr lang="zh-CN" altLang="en-US" sz="3200" b="1" dirty="0" smtClean="0">
                <a:solidFill>
                  <a:srgbClr val="FF0000"/>
                </a:solidFill>
              </a:rPr>
              <a:t>学而时习之不亦说乎</a:t>
            </a:r>
            <a:endParaRPr lang="en-US" sz="32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0412" cy="609398"/>
          </a:xfrm>
        </p:spPr>
        <p:txBody>
          <a:bodyPr/>
          <a:lstStyle/>
          <a:p>
            <a:r>
              <a:rPr sz="4400" smtClean="0"/>
              <a:t>Which graduate school should I go to?</a:t>
            </a:r>
            <a:endParaRPr lang="en-US" sz="4400" dirty="0"/>
          </a:p>
        </p:txBody>
      </p:sp>
      <p:sp>
        <p:nvSpPr>
          <p:cNvPr id="3" name="Content Placeholder 2"/>
          <p:cNvSpPr>
            <a:spLocks noGrp="1"/>
          </p:cNvSpPr>
          <p:nvPr>
            <p:ph idx="1"/>
          </p:nvPr>
        </p:nvSpPr>
        <p:spPr>
          <a:xfrm>
            <a:off x="381000" y="2355308"/>
            <a:ext cx="8380412" cy="3969292"/>
          </a:xfrm>
        </p:spPr>
        <p:txBody>
          <a:bodyPr/>
          <a:lstStyle/>
          <a:p>
            <a:pPr>
              <a:spcBef>
                <a:spcPts val="3000"/>
              </a:spcBef>
            </a:pPr>
            <a:r>
              <a:rPr lang="en-US" sz="2800" dirty="0" smtClean="0"/>
              <a:t>Typical answer.  The top of the U.S. </a:t>
            </a:r>
          </a:p>
          <a:p>
            <a:pPr>
              <a:spcBef>
                <a:spcPts val="0"/>
              </a:spcBef>
              <a:buNone/>
            </a:pPr>
            <a:r>
              <a:rPr lang="en-US" sz="2800" dirty="0" smtClean="0"/>
              <a:t>    News rankings!</a:t>
            </a:r>
          </a:p>
          <a:p>
            <a:pPr>
              <a:spcBef>
                <a:spcPts val="4000"/>
              </a:spcBef>
            </a:pPr>
            <a:r>
              <a:rPr lang="en-US" sz="2800" dirty="0" smtClean="0">
                <a:solidFill>
                  <a:srgbClr val="FF0000"/>
                </a:solidFill>
              </a:rPr>
              <a:t>Problem: Reporters don’t know </a:t>
            </a:r>
          </a:p>
          <a:p>
            <a:pPr>
              <a:spcBef>
                <a:spcPts val="0"/>
              </a:spcBef>
              <a:buNone/>
            </a:pPr>
            <a:r>
              <a:rPr lang="en-US" sz="2800" dirty="0" smtClean="0">
                <a:solidFill>
                  <a:srgbClr val="FF0000"/>
                </a:solidFill>
              </a:rPr>
              <a:t>    anything about graduate school!!</a:t>
            </a:r>
          </a:p>
          <a:p>
            <a:pPr>
              <a:spcBef>
                <a:spcPts val="4000"/>
              </a:spcBef>
            </a:pPr>
            <a:r>
              <a:rPr lang="en-US" sz="2800" dirty="0" smtClean="0"/>
              <a:t>Better answer. For every school you consider,</a:t>
            </a:r>
          </a:p>
          <a:p>
            <a:pPr lvl="1">
              <a:spcBef>
                <a:spcPts val="1000"/>
              </a:spcBef>
            </a:pPr>
            <a:r>
              <a:rPr lang="en-US" dirty="0" smtClean="0">
                <a:solidFill>
                  <a:srgbClr val="FFC000"/>
                </a:solidFill>
              </a:rPr>
              <a:t>Choose at least one professor.  </a:t>
            </a:r>
          </a:p>
          <a:p>
            <a:pPr lvl="1">
              <a:spcBef>
                <a:spcPts val="1000"/>
              </a:spcBef>
            </a:pPr>
            <a:r>
              <a:rPr lang="en-US" dirty="0" smtClean="0">
                <a:solidFill>
                  <a:srgbClr val="00B0F0"/>
                </a:solidFill>
              </a:rPr>
              <a:t>Read at least 3 of her papers.</a:t>
            </a:r>
          </a:p>
        </p:txBody>
      </p:sp>
      <p:pic>
        <p:nvPicPr>
          <p:cNvPr id="4" name="Picture 3" descr="usnews.jpg"/>
          <p:cNvPicPr>
            <a:picLocks noChangeAspect="1"/>
          </p:cNvPicPr>
          <p:nvPr/>
        </p:nvPicPr>
        <p:blipFill>
          <a:blip r:embed="rId3" cstate="print"/>
          <a:stretch>
            <a:fillRect/>
          </a:stretch>
        </p:blipFill>
        <p:spPr>
          <a:xfrm>
            <a:off x="6705600" y="1752600"/>
            <a:ext cx="1676400" cy="228920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0412" cy="609398"/>
          </a:xfrm>
        </p:spPr>
        <p:txBody>
          <a:bodyPr/>
          <a:lstStyle/>
          <a:p>
            <a:r>
              <a:rPr sz="4400" smtClean="0"/>
              <a:t>Your application packet</a:t>
            </a:r>
            <a:endParaRPr lang="en-US" sz="4400" dirty="0"/>
          </a:p>
        </p:txBody>
      </p:sp>
      <p:sp>
        <p:nvSpPr>
          <p:cNvPr id="3" name="Content Placeholder 2"/>
          <p:cNvSpPr>
            <a:spLocks noGrp="1"/>
          </p:cNvSpPr>
          <p:nvPr>
            <p:ph idx="1"/>
          </p:nvPr>
        </p:nvSpPr>
        <p:spPr>
          <a:xfrm>
            <a:off x="228600" y="2151251"/>
            <a:ext cx="8686800" cy="4478149"/>
          </a:xfrm>
        </p:spPr>
        <p:txBody>
          <a:bodyPr/>
          <a:lstStyle/>
          <a:p>
            <a:pPr>
              <a:spcBef>
                <a:spcPts val="3000"/>
              </a:spcBef>
            </a:pPr>
            <a:r>
              <a:rPr lang="zh-CN" altLang="en-US" sz="4800" dirty="0" smtClean="0">
                <a:solidFill>
                  <a:srgbClr val="FF0000"/>
                </a:solidFill>
              </a:rPr>
              <a:t>关系</a:t>
            </a:r>
            <a:endParaRPr lang="en-US" altLang="zh-CN" sz="4800" dirty="0" smtClean="0">
              <a:solidFill>
                <a:srgbClr val="FF0000"/>
              </a:solidFill>
            </a:endParaRPr>
          </a:p>
          <a:p>
            <a:pPr>
              <a:spcBef>
                <a:spcPts val="3000"/>
              </a:spcBef>
            </a:pPr>
            <a:r>
              <a:rPr lang="en-US" sz="3200" dirty="0" smtClean="0"/>
              <a:t>All Chinese applicants have great GRE scores and great grades</a:t>
            </a:r>
          </a:p>
          <a:p>
            <a:pPr>
              <a:spcBef>
                <a:spcPts val="3000"/>
              </a:spcBef>
            </a:pPr>
            <a:r>
              <a:rPr lang="en-US" sz="3200" dirty="0" smtClean="0"/>
              <a:t>For foreign applicants to American schools, everything is </a:t>
            </a:r>
            <a:r>
              <a:rPr lang="zh-CN" altLang="en-US" sz="3200" dirty="0" smtClean="0"/>
              <a:t>关系</a:t>
            </a:r>
            <a:endParaRPr lang="en-US" altLang="zh-CN" sz="3200" dirty="0" smtClean="0"/>
          </a:p>
          <a:p>
            <a:pPr>
              <a:spcBef>
                <a:spcPts val="3000"/>
              </a:spcBef>
            </a:pPr>
            <a:r>
              <a:rPr lang="en-US" sz="3200" dirty="0" smtClean="0">
                <a:solidFill>
                  <a:srgbClr val="00B0F0"/>
                </a:solidFill>
              </a:rPr>
              <a:t>Talk to your undergraduate advisor in person!</a:t>
            </a:r>
            <a:endParaRPr lang="en-US" sz="3200" dirty="0">
              <a:solidFill>
                <a:srgbClr val="00B0F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14198"/>
            <a:ext cx="8380412" cy="609398"/>
          </a:xfrm>
        </p:spPr>
        <p:txBody>
          <a:bodyPr/>
          <a:lstStyle/>
          <a:p>
            <a:r>
              <a:rPr sz="4400" smtClean="0"/>
              <a:t>All graduate students are the same</a:t>
            </a:r>
            <a:endParaRPr lang="en-US" sz="4400" dirty="0"/>
          </a:p>
        </p:txBody>
      </p:sp>
      <p:pic>
        <p:nvPicPr>
          <p:cNvPr id="4" name="Picture 3" descr="around_worlds.gif"/>
          <p:cNvPicPr>
            <a:picLocks noChangeAspect="1"/>
          </p:cNvPicPr>
          <p:nvPr/>
        </p:nvPicPr>
        <p:blipFill>
          <a:blip r:embed="rId2"/>
          <a:stretch>
            <a:fillRect/>
          </a:stretch>
        </p:blipFill>
        <p:spPr>
          <a:xfrm>
            <a:off x="628650" y="2575560"/>
            <a:ext cx="7772400" cy="33680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405"/>
            <a:ext cx="8380412" cy="1218795"/>
          </a:xfrm>
        </p:spPr>
        <p:txBody>
          <a:bodyPr/>
          <a:lstStyle/>
          <a:p>
            <a:r>
              <a:rPr sz="4400" smtClean="0"/>
              <a:t>Actually, graduate school is your time to shine!</a:t>
            </a:r>
            <a:endParaRPr lang="en-US" sz="4400" dirty="0"/>
          </a:p>
        </p:txBody>
      </p:sp>
      <p:sp>
        <p:nvSpPr>
          <p:cNvPr id="5" name="Content Placeholder 2"/>
          <p:cNvSpPr>
            <a:spLocks noGrp="1"/>
          </p:cNvSpPr>
          <p:nvPr>
            <p:ph idx="1"/>
          </p:nvPr>
        </p:nvSpPr>
        <p:spPr>
          <a:xfrm>
            <a:off x="121920" y="2743200"/>
            <a:ext cx="8641080" cy="3868751"/>
          </a:xfrm>
        </p:spPr>
        <p:txBody>
          <a:bodyPr/>
          <a:lstStyle/>
          <a:p>
            <a:pPr>
              <a:spcBef>
                <a:spcPts val="3000"/>
              </a:spcBef>
            </a:pPr>
            <a:r>
              <a:rPr lang="en-US" altLang="zh-CN" sz="2800" dirty="0" smtClean="0"/>
              <a:t>As an undergraduate, you solved problems</a:t>
            </a:r>
          </a:p>
          <a:p>
            <a:pPr>
              <a:spcBef>
                <a:spcPts val="3000"/>
              </a:spcBef>
            </a:pPr>
            <a:r>
              <a:rPr lang="en-US" sz="2800" dirty="0" smtClean="0">
                <a:solidFill>
                  <a:srgbClr val="00B0F0"/>
                </a:solidFill>
              </a:rPr>
              <a:t>As a graduate student, your main job is to think of your own problem</a:t>
            </a:r>
          </a:p>
          <a:p>
            <a:pPr>
              <a:spcBef>
                <a:spcPts val="3000"/>
              </a:spcBef>
            </a:pPr>
            <a:r>
              <a:rPr lang="en-US" sz="2800" dirty="0" smtClean="0"/>
              <a:t>The best undergraduates are the best problem solvers </a:t>
            </a:r>
          </a:p>
          <a:p>
            <a:pPr>
              <a:spcBef>
                <a:spcPts val="3000"/>
              </a:spcBef>
            </a:pPr>
            <a:r>
              <a:rPr lang="en-US" sz="2800" dirty="0" smtClean="0">
                <a:solidFill>
                  <a:srgbClr val="FF0000"/>
                </a:solidFill>
              </a:rPr>
              <a:t>The best graduate students think of really interesting new problems to solve</a:t>
            </a:r>
            <a:endParaRPr lang="en-US" sz="2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V2DJBLITZ@3FLIMKSPCFWXYL2A" val="2984"/>
  <p:tag name="DEFAULTDISPLAYSOURCE" val="\documentclass{article}\pagestyle{empty}&#10;\begin{document}&#10;&#10;\end{document}&#10;"/>
  <p:tag name="EMBEDFONTS" val="1"/>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color}&#10;&#10;\begin{document}&#10;\pagecolor{black}&#10;&#10;\definecolor{white}{rgb}{1,1,1}&#10;&#10;\color{white}$p(w_{k} | w_{1,\ldots,k-1})$&#10;&#10;\end{document}&#10;"/>
  <p:tag name="FILENAME" val="TP_tmp"/>
  <p:tag name="FORMAT" val="png256"/>
  <p:tag name="RES" val="1200"/>
  <p:tag name="BLEND" val="0"/>
  <p:tag name="TRANSPARENT" val="0"/>
  <p:tag name="TBUG" val="0"/>
  <p:tag name="ALLOWFS" val="0"/>
  <p:tag name="ORIGWIDTH" val="66"/>
  <p:tag name="PICTUREFILESIZE" val="4791"/>
</p:tagLst>
</file>

<file path=ppt/theme/theme1.xml><?xml version="1.0" encoding="utf-8"?>
<a:theme xmlns:a="http://schemas.openxmlformats.org/drawingml/2006/main" name="1_Blue waves">
  <a:themeElements>
    <a:clrScheme name="Custom 1">
      <a:dk1>
        <a:sysClr val="windowText" lastClr="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usiness Value launch template">
      <a:majorFont>
        <a:latin typeface="Segoe Semibold"/>
        <a:ea typeface=""/>
        <a:cs typeface=""/>
      </a:majorFont>
      <a:minorFont>
        <a:latin typeface="Segoe"/>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900" b="0" i="0" u="none" strike="noStrike" cap="none" normalizeH="0" baseline="0" dirty="0" smtClean="0">
            <a:solidFill>
              <a:schemeClr val="tx1"/>
            </a:solidFill>
            <a:effectLst/>
            <a:latin typeface="Segoe" pitchFamily="34" charset="0"/>
          </a:defRPr>
        </a:defPPr>
      </a:lstStyle>
      <a:style>
        <a:lnRef idx="1">
          <a:schemeClr val="accent2"/>
        </a:lnRef>
        <a:fillRef idx="3">
          <a:schemeClr val="accent2"/>
        </a:fillRef>
        <a:effectRef idx="2">
          <a:schemeClr val="accent2"/>
        </a:effectRef>
        <a:fontRef idx="minor">
          <a:schemeClr val="lt1"/>
        </a:fontRef>
      </a:style>
    </a:spDef>
    <a:lnDef>
      <a:spPr bwMode="auto">
        <a:xfrm>
          <a:off x="0" y="0"/>
          <a:ext cx="1" cy="1"/>
        </a:xfrm>
        <a:custGeom>
          <a:avLst/>
          <a:gdLst/>
          <a:ahLst/>
          <a:cxnLst/>
          <a:rect l="0" t="0" r="0" b="0"/>
          <a:pathLst/>
        </a:cu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none" w="med" len="med"/>
        </a:ln>
        <a:effectLst/>
      </a:spPr>
      <a:bodyPr vert="horz" wrap="square" lIns="109728" tIns="54864" rIns="109728" bIns="54864" numCol="1" anchor="ctr" anchorCtr="0" compatLnSpc="1">
        <a:prstTxWarp prst="textNoShape">
          <a:avLst/>
        </a:prstTxWarp>
      </a:bodyPr>
      <a:lstStyle>
        <a:defPPr marL="0" marR="0" indent="0" algn="l" defTabSz="1096963"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solidFill>
              <a:schemeClr val="bg2"/>
            </a:solidFill>
            <a:effectLst/>
            <a:latin typeface="Segoe Semibold" pitchFamily="34" charset="0"/>
          </a:defRPr>
        </a:defPPr>
      </a:lstStyle>
    </a:lnDef>
    <a:txDef>
      <a:spPr>
        <a:noFill/>
      </a:spPr>
      <a:bodyPr wrap="square" rtlCol="0">
        <a:spAutoFit/>
      </a:bodyPr>
      <a:lstStyle>
        <a:defPPr>
          <a:defRPr sz="2800" dirty="0" err="1" smtClean="0">
            <a:solidFill>
              <a:schemeClr val="tx1"/>
            </a:solidFill>
            <a:latin typeface="Segoe" pitchFamily="34" charset="0"/>
          </a:defRPr>
        </a:defPPr>
      </a:lstStyle>
    </a:txDef>
  </a:objectDefaults>
  <a:extraClrSchemeLst>
    <a:extraClrScheme>
      <a:clrScheme name="Business Value launch template 1">
        <a:dk1>
          <a:srgbClr val="000000"/>
        </a:dk1>
        <a:lt1>
          <a:srgbClr val="FFFFFF"/>
        </a:lt1>
        <a:dk2>
          <a:srgbClr val="EF7E39"/>
        </a:dk2>
        <a:lt2>
          <a:srgbClr val="FFFFFF"/>
        </a:lt2>
        <a:accent1>
          <a:srgbClr val="000000"/>
        </a:accent1>
        <a:accent2>
          <a:srgbClr val="54C71B"/>
        </a:accent2>
        <a:accent3>
          <a:srgbClr val="F6C0AE"/>
        </a:accent3>
        <a:accent4>
          <a:srgbClr val="DADADA"/>
        </a:accent4>
        <a:accent5>
          <a:srgbClr val="AAAAAA"/>
        </a:accent5>
        <a:accent6>
          <a:srgbClr val="4BB417"/>
        </a:accent6>
        <a:hlink>
          <a:srgbClr val="FBE019"/>
        </a:hlink>
        <a:folHlink>
          <a:srgbClr val="3D78E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MSRA template_chinese black 2007</Template>
  <TotalTime>7434</TotalTime>
  <Words>1031</Words>
  <Application>Microsoft Office PowerPoint</Application>
  <PresentationFormat>On-screen Show (4:3)</PresentationFormat>
  <Paragraphs>118</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1_Blue waves</vt:lpstr>
      <vt:lpstr>学而时习之：Being a Successful Graduate Student</vt:lpstr>
      <vt:lpstr>Outline</vt:lpstr>
      <vt:lpstr>Slide 3</vt:lpstr>
      <vt:lpstr>Do I want to go to graduate school?</vt:lpstr>
      <vt:lpstr>Do I want to go to graduate school?</vt:lpstr>
      <vt:lpstr>Which graduate school should I go to?</vt:lpstr>
      <vt:lpstr>Your application packet</vt:lpstr>
      <vt:lpstr>All graduate students are the same</vt:lpstr>
      <vt:lpstr>Actually, graduate school is your time to shine!</vt:lpstr>
      <vt:lpstr>Use your strengths</vt:lpstr>
      <vt:lpstr>Take the time to think about a problem</vt:lpstr>
      <vt:lpstr>Example of a bad research topic</vt:lpstr>
      <vt:lpstr>Example of a great research topic</vt:lpstr>
      <vt:lpstr>Your colleagues</vt:lpstr>
      <vt:lpstr>Your advisor</vt:lpstr>
      <vt:lpstr>Your advisor:  The real story</vt:lpstr>
      <vt:lpstr>3 rules for meeting with your advisor</vt:lpstr>
      <vt:lpstr>Presentations</vt:lpstr>
      <vt:lpstr>Why are you including presentations?</vt:lpstr>
      <vt:lpstr>Slide 20</vt:lpstr>
      <vt:lpstr>Slide 21</vt:lpstr>
      <vt:lpstr>Slide 22</vt:lpstr>
      <vt:lpstr>Slide 23</vt:lpstr>
      <vt:lpstr>Slide 24</vt:lpstr>
      <vt:lpstr>Want more?   This is from Lisa B. Marshall  http://www.lisabmarshall.com</vt:lpstr>
      <vt:lpstr>Meeting people in the hallway</vt:lpstr>
      <vt:lpstr>Slide 27</vt:lpstr>
      <vt:lpstr>Slide 28</vt:lpstr>
      <vt:lpstr>Conclusions</vt:lpstr>
      <vt:lpstr>Thanks to the following</vt:lpstr>
      <vt:lpstr>Slide 31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Linguistic Intent Detection</dc:title>
  <dc:creator>John Blitzer</dc:creator>
  <cp:lastModifiedBy>John Blitzer</cp:lastModifiedBy>
  <cp:revision>671</cp:revision>
  <dcterms:created xsi:type="dcterms:W3CDTF">2008-04-09T07:27:22Z</dcterms:created>
  <dcterms:modified xsi:type="dcterms:W3CDTF">2008-08-04T07:22:13Z</dcterms:modified>
</cp:coreProperties>
</file>