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2400" y="-6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dbl">
                <a:solidFill>
                  <a:srgbClr val="0D0F1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dbl">
                <a:solidFill>
                  <a:srgbClr val="0D0F1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dbl">
                <a:solidFill>
                  <a:srgbClr val="0D0F1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7313" y="8689340"/>
            <a:ext cx="6348222" cy="894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dbl">
                <a:solidFill>
                  <a:srgbClr val="0D0F1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kali.org/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8585" y="876681"/>
            <a:ext cx="46774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5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.</a:t>
            </a:r>
            <a:r>
              <a:rPr sz="1600" b="1" spc="5" dirty="0">
                <a:latin typeface="Times New Roman"/>
                <a:cs typeface="Times New Roman"/>
              </a:rPr>
              <a:t>S</a:t>
            </a:r>
            <a:r>
              <a:rPr sz="1600" b="1" dirty="0">
                <a:latin typeface="Times New Roman"/>
                <a:cs typeface="Times New Roman"/>
              </a:rPr>
              <a:t>C</a:t>
            </a:r>
            <a:r>
              <a:rPr sz="1600" b="1" spc="-10" dirty="0">
                <a:latin typeface="Times New Roman"/>
                <a:cs typeface="Times New Roman"/>
              </a:rPr>
              <a:t> D</a:t>
            </a:r>
            <a:r>
              <a:rPr sz="1600" b="1" spc="-5" dirty="0">
                <a:latin typeface="Times New Roman"/>
                <a:cs typeface="Times New Roman"/>
              </a:rPr>
              <a:t>I</a:t>
            </a:r>
            <a:r>
              <a:rPr sz="1600" b="1" spc="5" dirty="0">
                <a:latin typeface="Times New Roman"/>
                <a:cs typeface="Times New Roman"/>
              </a:rPr>
              <a:t>G</a:t>
            </a:r>
            <a:r>
              <a:rPr sz="1600" b="1" spc="-5" dirty="0">
                <a:latin typeface="Times New Roman"/>
                <a:cs typeface="Times New Roman"/>
              </a:rPr>
              <a:t>I</a:t>
            </a:r>
            <a:r>
              <a:rPr sz="1600" b="1" spc="-120" dirty="0">
                <a:latin typeface="Times New Roman"/>
                <a:cs typeface="Times New Roman"/>
              </a:rPr>
              <a:t>T</a:t>
            </a:r>
            <a:r>
              <a:rPr sz="1600" b="1" spc="-10" dirty="0">
                <a:latin typeface="Times New Roman"/>
                <a:cs typeface="Times New Roman"/>
              </a:rPr>
              <a:t>A</a:t>
            </a:r>
            <a:r>
              <a:rPr sz="1600" b="1" dirty="0">
                <a:latin typeface="Times New Roman"/>
                <a:cs typeface="Times New Roman"/>
              </a:rPr>
              <a:t>L</a:t>
            </a:r>
            <a:r>
              <a:rPr sz="1600" b="1" spc="-19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AN</a:t>
            </a:r>
            <a:r>
              <a:rPr sz="1600" b="1" dirty="0">
                <a:latin typeface="Times New Roman"/>
                <a:cs typeface="Times New Roman"/>
              </a:rPr>
              <a:t>D</a:t>
            </a:r>
            <a:r>
              <a:rPr sz="1600" b="1" spc="-10" dirty="0">
                <a:latin typeface="Times New Roman"/>
                <a:cs typeface="Times New Roman"/>
              </a:rPr>
              <a:t> CY</a:t>
            </a:r>
            <a:r>
              <a:rPr sz="1600" b="1" spc="5" dirty="0">
                <a:latin typeface="Times New Roman"/>
                <a:cs typeface="Times New Roman"/>
              </a:rPr>
              <a:t>BE</a:t>
            </a:r>
            <a:r>
              <a:rPr sz="1600" b="1" dirty="0">
                <a:latin typeface="Times New Roman"/>
                <a:cs typeface="Times New Roman"/>
              </a:rPr>
              <a:t>R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FOR</a:t>
            </a:r>
            <a:r>
              <a:rPr sz="1600" b="1" spc="25" dirty="0">
                <a:latin typeface="Times New Roman"/>
                <a:cs typeface="Times New Roman"/>
              </a:rPr>
              <a:t>E</a:t>
            </a:r>
            <a:r>
              <a:rPr sz="1600" b="1" spc="-10" dirty="0">
                <a:latin typeface="Times New Roman"/>
                <a:cs typeface="Times New Roman"/>
              </a:rPr>
              <a:t>N</a:t>
            </a:r>
            <a:r>
              <a:rPr sz="1600" b="1" spc="5" dirty="0">
                <a:latin typeface="Times New Roman"/>
                <a:cs typeface="Times New Roman"/>
              </a:rPr>
              <a:t>S</a:t>
            </a:r>
            <a:r>
              <a:rPr sz="1600" b="1" spc="-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C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S</a:t>
            </a:r>
            <a:r>
              <a:rPr sz="1600" b="1" spc="-10" dirty="0">
                <a:latin typeface="Times New Roman"/>
                <a:cs typeface="Times New Roman"/>
              </a:rPr>
              <a:t>C</a:t>
            </a:r>
            <a:r>
              <a:rPr sz="1600" b="1" spc="-5" dirty="0">
                <a:latin typeface="Times New Roman"/>
                <a:cs typeface="Times New Roman"/>
              </a:rPr>
              <a:t>I</a:t>
            </a:r>
            <a:r>
              <a:rPr sz="1600" b="1" spc="5" dirty="0">
                <a:latin typeface="Times New Roman"/>
                <a:cs typeface="Times New Roman"/>
              </a:rPr>
              <a:t>E</a:t>
            </a:r>
            <a:r>
              <a:rPr sz="1600" b="1" spc="-10" dirty="0">
                <a:latin typeface="Times New Roman"/>
                <a:cs typeface="Times New Roman"/>
              </a:rPr>
              <a:t>NC</a:t>
            </a:r>
            <a:r>
              <a:rPr sz="1600" b="1" dirty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7242" y="1772284"/>
            <a:ext cx="58153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Times New Roman"/>
                <a:cs typeface="Times New Roman"/>
              </a:rPr>
              <a:t>TITLE: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EMBEDDED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REVERSE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ENGINEERING</a:t>
            </a:r>
            <a:r>
              <a:rPr sz="1400" b="1" spc="5" dirty="0">
                <a:latin typeface="Times New Roman"/>
                <a:cs typeface="Times New Roman"/>
              </a:rPr>
              <a:t> OF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WIPER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40" dirty="0">
                <a:latin typeface="Times New Roman"/>
                <a:cs typeface="Times New Roman"/>
              </a:rPr>
              <a:t>MALWARE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5481573"/>
            <a:ext cx="5467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Times New Roman"/>
                <a:cs typeface="Times New Roman"/>
              </a:rPr>
              <a:t>NA</a:t>
            </a:r>
            <a:r>
              <a:rPr sz="1400" dirty="0">
                <a:latin typeface="Times New Roman"/>
                <a:cs typeface="Times New Roman"/>
              </a:rPr>
              <a:t>ME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6051" y="5481573"/>
            <a:ext cx="22542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565" algn="l"/>
              </a:tabLst>
            </a:pPr>
            <a:r>
              <a:rPr sz="1400" b="1" dirty="0">
                <a:latin typeface="Times New Roman"/>
                <a:cs typeface="Times New Roman"/>
              </a:rPr>
              <a:t>:	</a:t>
            </a:r>
            <a:r>
              <a:rPr sz="1400" dirty="0">
                <a:latin typeface="Times New Roman"/>
                <a:cs typeface="Times New Roman"/>
              </a:rPr>
              <a:t>J</a:t>
            </a:r>
            <a:r>
              <a:rPr sz="1400" spc="-15" dirty="0">
                <a:latin typeface="Times New Roman"/>
                <a:cs typeface="Times New Roman"/>
              </a:rPr>
              <a:t>OH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B</a:t>
            </a:r>
            <a:r>
              <a:rPr sz="1400" spc="-1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S</a:t>
            </a:r>
            <a:r>
              <a:rPr sz="1400" spc="10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N</a:t>
            </a:r>
            <a:r>
              <a:rPr sz="1400" spc="-35" dirty="0">
                <a:latin typeface="Times New Roman"/>
                <a:cs typeface="Times New Roman"/>
              </a:rPr>
              <a:t>T</a:t>
            </a:r>
            <a:r>
              <a:rPr sz="1400" spc="10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17" y="5891529"/>
            <a:ext cx="16770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REGISTER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NUMBER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6051" y="5891529"/>
            <a:ext cx="10541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565" algn="l"/>
              </a:tabLst>
            </a:pPr>
            <a:r>
              <a:rPr sz="1400" dirty="0">
                <a:latin typeface="Times New Roman"/>
                <a:cs typeface="Times New Roman"/>
              </a:rPr>
              <a:t>:	</a:t>
            </a:r>
            <a:r>
              <a:rPr sz="1400" spc="-5" dirty="0">
                <a:latin typeface="Times New Roman"/>
                <a:cs typeface="Times New Roman"/>
              </a:rPr>
              <a:t>2128A0021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17" y="6301104"/>
            <a:ext cx="17341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imes New Roman"/>
                <a:cs typeface="Times New Roman"/>
              </a:rPr>
              <a:t>CAPSTONE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52876" y="6301104"/>
            <a:ext cx="12966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740" algn="l"/>
              </a:tabLst>
            </a:pPr>
            <a:r>
              <a:rPr sz="1400" dirty="0">
                <a:latin typeface="Times New Roman"/>
                <a:cs typeface="Times New Roman"/>
              </a:rPr>
              <a:t>:	</a:t>
            </a:r>
            <a:r>
              <a:rPr sz="1400" spc="-10" dirty="0">
                <a:latin typeface="Times New Roman"/>
                <a:cs typeface="Times New Roman"/>
              </a:rPr>
              <a:t>SEMESTER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17" y="6707505"/>
            <a:ext cx="22663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imes New Roman"/>
                <a:cs typeface="Times New Roman"/>
              </a:rPr>
              <a:t>UNDER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GUIDANCE </a:t>
            </a:r>
            <a:r>
              <a:rPr sz="1400" spc="-10" dirty="0">
                <a:latin typeface="Times New Roman"/>
                <a:cs typeface="Times New Roman"/>
              </a:rPr>
              <a:t>OF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56051" y="6707505"/>
            <a:ext cx="29133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565" algn="l"/>
              </a:tabLst>
            </a:pPr>
            <a:r>
              <a:rPr sz="1400" dirty="0">
                <a:latin typeface="Times New Roman"/>
                <a:cs typeface="Times New Roman"/>
              </a:rPr>
              <a:t>:	</a:t>
            </a:r>
            <a:r>
              <a:rPr sz="1400" spc="5" dirty="0">
                <a:latin typeface="Times New Roman"/>
                <a:cs typeface="Times New Roman"/>
              </a:rPr>
              <a:t>M</a:t>
            </a:r>
            <a:r>
              <a:rPr sz="1400" spc="-70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.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. </a:t>
            </a:r>
            <a:r>
              <a:rPr sz="1400" spc="-15" dirty="0">
                <a:latin typeface="Times New Roman"/>
                <a:cs typeface="Times New Roman"/>
              </a:rPr>
              <a:t>KA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spc="15" dirty="0">
                <a:latin typeface="Times New Roman"/>
                <a:cs typeface="Times New Roman"/>
              </a:rPr>
              <a:t>R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J M.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.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.,</a:t>
            </a:r>
            <a:r>
              <a:rPr sz="1400" spc="5" dirty="0">
                <a:latin typeface="Times New Roman"/>
                <a:cs typeface="Times New Roman"/>
              </a:rPr>
              <a:t>(</a:t>
            </a:r>
            <a:r>
              <a:rPr sz="1400" spc="-5" dirty="0">
                <a:latin typeface="Times New Roman"/>
                <a:cs typeface="Times New Roman"/>
              </a:rPr>
              <a:t>Ph.</a:t>
            </a:r>
            <a:r>
              <a:rPr sz="1400" spc="-15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)</a:t>
            </a:r>
            <a:r>
              <a:rPr sz="1400" dirty="0">
                <a:latin typeface="Times New Roman"/>
                <a:cs typeface="Times New Roman"/>
              </a:rPr>
              <a:t>.,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017" y="7117334"/>
            <a:ext cx="2386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HEAD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OF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DEPARTMENT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40176" y="7117334"/>
            <a:ext cx="29292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8440" algn="l"/>
              </a:tabLst>
            </a:pPr>
            <a:r>
              <a:rPr sz="1400" dirty="0">
                <a:latin typeface="Times New Roman"/>
                <a:cs typeface="Times New Roman"/>
              </a:rPr>
              <a:t>:	M</a:t>
            </a:r>
            <a:r>
              <a:rPr sz="1400" spc="-70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.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. </a:t>
            </a:r>
            <a:r>
              <a:rPr sz="1400" spc="-15" dirty="0">
                <a:latin typeface="Times New Roman"/>
                <a:cs typeface="Times New Roman"/>
              </a:rPr>
              <a:t>KA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spc="15" dirty="0">
                <a:latin typeface="Times New Roman"/>
                <a:cs typeface="Times New Roman"/>
              </a:rPr>
              <a:t>R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J M.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.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.,</a:t>
            </a:r>
            <a:r>
              <a:rPr sz="1400" spc="5" dirty="0">
                <a:latin typeface="Times New Roman"/>
                <a:cs typeface="Times New Roman"/>
              </a:rPr>
              <a:t>(</a:t>
            </a:r>
            <a:r>
              <a:rPr sz="1400" spc="-5" dirty="0">
                <a:latin typeface="Times New Roman"/>
                <a:cs typeface="Times New Roman"/>
              </a:rPr>
              <a:t>Ph.</a:t>
            </a:r>
            <a:r>
              <a:rPr sz="1400" spc="-15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)</a:t>
            </a:r>
            <a:r>
              <a:rPr sz="1400" dirty="0">
                <a:latin typeface="Times New Roman"/>
                <a:cs typeface="Times New Roman"/>
              </a:rPr>
              <a:t>.,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5970" y="2781300"/>
            <a:ext cx="2971800" cy="1651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342" y="876681"/>
            <a:ext cx="4274820" cy="81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735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Times New Roman"/>
                <a:cs typeface="Times New Roman"/>
              </a:rPr>
              <a:t>3.SYSTEM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CONFIGURATION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3.1</a:t>
            </a:r>
            <a:r>
              <a:rPr sz="1200" b="1" spc="-15" dirty="0">
                <a:latin typeface="Times New Roman"/>
                <a:cs typeface="Times New Roman"/>
              </a:rPr>
              <a:t> HARDWARE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CONFIGURATION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7310" y="2127884"/>
            <a:ext cx="5602605" cy="3540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2575" indent="-269875">
              <a:lnSpc>
                <a:spcPct val="100000"/>
              </a:lnSpc>
              <a:spcBef>
                <a:spcPts val="100"/>
              </a:spcBef>
              <a:buFont typeface="Wingdings"/>
              <a:buChar char=""/>
              <a:tabLst>
                <a:tab pos="281940" algn="l"/>
                <a:tab pos="282575" algn="l"/>
              </a:tabLst>
            </a:pPr>
            <a:r>
              <a:rPr sz="1200" b="1" dirty="0">
                <a:latin typeface="Times New Roman"/>
                <a:cs typeface="Times New Roman"/>
              </a:rPr>
              <a:t>3.1. </a:t>
            </a:r>
            <a:r>
              <a:rPr sz="1200" b="1" spc="-1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5" dirty="0">
                <a:latin typeface="Times New Roman"/>
                <a:cs typeface="Times New Roman"/>
              </a:rPr>
              <a:t>d</a:t>
            </a:r>
            <a:r>
              <a:rPr sz="1200" b="1" spc="-10" dirty="0">
                <a:latin typeface="Times New Roman"/>
                <a:cs typeface="Times New Roman"/>
              </a:rPr>
              <a:t>el</a:t>
            </a:r>
            <a:r>
              <a:rPr sz="1200" b="1" dirty="0">
                <a:latin typeface="Times New Roman"/>
                <a:cs typeface="Times New Roman"/>
              </a:rPr>
              <a:t>: 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el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20" dirty="0">
                <a:latin typeface="Times New Roman"/>
                <a:cs typeface="Times New Roman"/>
              </a:rPr>
              <a:t>p</a:t>
            </a:r>
            <a:r>
              <a:rPr sz="1200" spc="-10" dirty="0">
                <a:latin typeface="Times New Roman"/>
                <a:cs typeface="Times New Roman"/>
              </a:rPr>
              <a:t>ti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x 5490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 one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"/>
            </a:pPr>
            <a:endParaRPr sz="1000">
              <a:latin typeface="Times New Roman"/>
              <a:cs typeface="Times New Roman"/>
            </a:endParaRPr>
          </a:p>
          <a:p>
            <a:pPr marL="282575" indent="-269875">
              <a:lnSpc>
                <a:spcPct val="100000"/>
              </a:lnSpc>
              <a:buFont typeface="Wingdings"/>
              <a:buChar char=""/>
              <a:tabLst>
                <a:tab pos="281940" algn="l"/>
                <a:tab pos="282575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Processor: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i5</a:t>
            </a:r>
            <a:r>
              <a:rPr sz="1200" dirty="0">
                <a:latin typeface="Times New Roman"/>
                <a:cs typeface="Times New Roman"/>
              </a:rPr>
              <a:t> –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11500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"/>
            </a:pPr>
            <a:endParaRPr sz="1050">
              <a:latin typeface="Times New Roman"/>
              <a:cs typeface="Times New Roman"/>
            </a:endParaRPr>
          </a:p>
          <a:p>
            <a:pPr marL="282575" indent="-269875">
              <a:lnSpc>
                <a:spcPct val="100000"/>
              </a:lnSpc>
              <a:buFont typeface="Wingdings"/>
              <a:buChar char=""/>
              <a:tabLst>
                <a:tab pos="281940" algn="l"/>
                <a:tab pos="282575" algn="l"/>
              </a:tabLst>
            </a:pPr>
            <a:r>
              <a:rPr sz="1200" b="1" dirty="0">
                <a:latin typeface="Times New Roman"/>
                <a:cs typeface="Times New Roman"/>
              </a:rPr>
              <a:t>Chipset: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Q570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"/>
            </a:pPr>
            <a:endParaRPr sz="1050">
              <a:latin typeface="Times New Roman"/>
              <a:cs typeface="Times New Roman"/>
            </a:endParaRPr>
          </a:p>
          <a:p>
            <a:pPr marL="282575" indent="-269875">
              <a:lnSpc>
                <a:spcPct val="100000"/>
              </a:lnSpc>
              <a:buFont typeface="Wingdings"/>
              <a:buChar char=""/>
              <a:tabLst>
                <a:tab pos="281940" algn="l"/>
                <a:tab pos="2825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Memory: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16GBDDR4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"/>
            </a:pPr>
            <a:endParaRPr sz="1000">
              <a:latin typeface="Times New Roman"/>
              <a:cs typeface="Times New Roman"/>
            </a:endParaRPr>
          </a:p>
          <a:p>
            <a:pPr marL="282575" indent="-269875">
              <a:lnSpc>
                <a:spcPct val="100000"/>
              </a:lnSpc>
              <a:buFont typeface="Wingdings"/>
              <a:buChar char=""/>
              <a:tabLst>
                <a:tab pos="281940" algn="l"/>
                <a:tab pos="2825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Network: </a:t>
            </a:r>
            <a:r>
              <a:rPr sz="1200" spc="-5" dirty="0">
                <a:latin typeface="Times New Roman"/>
                <a:cs typeface="Times New Roman"/>
              </a:rPr>
              <a:t>Integrated </a:t>
            </a:r>
            <a:r>
              <a:rPr sz="1200" dirty="0">
                <a:latin typeface="Times New Roman"/>
                <a:cs typeface="Times New Roman"/>
              </a:rPr>
              <a:t>realtek</a:t>
            </a:r>
            <a:r>
              <a:rPr sz="1200" spc="-5" dirty="0">
                <a:latin typeface="Times New Roman"/>
                <a:cs typeface="Times New Roman"/>
              </a:rPr>
              <a:t> Ethernet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LAN</a:t>
            </a:r>
            <a:r>
              <a:rPr sz="1200" dirty="0">
                <a:latin typeface="Times New Roman"/>
                <a:cs typeface="Times New Roman"/>
              </a:rPr>
              <a:t> 10/100/1000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"/>
            </a:pPr>
            <a:endParaRPr sz="1050">
              <a:latin typeface="Times New Roman"/>
              <a:cs typeface="Times New Roman"/>
            </a:endParaRPr>
          </a:p>
          <a:p>
            <a:pPr marL="282575" indent="-269875">
              <a:lnSpc>
                <a:spcPct val="100000"/>
              </a:lnSpc>
              <a:buFont typeface="Wingdings"/>
              <a:buChar char=""/>
              <a:tabLst>
                <a:tab pos="281940" algn="l"/>
                <a:tab pos="282575" algn="l"/>
              </a:tabLst>
            </a:pPr>
            <a:r>
              <a:rPr sz="1200" b="1" spc="5" dirty="0">
                <a:latin typeface="Times New Roman"/>
                <a:cs typeface="Times New Roman"/>
              </a:rPr>
              <a:t>In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l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W</a:t>
            </a:r>
            <a:r>
              <a:rPr sz="1200" b="1" spc="10" dirty="0">
                <a:latin typeface="Times New Roman"/>
                <a:cs typeface="Times New Roman"/>
              </a:rPr>
              <a:t>I</a:t>
            </a:r>
            <a:r>
              <a:rPr sz="1200" b="1" dirty="0">
                <a:latin typeface="Times New Roman"/>
                <a:cs typeface="Times New Roman"/>
              </a:rPr>
              <a:t>-</a:t>
            </a:r>
            <a:r>
              <a:rPr sz="1200" b="1" spc="-10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AX</a:t>
            </a:r>
            <a:r>
              <a:rPr sz="1200" dirty="0">
                <a:latin typeface="Times New Roman"/>
                <a:cs typeface="Times New Roman"/>
              </a:rPr>
              <a:t>201+B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10" dirty="0">
                <a:latin typeface="Times New Roman"/>
                <a:cs typeface="Times New Roman"/>
              </a:rPr>
              <a:t>et</a:t>
            </a:r>
            <a:r>
              <a:rPr sz="1200" dirty="0">
                <a:latin typeface="Times New Roman"/>
                <a:cs typeface="Times New Roman"/>
              </a:rPr>
              <a:t>oo</a:t>
            </a:r>
            <a:r>
              <a:rPr sz="1200" spc="-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 5.1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"/>
            </a:pPr>
            <a:endParaRPr sz="1050">
              <a:latin typeface="Times New Roman"/>
              <a:cs typeface="Times New Roman"/>
            </a:endParaRPr>
          </a:p>
          <a:p>
            <a:pPr marL="282575" indent="-269875">
              <a:lnSpc>
                <a:spcPct val="100000"/>
              </a:lnSpc>
              <a:buFont typeface="Wingdings"/>
              <a:buChar char=""/>
              <a:tabLst>
                <a:tab pos="281940" algn="l"/>
                <a:tab pos="2825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Hard Drive: </a:t>
            </a:r>
            <a:r>
              <a:rPr sz="1200" dirty="0">
                <a:latin typeface="Times New Roman"/>
                <a:cs typeface="Times New Roman"/>
              </a:rPr>
              <a:t>512GB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NVMe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</a:t>
            </a:r>
            <a:r>
              <a:rPr sz="1200" dirty="0">
                <a:latin typeface="Times New Roman"/>
                <a:cs typeface="Times New Roman"/>
              </a:rPr>
              <a:t> 35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SSD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"/>
            </a:pPr>
            <a:endParaRPr sz="1150">
              <a:latin typeface="Times New Roman"/>
              <a:cs typeface="Times New Roman"/>
            </a:endParaRPr>
          </a:p>
          <a:p>
            <a:pPr marL="282575" indent="-269875">
              <a:lnSpc>
                <a:spcPct val="100000"/>
              </a:lnSpc>
              <a:buFont typeface="Wingdings"/>
              <a:buChar char=""/>
              <a:tabLst>
                <a:tab pos="281940" algn="l"/>
                <a:tab pos="282575" algn="l"/>
              </a:tabLst>
            </a:pPr>
            <a:r>
              <a:rPr sz="1200" b="1" dirty="0">
                <a:latin typeface="Times New Roman"/>
                <a:cs typeface="Times New Roman"/>
              </a:rPr>
              <a:t>Chassis: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AIO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 </a:t>
            </a:r>
            <a:r>
              <a:rPr sz="1200" spc="-5" dirty="0">
                <a:latin typeface="Times New Roman"/>
                <a:cs typeface="Times New Roman"/>
              </a:rPr>
              <a:t>13.54”*21.26”*2.07”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"/>
            </a:pPr>
            <a:endParaRPr sz="1100">
              <a:latin typeface="Times New Roman"/>
              <a:cs typeface="Times New Roman"/>
            </a:endParaRPr>
          </a:p>
          <a:p>
            <a:pPr marL="282575" indent="-269875">
              <a:lnSpc>
                <a:spcPct val="100000"/>
              </a:lnSpc>
              <a:buFont typeface="Wingdings"/>
              <a:buChar char=""/>
              <a:tabLst>
                <a:tab pos="281940" algn="l"/>
                <a:tab pos="282575" algn="l"/>
              </a:tabLst>
            </a:pPr>
            <a:r>
              <a:rPr sz="1200" b="1" spc="5" dirty="0">
                <a:latin typeface="Times New Roman"/>
                <a:cs typeface="Times New Roman"/>
              </a:rPr>
              <a:t>D</a:t>
            </a:r>
            <a:r>
              <a:rPr sz="1200" b="1" spc="-10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sp</a:t>
            </a:r>
            <a:r>
              <a:rPr sz="1200" b="1" spc="-10" dirty="0">
                <a:latin typeface="Times New Roman"/>
                <a:cs typeface="Times New Roman"/>
              </a:rPr>
              <a:t>l</a:t>
            </a:r>
            <a:r>
              <a:rPr sz="1200" b="1" dirty="0">
                <a:latin typeface="Times New Roman"/>
                <a:cs typeface="Times New Roman"/>
              </a:rPr>
              <a:t>ay: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“</a:t>
            </a:r>
            <a:r>
              <a:rPr sz="1200" dirty="0">
                <a:latin typeface="Times New Roman"/>
                <a:cs typeface="Times New Roman"/>
              </a:rPr>
              <a:t>23.8”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FH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5" dirty="0">
                <a:latin typeface="Times New Roman"/>
                <a:cs typeface="Times New Roman"/>
              </a:rPr>
              <a:t> N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8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ou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5" dirty="0">
                <a:latin typeface="Times New Roman"/>
                <a:cs typeface="Times New Roman"/>
              </a:rPr>
              <a:t>G</a:t>
            </a:r>
            <a:r>
              <a:rPr sz="1200" spc="-10" dirty="0">
                <a:latin typeface="Times New Roman"/>
                <a:cs typeface="Times New Roman"/>
              </a:rPr>
              <a:t>la</a:t>
            </a:r>
            <a:r>
              <a:rPr sz="1200" dirty="0">
                <a:latin typeface="Times New Roman"/>
                <a:cs typeface="Times New Roman"/>
              </a:rPr>
              <a:t>re</a:t>
            </a:r>
            <a:endParaRPr sz="1200">
              <a:latin typeface="Times New Roman"/>
              <a:cs typeface="Times New Roman"/>
            </a:endParaRPr>
          </a:p>
          <a:p>
            <a:pPr marL="282575" marR="5080" indent="-269875">
              <a:lnSpc>
                <a:spcPct val="144100"/>
              </a:lnSpc>
              <a:spcBef>
                <a:spcPts val="575"/>
              </a:spcBef>
              <a:buFont typeface="Wingdings"/>
              <a:buChar char=""/>
              <a:tabLst>
                <a:tab pos="281940" algn="l"/>
                <a:tab pos="2825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Keyboard:</a:t>
            </a:r>
            <a:r>
              <a:rPr sz="1200" b="1" spc="1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Dell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KB216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Wired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Multimedia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USB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Keyboard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Wingdings"/>
                <a:cs typeface="Wingdings"/>
              </a:rPr>
              <a:t>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Mouse:</a:t>
            </a:r>
            <a:r>
              <a:rPr sz="1200" b="1" spc="1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Dell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MS116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optical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Mouse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342" y="6123304"/>
            <a:ext cx="3735070" cy="852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3.2.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SOFTWARE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CONFIGURATION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663575">
              <a:lnSpc>
                <a:spcPct val="100000"/>
              </a:lnSpc>
            </a:pPr>
            <a:r>
              <a:rPr sz="1200" b="1" spc="5" dirty="0">
                <a:latin typeface="Times New Roman"/>
                <a:cs typeface="Times New Roman"/>
              </a:rPr>
              <a:t>D</a:t>
            </a:r>
            <a:r>
              <a:rPr sz="1200" b="1" dirty="0">
                <a:latin typeface="Times New Roman"/>
                <a:cs typeface="Times New Roman"/>
              </a:rPr>
              <a:t>y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am</a:t>
            </a:r>
            <a:r>
              <a:rPr sz="1200" b="1" spc="-10" dirty="0">
                <a:latin typeface="Times New Roman"/>
                <a:cs typeface="Times New Roman"/>
              </a:rPr>
              <a:t>i</a:t>
            </a:r>
            <a:r>
              <a:rPr sz="1200" b="1" dirty="0">
                <a:latin typeface="Times New Roman"/>
                <a:cs typeface="Times New Roman"/>
              </a:rPr>
              <a:t>c</a:t>
            </a:r>
            <a:r>
              <a:rPr sz="1200" b="1" spc="-85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An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10" dirty="0">
                <a:latin typeface="Times New Roman"/>
                <a:cs typeface="Times New Roman"/>
              </a:rPr>
              <a:t>l</a:t>
            </a:r>
            <a:r>
              <a:rPr sz="1200" b="1" dirty="0">
                <a:latin typeface="Times New Roman"/>
                <a:cs typeface="Times New Roman"/>
              </a:rPr>
              <a:t>y</a:t>
            </a:r>
            <a:r>
              <a:rPr sz="1200" b="1" spc="5" dirty="0">
                <a:latin typeface="Times New Roman"/>
                <a:cs typeface="Times New Roman"/>
              </a:rPr>
              <a:t>s</a:t>
            </a:r>
            <a:r>
              <a:rPr sz="1200" b="1" spc="-10" dirty="0">
                <a:latin typeface="Times New Roman"/>
                <a:cs typeface="Times New Roman"/>
              </a:rPr>
              <a:t>i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too</a:t>
            </a:r>
            <a:r>
              <a:rPr sz="1200" b="1" spc="-10" dirty="0">
                <a:latin typeface="Times New Roman"/>
                <a:cs typeface="Times New Roman"/>
              </a:rPr>
              <a:t>l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dra</a:t>
            </a:r>
            <a:endParaRPr sz="1200">
              <a:latin typeface="Times New Roman"/>
              <a:cs typeface="Times New Roman"/>
            </a:endParaRPr>
          </a:p>
          <a:p>
            <a:pPr marL="663575">
              <a:lnSpc>
                <a:spcPct val="100000"/>
              </a:lnSpc>
              <a:spcBef>
                <a:spcPts val="635"/>
              </a:spcBef>
            </a:pPr>
            <a:r>
              <a:rPr sz="1200" b="1" spc="-5" dirty="0">
                <a:latin typeface="Times New Roman"/>
                <a:cs typeface="Times New Roman"/>
              </a:rPr>
              <a:t>Operating </a:t>
            </a:r>
            <a:r>
              <a:rPr sz="1200" b="1" dirty="0">
                <a:latin typeface="Times New Roman"/>
                <a:cs typeface="Times New Roman"/>
              </a:rPr>
              <a:t>System: </a:t>
            </a:r>
            <a:r>
              <a:rPr sz="1200" spc="-5" dirty="0">
                <a:latin typeface="Times New Roman"/>
                <a:cs typeface="Times New Roman"/>
              </a:rPr>
              <a:t>Kali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Linux </a:t>
            </a:r>
            <a:r>
              <a:rPr sz="1200" spc="-5" dirty="0">
                <a:latin typeface="Times New Roman"/>
                <a:cs typeface="Times New Roman"/>
              </a:rPr>
              <a:t>Operating 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642" y="7323835"/>
            <a:ext cx="368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72727"/>
                </a:solidFill>
                <a:latin typeface="Times New Roman"/>
                <a:cs typeface="Times New Roman"/>
              </a:rPr>
              <a:t>3.2.1.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9535" y="7323835"/>
            <a:ext cx="20345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solidFill>
                  <a:srgbClr val="272727"/>
                </a:solidFill>
                <a:latin typeface="Times New Roman"/>
                <a:cs typeface="Times New Roman"/>
              </a:rPr>
              <a:t>D</a:t>
            </a:r>
            <a:r>
              <a:rPr sz="1200" b="1" dirty="0">
                <a:solidFill>
                  <a:srgbClr val="272727"/>
                </a:solidFill>
                <a:latin typeface="Times New Roman"/>
                <a:cs typeface="Times New Roman"/>
              </a:rPr>
              <a:t>y</a:t>
            </a:r>
            <a:r>
              <a:rPr sz="1200" b="1" spc="5" dirty="0">
                <a:solidFill>
                  <a:srgbClr val="272727"/>
                </a:solidFill>
                <a:latin typeface="Times New Roman"/>
                <a:cs typeface="Times New Roman"/>
              </a:rPr>
              <a:t>n</a:t>
            </a:r>
            <a:r>
              <a:rPr sz="1200" b="1" dirty="0">
                <a:solidFill>
                  <a:srgbClr val="272727"/>
                </a:solidFill>
                <a:latin typeface="Times New Roman"/>
                <a:cs typeface="Times New Roman"/>
              </a:rPr>
              <a:t>am</a:t>
            </a:r>
            <a:r>
              <a:rPr sz="1200" b="1" spc="-10" dirty="0">
                <a:solidFill>
                  <a:srgbClr val="272727"/>
                </a:solidFill>
                <a:latin typeface="Times New Roman"/>
                <a:cs typeface="Times New Roman"/>
              </a:rPr>
              <a:t>i</a:t>
            </a:r>
            <a:r>
              <a:rPr sz="1200" b="1" dirty="0">
                <a:solidFill>
                  <a:srgbClr val="272727"/>
                </a:solidFill>
                <a:latin typeface="Times New Roman"/>
                <a:cs typeface="Times New Roman"/>
              </a:rPr>
              <a:t>c</a:t>
            </a:r>
            <a:r>
              <a:rPr sz="1200" b="1" spc="-85" dirty="0">
                <a:solidFill>
                  <a:srgbClr val="272727"/>
                </a:solidFill>
                <a:latin typeface="Times New Roman"/>
                <a:cs typeface="Times New Roman"/>
              </a:rPr>
              <a:t> </a:t>
            </a:r>
            <a:r>
              <a:rPr sz="1200" b="1" spc="5" dirty="0">
                <a:solidFill>
                  <a:srgbClr val="272727"/>
                </a:solidFill>
                <a:latin typeface="Times New Roman"/>
                <a:cs typeface="Times New Roman"/>
              </a:rPr>
              <a:t>An</a:t>
            </a:r>
            <a:r>
              <a:rPr sz="1200" b="1" dirty="0">
                <a:solidFill>
                  <a:srgbClr val="272727"/>
                </a:solidFill>
                <a:latin typeface="Times New Roman"/>
                <a:cs typeface="Times New Roman"/>
              </a:rPr>
              <a:t>a</a:t>
            </a:r>
            <a:r>
              <a:rPr sz="1200" b="1" spc="-10" dirty="0">
                <a:solidFill>
                  <a:srgbClr val="272727"/>
                </a:solidFill>
                <a:latin typeface="Times New Roman"/>
                <a:cs typeface="Times New Roman"/>
              </a:rPr>
              <a:t>l</a:t>
            </a:r>
            <a:r>
              <a:rPr sz="1200" b="1" dirty="0">
                <a:solidFill>
                  <a:srgbClr val="272727"/>
                </a:solidFill>
                <a:latin typeface="Times New Roman"/>
                <a:cs typeface="Times New Roman"/>
              </a:rPr>
              <a:t>y</a:t>
            </a:r>
            <a:r>
              <a:rPr sz="1200" b="1" spc="5" dirty="0">
                <a:solidFill>
                  <a:srgbClr val="272727"/>
                </a:solidFill>
                <a:latin typeface="Times New Roman"/>
                <a:cs typeface="Times New Roman"/>
              </a:rPr>
              <a:t>s</a:t>
            </a:r>
            <a:r>
              <a:rPr sz="1200" b="1" spc="-10" dirty="0">
                <a:solidFill>
                  <a:srgbClr val="272727"/>
                </a:solidFill>
                <a:latin typeface="Times New Roman"/>
                <a:cs typeface="Times New Roman"/>
              </a:rPr>
              <a:t>i</a:t>
            </a:r>
            <a:r>
              <a:rPr sz="1200" b="1" dirty="0">
                <a:solidFill>
                  <a:srgbClr val="272727"/>
                </a:solidFill>
                <a:latin typeface="Times New Roman"/>
                <a:cs typeface="Times New Roman"/>
              </a:rPr>
              <a:t>s</a:t>
            </a:r>
            <a:r>
              <a:rPr sz="1200" b="1" spc="5" dirty="0">
                <a:solidFill>
                  <a:srgbClr val="272727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72727"/>
                </a:solidFill>
                <a:latin typeface="Times New Roman"/>
                <a:cs typeface="Times New Roman"/>
              </a:rPr>
              <a:t>too</a:t>
            </a:r>
            <a:r>
              <a:rPr sz="1200" b="1" spc="-10" dirty="0">
                <a:solidFill>
                  <a:srgbClr val="272727"/>
                </a:solidFill>
                <a:latin typeface="Times New Roman"/>
                <a:cs typeface="Times New Roman"/>
              </a:rPr>
              <a:t>l</a:t>
            </a:r>
            <a:r>
              <a:rPr sz="1200" b="1" dirty="0">
                <a:solidFill>
                  <a:srgbClr val="272727"/>
                </a:solidFill>
                <a:latin typeface="Times New Roman"/>
                <a:cs typeface="Times New Roman"/>
              </a:rPr>
              <a:t>: </a:t>
            </a:r>
            <a:r>
              <a:rPr sz="1200" b="1" spc="-10" dirty="0">
                <a:solidFill>
                  <a:srgbClr val="272727"/>
                </a:solidFill>
                <a:latin typeface="Times New Roman"/>
                <a:cs typeface="Times New Roman"/>
              </a:rPr>
              <a:t>G</a:t>
            </a:r>
            <a:r>
              <a:rPr sz="1200" b="1" spc="5" dirty="0">
                <a:solidFill>
                  <a:srgbClr val="272727"/>
                </a:solidFill>
                <a:latin typeface="Times New Roman"/>
                <a:cs typeface="Times New Roman"/>
              </a:rPr>
              <a:t>h</a:t>
            </a:r>
            <a:r>
              <a:rPr sz="1200" b="1" spc="-10" dirty="0">
                <a:solidFill>
                  <a:srgbClr val="272727"/>
                </a:solidFill>
                <a:latin typeface="Times New Roman"/>
                <a:cs typeface="Times New Roman"/>
              </a:rPr>
              <a:t>i</a:t>
            </a:r>
            <a:r>
              <a:rPr sz="1200" b="1" spc="5" dirty="0">
                <a:solidFill>
                  <a:srgbClr val="272727"/>
                </a:solidFill>
                <a:latin typeface="Times New Roman"/>
                <a:cs typeface="Times New Roman"/>
              </a:rPr>
              <a:t>d</a:t>
            </a:r>
            <a:r>
              <a:rPr sz="1200" b="1" spc="-10" dirty="0">
                <a:solidFill>
                  <a:srgbClr val="272727"/>
                </a:solidFill>
                <a:latin typeface="Times New Roman"/>
                <a:cs typeface="Times New Roman"/>
              </a:rPr>
              <a:t>r</a:t>
            </a:r>
            <a:r>
              <a:rPr sz="1200" b="1" dirty="0">
                <a:solidFill>
                  <a:srgbClr val="272727"/>
                </a:solidFill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3350" y="7531100"/>
            <a:ext cx="2317115" cy="13549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367" y="883031"/>
            <a:ext cx="6325235" cy="23044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18435" marR="2636520" indent="38100">
              <a:lnSpc>
                <a:spcPct val="100699"/>
              </a:lnSpc>
              <a:spcBef>
                <a:spcPts val="90"/>
              </a:spcBef>
            </a:pPr>
            <a:r>
              <a:rPr sz="1200" spc="-145" dirty="0">
                <a:latin typeface="Times New Roman"/>
                <a:cs typeface="Times New Roman"/>
              </a:rPr>
              <a:t>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spc="-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on: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10.1.3  </a:t>
            </a:r>
            <a:r>
              <a:rPr sz="1200" spc="-5" dirty="0">
                <a:latin typeface="Times New Roman"/>
                <a:cs typeface="Times New Roman"/>
              </a:rPr>
              <a:t>Size: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2.98KB</a:t>
            </a:r>
            <a:endParaRPr sz="1200">
              <a:latin typeface="Times New Roman"/>
              <a:cs typeface="Times New Roman"/>
            </a:endParaRPr>
          </a:p>
          <a:p>
            <a:pPr marL="2670810">
              <a:lnSpc>
                <a:spcPct val="100000"/>
              </a:lnSpc>
              <a:spcBef>
                <a:spcPts val="259"/>
              </a:spcBef>
            </a:pPr>
            <a:r>
              <a:rPr sz="1200" spc="-85" dirty="0">
                <a:solidFill>
                  <a:srgbClr val="272727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272727"/>
                </a:solidFill>
                <a:latin typeface="Times New Roman"/>
                <a:cs typeface="Times New Roman"/>
              </a:rPr>
              <a:t>yp</a:t>
            </a:r>
            <a:r>
              <a:rPr sz="1200" spc="-10" dirty="0">
                <a:solidFill>
                  <a:srgbClr val="272727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272727"/>
                </a:solidFill>
                <a:latin typeface="Times New Roman"/>
                <a:cs typeface="Times New Roman"/>
              </a:rPr>
              <a:t>:</a:t>
            </a:r>
            <a:r>
              <a:rPr sz="1050" i="1" spc="35" dirty="0">
                <a:solidFill>
                  <a:srgbClr val="272727"/>
                </a:solidFill>
                <a:latin typeface="Calibri Light"/>
                <a:cs typeface="Calibri Light"/>
              </a:rPr>
              <a:t> </a:t>
            </a:r>
            <a:r>
              <a:rPr sz="1200" spc="5" dirty="0">
                <a:solidFill>
                  <a:srgbClr val="272727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72727"/>
                </a:solidFill>
                <a:latin typeface="Times New Roman"/>
                <a:cs typeface="Times New Roman"/>
              </a:rPr>
              <a:t>pp</a:t>
            </a:r>
            <a:r>
              <a:rPr sz="1200" spc="-10" dirty="0">
                <a:solidFill>
                  <a:srgbClr val="272727"/>
                </a:solidFill>
                <a:latin typeface="Times New Roman"/>
                <a:cs typeface="Times New Roman"/>
              </a:rPr>
              <a:t>licati</a:t>
            </a:r>
            <a:r>
              <a:rPr sz="1200" dirty="0">
                <a:solidFill>
                  <a:srgbClr val="272727"/>
                </a:solidFill>
                <a:latin typeface="Times New Roman"/>
                <a:cs typeface="Times New Roman"/>
              </a:rPr>
              <a:t>o</a:t>
            </a:r>
            <a:r>
              <a:rPr sz="1200" spc="25" dirty="0">
                <a:solidFill>
                  <a:srgbClr val="272727"/>
                </a:solidFill>
                <a:latin typeface="Times New Roman"/>
                <a:cs typeface="Times New Roman"/>
              </a:rPr>
              <a:t>n</a:t>
            </a:r>
            <a:r>
              <a:rPr sz="1050" i="1" dirty="0">
                <a:solidFill>
                  <a:srgbClr val="272727"/>
                </a:solidFill>
                <a:latin typeface="Calibri Light"/>
                <a:cs typeface="Calibri Light"/>
              </a:rPr>
              <a:t> </a:t>
            </a:r>
            <a:endParaRPr sz="105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Calibri Light"/>
              <a:cs typeface="Calibri Light"/>
            </a:endParaRPr>
          </a:p>
          <a:p>
            <a:pPr marL="12700" marR="5080" indent="228600" algn="just">
              <a:lnSpc>
                <a:spcPct val="1436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Ghidra is </a:t>
            </a:r>
            <a:r>
              <a:rPr sz="1200" dirty="0">
                <a:latin typeface="Times New Roman"/>
                <a:cs typeface="Times New Roman"/>
              </a:rPr>
              <a:t>a Reverse </a:t>
            </a:r>
            <a:r>
              <a:rPr sz="1200" spc="-5" dirty="0">
                <a:latin typeface="Times New Roman"/>
                <a:cs typeface="Times New Roman"/>
              </a:rPr>
              <a:t>Engineering </a:t>
            </a:r>
            <a:r>
              <a:rPr sz="1200" dirty="0">
                <a:latin typeface="Times New Roman"/>
                <a:cs typeface="Times New Roman"/>
              </a:rPr>
              <a:t>tool </a:t>
            </a:r>
            <a:r>
              <a:rPr sz="1200" spc="-5" dirty="0">
                <a:latin typeface="Times New Roman"/>
                <a:cs typeface="Times New Roman"/>
              </a:rPr>
              <a:t>developed </a:t>
            </a:r>
            <a:r>
              <a:rPr sz="1200" dirty="0">
                <a:latin typeface="Times New Roman"/>
                <a:cs typeface="Times New Roman"/>
              </a:rPr>
              <a:t>by NSA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released </a:t>
            </a:r>
            <a:r>
              <a:rPr sz="1200" spc="-5" dirty="0">
                <a:latin typeface="Times New Roman"/>
                <a:cs typeface="Times New Roman"/>
              </a:rPr>
              <a:t>as an </a:t>
            </a:r>
            <a:r>
              <a:rPr sz="1200" dirty="0">
                <a:latin typeface="Times New Roman"/>
                <a:cs typeface="Times New Roman"/>
              </a:rPr>
              <a:t>open-source </a:t>
            </a:r>
            <a:r>
              <a:rPr sz="1200" spc="-5" dirty="0">
                <a:latin typeface="Times New Roman"/>
                <a:cs typeface="Times New Roman"/>
              </a:rPr>
              <a:t>tool. </a:t>
            </a:r>
            <a:r>
              <a:rPr sz="1200" spc="-20" dirty="0">
                <a:latin typeface="Times New Roman"/>
                <a:cs typeface="Times New Roman"/>
              </a:rPr>
              <a:t>It’s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full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capabilities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disassembly,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assembly,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decompilation.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crossplatform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handles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programs </a:t>
            </a:r>
            <a:r>
              <a:rPr sz="1200" spc="-10" dirty="0">
                <a:latin typeface="Times New Roman"/>
                <a:cs typeface="Times New Roman"/>
              </a:rPr>
              <a:t>compiled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10" dirty="0">
                <a:latin typeface="Times New Roman"/>
                <a:cs typeface="Times New Roman"/>
              </a:rPr>
              <a:t>Windows, </a:t>
            </a:r>
            <a:r>
              <a:rPr sz="1200" spc="-5" dirty="0">
                <a:latin typeface="Times New Roman"/>
                <a:cs typeface="Times New Roman"/>
              </a:rPr>
              <a:t>Linux, and Mac.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major </a:t>
            </a:r>
            <a:r>
              <a:rPr sz="1200" dirty="0">
                <a:latin typeface="Times New Roman"/>
                <a:cs typeface="Times New Roman"/>
              </a:rPr>
              <a:t>advantage </a:t>
            </a:r>
            <a:r>
              <a:rPr sz="1200" spc="-5" dirty="0">
                <a:latin typeface="Times New Roman"/>
                <a:cs typeface="Times New Roman"/>
              </a:rPr>
              <a:t>is that the tool decompiles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back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3.2.2.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Operating </a:t>
            </a:r>
            <a:r>
              <a:rPr sz="1200" b="1" dirty="0">
                <a:latin typeface="Times New Roman"/>
                <a:cs typeface="Times New Roman"/>
              </a:rPr>
              <a:t>System: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Kali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LinuxOperating</a:t>
            </a:r>
            <a:r>
              <a:rPr sz="1200" b="1" dirty="0">
                <a:latin typeface="Times New Roman"/>
                <a:cs typeface="Times New Roman"/>
              </a:rPr>
              <a:t> system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1542" y="5830823"/>
          <a:ext cx="5615939" cy="3458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680"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OS</a:t>
                      </a:r>
                      <a:r>
                        <a:rPr sz="12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family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Linux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Source</a:t>
                      </a:r>
                      <a:r>
                        <a:rPr sz="12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model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open-source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729"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Initial</a:t>
                      </a:r>
                      <a:r>
                        <a:rPr sz="12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release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13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march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2013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74"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Latest</a:t>
                      </a:r>
                      <a:r>
                        <a:rPr sz="12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release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23</a:t>
                      </a:r>
                      <a:r>
                        <a:rPr sz="12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ugu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2023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856"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Platforms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solidFill>
                            <a:srgbClr val="1F2023"/>
                          </a:solidFill>
                          <a:latin typeface="Times New Roman"/>
                          <a:cs typeface="Times New Roman"/>
                        </a:rPr>
                        <a:t>x86,</a:t>
                      </a:r>
                      <a:r>
                        <a:rPr sz="1200" spc="-20" dirty="0">
                          <a:solidFill>
                            <a:srgbClr val="1F202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1F2023"/>
                          </a:solidFill>
                          <a:latin typeface="Times New Roman"/>
                          <a:cs typeface="Times New Roman"/>
                        </a:rPr>
                        <a:t>x86-64,</a:t>
                      </a:r>
                      <a:r>
                        <a:rPr sz="1200" spc="-15" dirty="0">
                          <a:solidFill>
                            <a:srgbClr val="1F202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1F2023"/>
                          </a:solidFill>
                          <a:latin typeface="Times New Roman"/>
                          <a:cs typeface="Times New Roman"/>
                        </a:rPr>
                        <a:t>armel,</a:t>
                      </a:r>
                      <a:r>
                        <a:rPr sz="1200" dirty="0">
                          <a:solidFill>
                            <a:srgbClr val="1F202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1F2023"/>
                          </a:solidFill>
                          <a:latin typeface="Times New Roman"/>
                          <a:cs typeface="Times New Roman"/>
                        </a:rPr>
                        <a:t>armhf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Kernel</a:t>
                      </a:r>
                      <a:r>
                        <a:rPr sz="12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Monolithic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856"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Official</a:t>
                      </a:r>
                      <a:r>
                        <a:rPr sz="12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website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u="sng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https:www.kali.org/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0114" y="3375786"/>
            <a:ext cx="3108960" cy="20040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8576" y="8524240"/>
            <a:ext cx="3990340" cy="897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00"/>
              </a:spcBef>
            </a:pPr>
            <a:r>
              <a:rPr u="dbl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SY</a:t>
            </a:r>
            <a:r>
              <a:rPr u="dbl" spc="-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</a:t>
            </a:r>
            <a:r>
              <a:rPr u="dbl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</a:t>
            </a:r>
            <a:r>
              <a:rPr u="dbl" spc="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</a:t>
            </a:r>
            <a:r>
              <a:rPr u="dbl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</a:t>
            </a:r>
            <a:r>
              <a:rPr u="dbl" spc="-4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u="dbl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</a:t>
            </a:r>
            <a:r>
              <a:rPr u="dbl" spc="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</a:t>
            </a:r>
            <a:r>
              <a:rPr u="dbl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ST</a:t>
            </a:r>
            <a:r>
              <a:rPr u="dbl" spc="-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</a:t>
            </a:r>
            <a:r>
              <a:rPr u="dbl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N</a:t>
            </a:r>
            <a:r>
              <a:rPr u="dbl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</a:t>
            </a:r>
            <a:r>
              <a:rPr u="dbl" spc="-18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u="dbl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AND</a:t>
            </a:r>
          </a:p>
          <a:p>
            <a:pPr marR="5080" algn="r">
              <a:lnSpc>
                <a:spcPct val="100000"/>
              </a:lnSpc>
              <a:spcBef>
                <a:spcPts val="140"/>
              </a:spcBef>
            </a:pPr>
            <a:r>
              <a:rPr b="0" u="dbl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u="dbl" spc="-3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IMPLEMENTATION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6735" y="876681"/>
            <a:ext cx="385952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Times New Roman"/>
                <a:cs typeface="Times New Roman"/>
              </a:rPr>
              <a:t>4.SYSTEM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TESTING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 </a:t>
            </a:r>
            <a:r>
              <a:rPr sz="1400" b="1" spc="-20" dirty="0">
                <a:latin typeface="Times New Roman"/>
                <a:cs typeface="Times New Roman"/>
              </a:rPr>
              <a:t>IMPLEMENTATION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342" y="1667509"/>
            <a:ext cx="6146800" cy="451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Dynamic malware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analysis using Ghidra:</a:t>
            </a:r>
            <a:endParaRPr sz="1400">
              <a:latin typeface="Times New Roman"/>
              <a:cs typeface="Times New Roman"/>
            </a:endParaRPr>
          </a:p>
          <a:p>
            <a:pPr marL="12700" marR="5080" indent="193675" algn="just">
              <a:lnSpc>
                <a:spcPct val="144200"/>
              </a:lnSpc>
              <a:spcBef>
                <a:spcPts val="955"/>
              </a:spcBef>
            </a:pPr>
            <a:r>
              <a:rPr sz="1200" spc="-5" dirty="0">
                <a:latin typeface="Times New Roman"/>
                <a:cs typeface="Times New Roman"/>
              </a:rPr>
              <a:t>Ghidra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disassembler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developed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NSA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released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open-source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2019.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Dynamic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malware analysis in Ghidra involves observing and analyzing the behavior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-5" dirty="0">
                <a:latin typeface="Times New Roman"/>
                <a:cs typeface="Times New Roman"/>
              </a:rPr>
              <a:t>malware </a:t>
            </a:r>
            <a:r>
              <a:rPr sz="1200" dirty="0">
                <a:latin typeface="Times New Roman"/>
                <a:cs typeface="Times New Roman"/>
              </a:rPr>
              <a:t>sample </a:t>
            </a:r>
            <a:r>
              <a:rPr sz="1200" spc="-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real-time,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typically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through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controlled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understand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its</a:t>
            </a:r>
            <a:r>
              <a:rPr sz="1200" spc="-5" dirty="0">
                <a:latin typeface="Times New Roman"/>
                <a:cs typeface="Times New Roman"/>
              </a:rPr>
              <a:t> runtime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activities,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interactions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system,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potential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malicious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tep 1: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663575" marR="12700" indent="-228600">
              <a:lnSpc>
                <a:spcPct val="144100"/>
              </a:lnSpc>
              <a:buFont typeface="Wingdings"/>
              <a:buChar char=""/>
              <a:tabLst>
                <a:tab pos="663575" algn="l"/>
                <a:tab pos="664210" algn="l"/>
              </a:tabLst>
            </a:pPr>
            <a:r>
              <a:rPr sz="1200" spc="-5" dirty="0">
                <a:latin typeface="Times New Roman"/>
                <a:cs typeface="Times New Roman"/>
              </a:rPr>
              <a:t>Launch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terminal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Linux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Times New Roman"/>
                <a:cs typeface="Times New Roman"/>
              </a:rPr>
              <a:t>You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can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usually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find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</a:t>
            </a:r>
            <a:r>
              <a:rPr sz="1200" dirty="0">
                <a:latin typeface="Times New Roman"/>
                <a:cs typeface="Times New Roman"/>
              </a:rPr>
              <a:t>nu or u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yb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hor</a:t>
            </a:r>
            <a:r>
              <a:rPr sz="1200" spc="-10" dirty="0">
                <a:latin typeface="Times New Roman"/>
                <a:cs typeface="Times New Roman"/>
              </a:rPr>
              <a:t>tc</a:t>
            </a:r>
            <a:r>
              <a:rPr sz="1200" dirty="0">
                <a:latin typeface="Times New Roman"/>
                <a:cs typeface="Times New Roman"/>
              </a:rPr>
              <a:t>ut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spc="-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ke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l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+</a:t>
            </a:r>
            <a:r>
              <a:rPr sz="1200" b="1" spc="-85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A</a:t>
            </a:r>
            <a:r>
              <a:rPr sz="1200" b="1" spc="-10" dirty="0">
                <a:latin typeface="Times New Roman"/>
                <a:cs typeface="Times New Roman"/>
              </a:rPr>
              <a:t>l</a:t>
            </a:r>
            <a:r>
              <a:rPr sz="1200" b="1" dirty="0">
                <a:latin typeface="Times New Roman"/>
                <a:cs typeface="Times New Roman"/>
              </a:rPr>
              <a:t>t +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1850">
              <a:latin typeface="Times New Roman"/>
              <a:cs typeface="Times New Roman"/>
            </a:endParaRPr>
          </a:p>
          <a:p>
            <a:pPr marL="663575" indent="-229235">
              <a:lnSpc>
                <a:spcPct val="100000"/>
              </a:lnSpc>
              <a:buFont typeface="Wingdings"/>
              <a:buChar char=""/>
              <a:tabLst>
                <a:tab pos="663575" algn="l"/>
                <a:tab pos="664210" algn="l"/>
              </a:tabLst>
            </a:pPr>
            <a:r>
              <a:rPr sz="1200" spc="-5" dirty="0">
                <a:latin typeface="Times New Roman"/>
                <a:cs typeface="Times New Roman"/>
              </a:rPr>
              <a:t>Open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terminal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command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“sudo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ghidra”</a:t>
            </a:r>
            <a:r>
              <a:rPr sz="1200" spc="-5" dirty="0">
                <a:latin typeface="Times New Roman"/>
                <a:cs typeface="Times New Roman"/>
              </a:rPr>
              <a:t> 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Ghidra.</a:t>
            </a:r>
            <a:endParaRPr sz="1200">
              <a:latin typeface="Times New Roman"/>
              <a:cs typeface="Times New Roman"/>
            </a:endParaRPr>
          </a:p>
          <a:p>
            <a:pPr marL="663575" marR="5715" indent="-228600">
              <a:lnSpc>
                <a:spcPct val="142400"/>
              </a:lnSpc>
              <a:spcBef>
                <a:spcPts val="975"/>
              </a:spcBef>
              <a:buFont typeface="Wingdings"/>
              <a:buChar char=""/>
              <a:tabLst>
                <a:tab pos="663575" algn="l"/>
                <a:tab pos="664210" algn="l"/>
              </a:tabLst>
            </a:pP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sudo</a:t>
            </a:r>
            <a:r>
              <a:rPr sz="1200" b="1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command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elevates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privileges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ghidra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script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administrative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1300">
              <a:latin typeface="Times New Roman"/>
              <a:cs typeface="Times New Roman"/>
            </a:endParaRPr>
          </a:p>
          <a:p>
            <a:pPr marL="663575" marR="8890" indent="-228600">
              <a:lnSpc>
                <a:spcPct val="144300"/>
              </a:lnSpc>
              <a:spcBef>
                <a:spcPts val="5"/>
              </a:spcBef>
              <a:buFont typeface="Wingdings"/>
              <a:buChar char=""/>
              <a:tabLst>
                <a:tab pos="663575" algn="l"/>
                <a:tab pos="664210" algn="l"/>
              </a:tabLst>
            </a:pP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everything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correctly,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Ghidra’s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graphical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(GUI)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should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open,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allowing </a:t>
            </a:r>
            <a:r>
              <a:rPr sz="120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start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 reverse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engineering</a:t>
            </a:r>
            <a:r>
              <a:rPr sz="1200" dirty="0">
                <a:latin typeface="Times New Roman"/>
                <a:cs typeface="Times New Roman"/>
              </a:rPr>
              <a:t> work.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1770" y="8555990"/>
            <a:ext cx="21456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Fig4.1: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Open terminal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kali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linux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132" y="6543675"/>
            <a:ext cx="6105525" cy="17744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342" y="1140206"/>
            <a:ext cx="6144260" cy="122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tep 2: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698500" marR="5080" indent="-228600" algn="just">
              <a:lnSpc>
                <a:spcPct val="144100"/>
              </a:lnSpc>
              <a:buFont typeface="Wingdings"/>
              <a:buChar char=""/>
              <a:tabLst>
                <a:tab pos="699135" algn="l"/>
              </a:tabLst>
            </a:pPr>
            <a:r>
              <a:rPr sz="1200" spc="-5" dirty="0">
                <a:latin typeface="Times New Roman"/>
                <a:cs typeface="Times New Roman"/>
              </a:rPr>
              <a:t>The workspace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Ghidra is opened. </a:t>
            </a:r>
            <a:r>
              <a:rPr sz="1200" dirty="0">
                <a:latin typeface="Times New Roman"/>
                <a:cs typeface="Times New Roman"/>
              </a:rPr>
              <a:t>Ghidra </a:t>
            </a:r>
            <a:r>
              <a:rPr sz="1200" spc="-5" dirty="0">
                <a:latin typeface="Times New Roman"/>
                <a:cs typeface="Times New Roman"/>
              </a:rPr>
              <a:t>typically starts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asking </a:t>
            </a:r>
            <a:r>
              <a:rPr sz="120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create or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open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project.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project in Ghidra is </a:t>
            </a:r>
            <a:r>
              <a:rPr sz="1200" dirty="0">
                <a:latin typeface="Times New Roman"/>
                <a:cs typeface="Times New Roman"/>
              </a:rPr>
              <a:t>like a container for </a:t>
            </a:r>
            <a:r>
              <a:rPr sz="1200" spc="-10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your </a:t>
            </a:r>
            <a:r>
              <a:rPr sz="1200" spc="-5" dirty="0">
                <a:latin typeface="Times New Roman"/>
                <a:cs typeface="Times New Roman"/>
              </a:rPr>
              <a:t>analysis </a:t>
            </a:r>
            <a:r>
              <a:rPr sz="1200" dirty="0">
                <a:latin typeface="Times New Roman"/>
                <a:cs typeface="Times New Roman"/>
              </a:rPr>
              <a:t>work. It </a:t>
            </a:r>
            <a:r>
              <a:rPr sz="1200" spc="-5" dirty="0">
                <a:latin typeface="Times New Roman"/>
                <a:cs typeface="Times New Roman"/>
              </a:rPr>
              <a:t>stores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about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binaries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analyze,</a:t>
            </a:r>
            <a:r>
              <a:rPr sz="1200" dirty="0">
                <a:latin typeface="Times New Roman"/>
                <a:cs typeface="Times New Roman"/>
              </a:rPr>
              <a:t> your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comments,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3366" y="5595873"/>
            <a:ext cx="29260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Fig4.2: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workspace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Ghidra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opened.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6358254"/>
            <a:ext cx="5455285" cy="1009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tep 3:</a:t>
            </a:r>
            <a:endParaRPr sz="1400">
              <a:latin typeface="Times New Roman"/>
              <a:cs typeface="Times New Roman"/>
            </a:endParaRPr>
          </a:p>
          <a:p>
            <a:pPr marL="47625" marR="5080">
              <a:lnSpc>
                <a:spcPct val="208500"/>
              </a:lnSpc>
              <a:spcBef>
                <a:spcPts val="55"/>
              </a:spcBef>
            </a:pPr>
            <a:r>
              <a:rPr sz="1200" dirty="0">
                <a:latin typeface="Times New Roman"/>
                <a:cs typeface="Times New Roman"/>
              </a:rPr>
              <a:t>Now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click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&gt;&gt;</a:t>
            </a:r>
            <a:r>
              <a:rPr sz="1200" spc="-5" dirty="0">
                <a:latin typeface="Times New Roman"/>
                <a:cs typeface="Times New Roman"/>
              </a:rPr>
              <a:t> New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&gt;&gt; </a:t>
            </a:r>
            <a:r>
              <a:rPr sz="1200" spc="-5" dirty="0">
                <a:latin typeface="Times New Roman"/>
                <a:cs typeface="Times New Roman"/>
              </a:rPr>
              <a:t>select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“non-shared </a:t>
            </a:r>
            <a:r>
              <a:rPr sz="1200" spc="-5" dirty="0">
                <a:latin typeface="Times New Roman"/>
                <a:cs typeface="Times New Roman"/>
              </a:rPr>
              <a:t>project”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&gt;&gt;</a:t>
            </a:r>
            <a:r>
              <a:rPr sz="1200" spc="-5" dirty="0">
                <a:latin typeface="Times New Roman"/>
                <a:cs typeface="Times New Roman"/>
              </a:rPr>
              <a:t> 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click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“Next”. </a:t>
            </a:r>
            <a:r>
              <a:rPr sz="1200" dirty="0">
                <a:latin typeface="Times New Roman"/>
                <a:cs typeface="Times New Roman"/>
              </a:rPr>
              <a:t> From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dropdown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menu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5" dirty="0">
                <a:latin typeface="Times New Roman"/>
                <a:cs typeface="Times New Roman"/>
              </a:rPr>
              <a:t> appears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click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“File,”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 “New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Project.”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4094" y="2708275"/>
            <a:ext cx="5445125" cy="288493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342" y="3973194"/>
            <a:ext cx="6141720" cy="128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1280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Fig4.3: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new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ghidra.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400" b="1" spc="-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tep 4:</a:t>
            </a:r>
            <a:endParaRPr sz="1400">
              <a:latin typeface="Times New Roman"/>
              <a:cs typeface="Times New Roman"/>
            </a:endParaRPr>
          </a:p>
          <a:p>
            <a:pPr marL="12700" marR="5080" indent="228600">
              <a:lnSpc>
                <a:spcPct val="144100"/>
              </a:lnSpc>
              <a:spcBef>
                <a:spcPts val="135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step,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Ghidra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prompt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specify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location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save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your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Click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“Browse”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button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location.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9442" y="7812785"/>
            <a:ext cx="6235700" cy="1383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Fig4.4: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5080" indent="282575" algn="just">
              <a:lnSpc>
                <a:spcPct val="143200"/>
              </a:lnSpc>
            </a:pPr>
            <a:r>
              <a:rPr sz="1200" spc="-5" dirty="0">
                <a:latin typeface="Times New Roman"/>
                <a:cs typeface="Times New Roman"/>
              </a:rPr>
              <a:t>New project is created. After completing the </a:t>
            </a:r>
            <a:r>
              <a:rPr sz="1200" dirty="0">
                <a:latin typeface="Times New Roman"/>
                <a:cs typeface="Times New Roman"/>
              </a:rPr>
              <a:t>creation </a:t>
            </a:r>
            <a:r>
              <a:rPr sz="1200" spc="-5" dirty="0">
                <a:latin typeface="Times New Roman"/>
                <a:cs typeface="Times New Roman"/>
              </a:rPr>
              <a:t>process, Ghidra displays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confirmation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message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indicating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been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successfully.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Times New Roman"/>
                <a:cs typeface="Times New Roman"/>
              </a:rPr>
              <a:t>You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click</a:t>
            </a:r>
            <a:r>
              <a:rPr sz="1200" dirty="0">
                <a:latin typeface="Times New Roman"/>
                <a:cs typeface="Times New Roman"/>
              </a:rPr>
              <a:t> “OK”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acknowledge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message.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5827" y="901700"/>
            <a:ext cx="5661660" cy="30600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62708" y="5599048"/>
            <a:ext cx="3741420" cy="22174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342" y="3283839"/>
            <a:ext cx="6140450" cy="2250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0010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Fig4.5: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Drag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12700" marR="5080" indent="228600" algn="just">
              <a:lnSpc>
                <a:spcPct val="144100"/>
              </a:lnSpc>
            </a:pPr>
            <a:r>
              <a:rPr sz="1200" dirty="0">
                <a:latin typeface="Times New Roman"/>
                <a:cs typeface="Times New Roman"/>
              </a:rPr>
              <a:t>Now </a:t>
            </a:r>
            <a:r>
              <a:rPr sz="1200" spc="-5" dirty="0">
                <a:latin typeface="Times New Roman"/>
                <a:cs typeface="Times New Roman"/>
              </a:rPr>
              <a:t>drag and </a:t>
            </a:r>
            <a:r>
              <a:rPr sz="1200" dirty="0">
                <a:latin typeface="Times New Roman"/>
                <a:cs typeface="Times New Roman"/>
              </a:rPr>
              <a:t>drop </a:t>
            </a:r>
            <a:r>
              <a:rPr sz="1200" spc="-5" dirty="0">
                <a:latin typeface="Times New Roman"/>
                <a:cs typeface="Times New Roman"/>
              </a:rPr>
              <a:t>the file that is needed to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analyzed. </a:t>
            </a:r>
            <a:r>
              <a:rPr sz="1200" spc="-10" dirty="0">
                <a:latin typeface="Times New Roman"/>
                <a:cs typeface="Times New Roman"/>
              </a:rPr>
              <a:t>Click </a:t>
            </a:r>
            <a:r>
              <a:rPr sz="1200" dirty="0">
                <a:latin typeface="Times New Roman"/>
                <a:cs typeface="Times New Roman"/>
              </a:rPr>
              <a:t>“OK” </a:t>
            </a:r>
            <a:r>
              <a:rPr sz="1200" spc="-5" dirty="0">
                <a:latin typeface="Times New Roman"/>
                <a:cs typeface="Times New Roman"/>
              </a:rPr>
              <a:t>to proceed with analysis.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Take </a:t>
            </a:r>
            <a:r>
              <a:rPr sz="1200" spc="-5" dirty="0">
                <a:latin typeface="Times New Roman"/>
                <a:cs typeface="Times New Roman"/>
              </a:rPr>
              <a:t>the file </a:t>
            </a:r>
            <a:r>
              <a:rPr sz="120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want to analyze and drag it into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main </a:t>
            </a:r>
            <a:r>
              <a:rPr sz="1200" spc="-5" dirty="0">
                <a:latin typeface="Times New Roman"/>
                <a:cs typeface="Times New Roman"/>
              </a:rPr>
              <a:t>Ghidra </a:t>
            </a:r>
            <a:r>
              <a:rPr sz="1200" spc="-15" dirty="0">
                <a:latin typeface="Times New Roman"/>
                <a:cs typeface="Times New Roman"/>
              </a:rPr>
              <a:t>window. </a:t>
            </a:r>
            <a:r>
              <a:rPr sz="1200" spc="-40" dirty="0">
                <a:latin typeface="Times New Roman"/>
                <a:cs typeface="Times New Roman"/>
              </a:rPr>
              <a:t>You </a:t>
            </a:r>
            <a:r>
              <a:rPr sz="1200" spc="-10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drop </a:t>
            </a:r>
            <a:r>
              <a:rPr sz="1200" spc="-5" dirty="0">
                <a:latin typeface="Times New Roman"/>
                <a:cs typeface="Times New Roman"/>
              </a:rPr>
              <a:t>it 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“Project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Window”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“CodeBrowser”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area.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5715" indent="228600" algn="just">
              <a:lnSpc>
                <a:spcPct val="144100"/>
              </a:lnSpc>
            </a:pPr>
            <a:r>
              <a:rPr sz="1200" spc="-5" dirty="0">
                <a:latin typeface="Times New Roman"/>
                <a:cs typeface="Times New Roman"/>
              </a:rPr>
              <a:t>Ghidra will prompt </a:t>
            </a:r>
            <a:r>
              <a:rPr sz="120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to select the </a:t>
            </a:r>
            <a:r>
              <a:rPr sz="1200" dirty="0">
                <a:latin typeface="Times New Roman"/>
                <a:cs typeface="Times New Roman"/>
              </a:rPr>
              <a:t>processor for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file.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is important because different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processors have different instruction sets. </a:t>
            </a:r>
            <a:r>
              <a:rPr sz="1200" dirty="0">
                <a:latin typeface="Times New Roman"/>
                <a:cs typeface="Times New Roman"/>
              </a:rPr>
              <a:t>Choose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appropriate processor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binary you are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analyzing.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8422640"/>
            <a:ext cx="4482465" cy="80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858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Fig4.6: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listed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files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wiper </a:t>
            </a:r>
            <a:r>
              <a:rPr sz="1200" spc="-5" dirty="0">
                <a:latin typeface="Times New Roman"/>
                <a:cs typeface="Times New Roman"/>
              </a:rPr>
              <a:t>malware.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tep 5: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6814" y="901700"/>
            <a:ext cx="4099560" cy="237617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61439" y="5611114"/>
            <a:ext cx="3931920" cy="272033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02386"/>
            <a:ext cx="5950585" cy="13373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457200" algn="just">
              <a:lnSpc>
                <a:spcPct val="143700"/>
              </a:lnSpc>
              <a:spcBef>
                <a:spcPts val="80"/>
              </a:spcBef>
            </a:pPr>
            <a:r>
              <a:rPr sz="1200" spc="-5" dirty="0">
                <a:latin typeface="Times New Roman"/>
                <a:cs typeface="Times New Roman"/>
              </a:rPr>
              <a:t>After importing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executable file,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Ghidra </a:t>
            </a:r>
            <a:r>
              <a:rPr sz="1200" spc="5" dirty="0">
                <a:latin typeface="Times New Roman"/>
                <a:cs typeface="Times New Roman"/>
              </a:rPr>
              <a:t>shows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IMPORT </a:t>
            </a:r>
            <a:r>
              <a:rPr sz="1200" spc="-35" dirty="0">
                <a:latin typeface="Times New Roman"/>
                <a:cs typeface="Times New Roman"/>
              </a:rPr>
              <a:t>SUMMARY. </a:t>
            </a:r>
            <a:r>
              <a:rPr sz="1200" dirty="0">
                <a:latin typeface="Times New Roman"/>
                <a:cs typeface="Times New Roman"/>
              </a:rPr>
              <a:t>Now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click </a:t>
            </a:r>
            <a:r>
              <a:rPr sz="1200" dirty="0">
                <a:latin typeface="Times New Roman"/>
                <a:cs typeface="Times New Roman"/>
              </a:rPr>
              <a:t>“OK” </a:t>
            </a:r>
            <a:r>
              <a:rPr sz="1200" spc="-5" dirty="0">
                <a:latin typeface="Times New Roman"/>
                <a:cs typeface="Times New Roman"/>
              </a:rPr>
              <a:t>to proceed. The </a:t>
            </a:r>
            <a:r>
              <a:rPr sz="1200" b="1" spc="-10" dirty="0">
                <a:latin typeface="Times New Roman"/>
                <a:cs typeface="Times New Roman"/>
              </a:rPr>
              <a:t>IMPORT </a:t>
            </a:r>
            <a:r>
              <a:rPr sz="1200" b="1" spc="-5" dirty="0">
                <a:latin typeface="Times New Roman"/>
                <a:cs typeface="Times New Roman"/>
              </a:rPr>
              <a:t>SUMMARY </a:t>
            </a:r>
            <a:r>
              <a:rPr sz="1200" spc="-5" dirty="0">
                <a:latin typeface="Times New Roman"/>
                <a:cs typeface="Times New Roman"/>
              </a:rPr>
              <a:t>typically includes information such as 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functions detected, external libraries </a:t>
            </a:r>
            <a:r>
              <a:rPr sz="1200" dirty="0">
                <a:latin typeface="Times New Roman"/>
                <a:cs typeface="Times New Roman"/>
              </a:rPr>
              <a:t>used, </a:t>
            </a:r>
            <a:r>
              <a:rPr sz="1200" spc="-5" dirty="0">
                <a:latin typeface="Times New Roman"/>
                <a:cs typeface="Times New Roman"/>
              </a:rPr>
              <a:t>and any noteworthy characteristics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binary. </a:t>
            </a:r>
            <a:r>
              <a:rPr sz="1200" spc="-5" dirty="0">
                <a:latin typeface="Times New Roman"/>
                <a:cs typeface="Times New Roman"/>
              </a:rPr>
              <a:t>This summary serves 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quick reference point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understanding the nature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imported file.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5888354"/>
            <a:ext cx="5951855" cy="1195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82245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Fig4.7: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Ghidra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IMPORT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SUMMARY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43200"/>
              </a:lnSpc>
            </a:pPr>
            <a:r>
              <a:rPr sz="1200" spc="-20" dirty="0">
                <a:latin typeface="Times New Roman"/>
                <a:cs typeface="Times New Roman"/>
              </a:rPr>
              <a:t>Now,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workspace,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imported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malware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sample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viewed.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step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 familiarize yourself with the </a:t>
            </a:r>
            <a:r>
              <a:rPr sz="1200" dirty="0">
                <a:latin typeface="Times New Roman"/>
                <a:cs typeface="Times New Roman"/>
              </a:rPr>
              <a:t>initial </a:t>
            </a:r>
            <a:r>
              <a:rPr sz="1200" spc="-5" dirty="0">
                <a:latin typeface="Times New Roman"/>
                <a:cs typeface="Times New Roman"/>
              </a:rPr>
              <a:t>findings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Ghidra’s </a:t>
            </a:r>
            <a:r>
              <a:rPr sz="1200" spc="-5" dirty="0">
                <a:latin typeface="Times New Roman"/>
                <a:cs typeface="Times New Roman"/>
              </a:rPr>
              <a:t>analysis and </a:t>
            </a:r>
            <a:r>
              <a:rPr sz="1200" dirty="0">
                <a:latin typeface="Times New Roman"/>
                <a:cs typeface="Times New Roman"/>
              </a:rPr>
              <a:t>provides a </a:t>
            </a:r>
            <a:r>
              <a:rPr sz="1200" spc="-5" dirty="0">
                <a:latin typeface="Times New Roman"/>
                <a:cs typeface="Times New Roman"/>
              </a:rPr>
              <a:t>foundation </a:t>
            </a:r>
            <a:r>
              <a:rPr sz="1200" spc="5" dirty="0">
                <a:latin typeface="Times New Roman"/>
                <a:cs typeface="Times New Roman"/>
              </a:rPr>
              <a:t>for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 </a:t>
            </a:r>
            <a:r>
              <a:rPr sz="1200" spc="-5" dirty="0">
                <a:latin typeface="Times New Roman"/>
                <a:cs typeface="Times New Roman"/>
              </a:rPr>
              <a:t>subsequent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reverse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engineering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activities.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6544" y="2216658"/>
            <a:ext cx="4427854" cy="360425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76681"/>
            <a:ext cx="5948045" cy="888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tep 6:</a:t>
            </a:r>
            <a:endParaRPr sz="1400">
              <a:latin typeface="Times New Roman"/>
              <a:cs typeface="Times New Roman"/>
            </a:endParaRPr>
          </a:p>
          <a:p>
            <a:pPr marL="12700" marR="5080" indent="457200">
              <a:lnSpc>
                <a:spcPct val="144200"/>
              </a:lnSpc>
              <a:spcBef>
                <a:spcPts val="955"/>
              </a:spcBef>
              <a:tabLst>
                <a:tab pos="1155065" algn="l"/>
              </a:tabLst>
            </a:pPr>
            <a:r>
              <a:rPr sz="1200" spc="-10" dirty="0">
                <a:latin typeface="Times New Roman"/>
                <a:cs typeface="Times New Roman"/>
              </a:rPr>
              <a:t>Click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CodeBrowser</a:t>
            </a:r>
            <a:r>
              <a:rPr sz="1200" dirty="0">
                <a:latin typeface="Times New Roman"/>
                <a:cs typeface="Times New Roman"/>
              </a:rPr>
              <a:t> tool on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tool </a:t>
            </a:r>
            <a:r>
              <a:rPr sz="1200" dirty="0">
                <a:latin typeface="Times New Roman"/>
                <a:cs typeface="Times New Roman"/>
              </a:rPr>
              <a:t>Chest.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CodeBrowser </a:t>
            </a:r>
            <a:r>
              <a:rPr sz="1200" dirty="0">
                <a:latin typeface="Times New Roman"/>
                <a:cs typeface="Times New Roman"/>
              </a:rPr>
              <a:t>tool. </a:t>
            </a:r>
            <a:r>
              <a:rPr sz="1200" spc="-5" dirty="0">
                <a:latin typeface="Times New Roman"/>
                <a:cs typeface="Times New Roman"/>
              </a:rPr>
              <a:t>Click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menu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	</a:t>
            </a:r>
            <a:r>
              <a:rPr sz="1200" dirty="0">
                <a:latin typeface="Times New Roman"/>
                <a:cs typeface="Times New Roman"/>
              </a:rPr>
              <a:t>select</a:t>
            </a:r>
            <a:r>
              <a:rPr sz="1200" spc="-5" dirty="0">
                <a:latin typeface="Times New Roman"/>
                <a:cs typeface="Times New Roman"/>
              </a:rPr>
              <a:t> “OPEN”.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Select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imported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malicious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-5" dirty="0">
                <a:latin typeface="Times New Roman"/>
                <a:cs typeface="Times New Roman"/>
              </a:rPr>
              <a:t> 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click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“OK”.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67991" y="4662170"/>
            <a:ext cx="2534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Fig4.8: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 opens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CodeBrowser</a:t>
            </a:r>
            <a:r>
              <a:rPr sz="1200" spc="-5" dirty="0">
                <a:latin typeface="Times New Roman"/>
                <a:cs typeface="Times New Roman"/>
              </a:rPr>
              <a:t> tool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5424423"/>
            <a:ext cx="5953125" cy="1151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tep 7:</a:t>
            </a:r>
            <a:endParaRPr sz="140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44100"/>
              </a:lnSpc>
              <a:spcBef>
                <a:spcPts val="960"/>
              </a:spcBef>
            </a:pPr>
            <a:r>
              <a:rPr sz="1200" spc="-5" dirty="0">
                <a:latin typeface="Times New Roman"/>
                <a:cs typeface="Times New Roman"/>
              </a:rPr>
              <a:t>The CodeBrowser asks permission to analze the selected file. Click </a:t>
            </a:r>
            <a:r>
              <a:rPr sz="1200" spc="-25" dirty="0">
                <a:latin typeface="Times New Roman"/>
                <a:cs typeface="Times New Roman"/>
              </a:rPr>
              <a:t>“Yes”. </a:t>
            </a:r>
            <a:r>
              <a:rPr sz="1200" spc="-1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the initial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completed,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now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continue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exploring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disassembled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code,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identifying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functions,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gaining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insights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behavior</a:t>
            </a:r>
            <a:r>
              <a:rPr sz="1200" dirty="0">
                <a:latin typeface="Times New Roman"/>
                <a:cs typeface="Times New Roman"/>
              </a:rPr>
              <a:t> of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executable.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0366" y="9502457"/>
            <a:ext cx="2915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Fig4.9: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listing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files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257" y="2032635"/>
            <a:ext cx="5638800" cy="24460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916381"/>
            <a:ext cx="530352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342" y="883031"/>
            <a:ext cx="6144260" cy="137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latin typeface="Times New Roman"/>
                <a:cs typeface="Times New Roman"/>
              </a:rPr>
              <a:t>S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p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8:</a:t>
            </a:r>
            <a:endParaRPr sz="1200">
              <a:latin typeface="Times New Roman"/>
              <a:cs typeface="Times New Roman"/>
            </a:endParaRPr>
          </a:p>
          <a:p>
            <a:pPr marL="12700" marR="5080" indent="193675" algn="just">
              <a:lnSpc>
                <a:spcPct val="144100"/>
              </a:lnSpc>
              <a:spcBef>
                <a:spcPts val="875"/>
              </a:spcBef>
            </a:pPr>
            <a:r>
              <a:rPr sz="1200" spc="-5" dirty="0">
                <a:latin typeface="Times New Roman"/>
                <a:cs typeface="Times New Roman"/>
              </a:rPr>
              <a:t>The CodeBrowser </a:t>
            </a:r>
            <a:r>
              <a:rPr sz="1200" dirty="0">
                <a:latin typeface="Times New Roman"/>
                <a:cs typeface="Times New Roman"/>
              </a:rPr>
              <a:t>show </a:t>
            </a:r>
            <a:r>
              <a:rPr sz="1200" spc="-5" dirty="0">
                <a:latin typeface="Times New Roman"/>
                <a:cs typeface="Times New Roman"/>
              </a:rPr>
              <a:t>the analysis option. </a:t>
            </a:r>
            <a:r>
              <a:rPr sz="1200" spc="-10" dirty="0">
                <a:latin typeface="Times New Roman"/>
                <a:cs typeface="Times New Roman"/>
              </a:rPr>
              <a:t>Select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“WindowsPE </a:t>
            </a:r>
            <a:r>
              <a:rPr sz="1200" dirty="0">
                <a:latin typeface="Times New Roman"/>
                <a:cs typeface="Times New Roman"/>
              </a:rPr>
              <a:t>x86 </a:t>
            </a:r>
            <a:r>
              <a:rPr sz="1200" spc="-5" dirty="0">
                <a:latin typeface="Times New Roman"/>
                <a:cs typeface="Times New Roman"/>
              </a:rPr>
              <a:t>Propagate </a:t>
            </a:r>
            <a:r>
              <a:rPr sz="1200" dirty="0">
                <a:latin typeface="Times New Roman"/>
                <a:cs typeface="Times New Roman"/>
              </a:rPr>
              <a:t>External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Parameters” and click “Analyze” to proceed with </a:t>
            </a:r>
            <a:r>
              <a:rPr sz="1200" dirty="0">
                <a:latin typeface="Times New Roman"/>
                <a:cs typeface="Times New Roman"/>
              </a:rPr>
              <a:t>analysis. </a:t>
            </a:r>
            <a:r>
              <a:rPr sz="1200" spc="-15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initial </a:t>
            </a:r>
            <a:r>
              <a:rPr sz="1200" spc="-5" dirty="0">
                <a:latin typeface="Times New Roman"/>
                <a:cs typeface="Times New Roman"/>
              </a:rPr>
              <a:t>analysis completed, </a:t>
            </a:r>
            <a:r>
              <a:rPr sz="1200" dirty="0">
                <a:latin typeface="Times New Roman"/>
                <a:cs typeface="Times New Roman"/>
              </a:rPr>
              <a:t>you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now </a:t>
            </a:r>
            <a:r>
              <a:rPr sz="1200" spc="-5" dirty="0">
                <a:latin typeface="Times New Roman"/>
                <a:cs typeface="Times New Roman"/>
              </a:rPr>
              <a:t>continue exploring the disassembled code, identifying </a:t>
            </a:r>
            <a:r>
              <a:rPr sz="1200" dirty="0">
                <a:latin typeface="Times New Roman"/>
                <a:cs typeface="Times New Roman"/>
              </a:rPr>
              <a:t>functions, </a:t>
            </a:r>
            <a:r>
              <a:rPr sz="1200" spc="-5" dirty="0">
                <a:latin typeface="Times New Roman"/>
                <a:cs typeface="Times New Roman"/>
              </a:rPr>
              <a:t>and gaining insights into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behavior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executable.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7316" y="5449823"/>
            <a:ext cx="3260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Fig4.10: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CodeBrowser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analysis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option.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2658" y="2747264"/>
            <a:ext cx="4625340" cy="25603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1045" y="1064006"/>
            <a:ext cx="1000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5" dirty="0">
                <a:latin typeface="Times New Roman"/>
                <a:cs typeface="Times New Roman"/>
              </a:rPr>
              <a:t>C</a:t>
            </a:r>
            <a:r>
              <a:rPr sz="1400" b="1" spc="10" dirty="0">
                <a:latin typeface="Times New Roman"/>
                <a:cs typeface="Times New Roman"/>
              </a:rPr>
              <a:t>O</a:t>
            </a:r>
            <a:r>
              <a:rPr sz="1400" b="1" spc="-15" dirty="0">
                <a:latin typeface="Times New Roman"/>
                <a:cs typeface="Times New Roman"/>
              </a:rPr>
              <a:t>N</a:t>
            </a:r>
            <a:r>
              <a:rPr sz="1400" b="1" spc="-10" dirty="0">
                <a:latin typeface="Times New Roman"/>
                <a:cs typeface="Times New Roman"/>
              </a:rPr>
              <a:t>T</a:t>
            </a:r>
            <a:r>
              <a:rPr sz="1400" b="1" spc="15" dirty="0">
                <a:latin typeface="Times New Roman"/>
                <a:cs typeface="Times New Roman"/>
              </a:rPr>
              <a:t>E</a:t>
            </a:r>
            <a:r>
              <a:rPr sz="1400" b="1" spc="-15" dirty="0">
                <a:latin typeface="Times New Roman"/>
                <a:cs typeface="Times New Roman"/>
              </a:rPr>
              <a:t>N</a:t>
            </a:r>
            <a:r>
              <a:rPr sz="1400" b="1" spc="-1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03617" y="1502155"/>
          <a:ext cx="5567045" cy="6933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428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S.NO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TITLE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12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SYNOPSIS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INTRODUCTION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5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1.1 About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Project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SYS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TEM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200" b="1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2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1200" b="1" spc="-1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YS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4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2.1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Proposed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System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2.1.1</a:t>
                      </a:r>
                      <a:r>
                        <a:rPr sz="12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dv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ropo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2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CONFIGURATION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4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3.1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Hardware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Configuration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3.2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Software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Configuration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3.2.1.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yn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ami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ool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5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3.2.2.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Operating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system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SYS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TEM</a:t>
                      </a:r>
                      <a:r>
                        <a:rPr sz="12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TE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200" b="1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200" b="1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MP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LE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00" b="1" spc="-10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b="1" spc="-9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R="61594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CONCLUSION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4429">
                <a:tc>
                  <a:txBody>
                    <a:bodyPr/>
                    <a:lstStyle/>
                    <a:p>
                      <a:pPr marR="61594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FURTHER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 SCOPE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PROJECT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4174">
                <a:tc>
                  <a:txBody>
                    <a:bodyPr/>
                    <a:lstStyle/>
                    <a:p>
                      <a:pPr marR="61594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BIBILIOGRAPHY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R="61594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APPENDIX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845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8.1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Design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16754" y="8911843"/>
            <a:ext cx="2436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dbl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CONCLUSION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6767" y="975106"/>
            <a:ext cx="6144895" cy="332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206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5.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CONCLUSION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 indent="498475" algn="just">
              <a:lnSpc>
                <a:spcPct val="143800"/>
              </a:lnSpc>
            </a:pP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entitled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“EMBEDDED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REVERSE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ENGINEERING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OF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WIPER </a:t>
            </a: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b="1" spc="-25" dirty="0">
                <a:latin typeface="Times New Roman"/>
                <a:cs typeface="Times New Roman"/>
              </a:rPr>
              <a:t>MALWARE”</a:t>
            </a:r>
            <a:r>
              <a:rPr sz="1200" spc="-25" dirty="0">
                <a:latin typeface="Times New Roman"/>
                <a:cs typeface="Times New Roman"/>
              </a:rPr>
              <a:t>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process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analyzing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understanding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destructive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wiper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malware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specifically designed to </a:t>
            </a:r>
            <a:r>
              <a:rPr sz="1200" spc="-10" dirty="0">
                <a:latin typeface="Times New Roman"/>
                <a:cs typeface="Times New Roman"/>
              </a:rPr>
              <a:t>target </a:t>
            </a:r>
            <a:r>
              <a:rPr sz="1200" spc="-5" dirty="0">
                <a:latin typeface="Times New Roman"/>
                <a:cs typeface="Times New Roman"/>
              </a:rPr>
              <a:t>embedded systems. Malicious programs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malicious software are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designed intentionally to cause damage to the targeted system. Reverse Engineering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malware helps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 find </a:t>
            </a:r>
            <a:r>
              <a:rPr sz="1200" dirty="0">
                <a:latin typeface="Times New Roman"/>
                <a:cs typeface="Times New Roman"/>
              </a:rPr>
              <a:t>how a malware work </a:t>
            </a:r>
            <a:r>
              <a:rPr sz="1200" spc="-5" dirty="0">
                <a:latin typeface="Times New Roman"/>
                <a:cs typeface="Times New Roman"/>
              </a:rPr>
              <a:t>and what are </a:t>
            </a:r>
            <a:r>
              <a:rPr sz="1200" dirty="0">
                <a:latin typeface="Times New Roman"/>
                <a:cs typeface="Times New Roman"/>
              </a:rPr>
              <a:t>the steps </a:t>
            </a:r>
            <a:r>
              <a:rPr sz="1200" spc="-5" dirty="0">
                <a:latin typeface="Times New Roman"/>
                <a:cs typeface="Times New Roman"/>
              </a:rPr>
              <a:t>needed to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taken to terminate the malware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5080" indent="498475" algn="just">
              <a:lnSpc>
                <a:spcPct val="144100"/>
              </a:lnSpc>
            </a:pPr>
            <a:r>
              <a:rPr sz="1200" spc="-5" dirty="0">
                <a:latin typeface="Times New Roman"/>
                <a:cs typeface="Times New Roman"/>
              </a:rPr>
              <a:t>The project </a:t>
            </a:r>
            <a:r>
              <a:rPr sz="1200" dirty="0">
                <a:latin typeface="Times New Roman"/>
                <a:cs typeface="Times New Roman"/>
              </a:rPr>
              <a:t>not only </a:t>
            </a:r>
            <a:r>
              <a:rPr sz="1200" spc="-5" dirty="0">
                <a:latin typeface="Times New Roman"/>
                <a:cs typeface="Times New Roman"/>
              </a:rPr>
              <a:t>deepened </a:t>
            </a:r>
            <a:r>
              <a:rPr sz="1200" dirty="0">
                <a:latin typeface="Times New Roman"/>
                <a:cs typeface="Times New Roman"/>
              </a:rPr>
              <a:t>our </a:t>
            </a:r>
            <a:r>
              <a:rPr sz="1200" spc="-5" dirty="0">
                <a:latin typeface="Times New Roman"/>
                <a:cs typeface="Times New Roman"/>
              </a:rPr>
              <a:t>understanding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these threats </a:t>
            </a:r>
            <a:r>
              <a:rPr sz="1200" spc="5" dirty="0">
                <a:latin typeface="Times New Roman"/>
                <a:cs typeface="Times New Roman"/>
              </a:rPr>
              <a:t>but </a:t>
            </a:r>
            <a:r>
              <a:rPr sz="1200" dirty="0">
                <a:latin typeface="Times New Roman"/>
                <a:cs typeface="Times New Roman"/>
              </a:rPr>
              <a:t>also </a:t>
            </a:r>
            <a:r>
              <a:rPr sz="1200" spc="-5" dirty="0">
                <a:latin typeface="Times New Roman"/>
                <a:cs typeface="Times New Roman"/>
              </a:rPr>
              <a:t>presented insights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strategies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enhancing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security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measures.</a:t>
            </a:r>
            <a:r>
              <a:rPr sz="1200" dirty="0">
                <a:latin typeface="Times New Roman"/>
                <a:cs typeface="Times New Roman"/>
              </a:rPr>
              <a:t> 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identifying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unique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employing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advanced </a:t>
            </a:r>
            <a:r>
              <a:rPr sz="1200" dirty="0">
                <a:latin typeface="Times New Roman"/>
                <a:cs typeface="Times New Roman"/>
              </a:rPr>
              <a:t>reverse </a:t>
            </a:r>
            <a:r>
              <a:rPr sz="1200" spc="-5" dirty="0">
                <a:latin typeface="Times New Roman"/>
                <a:cs typeface="Times New Roman"/>
              </a:rPr>
              <a:t>engineering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techniques, </a:t>
            </a: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have contributed valuable </a:t>
            </a:r>
            <a:r>
              <a:rPr sz="1200" dirty="0">
                <a:latin typeface="Times New Roman"/>
                <a:cs typeface="Times New Roman"/>
              </a:rPr>
              <a:t>knowledge that </a:t>
            </a:r>
            <a:r>
              <a:rPr sz="1200" spc="-10" dirty="0">
                <a:latin typeface="Times New Roman"/>
                <a:cs typeface="Times New Roman"/>
              </a:rPr>
              <a:t>can </a:t>
            </a:r>
            <a:r>
              <a:rPr sz="1200" spc="10" dirty="0">
                <a:latin typeface="Times New Roman"/>
                <a:cs typeface="Times New Roman"/>
              </a:rPr>
              <a:t>be 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applied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fortify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embedded</a:t>
            </a:r>
            <a:r>
              <a:rPr sz="1200" dirty="0">
                <a:latin typeface="Times New Roman"/>
                <a:cs typeface="Times New Roman"/>
              </a:rPr>
              <a:t> systems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against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wiper </a:t>
            </a:r>
            <a:r>
              <a:rPr sz="1200" spc="-5" dirty="0">
                <a:latin typeface="Times New Roman"/>
                <a:cs typeface="Times New Roman"/>
              </a:rPr>
              <a:t>malware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attacks.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700" marR="7620" algn="r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FURTHER</a:t>
            </a:r>
            <a:r>
              <a:rPr spc="-25" dirty="0"/>
              <a:t> </a:t>
            </a:r>
            <a:r>
              <a:rPr spc="-10" dirty="0"/>
              <a:t>SCOPE</a:t>
            </a:r>
            <a:r>
              <a:rPr spc="-20" dirty="0"/>
              <a:t> </a:t>
            </a:r>
            <a:r>
              <a:rPr dirty="0"/>
              <a:t>OF</a:t>
            </a:r>
            <a:r>
              <a:rPr spc="-170" dirty="0"/>
              <a:t> </a:t>
            </a:r>
            <a:r>
              <a:rPr dirty="0"/>
              <a:t>THE</a:t>
            </a:r>
          </a:p>
          <a:p>
            <a:pPr marL="1917700" marR="5080" algn="r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PROJECT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317" y="752856"/>
            <a:ext cx="6063615" cy="778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923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D0F1A"/>
                </a:solidFill>
                <a:latin typeface="Times New Roman"/>
                <a:cs typeface="Times New Roman"/>
              </a:rPr>
              <a:t>6. </a:t>
            </a:r>
            <a:r>
              <a:rPr sz="1400" b="1" spc="-10" dirty="0">
                <a:solidFill>
                  <a:srgbClr val="0D0F1A"/>
                </a:solidFill>
                <a:latin typeface="Times New Roman"/>
                <a:cs typeface="Times New Roman"/>
              </a:rPr>
              <a:t>F</a:t>
            </a:r>
            <a:r>
              <a:rPr sz="1400" b="1" spc="-15" dirty="0">
                <a:solidFill>
                  <a:srgbClr val="0D0F1A"/>
                </a:solidFill>
                <a:latin typeface="Times New Roman"/>
                <a:cs typeface="Times New Roman"/>
              </a:rPr>
              <a:t>U</a:t>
            </a:r>
            <a:r>
              <a:rPr sz="1400" b="1" spc="-65" dirty="0">
                <a:solidFill>
                  <a:srgbClr val="0D0F1A"/>
                </a:solidFill>
                <a:latin typeface="Times New Roman"/>
                <a:cs typeface="Times New Roman"/>
              </a:rPr>
              <a:t>R</a:t>
            </a:r>
            <a:r>
              <a:rPr sz="1400" b="1" spc="-10" dirty="0">
                <a:solidFill>
                  <a:srgbClr val="0D0F1A"/>
                </a:solidFill>
                <a:latin typeface="Times New Roman"/>
                <a:cs typeface="Times New Roman"/>
              </a:rPr>
              <a:t>T</a:t>
            </a:r>
            <a:r>
              <a:rPr sz="1400" b="1" spc="10" dirty="0">
                <a:solidFill>
                  <a:srgbClr val="0D0F1A"/>
                </a:solidFill>
                <a:latin typeface="Times New Roman"/>
                <a:cs typeface="Times New Roman"/>
              </a:rPr>
              <a:t>H</a:t>
            </a:r>
            <a:r>
              <a:rPr sz="1400" b="1" spc="15" dirty="0">
                <a:solidFill>
                  <a:srgbClr val="0D0F1A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0D0F1A"/>
                </a:solidFill>
                <a:latin typeface="Times New Roman"/>
                <a:cs typeface="Times New Roman"/>
              </a:rPr>
              <a:t>R</a:t>
            </a:r>
            <a:r>
              <a:rPr sz="1400" b="1" spc="-15" dirty="0">
                <a:solidFill>
                  <a:srgbClr val="0D0F1A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D0F1A"/>
                </a:solidFill>
                <a:latin typeface="Times New Roman"/>
                <a:cs typeface="Times New Roman"/>
              </a:rPr>
              <a:t>S</a:t>
            </a:r>
            <a:r>
              <a:rPr sz="1400" b="1" spc="-15" dirty="0">
                <a:solidFill>
                  <a:srgbClr val="0D0F1A"/>
                </a:solidFill>
                <a:latin typeface="Times New Roman"/>
                <a:cs typeface="Times New Roman"/>
              </a:rPr>
              <a:t>C</a:t>
            </a:r>
            <a:r>
              <a:rPr sz="1400" b="1" spc="10" dirty="0">
                <a:solidFill>
                  <a:srgbClr val="0D0F1A"/>
                </a:solidFill>
                <a:latin typeface="Times New Roman"/>
                <a:cs typeface="Times New Roman"/>
              </a:rPr>
              <a:t>O</a:t>
            </a:r>
            <a:r>
              <a:rPr sz="1400" b="1" spc="15" dirty="0">
                <a:solidFill>
                  <a:srgbClr val="0D0F1A"/>
                </a:solidFill>
                <a:latin typeface="Times New Roman"/>
                <a:cs typeface="Times New Roman"/>
              </a:rPr>
              <a:t>P</a:t>
            </a:r>
            <a:r>
              <a:rPr sz="1400" b="1" dirty="0">
                <a:solidFill>
                  <a:srgbClr val="0D0F1A"/>
                </a:solidFill>
                <a:latin typeface="Times New Roman"/>
                <a:cs typeface="Times New Roman"/>
              </a:rPr>
              <a:t>E</a:t>
            </a:r>
            <a:r>
              <a:rPr sz="1400" b="1" spc="-10" dirty="0">
                <a:solidFill>
                  <a:srgbClr val="0D0F1A"/>
                </a:solidFill>
                <a:latin typeface="Times New Roman"/>
                <a:cs typeface="Times New Roman"/>
              </a:rPr>
              <a:t> </a:t>
            </a:r>
            <a:r>
              <a:rPr sz="1400" b="1" spc="10" dirty="0">
                <a:solidFill>
                  <a:srgbClr val="0D0F1A"/>
                </a:solidFill>
                <a:latin typeface="Times New Roman"/>
                <a:cs typeface="Times New Roman"/>
              </a:rPr>
              <a:t>O</a:t>
            </a:r>
            <a:r>
              <a:rPr sz="1400" b="1" dirty="0">
                <a:solidFill>
                  <a:srgbClr val="0D0F1A"/>
                </a:solidFill>
                <a:latin typeface="Times New Roman"/>
                <a:cs typeface="Times New Roman"/>
              </a:rPr>
              <a:t>F</a:t>
            </a:r>
            <a:r>
              <a:rPr sz="1400" b="1" spc="-85" dirty="0">
                <a:solidFill>
                  <a:srgbClr val="0D0F1A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0D0F1A"/>
                </a:solidFill>
                <a:latin typeface="Times New Roman"/>
                <a:cs typeface="Times New Roman"/>
              </a:rPr>
              <a:t>T</a:t>
            </a:r>
            <a:r>
              <a:rPr sz="1400" b="1" spc="10" dirty="0">
                <a:solidFill>
                  <a:srgbClr val="0D0F1A"/>
                </a:solidFill>
                <a:latin typeface="Times New Roman"/>
                <a:cs typeface="Times New Roman"/>
              </a:rPr>
              <a:t>H</a:t>
            </a:r>
            <a:r>
              <a:rPr sz="1400" b="1" dirty="0">
                <a:solidFill>
                  <a:srgbClr val="0D0F1A"/>
                </a:solidFill>
                <a:latin typeface="Times New Roman"/>
                <a:cs typeface="Times New Roman"/>
              </a:rPr>
              <a:t>E</a:t>
            </a:r>
            <a:r>
              <a:rPr sz="1400" b="1" spc="-10" dirty="0">
                <a:solidFill>
                  <a:srgbClr val="0D0F1A"/>
                </a:solidFill>
                <a:latin typeface="Times New Roman"/>
                <a:cs typeface="Times New Roman"/>
              </a:rPr>
              <a:t> P</a:t>
            </a:r>
            <a:r>
              <a:rPr sz="1400" b="1" spc="-15" dirty="0">
                <a:solidFill>
                  <a:srgbClr val="0D0F1A"/>
                </a:solidFill>
                <a:latin typeface="Times New Roman"/>
                <a:cs typeface="Times New Roman"/>
              </a:rPr>
              <a:t>R</a:t>
            </a:r>
            <a:r>
              <a:rPr sz="1400" b="1" spc="10" dirty="0">
                <a:solidFill>
                  <a:srgbClr val="0D0F1A"/>
                </a:solidFill>
                <a:latin typeface="Times New Roman"/>
                <a:cs typeface="Times New Roman"/>
              </a:rPr>
              <a:t>O</a:t>
            </a:r>
            <a:r>
              <a:rPr sz="1400" b="1" dirty="0">
                <a:solidFill>
                  <a:srgbClr val="0D0F1A"/>
                </a:solidFill>
                <a:latin typeface="Times New Roman"/>
                <a:cs typeface="Times New Roman"/>
              </a:rPr>
              <a:t>J</a:t>
            </a:r>
            <a:r>
              <a:rPr sz="1400" b="1" spc="-10" dirty="0">
                <a:solidFill>
                  <a:srgbClr val="0D0F1A"/>
                </a:solidFill>
                <a:latin typeface="Times New Roman"/>
                <a:cs typeface="Times New Roman"/>
              </a:rPr>
              <a:t>E</a:t>
            </a:r>
            <a:r>
              <a:rPr sz="1400" b="1" spc="10" dirty="0">
                <a:solidFill>
                  <a:srgbClr val="0D0F1A"/>
                </a:solidFill>
                <a:latin typeface="Times New Roman"/>
                <a:cs typeface="Times New Roman"/>
              </a:rPr>
              <a:t>C</a:t>
            </a:r>
            <a:r>
              <a:rPr sz="1400" b="1" dirty="0">
                <a:solidFill>
                  <a:srgbClr val="0D0F1A"/>
                </a:solidFill>
                <a:latin typeface="Times New Roman"/>
                <a:cs typeface="Times New Roman"/>
              </a:rPr>
              <a:t>T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9050" marR="5080" indent="228600" algn="just">
              <a:lnSpc>
                <a:spcPct val="144100"/>
              </a:lnSpc>
            </a:pPr>
            <a:r>
              <a:rPr sz="1200" spc="-5" dirty="0">
                <a:latin typeface="Times New Roman"/>
                <a:cs typeface="Times New Roman"/>
              </a:rPr>
              <a:t>The future scope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-5" dirty="0">
                <a:latin typeface="Times New Roman"/>
                <a:cs typeface="Times New Roman"/>
              </a:rPr>
              <a:t>project titled </a:t>
            </a:r>
            <a:r>
              <a:rPr sz="1200" b="1" spc="-5" dirty="0">
                <a:latin typeface="Times New Roman"/>
                <a:cs typeface="Times New Roman"/>
              </a:rPr>
              <a:t>“Embedded Reverse Engineering </a:t>
            </a:r>
            <a:r>
              <a:rPr sz="1200" b="1" dirty="0">
                <a:latin typeface="Times New Roman"/>
                <a:cs typeface="Times New Roman"/>
              </a:rPr>
              <a:t>of </a:t>
            </a:r>
            <a:r>
              <a:rPr sz="1200" b="1" spc="-10" dirty="0">
                <a:latin typeface="Times New Roman"/>
                <a:cs typeface="Times New Roman"/>
              </a:rPr>
              <a:t>Wiper </a:t>
            </a:r>
            <a:r>
              <a:rPr sz="1200" b="1" spc="-5" dirty="0">
                <a:latin typeface="Times New Roman"/>
                <a:cs typeface="Times New Roman"/>
              </a:rPr>
              <a:t>Malware” 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could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quite significant, given the evolving landscape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cybersecurity threats and the increasing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sophistication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malicious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actors.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some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potential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areas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future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development</a:t>
            </a:r>
            <a:r>
              <a:rPr sz="1200" dirty="0">
                <a:latin typeface="Times New Roman"/>
                <a:cs typeface="Times New Roman"/>
              </a:rPr>
              <a:t> and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relevance: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Advanced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Threat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Detection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Mitigation:</a:t>
            </a:r>
            <a:endParaRPr sz="1400" dirty="0">
              <a:latin typeface="Times New Roman"/>
              <a:cs typeface="Times New Roman"/>
            </a:endParaRPr>
          </a:p>
          <a:p>
            <a:pPr marL="19050" marR="12700" indent="228600" algn="just">
              <a:lnSpc>
                <a:spcPct val="142400"/>
              </a:lnSpc>
              <a:spcBef>
                <a:spcPts val="185"/>
              </a:spcBef>
            </a:pPr>
            <a:r>
              <a:rPr sz="1200" dirty="0">
                <a:latin typeface="Times New Roman"/>
                <a:cs typeface="Times New Roman"/>
              </a:rPr>
              <a:t>As </a:t>
            </a:r>
            <a:r>
              <a:rPr sz="1200" spc="-5" dirty="0">
                <a:latin typeface="Times New Roman"/>
                <a:cs typeface="Times New Roman"/>
              </a:rPr>
              <a:t>malware continues to evolve, </a:t>
            </a:r>
            <a:r>
              <a:rPr sz="1200" dirty="0">
                <a:latin typeface="Times New Roman"/>
                <a:cs typeface="Times New Roman"/>
              </a:rPr>
              <a:t>there will be a </a:t>
            </a:r>
            <a:r>
              <a:rPr sz="1200" spc="-5" dirty="0">
                <a:latin typeface="Times New Roman"/>
                <a:cs typeface="Times New Roman"/>
              </a:rPr>
              <a:t>continuous need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advanced threat detection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mechanisms.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Security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Research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Intelligence:</a:t>
            </a:r>
            <a:endParaRPr sz="1400" dirty="0">
              <a:latin typeface="Times New Roman"/>
              <a:cs typeface="Times New Roman"/>
            </a:endParaRPr>
          </a:p>
          <a:p>
            <a:pPr marL="19050" marR="11430" indent="228600" algn="just">
              <a:lnSpc>
                <a:spcPct val="144100"/>
              </a:lnSpc>
              <a:spcBef>
                <a:spcPts val="135"/>
              </a:spcBef>
            </a:pPr>
            <a:r>
              <a:rPr sz="1200" spc="-5" dirty="0">
                <a:latin typeface="Times New Roman"/>
                <a:cs typeface="Times New Roman"/>
              </a:rPr>
              <a:t>Ongoing research in embedded </a:t>
            </a:r>
            <a:r>
              <a:rPr sz="1200" dirty="0">
                <a:latin typeface="Times New Roman"/>
                <a:cs typeface="Times New Roman"/>
              </a:rPr>
              <a:t>reverse </a:t>
            </a:r>
            <a:r>
              <a:rPr sz="1200" spc="-5" dirty="0">
                <a:latin typeface="Times New Roman"/>
                <a:cs typeface="Times New Roman"/>
              </a:rPr>
              <a:t>engineering could </a:t>
            </a:r>
            <a:r>
              <a:rPr sz="1200" dirty="0">
                <a:latin typeface="Times New Roman"/>
                <a:cs typeface="Times New Roman"/>
              </a:rPr>
              <a:t>contribute </a:t>
            </a:r>
            <a:r>
              <a:rPr sz="1200" spc="-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better </a:t>
            </a:r>
            <a:r>
              <a:rPr sz="1200" dirty="0">
                <a:latin typeface="Times New Roman"/>
                <a:cs typeface="Times New Roman"/>
              </a:rPr>
              <a:t>understanding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malware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techniques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help</a:t>
            </a:r>
            <a:r>
              <a:rPr sz="1200" dirty="0">
                <a:latin typeface="Times New Roman"/>
                <a:cs typeface="Times New Roman"/>
              </a:rPr>
              <a:t> build more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robust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security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intelligence.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Embedded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System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Security:</a:t>
            </a:r>
            <a:endParaRPr sz="1400" dirty="0">
              <a:latin typeface="Times New Roman"/>
              <a:cs typeface="Times New Roman"/>
            </a:endParaRPr>
          </a:p>
          <a:p>
            <a:pPr marL="19050" marR="5080" indent="228600">
              <a:lnSpc>
                <a:spcPct val="144100"/>
              </a:lnSpc>
              <a:spcBef>
                <a:spcPts val="135"/>
              </a:spcBef>
            </a:pP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security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embedded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crucial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various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domains,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including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(Internet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Things)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industrial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critical infrastructure.</a:t>
            </a:r>
            <a:endParaRPr sz="1200" dirty="0">
              <a:latin typeface="Times New Roman"/>
              <a:cs typeface="Times New Roman"/>
            </a:endParaRPr>
          </a:p>
          <a:p>
            <a:pPr marL="19050" marR="11430" indent="228600">
              <a:lnSpc>
                <a:spcPts val="2080"/>
              </a:lnSpc>
              <a:spcBef>
                <a:spcPts val="170"/>
              </a:spcBef>
            </a:pPr>
            <a:r>
              <a:rPr sz="1200" spc="-30" dirty="0">
                <a:latin typeface="Times New Roman"/>
                <a:cs typeface="Times New Roman"/>
              </a:rPr>
              <a:t>Your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could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implications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enhancing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security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embedded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increasingly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becoming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targets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cyber</a:t>
            </a:r>
            <a:r>
              <a:rPr sz="1200" dirty="0">
                <a:latin typeface="Times New Roman"/>
                <a:cs typeface="Times New Roman"/>
              </a:rPr>
              <a:t> attacks.</a:t>
            </a: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40"/>
              </a:spcBef>
            </a:pPr>
            <a:r>
              <a:rPr sz="1400" b="1" spc="-5" dirty="0">
                <a:latin typeface="Times New Roman"/>
                <a:cs typeface="Times New Roman"/>
              </a:rPr>
              <a:t>Incident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Response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Forensics:</a:t>
            </a:r>
            <a:endParaRPr sz="1400" dirty="0">
              <a:latin typeface="Times New Roman"/>
              <a:cs typeface="Times New Roman"/>
            </a:endParaRPr>
          </a:p>
          <a:p>
            <a:pPr marL="19050" marR="10160" indent="228600" algn="just">
              <a:lnSpc>
                <a:spcPct val="144200"/>
              </a:lnSpc>
              <a:spcBef>
                <a:spcPts val="130"/>
              </a:spcBef>
            </a:pPr>
            <a:r>
              <a:rPr sz="1200" spc="-5" dirty="0">
                <a:latin typeface="Times New Roman"/>
                <a:cs typeface="Times New Roman"/>
              </a:rPr>
              <a:t>Cybersecurity </a:t>
            </a:r>
            <a:r>
              <a:rPr sz="1200" dirty="0">
                <a:latin typeface="Times New Roman"/>
                <a:cs typeface="Times New Roman"/>
              </a:rPr>
              <a:t>incident response </a:t>
            </a:r>
            <a:r>
              <a:rPr sz="1200" spc="-5" dirty="0">
                <a:latin typeface="Times New Roman"/>
                <a:cs typeface="Times New Roman"/>
              </a:rPr>
              <a:t>teams </a:t>
            </a:r>
            <a:r>
              <a:rPr sz="1200" spc="-1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benefit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-5" dirty="0">
                <a:latin typeface="Times New Roman"/>
                <a:cs typeface="Times New Roman"/>
              </a:rPr>
              <a:t>insights gained through </a:t>
            </a:r>
            <a:r>
              <a:rPr sz="1200" dirty="0">
                <a:latin typeface="Times New Roman"/>
                <a:cs typeface="Times New Roman"/>
              </a:rPr>
              <a:t>the reverse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engineering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malware. </a:t>
            </a:r>
            <a:r>
              <a:rPr sz="1200" spc="-30" dirty="0">
                <a:latin typeface="Times New Roman"/>
                <a:cs typeface="Times New Roman"/>
              </a:rPr>
              <a:t>Your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 </a:t>
            </a:r>
            <a:r>
              <a:rPr sz="1200" spc="-10" dirty="0">
                <a:latin typeface="Times New Roman"/>
                <a:cs typeface="Times New Roman"/>
              </a:rPr>
              <a:t>may</a:t>
            </a:r>
            <a:r>
              <a:rPr sz="1200" spc="-5" dirty="0">
                <a:latin typeface="Times New Roman"/>
                <a:cs typeface="Times New Roman"/>
              </a:rPr>
              <a:t> contribute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better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forensic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tools</a:t>
            </a:r>
            <a:r>
              <a:rPr sz="1200" dirty="0">
                <a:latin typeface="Times New Roman"/>
                <a:cs typeface="Times New Roman"/>
              </a:rPr>
              <a:t> and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methodologies.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Threat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Intelligence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Sharing:</a:t>
            </a:r>
            <a:endParaRPr sz="1400" dirty="0">
              <a:latin typeface="Times New Roman"/>
              <a:cs typeface="Times New Roman"/>
            </a:endParaRPr>
          </a:p>
          <a:p>
            <a:pPr marL="247650">
              <a:lnSpc>
                <a:spcPct val="100000"/>
              </a:lnSpc>
              <a:spcBef>
                <a:spcPts val="775"/>
              </a:spcBef>
            </a:pPr>
            <a:r>
              <a:rPr sz="1200" spc="-5" dirty="0">
                <a:latin typeface="Times New Roman"/>
                <a:cs typeface="Times New Roman"/>
              </a:rPr>
              <a:t>Sharing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threat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intelligence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crucial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collaborative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proactive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approach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cybersecurity.</a:t>
            </a:r>
            <a:endParaRPr sz="1200" dirty="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  <a:spcBef>
                <a:spcPts val="610"/>
              </a:spcBef>
            </a:pPr>
            <a:r>
              <a:rPr sz="1200" spc="-30" dirty="0">
                <a:latin typeface="Times New Roman"/>
                <a:cs typeface="Times New Roman"/>
              </a:rPr>
              <a:t>Your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 </a:t>
            </a:r>
            <a:r>
              <a:rPr sz="1200" dirty="0">
                <a:latin typeface="Times New Roman"/>
                <a:cs typeface="Times New Roman"/>
              </a:rPr>
              <a:t>could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insights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contribute 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threat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intelligence sharing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communities.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317" y="635063"/>
            <a:ext cx="6060440" cy="253047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25"/>
              </a:spcBef>
            </a:pPr>
            <a:r>
              <a:rPr sz="1400" b="1" spc="-5" dirty="0">
                <a:latin typeface="Times New Roman"/>
                <a:cs typeface="Times New Roman"/>
              </a:rPr>
              <a:t>Adaptive Security </a:t>
            </a:r>
            <a:r>
              <a:rPr sz="1400" b="1" spc="-10" dirty="0">
                <a:latin typeface="Times New Roman"/>
                <a:cs typeface="Times New Roman"/>
              </a:rPr>
              <a:t>Measures:</a:t>
            </a:r>
            <a:endParaRPr sz="1400">
              <a:latin typeface="Times New Roman"/>
              <a:cs typeface="Times New Roman"/>
            </a:endParaRPr>
          </a:p>
          <a:p>
            <a:pPr marL="19050" marR="7620" indent="228600" algn="just">
              <a:lnSpc>
                <a:spcPct val="143300"/>
              </a:lnSpc>
              <a:spcBef>
                <a:spcPts val="170"/>
              </a:spcBef>
            </a:pP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malware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becomes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adaptive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polymorphic,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security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measures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must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evolve.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Your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 </a:t>
            </a:r>
            <a:r>
              <a:rPr sz="1200" dirty="0">
                <a:latin typeface="Times New Roman"/>
                <a:cs typeface="Times New Roman"/>
              </a:rPr>
              <a:t>could inspire </a:t>
            </a:r>
            <a:r>
              <a:rPr sz="1200" spc="-5" dirty="0">
                <a:latin typeface="Times New Roman"/>
                <a:cs typeface="Times New Roman"/>
              </a:rPr>
              <a:t>the development </a:t>
            </a:r>
            <a:r>
              <a:rPr sz="1200" dirty="0">
                <a:latin typeface="Times New Roman"/>
                <a:cs typeface="Times New Roman"/>
              </a:rPr>
              <a:t>of adaptive </a:t>
            </a:r>
            <a:r>
              <a:rPr sz="1200" spc="-5" dirty="0">
                <a:latin typeface="Times New Roman"/>
                <a:cs typeface="Times New Roman"/>
              </a:rPr>
              <a:t>security measures that </a:t>
            </a:r>
            <a:r>
              <a:rPr sz="1200" spc="-10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respond </a:t>
            </a:r>
            <a:r>
              <a:rPr sz="1200" spc="-5" dirty="0">
                <a:latin typeface="Times New Roman"/>
                <a:cs typeface="Times New Roman"/>
              </a:rPr>
              <a:t>to changing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threat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landscapes.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Education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Training:</a:t>
            </a:r>
            <a:endParaRPr sz="1400">
              <a:latin typeface="Times New Roman"/>
              <a:cs typeface="Times New Roman"/>
            </a:endParaRPr>
          </a:p>
          <a:p>
            <a:pPr marL="19050" marR="5080" indent="228600" algn="just">
              <a:lnSpc>
                <a:spcPct val="144200"/>
              </a:lnSpc>
              <a:spcBef>
                <a:spcPts val="135"/>
              </a:spcBef>
            </a:pP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knowledge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tools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could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valuable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educating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training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cybersecurity professionals.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spc="-10" dirty="0">
                <a:latin typeface="Times New Roman"/>
                <a:cs typeface="Times New Roman"/>
              </a:rPr>
              <a:t>crucial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building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skilled workforce capable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addressing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emerging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threats.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7654" y="8505190"/>
            <a:ext cx="18624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dbl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AP</a:t>
            </a:r>
            <a:r>
              <a:rPr sz="2800" b="1" u="dbl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2800" b="1" u="dbl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800" b="1" u="dbl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800" b="1" u="dbl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2800" b="1" u="dbl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800" b="1" u="dbl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5667" y="975106"/>
            <a:ext cx="4754245" cy="141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013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8.</a:t>
            </a:r>
            <a:r>
              <a:rPr sz="1400" b="1" spc="2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APPENDIX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8.1	PROJECT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REVERSE </a:t>
            </a:r>
            <a:r>
              <a:rPr sz="1200" b="1" spc="-5" dirty="0">
                <a:latin typeface="Times New Roman"/>
                <a:cs typeface="Times New Roman"/>
              </a:rPr>
              <a:t>ENGINEERING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OF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WIPER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40" dirty="0">
                <a:latin typeface="Times New Roman"/>
                <a:cs typeface="Times New Roman"/>
              </a:rPr>
              <a:t>MALWARE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USING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GHIDRA: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5602223"/>
            <a:ext cx="5795010" cy="1678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Fig8.1: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listed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files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wiper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malware.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LISTING:</a:t>
            </a:r>
            <a:endParaRPr sz="1200">
              <a:latin typeface="Times New Roman"/>
              <a:cs typeface="Times New Roman"/>
            </a:endParaRPr>
          </a:p>
          <a:p>
            <a:pPr marL="12700" marR="5080" indent="450850" algn="just">
              <a:lnSpc>
                <a:spcPct val="143300"/>
              </a:lnSpc>
              <a:spcBef>
                <a:spcPts val="885"/>
              </a:spcBef>
            </a:pP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Ghidra, the </a:t>
            </a:r>
            <a:r>
              <a:rPr sz="1200" dirty="0">
                <a:latin typeface="Times New Roman"/>
                <a:cs typeface="Times New Roman"/>
              </a:rPr>
              <a:t>term </a:t>
            </a:r>
            <a:r>
              <a:rPr sz="1200" spc="-5" dirty="0">
                <a:latin typeface="Times New Roman"/>
                <a:cs typeface="Times New Roman"/>
              </a:rPr>
              <a:t>"listing" refers to the primary </a:t>
            </a:r>
            <a:r>
              <a:rPr sz="1200" dirty="0">
                <a:latin typeface="Times New Roman"/>
                <a:cs typeface="Times New Roman"/>
              </a:rPr>
              <a:t>view </a:t>
            </a:r>
            <a:r>
              <a:rPr sz="1200" spc="-5" dirty="0">
                <a:latin typeface="Times New Roman"/>
                <a:cs typeface="Times New Roman"/>
              </a:rPr>
              <a:t>within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CodeBrowser </a:t>
            </a:r>
            <a:r>
              <a:rPr sz="1200" dirty="0">
                <a:latin typeface="Times New Roman"/>
                <a:cs typeface="Times New Roman"/>
              </a:rPr>
              <a:t>where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disassembled </a:t>
            </a:r>
            <a:r>
              <a:rPr sz="1200" dirty="0">
                <a:latin typeface="Times New Roman"/>
                <a:cs typeface="Times New Roman"/>
              </a:rPr>
              <a:t>code of a </a:t>
            </a:r>
            <a:r>
              <a:rPr sz="1200" spc="-5" dirty="0">
                <a:latin typeface="Times New Roman"/>
                <a:cs typeface="Times New Roman"/>
              </a:rPr>
              <a:t>program is displayed.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listing provides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detailed and organized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presentation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assembly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binary </a:t>
            </a:r>
            <a:r>
              <a:rPr sz="1200" spc="-5" dirty="0">
                <a:latin typeface="Times New Roman"/>
                <a:cs typeface="Times New Roman"/>
              </a:rPr>
              <a:t>being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analyzed.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5667" y="8124190"/>
            <a:ext cx="5801995" cy="1263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latin typeface="Times New Roman"/>
                <a:cs typeface="Times New Roman"/>
              </a:rPr>
              <a:t>SY</a:t>
            </a:r>
            <a:r>
              <a:rPr sz="1200" b="1" spc="-1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B</a:t>
            </a:r>
            <a:r>
              <a:rPr sz="1200" b="1" spc="-10" dirty="0">
                <a:latin typeface="Times New Roman"/>
                <a:cs typeface="Times New Roman"/>
              </a:rPr>
              <a:t>O</a:t>
            </a:r>
            <a:r>
              <a:rPr sz="1200" b="1" dirty="0">
                <a:latin typeface="Times New Roman"/>
                <a:cs typeface="Times New Roman"/>
              </a:rPr>
              <a:t>L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EE: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44200"/>
              </a:lnSpc>
            </a:pPr>
            <a:r>
              <a:rPr sz="1200" spc="-5" dirty="0">
                <a:latin typeface="Times New Roman"/>
                <a:cs typeface="Times New Roman"/>
              </a:rPr>
              <a:t>The ‘Symbol </a:t>
            </a:r>
            <a:r>
              <a:rPr sz="1200" spc="-10" dirty="0">
                <a:latin typeface="Times New Roman"/>
                <a:cs typeface="Times New Roman"/>
              </a:rPr>
              <a:t>tree’ </a:t>
            </a:r>
            <a:r>
              <a:rPr sz="1200" spc="-5" dirty="0">
                <a:latin typeface="Times New Roman"/>
                <a:cs typeface="Times New Roman"/>
              </a:rPr>
              <a:t>contains </a:t>
            </a:r>
            <a:r>
              <a:rPr sz="1200" dirty="0">
                <a:latin typeface="Times New Roman"/>
                <a:cs typeface="Times New Roman"/>
              </a:rPr>
              <a:t>all </a:t>
            </a:r>
            <a:r>
              <a:rPr sz="1200" spc="-5" dirty="0">
                <a:latin typeface="Times New Roman"/>
                <a:cs typeface="Times New Roman"/>
              </a:rPr>
              <a:t>the functions that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been used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the malware </a:t>
            </a:r>
            <a:r>
              <a:rPr sz="1200" spc="-15" dirty="0">
                <a:latin typeface="Times New Roman"/>
                <a:cs typeface="Times New Roman"/>
              </a:rPr>
              <a:t>author.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symbol </a:t>
            </a:r>
            <a:r>
              <a:rPr sz="1200" dirty="0">
                <a:latin typeface="Times New Roman"/>
                <a:cs typeface="Times New Roman"/>
              </a:rPr>
              <a:t>tree </a:t>
            </a:r>
            <a:r>
              <a:rPr sz="1200" spc="-5" dirty="0">
                <a:latin typeface="Times New Roman"/>
                <a:cs typeface="Times New Roman"/>
              </a:rPr>
              <a:t>section contains </a:t>
            </a:r>
            <a:r>
              <a:rPr sz="1200" dirty="0">
                <a:latin typeface="Times New Roman"/>
                <a:cs typeface="Times New Roman"/>
              </a:rPr>
              <a:t>– </a:t>
            </a:r>
            <a:r>
              <a:rPr sz="1200" spc="-5" dirty="0">
                <a:latin typeface="Times New Roman"/>
                <a:cs typeface="Times New Roman"/>
              </a:rPr>
              <a:t>imports, exports, functions, labels, classes, and namespaces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malware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perform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malicious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activities.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8685" y="2765425"/>
            <a:ext cx="5779770" cy="284111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4616" y="4103370"/>
            <a:ext cx="332930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Fig8.2: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symbol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sample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wiper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malware.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4810378"/>
            <a:ext cx="5800090" cy="107950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b="1" spc="5" dirty="0">
                <a:latin typeface="Times New Roman"/>
                <a:cs typeface="Times New Roman"/>
              </a:rPr>
              <a:t>SY</a:t>
            </a:r>
            <a:r>
              <a:rPr sz="1200" b="1" spc="-1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B</a:t>
            </a:r>
            <a:r>
              <a:rPr sz="1200" b="1" spc="-10" dirty="0">
                <a:latin typeface="Times New Roman"/>
                <a:cs typeface="Times New Roman"/>
              </a:rPr>
              <a:t>O</a:t>
            </a:r>
            <a:r>
              <a:rPr sz="1200" b="1" dirty="0">
                <a:latin typeface="Times New Roman"/>
                <a:cs typeface="Times New Roman"/>
              </a:rPr>
              <a:t>L</a:t>
            </a:r>
            <a:r>
              <a:rPr sz="1200" b="1" spc="-80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10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5" dirty="0">
                <a:latin typeface="Times New Roman"/>
                <a:cs typeface="Times New Roman"/>
              </a:rPr>
              <a:t>NC</a:t>
            </a:r>
            <a:r>
              <a:rPr sz="1200" b="1" dirty="0">
                <a:latin typeface="Times New Roman"/>
                <a:cs typeface="Times New Roman"/>
              </a:rPr>
              <a:t>E:</a:t>
            </a:r>
            <a:endParaRPr sz="1200">
              <a:latin typeface="Times New Roman"/>
              <a:cs typeface="Times New Roman"/>
            </a:endParaRPr>
          </a:p>
          <a:p>
            <a:pPr marL="12700" marR="5080" indent="450850" algn="just">
              <a:lnSpc>
                <a:spcPct val="144100"/>
              </a:lnSpc>
            </a:pP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Ghidra, </a:t>
            </a:r>
            <a:r>
              <a:rPr sz="1200" dirty="0">
                <a:latin typeface="Times New Roman"/>
                <a:cs typeface="Times New Roman"/>
              </a:rPr>
              <a:t>a "Symbol </a:t>
            </a:r>
            <a:r>
              <a:rPr sz="1200" spc="-5" dirty="0">
                <a:latin typeface="Times New Roman"/>
                <a:cs typeface="Times New Roman"/>
              </a:rPr>
              <a:t>Reference" 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crucial </a:t>
            </a:r>
            <a:r>
              <a:rPr sz="1200" dirty="0">
                <a:latin typeface="Times New Roman"/>
                <a:cs typeface="Times New Roman"/>
              </a:rPr>
              <a:t>aspect of </a:t>
            </a:r>
            <a:r>
              <a:rPr sz="1200" spc="-5" dirty="0">
                <a:latin typeface="Times New Roman"/>
                <a:cs typeface="Times New Roman"/>
              </a:rPr>
              <a:t>the analysis, </a:t>
            </a:r>
            <a:r>
              <a:rPr sz="1200" dirty="0">
                <a:latin typeface="Times New Roman"/>
                <a:cs typeface="Times New Roman"/>
              </a:rPr>
              <a:t>providing insight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into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relationships between different </a:t>
            </a:r>
            <a:r>
              <a:rPr sz="1200" dirty="0">
                <a:latin typeface="Times New Roman"/>
                <a:cs typeface="Times New Roman"/>
              </a:rPr>
              <a:t>parts of the </a:t>
            </a:r>
            <a:r>
              <a:rPr sz="1200" spc="-5" dirty="0">
                <a:latin typeface="Times New Roman"/>
                <a:cs typeface="Times New Roman"/>
              </a:rPr>
              <a:t>code. </a:t>
            </a:r>
            <a:r>
              <a:rPr sz="1200" dirty="0">
                <a:latin typeface="Times New Roman"/>
                <a:cs typeface="Times New Roman"/>
              </a:rPr>
              <a:t>Symbols </a:t>
            </a:r>
            <a:r>
              <a:rPr sz="1200" spc="-1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include </a:t>
            </a:r>
            <a:r>
              <a:rPr sz="1200" dirty="0">
                <a:latin typeface="Times New Roman"/>
                <a:cs typeface="Times New Roman"/>
              </a:rPr>
              <a:t>functions,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variables,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labels,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named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entities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within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5891" y="8873490"/>
            <a:ext cx="3247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Fig8.3: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symbol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reference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wiper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malware.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035" y="779144"/>
            <a:ext cx="5779770" cy="3251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5035" y="5965825"/>
            <a:ext cx="5779770" cy="284022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675386"/>
            <a:ext cx="5798185" cy="108013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b="1" spc="-5" dirty="0">
                <a:latin typeface="Times New Roman"/>
                <a:cs typeface="Times New Roman"/>
              </a:rPr>
              <a:t>DECOMPILER: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080"/>
              </a:lnSpc>
              <a:spcBef>
                <a:spcPts val="85"/>
              </a:spcBef>
            </a:pP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decompiler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translates</a:t>
            </a:r>
            <a:r>
              <a:rPr sz="1200" dirty="0">
                <a:latin typeface="Times New Roman"/>
                <a:cs typeface="Times New Roman"/>
              </a:rPr>
              <a:t> machine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assembly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into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higher-level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programming language, </a:t>
            </a:r>
            <a:r>
              <a:rPr sz="1200" dirty="0">
                <a:latin typeface="Times New Roman"/>
                <a:cs typeface="Times New Roman"/>
              </a:rPr>
              <a:t>providing a </a:t>
            </a:r>
            <a:r>
              <a:rPr sz="1200" spc="-5" dirty="0">
                <a:latin typeface="Times New Roman"/>
                <a:cs typeface="Times New Roman"/>
              </a:rPr>
              <a:t>more </a:t>
            </a:r>
            <a:r>
              <a:rPr sz="1200" dirty="0">
                <a:latin typeface="Times New Roman"/>
                <a:cs typeface="Times New Roman"/>
              </a:rPr>
              <a:t>human-readable </a:t>
            </a:r>
            <a:r>
              <a:rPr sz="1200" spc="-5" dirty="0">
                <a:latin typeface="Times New Roman"/>
                <a:cs typeface="Times New Roman"/>
              </a:rPr>
              <a:t>representation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code's </a:t>
            </a:r>
            <a:r>
              <a:rPr sz="1200" dirty="0">
                <a:latin typeface="Times New Roman"/>
                <a:cs typeface="Times New Roman"/>
              </a:rPr>
              <a:t>logic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functionality.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5002148"/>
            <a:ext cx="5702300" cy="2009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Fig8.4: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decompiler</a:t>
            </a:r>
            <a:r>
              <a:rPr sz="1200" dirty="0">
                <a:latin typeface="Times New Roman"/>
                <a:cs typeface="Times New Roman"/>
              </a:rPr>
              <a:t> of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sample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file.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19050" marR="5080" indent="-3175">
              <a:lnSpc>
                <a:spcPct val="142400"/>
              </a:lnSpc>
            </a:pP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the above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figure,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assembly</a:t>
            </a:r>
            <a:r>
              <a:rPr sz="1200" dirty="0">
                <a:latin typeface="Times New Roman"/>
                <a:cs typeface="Times New Roman"/>
              </a:rPr>
              <a:t> code</a:t>
            </a:r>
            <a:r>
              <a:rPr sz="1200" spc="-5" dirty="0">
                <a:latin typeface="Times New Roman"/>
                <a:cs typeface="Times New Roman"/>
              </a:rPr>
              <a:t> has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attemped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converted</a:t>
            </a:r>
            <a:r>
              <a:rPr sz="1200" dirty="0">
                <a:latin typeface="Times New Roman"/>
                <a:cs typeface="Times New Roman"/>
              </a:rPr>
              <a:t> into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Programming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Ghidra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been</a:t>
            </a:r>
            <a:r>
              <a:rPr sz="1200" dirty="0">
                <a:latin typeface="Times New Roman"/>
                <a:cs typeface="Times New Roman"/>
              </a:rPr>
              <a:t> showed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‘Decompile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Window’.</a:t>
            </a:r>
            <a:endParaRPr sz="1200">
              <a:latin typeface="Times New Roman"/>
              <a:cs typeface="Times New Roman"/>
            </a:endParaRPr>
          </a:p>
          <a:p>
            <a:pPr marL="19050" marR="556260">
              <a:lnSpc>
                <a:spcPct val="1441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clicking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‘Display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Graph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Icon’,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ghidra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assist with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analyzing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malware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graph.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DEFINED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STRINGS: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3041" y="9537382"/>
            <a:ext cx="3129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Fig8.5: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defined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strings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sample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malware.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035" y="2093467"/>
            <a:ext cx="5779770" cy="28416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5035" y="7086955"/>
            <a:ext cx="5779770" cy="237744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675386"/>
            <a:ext cx="5791200" cy="552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1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Ghidra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analyzes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binary,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attempts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recognize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label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various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structures,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functions, 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strings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code.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1732914"/>
            <a:ext cx="5796915" cy="107378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200" b="1" dirty="0">
                <a:latin typeface="Times New Roman"/>
                <a:cs typeface="Times New Roman"/>
              </a:rPr>
              <a:t>BYTES: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2080"/>
              </a:lnSpc>
              <a:spcBef>
                <a:spcPts val="145"/>
              </a:spcBef>
            </a:pP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analyzing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Ghidra,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might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inspect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disassembled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byte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level.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can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important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understanding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low-level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details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program's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200" spc="-15" dirty="0">
                <a:latin typeface="Times New Roman"/>
                <a:cs typeface="Times New Roman"/>
              </a:rPr>
              <a:t>behavior.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4341" y="5789929"/>
            <a:ext cx="26473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Fig8.6: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sample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file.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17" y="6434454"/>
            <a:ext cx="1762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latin typeface="Times New Roman"/>
                <a:cs typeface="Times New Roman"/>
              </a:rPr>
              <a:t>D</a:t>
            </a:r>
            <a:r>
              <a:rPr sz="1200" b="1" spc="-95" dirty="0">
                <a:latin typeface="Times New Roman"/>
                <a:cs typeface="Times New Roman"/>
              </a:rPr>
              <a:t>A</a:t>
            </a:r>
            <a:r>
              <a:rPr sz="1200" b="1" spc="-105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9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5" dirty="0">
                <a:latin typeface="Times New Roman"/>
                <a:cs typeface="Times New Roman"/>
              </a:rPr>
              <a:t>Y</a:t>
            </a:r>
            <a:r>
              <a:rPr sz="1200" b="1" spc="-10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E </a:t>
            </a:r>
            <a:r>
              <a:rPr sz="1200" b="1" spc="-10" dirty="0">
                <a:latin typeface="Times New Roman"/>
                <a:cs typeface="Times New Roman"/>
              </a:rPr>
              <a:t>M</a:t>
            </a:r>
            <a:r>
              <a:rPr sz="1200" b="1" spc="5" dirty="0">
                <a:latin typeface="Times New Roman"/>
                <a:cs typeface="Times New Roman"/>
              </a:rPr>
              <a:t>A</a:t>
            </a:r>
            <a:r>
              <a:rPr sz="1200" b="1" spc="15" dirty="0">
                <a:latin typeface="Times New Roman"/>
                <a:cs typeface="Times New Roman"/>
              </a:rPr>
              <a:t>N</a:t>
            </a:r>
            <a:r>
              <a:rPr sz="1200" b="1" spc="5" dirty="0">
                <a:latin typeface="Times New Roman"/>
                <a:cs typeface="Times New Roman"/>
              </a:rPr>
              <a:t>A</a:t>
            </a:r>
            <a:r>
              <a:rPr sz="1200" b="1" spc="-10" dirty="0">
                <a:latin typeface="Times New Roman"/>
                <a:cs typeface="Times New Roman"/>
              </a:rPr>
              <a:t>G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5441" y="9419907"/>
            <a:ext cx="2820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Fig8.7: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file.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035" y="2882900"/>
            <a:ext cx="5779770" cy="28408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8685" y="6830694"/>
            <a:ext cx="5779770" cy="25831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47209" y="9302432"/>
            <a:ext cx="17627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dbl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SYNOPSIS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675386"/>
            <a:ext cx="5796915" cy="1080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1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Type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(DTM)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Ghidra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custom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types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use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disassembly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binary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FUNCTION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GRAPH: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5667" y="4657978"/>
            <a:ext cx="5802630" cy="160401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591310" algn="just">
              <a:lnSpc>
                <a:spcPct val="100000"/>
              </a:lnSpc>
              <a:spcBef>
                <a:spcPts val="735"/>
              </a:spcBef>
            </a:pPr>
            <a:r>
              <a:rPr sz="1200" spc="-5" dirty="0">
                <a:latin typeface="Times New Roman"/>
                <a:cs typeface="Times New Roman"/>
              </a:rPr>
              <a:t>Fig8.8: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graph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malware.</a:t>
            </a:r>
            <a:endParaRPr sz="1200">
              <a:latin typeface="Times New Roman"/>
              <a:cs typeface="Times New Roman"/>
            </a:endParaRPr>
          </a:p>
          <a:p>
            <a:pPr marL="19050" marR="5080" indent="450850" algn="just">
              <a:lnSpc>
                <a:spcPct val="144100"/>
              </a:lnSpc>
            </a:pP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Function </a:t>
            </a:r>
            <a:r>
              <a:rPr sz="1200" spc="-5" dirty="0">
                <a:latin typeface="Times New Roman"/>
                <a:cs typeface="Times New Roman"/>
              </a:rPr>
              <a:t>Graph 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visual representation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control </a:t>
            </a:r>
            <a:r>
              <a:rPr sz="1200" dirty="0">
                <a:latin typeface="Times New Roman"/>
                <a:cs typeface="Times New Roman"/>
              </a:rPr>
              <a:t>flow </a:t>
            </a:r>
            <a:r>
              <a:rPr sz="1200" spc="-5" dirty="0">
                <a:latin typeface="Times New Roman"/>
                <a:cs typeface="Times New Roman"/>
              </a:rPr>
              <a:t>within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function in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disassembled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binary.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understand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structure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logic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r>
              <a:rPr sz="1200" dirty="0">
                <a:latin typeface="Times New Roman"/>
                <a:cs typeface="Times New Roman"/>
              </a:rPr>
              <a:t> 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displaying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relationships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code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execution.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EDIT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FUNCTION: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492" y="9170860"/>
            <a:ext cx="4305300" cy="54673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511935">
              <a:lnSpc>
                <a:spcPct val="100000"/>
              </a:lnSpc>
              <a:spcBef>
                <a:spcPts val="710"/>
              </a:spcBef>
            </a:pPr>
            <a:r>
              <a:rPr sz="1200" spc="-5" dirty="0">
                <a:latin typeface="Times New Roman"/>
                <a:cs typeface="Times New Roman"/>
              </a:rPr>
              <a:t>Fig8.9: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Edit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sample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malware.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200" spc="-5" dirty="0">
                <a:latin typeface="Times New Roman"/>
                <a:cs typeface="Times New Roman"/>
              </a:rPr>
              <a:t>Change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bar.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4294" y="1831975"/>
            <a:ext cx="4914900" cy="284022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8685" y="6337300"/>
            <a:ext cx="5779770" cy="284137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35020" y="6739255"/>
            <a:ext cx="54610" cy="187325"/>
          </a:xfrm>
          <a:custGeom>
            <a:avLst/>
            <a:gdLst/>
            <a:ahLst/>
            <a:cxnLst/>
            <a:rect l="l" t="t" r="r" b="b"/>
            <a:pathLst>
              <a:path w="54610" h="187325">
                <a:moveTo>
                  <a:pt x="54292" y="0"/>
                </a:moveTo>
                <a:lnTo>
                  <a:pt x="0" y="0"/>
                </a:lnTo>
                <a:lnTo>
                  <a:pt x="0" y="187325"/>
                </a:lnTo>
                <a:lnTo>
                  <a:pt x="54292" y="187325"/>
                </a:lnTo>
                <a:lnTo>
                  <a:pt x="54292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17" y="876681"/>
            <a:ext cx="5779135" cy="6861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ctr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Times New Roman"/>
                <a:cs typeface="Times New Roman"/>
              </a:rPr>
              <a:t>SYNOPSIS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44200"/>
              </a:lnSpc>
            </a:pP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objective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“EMBEDDED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REVERSE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ENGINEERING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OF </a:t>
            </a: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WIPER </a:t>
            </a:r>
            <a:r>
              <a:rPr sz="1200" b="1" spc="-30" dirty="0">
                <a:latin typeface="Times New Roman"/>
                <a:cs typeface="Times New Roman"/>
              </a:rPr>
              <a:t>MALWARE”.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 the process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analyzing and understanding </a:t>
            </a:r>
            <a:r>
              <a:rPr sz="1200" dirty="0">
                <a:latin typeface="Times New Roman"/>
                <a:cs typeface="Times New Roman"/>
              </a:rPr>
              <a:t>destructive </a:t>
            </a:r>
            <a:r>
              <a:rPr sz="1200" spc="-5" dirty="0">
                <a:latin typeface="Times New Roman"/>
                <a:cs typeface="Times New Roman"/>
              </a:rPr>
              <a:t>wiper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malware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specifically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target </a:t>
            </a:r>
            <a:r>
              <a:rPr sz="1200" spc="-5" dirty="0">
                <a:latin typeface="Times New Roman"/>
                <a:cs typeface="Times New Roman"/>
              </a:rPr>
              <a:t>embedded</a:t>
            </a:r>
            <a:r>
              <a:rPr sz="1200" dirty="0">
                <a:latin typeface="Times New Roman"/>
                <a:cs typeface="Times New Roman"/>
              </a:rPr>
              <a:t> systems.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15240" indent="457200" algn="just">
              <a:lnSpc>
                <a:spcPct val="144300"/>
              </a:lnSpc>
            </a:pP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aim of </a:t>
            </a:r>
            <a:r>
              <a:rPr sz="1200" spc="-5" dirty="0">
                <a:latin typeface="Times New Roman"/>
                <a:cs typeface="Times New Roman"/>
              </a:rPr>
              <a:t>project is </a:t>
            </a:r>
            <a:r>
              <a:rPr sz="1200" dirty="0">
                <a:latin typeface="Times New Roman"/>
                <a:cs typeface="Times New Roman"/>
              </a:rPr>
              <a:t>done </a:t>
            </a:r>
            <a:r>
              <a:rPr sz="1200" spc="-5" dirty="0">
                <a:latin typeface="Times New Roman"/>
                <a:cs typeface="Times New Roman"/>
              </a:rPr>
              <a:t>using </a:t>
            </a:r>
            <a:r>
              <a:rPr sz="1200" dirty="0">
                <a:latin typeface="Times New Roman"/>
                <a:cs typeface="Times New Roman"/>
              </a:rPr>
              <a:t>ghidra </a:t>
            </a:r>
            <a:r>
              <a:rPr sz="1200" spc="-5" dirty="0">
                <a:latin typeface="Times New Roman"/>
                <a:cs typeface="Times New Roman"/>
              </a:rPr>
              <a:t>tool to </a:t>
            </a:r>
            <a:r>
              <a:rPr sz="1200" dirty="0">
                <a:latin typeface="Times New Roman"/>
                <a:cs typeface="Times New Roman"/>
              </a:rPr>
              <a:t>detect the </a:t>
            </a:r>
            <a:r>
              <a:rPr sz="1200" spc="-5" dirty="0">
                <a:latin typeface="Times New Roman"/>
                <a:cs typeface="Times New Roman"/>
              </a:rPr>
              <a:t>wiper malware and 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operating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KALI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LINUX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5.14.0.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15240" indent="457200" algn="just">
              <a:lnSpc>
                <a:spcPct val="143300"/>
              </a:lnSpc>
            </a:pPr>
            <a:r>
              <a:rPr sz="1200" spc="-5" dirty="0">
                <a:latin typeface="Times New Roman"/>
                <a:cs typeface="Times New Roman"/>
              </a:rPr>
              <a:t>The proposed system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project </a:t>
            </a:r>
            <a:r>
              <a:rPr sz="1200" spc="-5" dirty="0">
                <a:latin typeface="Times New Roman"/>
                <a:cs typeface="Times New Roman"/>
              </a:rPr>
              <a:t>is to </a:t>
            </a:r>
            <a:r>
              <a:rPr sz="1200" dirty="0">
                <a:latin typeface="Times New Roman"/>
                <a:cs typeface="Times New Roman"/>
              </a:rPr>
              <a:t>Embedded </a:t>
            </a:r>
            <a:r>
              <a:rPr sz="1200" spc="-5" dirty="0">
                <a:latin typeface="Times New Roman"/>
                <a:cs typeface="Times New Roman"/>
              </a:rPr>
              <a:t>Reverse Engineering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0" dirty="0">
                <a:latin typeface="Times New Roman"/>
                <a:cs typeface="Times New Roman"/>
              </a:rPr>
              <a:t>Wiper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Malware involves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comprehensive and</a:t>
            </a:r>
            <a:r>
              <a:rPr sz="1200" dirty="0">
                <a:latin typeface="Times New Roman"/>
                <a:cs typeface="Times New Roman"/>
              </a:rPr>
              <a:t> systematic </a:t>
            </a:r>
            <a:r>
              <a:rPr sz="1200" spc="-5" dirty="0">
                <a:latin typeface="Times New Roman"/>
                <a:cs typeface="Times New Roman"/>
              </a:rPr>
              <a:t>approach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analyze,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understand,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defend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against </a:t>
            </a:r>
            <a:r>
              <a:rPr sz="1200" spc="-5" dirty="0">
                <a:latin typeface="Times New Roman"/>
                <a:cs typeface="Times New Roman"/>
              </a:rPr>
              <a:t>destructive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wiper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malware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specifically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target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embedded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consists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5" dirty="0">
                <a:latin typeface="Times New Roman"/>
                <a:cs typeface="Times New Roman"/>
              </a:rPr>
              <a:t> five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modules: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 marR="10795" indent="-228600" algn="just">
              <a:lnSpc>
                <a:spcPct val="144100"/>
              </a:lnSpc>
              <a:buFont typeface="Symbol"/>
              <a:buChar char=""/>
              <a:tabLst>
                <a:tab pos="470534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Module </a:t>
            </a:r>
            <a:r>
              <a:rPr sz="1200" b="1" dirty="0">
                <a:latin typeface="Times New Roman"/>
                <a:cs typeface="Times New Roman"/>
              </a:rPr>
              <a:t>1 - </a:t>
            </a:r>
            <a:r>
              <a:rPr sz="1200" b="1" spc="-5" dirty="0">
                <a:latin typeface="Times New Roman"/>
                <a:cs typeface="Times New Roman"/>
              </a:rPr>
              <a:t>Initial </a:t>
            </a:r>
            <a:r>
              <a:rPr sz="1200" b="1" dirty="0">
                <a:latin typeface="Times New Roman"/>
                <a:cs typeface="Times New Roman"/>
              </a:rPr>
              <a:t>Setup and </a:t>
            </a:r>
            <a:r>
              <a:rPr sz="1200" b="1" spc="-5" dirty="0">
                <a:latin typeface="Times New Roman"/>
                <a:cs typeface="Times New Roman"/>
              </a:rPr>
              <a:t>Environment Configuration: </a:t>
            </a:r>
            <a:r>
              <a:rPr sz="1200" spc="-5" dirty="0">
                <a:latin typeface="Times New Roman"/>
                <a:cs typeface="Times New Roman"/>
              </a:rPr>
              <a:t>Set </a:t>
            </a:r>
            <a:r>
              <a:rPr sz="1200" dirty="0">
                <a:latin typeface="Times New Roman"/>
                <a:cs typeface="Times New Roman"/>
              </a:rPr>
              <a:t>up </a:t>
            </a:r>
            <a:r>
              <a:rPr sz="1200" spc="-5" dirty="0">
                <a:latin typeface="Times New Roman"/>
                <a:cs typeface="Times New Roman"/>
              </a:rPr>
              <a:t>the necessary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hardware and software environment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malware analysis, such 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controlled isolated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environment.</a:t>
            </a:r>
            <a:endParaRPr sz="1200">
              <a:latin typeface="Times New Roman"/>
              <a:cs typeface="Times New Roman"/>
            </a:endParaRPr>
          </a:p>
          <a:p>
            <a:pPr marL="469900" marR="12700" indent="-228600" algn="just">
              <a:lnSpc>
                <a:spcPct val="146000"/>
              </a:lnSpc>
              <a:spcBef>
                <a:spcPts val="25"/>
              </a:spcBef>
              <a:buFont typeface="Symbol"/>
              <a:buChar char=""/>
              <a:tabLst>
                <a:tab pos="470534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Module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2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-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Malware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Sample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Collection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Preparation: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Obtain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clean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copy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wiper malware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sample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analysis.</a:t>
            </a:r>
            <a:endParaRPr sz="1200">
              <a:latin typeface="Times New Roman"/>
              <a:cs typeface="Times New Roman"/>
            </a:endParaRPr>
          </a:p>
          <a:p>
            <a:pPr marL="469900" marR="14604" indent="-228600" algn="just">
              <a:lnSpc>
                <a:spcPct val="145800"/>
              </a:lnSpc>
              <a:spcBef>
                <a:spcPts val="25"/>
              </a:spcBef>
              <a:buFont typeface="Symbol"/>
              <a:buChar char=""/>
              <a:tabLst>
                <a:tab pos="470534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Module </a:t>
            </a:r>
            <a:r>
              <a:rPr sz="1200" b="1" dirty="0">
                <a:latin typeface="Times New Roman"/>
                <a:cs typeface="Times New Roman"/>
              </a:rPr>
              <a:t>3 - </a:t>
            </a:r>
            <a:r>
              <a:rPr sz="1200" b="1" spc="-5" dirty="0">
                <a:latin typeface="Times New Roman"/>
                <a:cs typeface="Times New Roman"/>
              </a:rPr>
              <a:t>Static </a:t>
            </a:r>
            <a:r>
              <a:rPr sz="1200" b="1" dirty="0">
                <a:latin typeface="Times New Roman"/>
                <a:cs typeface="Times New Roman"/>
              </a:rPr>
              <a:t>Analysis</a:t>
            </a:r>
            <a:r>
              <a:rPr sz="1200" dirty="0">
                <a:latin typeface="Times New Roman"/>
                <a:cs typeface="Times New Roman"/>
              </a:rPr>
              <a:t>: Use </a:t>
            </a:r>
            <a:r>
              <a:rPr sz="1200" spc="-5" dirty="0">
                <a:latin typeface="Times New Roman"/>
                <a:cs typeface="Times New Roman"/>
              </a:rPr>
              <a:t>Ghidra to load the malware </a:t>
            </a:r>
            <a:r>
              <a:rPr sz="1200" dirty="0">
                <a:latin typeface="Times New Roman"/>
                <a:cs typeface="Times New Roman"/>
              </a:rPr>
              <a:t>binary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perform </a:t>
            </a:r>
            <a:r>
              <a:rPr sz="1200" spc="-5" dirty="0">
                <a:latin typeface="Times New Roman"/>
                <a:cs typeface="Times New Roman"/>
              </a:rPr>
              <a:t>static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analysis.</a:t>
            </a:r>
            <a:endParaRPr sz="1200">
              <a:latin typeface="Times New Roman"/>
              <a:cs typeface="Times New Roman"/>
            </a:endParaRPr>
          </a:p>
          <a:p>
            <a:pPr marL="469900" marR="16510" indent="-228600" algn="just">
              <a:lnSpc>
                <a:spcPct val="146000"/>
              </a:lnSpc>
              <a:spcBef>
                <a:spcPts val="20"/>
              </a:spcBef>
              <a:buFont typeface="Symbol"/>
              <a:buChar char=""/>
              <a:tabLst>
                <a:tab pos="470534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Module </a:t>
            </a:r>
            <a:r>
              <a:rPr sz="1200" b="1" dirty="0">
                <a:latin typeface="Times New Roman"/>
                <a:cs typeface="Times New Roman"/>
              </a:rPr>
              <a:t>4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b="1" dirty="0">
                <a:latin typeface="Times New Roman"/>
                <a:cs typeface="Times New Roman"/>
              </a:rPr>
              <a:t>Dynamic Analysis: </a:t>
            </a:r>
            <a:r>
              <a:rPr sz="1200" spc="-5" dirty="0">
                <a:latin typeface="Times New Roman"/>
                <a:cs typeface="Times New Roman"/>
              </a:rPr>
              <a:t>Execute the malware in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controlled environment to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observe</a:t>
            </a:r>
            <a:r>
              <a:rPr sz="1200" spc="-10" dirty="0">
                <a:latin typeface="Times New Roman"/>
                <a:cs typeface="Times New Roman"/>
              </a:rPr>
              <a:t> its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behavior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interactions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469900" marR="242570" indent="-228600" algn="just">
              <a:lnSpc>
                <a:spcPct val="145800"/>
              </a:lnSpc>
              <a:spcBef>
                <a:spcPts val="30"/>
              </a:spcBef>
              <a:buSzPct val="109090"/>
              <a:buFont typeface="Symbol"/>
              <a:buChar char=""/>
              <a:tabLst>
                <a:tab pos="470534" algn="l"/>
              </a:tabLst>
            </a:pPr>
            <a:r>
              <a:rPr sz="1100" b="1" spc="-5" dirty="0">
                <a:latin typeface="Times New Roman"/>
                <a:cs typeface="Times New Roman"/>
              </a:rPr>
              <a:t>Module </a:t>
            </a:r>
            <a:r>
              <a:rPr sz="1100" b="1" dirty="0">
                <a:latin typeface="Times New Roman"/>
                <a:cs typeface="Times New Roman"/>
              </a:rPr>
              <a:t>5 </a:t>
            </a:r>
            <a:r>
              <a:rPr sz="1100" dirty="0">
                <a:latin typeface="Times New Roman"/>
                <a:cs typeface="Times New Roman"/>
              </a:rPr>
              <a:t>- </a:t>
            </a:r>
            <a:r>
              <a:rPr sz="1100" b="1" spc="-5" dirty="0">
                <a:latin typeface="Times New Roman"/>
                <a:cs typeface="Times New Roman"/>
              </a:rPr>
              <a:t>Behavioral Analysis: </a:t>
            </a:r>
            <a:r>
              <a:rPr sz="1200" spc="-5" dirty="0">
                <a:latin typeface="Times New Roman"/>
                <a:cs typeface="Times New Roman"/>
              </a:rPr>
              <a:t>Analyze the dynamic analysis logs and captured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traffic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malware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lead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destruction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compromise.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5604" y="8648065"/>
            <a:ext cx="2872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dbl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INTRODUCTION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342" y="876681"/>
            <a:ext cx="6148705" cy="7204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2335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1.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INTRODUCTION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 marR="5080" indent="193675" algn="just">
              <a:lnSpc>
                <a:spcPct val="143200"/>
              </a:lnSpc>
              <a:spcBef>
                <a:spcPts val="1405"/>
              </a:spcBef>
            </a:pP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entitled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“EMBEDDED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REVERSE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ENGINEERING</a:t>
            </a:r>
            <a:r>
              <a:rPr sz="1200" b="1" spc="-8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OF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WIPER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spc="-25" dirty="0">
                <a:latin typeface="Times New Roman"/>
                <a:cs typeface="Times New Roman"/>
              </a:rPr>
              <a:t>MALWARE”. </a:t>
            </a:r>
            <a:r>
              <a:rPr sz="1200" b="1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 the </a:t>
            </a:r>
            <a:r>
              <a:rPr sz="1200" dirty="0">
                <a:latin typeface="Times New Roman"/>
                <a:cs typeface="Times New Roman"/>
              </a:rPr>
              <a:t>process of </a:t>
            </a:r>
            <a:r>
              <a:rPr sz="1200" spc="-10" dirty="0">
                <a:latin typeface="Times New Roman"/>
                <a:cs typeface="Times New Roman"/>
              </a:rPr>
              <a:t>analyzing </a:t>
            </a:r>
            <a:r>
              <a:rPr sz="1200" spc="-5" dirty="0">
                <a:latin typeface="Times New Roman"/>
                <a:cs typeface="Times New Roman"/>
              </a:rPr>
              <a:t>and understanding destructive </a:t>
            </a:r>
            <a:r>
              <a:rPr sz="1200" dirty="0">
                <a:latin typeface="Times New Roman"/>
                <a:cs typeface="Times New Roman"/>
              </a:rPr>
              <a:t>wiper </a:t>
            </a:r>
            <a:r>
              <a:rPr sz="1200" spc="-5" dirty="0">
                <a:latin typeface="Times New Roman"/>
                <a:cs typeface="Times New Roman"/>
              </a:rPr>
              <a:t>malware specifically designed to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target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embedded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12065" indent="193675" algn="just">
              <a:lnSpc>
                <a:spcPct val="143200"/>
              </a:lnSpc>
            </a:pPr>
            <a:r>
              <a:rPr sz="1200" spc="-5" dirty="0">
                <a:latin typeface="Times New Roman"/>
                <a:cs typeface="Times New Roman"/>
              </a:rPr>
              <a:t>Malicious </a:t>
            </a:r>
            <a:r>
              <a:rPr sz="1200" dirty="0">
                <a:latin typeface="Times New Roman"/>
                <a:cs typeface="Times New Roman"/>
              </a:rPr>
              <a:t>programs or </a:t>
            </a:r>
            <a:r>
              <a:rPr sz="1200" spc="-5" dirty="0">
                <a:latin typeface="Times New Roman"/>
                <a:cs typeface="Times New Roman"/>
              </a:rPr>
              <a:t>malicious software are </a:t>
            </a:r>
            <a:r>
              <a:rPr sz="1200" dirty="0">
                <a:latin typeface="Times New Roman"/>
                <a:cs typeface="Times New Roman"/>
              </a:rPr>
              <a:t>designed </a:t>
            </a:r>
            <a:r>
              <a:rPr sz="1200" spc="-5" dirty="0">
                <a:latin typeface="Times New Roman"/>
                <a:cs typeface="Times New Roman"/>
              </a:rPr>
              <a:t>intentionally to cause damage to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targeted </a:t>
            </a:r>
            <a:r>
              <a:rPr sz="1200" spc="-5" dirty="0">
                <a:latin typeface="Times New Roman"/>
                <a:cs typeface="Times New Roman"/>
              </a:rPr>
              <a:t>system. </a:t>
            </a:r>
            <a:r>
              <a:rPr sz="1200" dirty="0">
                <a:latin typeface="Times New Roman"/>
                <a:cs typeface="Times New Roman"/>
              </a:rPr>
              <a:t>Reverse </a:t>
            </a:r>
            <a:r>
              <a:rPr sz="1200" spc="-5" dirty="0">
                <a:latin typeface="Times New Roman"/>
                <a:cs typeface="Times New Roman"/>
              </a:rPr>
              <a:t>Engineering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malware </a:t>
            </a:r>
            <a:r>
              <a:rPr sz="1200" dirty="0">
                <a:latin typeface="Times New Roman"/>
                <a:cs typeface="Times New Roman"/>
              </a:rPr>
              <a:t>helps </a:t>
            </a:r>
            <a:r>
              <a:rPr sz="1200" spc="-5" dirty="0">
                <a:latin typeface="Times New Roman"/>
                <a:cs typeface="Times New Roman"/>
              </a:rPr>
              <a:t>to find </a:t>
            </a:r>
            <a:r>
              <a:rPr sz="1200" dirty="0">
                <a:latin typeface="Times New Roman"/>
                <a:cs typeface="Times New Roman"/>
              </a:rPr>
              <a:t>how a </a:t>
            </a:r>
            <a:r>
              <a:rPr sz="1200" spc="-5" dirty="0">
                <a:latin typeface="Times New Roman"/>
                <a:cs typeface="Times New Roman"/>
              </a:rPr>
              <a:t>malware </a:t>
            </a:r>
            <a:r>
              <a:rPr sz="1200" dirty="0">
                <a:latin typeface="Times New Roman"/>
                <a:cs typeface="Times New Roman"/>
              </a:rPr>
              <a:t>work </a:t>
            </a:r>
            <a:r>
              <a:rPr sz="1200" spc="-5" dirty="0">
                <a:latin typeface="Times New Roman"/>
                <a:cs typeface="Times New Roman"/>
              </a:rPr>
              <a:t>and what </a:t>
            </a:r>
            <a:r>
              <a:rPr sz="1200" dirty="0">
                <a:latin typeface="Times New Roman"/>
                <a:cs typeface="Times New Roman"/>
              </a:rPr>
              <a:t>are 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steps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taken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terminate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malware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1.1</a:t>
            </a:r>
            <a:r>
              <a:rPr sz="1200" b="1" spc="-80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B</a:t>
            </a:r>
            <a:r>
              <a:rPr sz="1200" b="1" spc="-10" dirty="0">
                <a:latin typeface="Times New Roman"/>
                <a:cs typeface="Times New Roman"/>
              </a:rPr>
              <a:t>O</a:t>
            </a:r>
            <a:r>
              <a:rPr sz="1200" b="1" spc="5" dirty="0">
                <a:latin typeface="Times New Roman"/>
                <a:cs typeface="Times New Roman"/>
              </a:rPr>
              <a:t>U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10" dirty="0">
                <a:latin typeface="Times New Roman"/>
                <a:cs typeface="Times New Roman"/>
              </a:rPr>
              <a:t>H</a:t>
            </a:r>
            <a:r>
              <a:rPr sz="1200" b="1" dirty="0">
                <a:latin typeface="Times New Roman"/>
                <a:cs typeface="Times New Roman"/>
              </a:rPr>
              <a:t>E </a:t>
            </a:r>
            <a:r>
              <a:rPr sz="1200" b="1" spc="-10" dirty="0">
                <a:latin typeface="Times New Roman"/>
                <a:cs typeface="Times New Roman"/>
              </a:rPr>
              <a:t>P</a:t>
            </a:r>
            <a:r>
              <a:rPr sz="1200" b="1" spc="5" dirty="0">
                <a:latin typeface="Times New Roman"/>
                <a:cs typeface="Times New Roman"/>
              </a:rPr>
              <a:t>R</a:t>
            </a:r>
            <a:r>
              <a:rPr sz="1200" b="1" spc="-10" dirty="0">
                <a:latin typeface="Times New Roman"/>
                <a:cs typeface="Times New Roman"/>
              </a:rPr>
              <a:t>O</a:t>
            </a:r>
            <a:r>
              <a:rPr sz="1200" b="1" dirty="0">
                <a:latin typeface="Times New Roman"/>
                <a:cs typeface="Times New Roman"/>
              </a:rPr>
              <a:t>JE</a:t>
            </a:r>
            <a:r>
              <a:rPr sz="1200" b="1" spc="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  <a:p>
            <a:pPr marL="206375" marR="12065">
              <a:lnSpc>
                <a:spcPct val="144100"/>
              </a:lnSpc>
            </a:pPr>
            <a:r>
              <a:rPr sz="1200" spc="-5" dirty="0">
                <a:latin typeface="Times New Roman"/>
                <a:cs typeface="Times New Roman"/>
              </a:rPr>
              <a:t>Malware Reverse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Engineering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part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malware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modules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malware </a:t>
            </a:r>
            <a:r>
              <a:rPr sz="1200" dirty="0">
                <a:latin typeface="Times New Roman"/>
                <a:cs typeface="Times New Roman"/>
              </a:rPr>
              <a:t>reverse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engineering involve:</a:t>
            </a:r>
            <a:endParaRPr sz="1200">
              <a:latin typeface="Times New Roman"/>
              <a:cs typeface="Times New Roman"/>
            </a:endParaRPr>
          </a:p>
          <a:p>
            <a:pPr marL="206375" indent="-193675">
              <a:lnSpc>
                <a:spcPct val="100000"/>
              </a:lnSpc>
              <a:spcBef>
                <a:spcPts val="635"/>
              </a:spcBef>
              <a:buFont typeface="Courier New"/>
              <a:buChar char="o"/>
              <a:tabLst>
                <a:tab pos="206375" algn="l"/>
              </a:tabLst>
            </a:pP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spc="-10" dirty="0">
                <a:latin typeface="Times New Roman"/>
                <a:cs typeface="Times New Roman"/>
              </a:rPr>
              <a:t>tati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M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spc="-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  <a:p>
            <a:pPr marL="206375" indent="-193675">
              <a:lnSpc>
                <a:spcPct val="100000"/>
              </a:lnSpc>
              <a:spcBef>
                <a:spcPts val="635"/>
              </a:spcBef>
              <a:buFont typeface="Courier New"/>
              <a:buChar char="o"/>
              <a:tabLst>
                <a:tab pos="206375" algn="l"/>
              </a:tabLst>
            </a:pP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yn</a:t>
            </a:r>
            <a:r>
              <a:rPr sz="1200" spc="-10" dirty="0">
                <a:latin typeface="Times New Roman"/>
                <a:cs typeface="Times New Roman"/>
              </a:rPr>
              <a:t>ami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M</a:t>
            </a:r>
            <a:r>
              <a:rPr sz="1200" spc="-10" dirty="0">
                <a:latin typeface="Times New Roman"/>
                <a:cs typeface="Times New Roman"/>
              </a:rPr>
              <a:t>al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0" dirty="0">
                <a:latin typeface="Times New Roman"/>
                <a:cs typeface="Times New Roman"/>
              </a:rPr>
              <a:t>al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spc="-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ta</a:t>
            </a:r>
            <a:r>
              <a:rPr sz="1400" b="1" spc="5" dirty="0">
                <a:latin typeface="Times New Roman"/>
                <a:cs typeface="Times New Roman"/>
              </a:rPr>
              <a:t>t</a:t>
            </a:r>
            <a:r>
              <a:rPr sz="1400" b="1" spc="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c </a:t>
            </a:r>
            <a:r>
              <a:rPr sz="1400" b="1" spc="5" dirty="0">
                <a:latin typeface="Times New Roman"/>
                <a:cs typeface="Times New Roman"/>
              </a:rPr>
              <a:t>M</a:t>
            </a:r>
            <a:r>
              <a:rPr sz="1400" b="1" spc="-30" dirty="0">
                <a:latin typeface="Times New Roman"/>
                <a:cs typeface="Times New Roman"/>
              </a:rPr>
              <a:t>a</a:t>
            </a:r>
            <a:r>
              <a:rPr sz="1400" b="1" spc="10" dirty="0">
                <a:latin typeface="Times New Roman"/>
                <a:cs typeface="Times New Roman"/>
              </a:rPr>
              <a:t>l</a:t>
            </a:r>
            <a:r>
              <a:rPr sz="1400" b="1" spc="-15" dirty="0">
                <a:latin typeface="Times New Roman"/>
                <a:cs typeface="Times New Roman"/>
              </a:rPr>
              <a:t>w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2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A</a:t>
            </a:r>
            <a:r>
              <a:rPr sz="1400" b="1" spc="-5" dirty="0">
                <a:latin typeface="Times New Roman"/>
                <a:cs typeface="Times New Roman"/>
              </a:rPr>
              <a:t>na</a:t>
            </a:r>
            <a:r>
              <a:rPr sz="1400" b="1" spc="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ys</a:t>
            </a:r>
            <a:r>
              <a:rPr sz="1400" b="1" spc="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od</a:t>
            </a:r>
            <a:r>
              <a:rPr sz="1400" b="1" spc="-10" dirty="0">
                <a:latin typeface="Times New Roman"/>
                <a:cs typeface="Times New Roman"/>
              </a:rPr>
              <a:t>u</a:t>
            </a:r>
            <a:r>
              <a:rPr sz="1400" b="1" spc="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  <a:p>
            <a:pPr marL="12700" marR="10160" indent="193675" algn="just">
              <a:lnSpc>
                <a:spcPct val="143600"/>
              </a:lnSpc>
              <a:spcBef>
                <a:spcPts val="145"/>
              </a:spcBef>
            </a:pPr>
            <a:r>
              <a:rPr sz="1200" spc="-5" dirty="0">
                <a:latin typeface="Times New Roman"/>
                <a:cs typeface="Times New Roman"/>
              </a:rPr>
              <a:t>This module involves tools and techniques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are concerned in the </a:t>
            </a:r>
            <a:r>
              <a:rPr sz="1200" dirty="0">
                <a:latin typeface="Times New Roman"/>
                <a:cs typeface="Times New Roman"/>
              </a:rPr>
              <a:t>process of </a:t>
            </a:r>
            <a:r>
              <a:rPr sz="1200" spc="-10" dirty="0">
                <a:latin typeface="Times New Roman"/>
                <a:cs typeface="Times New Roman"/>
              </a:rPr>
              <a:t>static </a:t>
            </a:r>
            <a:r>
              <a:rPr sz="1200" spc="-5" dirty="0">
                <a:latin typeface="Times New Roman"/>
                <a:cs typeface="Times New Roman"/>
              </a:rPr>
              <a:t>malware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engages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tool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VirusTotal.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 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analyzing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malware </a:t>
            </a:r>
            <a:r>
              <a:rPr sz="1200" dirty="0">
                <a:latin typeface="Times New Roman"/>
                <a:cs typeface="Times New Roman"/>
              </a:rPr>
              <a:t>without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running </a:t>
            </a:r>
            <a:r>
              <a:rPr sz="1200" spc="-10" dirty="0">
                <a:latin typeface="Times New Roman"/>
                <a:cs typeface="Times New Roman"/>
              </a:rPr>
              <a:t>them. </a:t>
            </a:r>
            <a:r>
              <a:rPr sz="1200" dirty="0">
                <a:latin typeface="Times New Roman"/>
                <a:cs typeface="Times New Roman"/>
              </a:rPr>
              <a:t>It gives </a:t>
            </a:r>
            <a:r>
              <a:rPr sz="1200" spc="-5" dirty="0">
                <a:latin typeface="Times New Roman"/>
                <a:cs typeface="Times New Roman"/>
              </a:rPr>
              <a:t>various details </a:t>
            </a:r>
            <a:r>
              <a:rPr sz="1200" dirty="0">
                <a:latin typeface="Times New Roman"/>
                <a:cs typeface="Times New Roman"/>
              </a:rPr>
              <a:t>like </a:t>
            </a:r>
            <a:r>
              <a:rPr sz="1200" spc="-5" dirty="0">
                <a:latin typeface="Times New Roman"/>
                <a:cs typeface="Times New Roman"/>
              </a:rPr>
              <a:t>metadata, malicious functions used to create the malicious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software, </a:t>
            </a:r>
            <a:r>
              <a:rPr sz="1200" spc="-10" dirty="0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b="1" spc="-15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ynam</a:t>
            </a:r>
            <a:r>
              <a:rPr sz="1400" b="1" spc="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c </a:t>
            </a:r>
            <a:r>
              <a:rPr sz="1400" b="1" spc="5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5" dirty="0">
                <a:latin typeface="Times New Roman"/>
                <a:cs typeface="Times New Roman"/>
              </a:rPr>
              <a:t>l</a:t>
            </a:r>
            <a:r>
              <a:rPr sz="1400" b="1" spc="-15" dirty="0">
                <a:latin typeface="Times New Roman"/>
                <a:cs typeface="Times New Roman"/>
              </a:rPr>
              <a:t>w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2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A</a:t>
            </a:r>
            <a:r>
              <a:rPr sz="1400" b="1" spc="-5" dirty="0">
                <a:latin typeface="Times New Roman"/>
                <a:cs typeface="Times New Roman"/>
              </a:rPr>
              <a:t>na</a:t>
            </a:r>
            <a:r>
              <a:rPr sz="1400" b="1" spc="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ys</a:t>
            </a:r>
            <a:r>
              <a:rPr sz="1400" b="1" spc="-1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5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od</a:t>
            </a:r>
            <a:r>
              <a:rPr sz="1400" b="1" spc="-10" dirty="0">
                <a:latin typeface="Times New Roman"/>
                <a:cs typeface="Times New Roman"/>
              </a:rPr>
              <a:t>u</a:t>
            </a:r>
            <a:r>
              <a:rPr sz="1400" b="1" spc="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  <a:p>
            <a:pPr marL="12700" marR="12700" indent="193675" algn="just">
              <a:lnSpc>
                <a:spcPct val="143200"/>
              </a:lnSpc>
              <a:spcBef>
                <a:spcPts val="175"/>
              </a:spcBef>
            </a:pPr>
            <a:r>
              <a:rPr sz="1200" spc="-5" dirty="0">
                <a:latin typeface="Times New Roman"/>
                <a:cs typeface="Times New Roman"/>
              </a:rPr>
              <a:t>This module engages the processes and the tool involved in Dynamic malware analysis. The </a:t>
            </a:r>
            <a:r>
              <a:rPr sz="1200" dirty="0">
                <a:latin typeface="Times New Roman"/>
                <a:cs typeface="Times New Roman"/>
              </a:rPr>
              <a:t>tool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 in this process is Ghidra.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process in which the malware is analyzed and further details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about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malware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functionalities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malware</a:t>
            </a:r>
            <a:r>
              <a:rPr sz="1200" spc="-5" dirty="0">
                <a:latin typeface="Times New Roman"/>
                <a:cs typeface="Times New Roman"/>
              </a:rPr>
              <a:t> 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obtained.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9576" y="8590915"/>
            <a:ext cx="36087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dbl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SY</a:t>
            </a:r>
            <a:r>
              <a:rPr u="dbl" spc="-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</a:t>
            </a:r>
            <a:r>
              <a:rPr u="dbl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</a:t>
            </a:r>
            <a:r>
              <a:rPr u="dbl" spc="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</a:t>
            </a:r>
            <a:r>
              <a:rPr u="dbl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 </a:t>
            </a:r>
            <a:r>
              <a:rPr u="dbl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ST</a:t>
            </a:r>
            <a:r>
              <a:rPr u="dbl" spc="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U</a:t>
            </a:r>
            <a:r>
              <a:rPr u="dbl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</a:t>
            </a:r>
            <a:r>
              <a:rPr u="dbl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Y</a:t>
            </a:r>
            <a:r>
              <a:rPr u="dbl" spc="-24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u="dbl" spc="-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</a:t>
            </a:r>
            <a:r>
              <a:rPr u="dbl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9485" y="9204007"/>
            <a:ext cx="17926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dbl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</a:t>
            </a:r>
            <a:r>
              <a:rPr sz="2800" b="1" u="dbl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800" b="1" u="dbl" spc="-2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2800" b="1" u="dbl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YS</a:t>
            </a:r>
            <a:r>
              <a:rPr sz="2800" b="1" u="dbl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800" b="1" u="dbl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717" y="876681"/>
            <a:ext cx="6409055" cy="8272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2.S</a:t>
            </a:r>
            <a:r>
              <a:rPr sz="1400" b="1" spc="-15" dirty="0">
                <a:latin typeface="Times New Roman"/>
                <a:cs typeface="Times New Roman"/>
              </a:rPr>
              <a:t>Y</a:t>
            </a:r>
            <a:r>
              <a:rPr sz="1400" b="1" spc="-5" dirty="0">
                <a:latin typeface="Times New Roman"/>
                <a:cs typeface="Times New Roman"/>
              </a:rPr>
              <a:t>S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M </a:t>
            </a:r>
            <a:r>
              <a:rPr sz="1400" b="1" spc="20" dirty="0">
                <a:latin typeface="Times New Roman"/>
                <a:cs typeface="Times New Roman"/>
              </a:rPr>
              <a:t>S</a:t>
            </a:r>
            <a:r>
              <a:rPr sz="1400" b="1" spc="-10" dirty="0">
                <a:latin typeface="Times New Roman"/>
                <a:cs typeface="Times New Roman"/>
              </a:rPr>
              <a:t>T</a:t>
            </a:r>
            <a:r>
              <a:rPr sz="1400" b="1" spc="10" dirty="0">
                <a:latin typeface="Times New Roman"/>
                <a:cs typeface="Times New Roman"/>
              </a:rPr>
              <a:t>U</a:t>
            </a:r>
            <a:r>
              <a:rPr sz="1400" b="1" spc="-15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Y</a:t>
            </a:r>
            <a:r>
              <a:rPr sz="1400" b="1" spc="-140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A</a:t>
            </a:r>
            <a:r>
              <a:rPr sz="1400" b="1" spc="-15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A</a:t>
            </a:r>
            <a:r>
              <a:rPr sz="1400" b="1" spc="10" dirty="0">
                <a:latin typeface="Times New Roman"/>
                <a:cs typeface="Times New Roman"/>
              </a:rPr>
              <a:t>N</a:t>
            </a:r>
            <a:r>
              <a:rPr sz="1400" b="1" spc="-15" dirty="0">
                <a:latin typeface="Times New Roman"/>
                <a:cs typeface="Times New Roman"/>
              </a:rPr>
              <a:t>A</a:t>
            </a:r>
            <a:r>
              <a:rPr sz="1400" b="1" spc="-135" dirty="0">
                <a:latin typeface="Times New Roman"/>
                <a:cs typeface="Times New Roman"/>
              </a:rPr>
              <a:t>L</a:t>
            </a:r>
            <a:r>
              <a:rPr sz="1400" b="1" spc="-15" dirty="0">
                <a:latin typeface="Times New Roman"/>
                <a:cs typeface="Times New Roman"/>
              </a:rPr>
              <a:t>Y</a:t>
            </a:r>
            <a:r>
              <a:rPr sz="1400" b="1" spc="-5" dirty="0">
                <a:latin typeface="Times New Roman"/>
                <a:cs typeface="Times New Roman"/>
              </a:rPr>
              <a:t>SIS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241300" lvl="1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PROPOSED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SYSTEM:</a:t>
            </a:r>
            <a:endParaRPr sz="1200">
              <a:latin typeface="Times New Roman"/>
              <a:cs typeface="Times New Roman"/>
            </a:endParaRPr>
          </a:p>
          <a:p>
            <a:pPr marL="381000" marR="5080" indent="457200" algn="just">
              <a:lnSpc>
                <a:spcPct val="143700"/>
              </a:lnSpc>
              <a:spcBef>
                <a:spcPts val="930"/>
              </a:spcBef>
            </a:pP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proposed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dirty="0">
                <a:latin typeface="Times New Roman"/>
                <a:cs typeface="Times New Roman"/>
              </a:rPr>
              <a:t> for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titled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“Embedded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Reverse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Engineering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20" dirty="0">
                <a:latin typeface="Times New Roman"/>
                <a:cs typeface="Times New Roman"/>
              </a:rPr>
              <a:t>Wiper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Malware” involves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development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-5" dirty="0">
                <a:latin typeface="Times New Roman"/>
                <a:cs typeface="Times New Roman"/>
              </a:rPr>
              <a:t>comprehensive </a:t>
            </a:r>
            <a:r>
              <a:rPr sz="1200" dirty="0">
                <a:latin typeface="Times New Roman"/>
                <a:cs typeface="Times New Roman"/>
              </a:rPr>
              <a:t>framework for the </a:t>
            </a:r>
            <a:r>
              <a:rPr sz="1200" spc="-5" dirty="0">
                <a:latin typeface="Times New Roman"/>
                <a:cs typeface="Times New Roman"/>
              </a:rPr>
              <a:t>analysis and mitigation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wiper malware in embedded </a:t>
            </a:r>
            <a:r>
              <a:rPr sz="1200" dirty="0">
                <a:latin typeface="Times New Roman"/>
                <a:cs typeface="Times New Roman"/>
              </a:rPr>
              <a:t>systems. </a:t>
            </a:r>
            <a:r>
              <a:rPr sz="1200" spc="-5" dirty="0">
                <a:latin typeface="Times New Roman"/>
                <a:cs typeface="Times New Roman"/>
              </a:rPr>
              <a:t>The system </a:t>
            </a:r>
            <a:r>
              <a:rPr sz="1200" spc="-10" dirty="0">
                <a:latin typeface="Times New Roman"/>
                <a:cs typeface="Times New Roman"/>
              </a:rPr>
              <a:t>aims </a:t>
            </a:r>
            <a:r>
              <a:rPr sz="1200" spc="-5" dirty="0">
                <a:latin typeface="Times New Roman"/>
                <a:cs typeface="Times New Roman"/>
              </a:rPr>
              <a:t>to employ advanced </a:t>
            </a:r>
            <a:r>
              <a:rPr sz="1200" dirty="0">
                <a:latin typeface="Times New Roman"/>
                <a:cs typeface="Times New Roman"/>
              </a:rPr>
              <a:t>reverse </a:t>
            </a:r>
            <a:r>
              <a:rPr sz="1200" spc="-5" dirty="0">
                <a:latin typeface="Times New Roman"/>
                <a:cs typeface="Times New Roman"/>
              </a:rPr>
              <a:t>engineering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techniques to dissect the intricate workings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such malware </a:t>
            </a:r>
            <a:r>
              <a:rPr sz="1200" dirty="0">
                <a:latin typeface="Times New Roman"/>
                <a:cs typeface="Times New Roman"/>
              </a:rPr>
              <a:t>within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context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embedded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devices.</a:t>
            </a:r>
            <a:endParaRPr sz="1200">
              <a:latin typeface="Times New Roman"/>
              <a:cs typeface="Times New Roman"/>
            </a:endParaRPr>
          </a:p>
          <a:p>
            <a:pPr marL="381000" marR="10160" indent="457200" algn="just">
              <a:lnSpc>
                <a:spcPct val="143300"/>
              </a:lnSpc>
              <a:spcBef>
                <a:spcPts val="40"/>
              </a:spcBef>
            </a:pPr>
            <a:r>
              <a:rPr sz="1200" spc="-5" dirty="0">
                <a:latin typeface="Times New Roman"/>
                <a:cs typeface="Times New Roman"/>
              </a:rPr>
              <a:t>The methodology will include the utilization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specialized </a:t>
            </a:r>
            <a:r>
              <a:rPr sz="1200" dirty="0">
                <a:latin typeface="Times New Roman"/>
                <a:cs typeface="Times New Roman"/>
              </a:rPr>
              <a:t>tools </a:t>
            </a:r>
            <a:r>
              <a:rPr sz="1200" spc="-5" dirty="0">
                <a:latin typeface="Times New Roman"/>
                <a:cs typeface="Times New Roman"/>
              </a:rPr>
              <a:t>designed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embedded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 security and malware analysis.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proposed system will </a:t>
            </a:r>
            <a:r>
              <a:rPr sz="1200" dirty="0">
                <a:latin typeface="Times New Roman"/>
                <a:cs typeface="Times New Roman"/>
              </a:rPr>
              <a:t>prioritize </a:t>
            </a:r>
            <a:r>
              <a:rPr sz="1200" spc="-5" dirty="0">
                <a:latin typeface="Times New Roman"/>
                <a:cs typeface="Times New Roman"/>
              </a:rPr>
              <a:t>the identification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unique features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behavioral </a:t>
            </a:r>
            <a:r>
              <a:rPr sz="1200" dirty="0">
                <a:latin typeface="Times New Roman"/>
                <a:cs typeface="Times New Roman"/>
              </a:rPr>
              <a:t>patterns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exhibited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wiper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malware 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embedded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environments.</a:t>
            </a:r>
            <a:endParaRPr sz="1200">
              <a:latin typeface="Times New Roman"/>
              <a:cs typeface="Times New Roman"/>
            </a:endParaRPr>
          </a:p>
          <a:p>
            <a:pPr marL="187325" marR="3882390" lvl="2" indent="-174625" algn="just">
              <a:lnSpc>
                <a:spcPct val="248400"/>
              </a:lnSpc>
              <a:spcBef>
                <a:spcPts val="595"/>
              </a:spcBef>
              <a:buAutoNum type="arabicPeriod"/>
              <a:tabLst>
                <a:tab pos="384175" algn="l"/>
              </a:tabLst>
            </a:pPr>
            <a:r>
              <a:rPr sz="1200" b="1" dirty="0">
                <a:latin typeface="Times New Roman"/>
                <a:cs typeface="Times New Roman"/>
              </a:rPr>
              <a:t>Advantages of </a:t>
            </a:r>
            <a:r>
              <a:rPr sz="1200" b="1" spc="-5" dirty="0">
                <a:latin typeface="Times New Roman"/>
                <a:cs typeface="Times New Roman"/>
              </a:rPr>
              <a:t>proposed system </a:t>
            </a:r>
            <a:r>
              <a:rPr sz="1200" b="1" dirty="0">
                <a:latin typeface="Times New Roman"/>
                <a:cs typeface="Times New Roman"/>
              </a:rPr>
              <a:t>: </a:t>
            </a:r>
            <a:r>
              <a:rPr sz="1200" b="1" spc="-29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Better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Protection:</a:t>
            </a:r>
            <a:endParaRPr sz="1200">
              <a:latin typeface="Times New Roman"/>
              <a:cs typeface="Times New Roman"/>
            </a:endParaRPr>
          </a:p>
          <a:p>
            <a:pPr marL="381000" marR="10160" indent="193675" algn="just">
              <a:lnSpc>
                <a:spcPct val="144100"/>
              </a:lnSpc>
            </a:pP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helps </a:t>
            </a:r>
            <a:r>
              <a:rPr sz="1200" dirty="0">
                <a:latin typeface="Times New Roman"/>
                <a:cs typeface="Times New Roman"/>
              </a:rPr>
              <a:t>us </a:t>
            </a:r>
            <a:r>
              <a:rPr sz="1200" spc="-5" dirty="0">
                <a:latin typeface="Times New Roman"/>
                <a:cs typeface="Times New Roman"/>
              </a:rPr>
              <a:t>understand and defend embedded </a:t>
            </a:r>
            <a:r>
              <a:rPr sz="1200" dirty="0">
                <a:latin typeface="Times New Roman"/>
                <a:cs typeface="Times New Roman"/>
              </a:rPr>
              <a:t>systems </a:t>
            </a:r>
            <a:r>
              <a:rPr sz="1200" spc="-5" dirty="0">
                <a:latin typeface="Times New Roman"/>
                <a:cs typeface="Times New Roman"/>
              </a:rPr>
              <a:t>(like smart devices)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-5" dirty="0">
                <a:latin typeface="Times New Roman"/>
                <a:cs typeface="Times New Roman"/>
              </a:rPr>
              <a:t>harmful wiper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malware,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making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secure.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187325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Customized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Defense:</a:t>
            </a:r>
            <a:endParaRPr sz="1200">
              <a:latin typeface="Times New Roman"/>
              <a:cs typeface="Times New Roman"/>
            </a:endParaRPr>
          </a:p>
          <a:p>
            <a:pPr marL="381000" marR="11430" indent="193675" algn="just">
              <a:lnSpc>
                <a:spcPct val="144100"/>
              </a:lnSpc>
            </a:pP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studying specific </a:t>
            </a:r>
            <a:r>
              <a:rPr sz="1200" dirty="0">
                <a:latin typeface="Times New Roman"/>
                <a:cs typeface="Times New Roman"/>
              </a:rPr>
              <a:t>cases, we </a:t>
            </a:r>
            <a:r>
              <a:rPr sz="1200" spc="-1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create defenses tailored to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unique tricks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malware,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making </a:t>
            </a:r>
            <a:r>
              <a:rPr sz="1200" dirty="0">
                <a:latin typeface="Times New Roman"/>
                <a:cs typeface="Times New Roman"/>
              </a:rPr>
              <a:t>our protection </a:t>
            </a:r>
            <a:r>
              <a:rPr sz="1200" spc="-5" dirty="0">
                <a:latin typeface="Times New Roman"/>
                <a:cs typeface="Times New Roman"/>
              </a:rPr>
              <a:t>more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187325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Stopping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Problems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Early:</a:t>
            </a:r>
            <a:endParaRPr sz="1200">
              <a:latin typeface="Times New Roman"/>
              <a:cs typeface="Times New Roman"/>
            </a:endParaRPr>
          </a:p>
          <a:p>
            <a:pPr marL="644525">
              <a:lnSpc>
                <a:spcPct val="100000"/>
              </a:lnSpc>
              <a:spcBef>
                <a:spcPts val="635"/>
              </a:spcBef>
            </a:pPr>
            <a:r>
              <a:rPr sz="1200" spc="-55" dirty="0">
                <a:latin typeface="Times New Roman"/>
                <a:cs typeface="Times New Roman"/>
              </a:rPr>
              <a:t>We</a:t>
            </a:r>
            <a:r>
              <a:rPr sz="1200" spc="-10" dirty="0">
                <a:latin typeface="Times New Roman"/>
                <a:cs typeface="Times New Roman"/>
              </a:rPr>
              <a:t> can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catch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malware before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causes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big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problems, </a:t>
            </a:r>
            <a:r>
              <a:rPr sz="1200" spc="-5" dirty="0">
                <a:latin typeface="Times New Roman"/>
                <a:cs typeface="Times New Roman"/>
              </a:rPr>
              <a:t>preventing</a:t>
            </a:r>
            <a:r>
              <a:rPr sz="1200" dirty="0">
                <a:latin typeface="Times New Roman"/>
                <a:cs typeface="Times New Roman"/>
              </a:rPr>
              <a:t> damage</a:t>
            </a:r>
            <a:r>
              <a:rPr sz="1200" spc="-5" dirty="0">
                <a:latin typeface="Times New Roman"/>
                <a:cs typeface="Times New Roman"/>
              </a:rPr>
              <a:t> to</a:t>
            </a:r>
            <a:r>
              <a:rPr sz="1200" dirty="0">
                <a:latin typeface="Times New Roman"/>
                <a:cs typeface="Times New Roman"/>
              </a:rPr>
              <a:t> our </a:t>
            </a:r>
            <a:r>
              <a:rPr sz="1200" spc="-5" dirty="0">
                <a:latin typeface="Times New Roman"/>
                <a:cs typeface="Times New Roman"/>
              </a:rPr>
              <a:t>devices.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187325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Reacting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Faster:</a:t>
            </a:r>
            <a:endParaRPr sz="1200">
              <a:latin typeface="Times New Roman"/>
              <a:cs typeface="Times New Roman"/>
            </a:endParaRPr>
          </a:p>
          <a:p>
            <a:pPr marL="644525">
              <a:lnSpc>
                <a:spcPct val="100000"/>
              </a:lnSpc>
              <a:spcBef>
                <a:spcPts val="635"/>
              </a:spcBef>
            </a:pP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there 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issue,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system </a:t>
            </a:r>
            <a:r>
              <a:rPr sz="1200" dirty="0">
                <a:latin typeface="Times New Roman"/>
                <a:cs typeface="Times New Roman"/>
              </a:rPr>
              <a:t>helps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quickly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minimize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187325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Learning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Sharing:</a:t>
            </a:r>
            <a:endParaRPr sz="1200">
              <a:latin typeface="Times New Roman"/>
              <a:cs typeface="Times New Roman"/>
            </a:endParaRPr>
          </a:p>
          <a:p>
            <a:pPr marL="644525" marR="8890">
              <a:lnSpc>
                <a:spcPct val="142400"/>
              </a:lnSpc>
              <a:spcBef>
                <a:spcPts val="50"/>
              </a:spcBef>
            </a:pPr>
            <a:r>
              <a:rPr sz="1200" spc="-25" dirty="0">
                <a:latin typeface="Times New Roman"/>
                <a:cs typeface="Times New Roman"/>
              </a:rPr>
              <a:t>It’s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great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cybersecurity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new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skills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share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knowledge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other.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4620" y="8880093"/>
            <a:ext cx="46539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dbl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SYSTEM</a:t>
            </a:r>
            <a:r>
              <a:rPr sz="2800" b="1" u="dbl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dbl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CONFIGURATION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2709</Words>
  <Application>Microsoft Office PowerPoint</Application>
  <PresentationFormat>Custom</PresentationFormat>
  <Paragraphs>291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STUDY AND</vt:lpstr>
      <vt:lpstr>PowerPoint Presentation</vt:lpstr>
      <vt:lpstr>PowerPoint Presentation</vt:lpstr>
      <vt:lpstr>PowerPoint Presentation</vt:lpstr>
      <vt:lpstr>PowerPoint Presentation</vt:lpstr>
      <vt:lpstr>SYSTEM TESTING AND 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FURTHER SCOPE OF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Evangelin Sneha V S</dc:creator>
  <cp:lastModifiedBy>John bosco Antony</cp:lastModifiedBy>
  <cp:revision>1</cp:revision>
  <dcterms:created xsi:type="dcterms:W3CDTF">2023-10-25T13:06:13Z</dcterms:created>
  <dcterms:modified xsi:type="dcterms:W3CDTF">2023-11-08T00:22:08Z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2023-10-24T00:00:00Z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2023-10-25T00:00:00Z</vt:filetime>
  </property>
</Properties>
</file>