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0"/>
  </p:notesMasterIdLst>
  <p:sldIdLst>
    <p:sldId id="256" r:id="rId2"/>
    <p:sldId id="261" r:id="rId3"/>
    <p:sldId id="262" r:id="rId4"/>
    <p:sldId id="311" r:id="rId5"/>
    <p:sldId id="329" r:id="rId6"/>
    <p:sldId id="286" r:id="rId7"/>
    <p:sldId id="312" r:id="rId8"/>
    <p:sldId id="313" r:id="rId9"/>
    <p:sldId id="314" r:id="rId10"/>
    <p:sldId id="316" r:id="rId11"/>
    <p:sldId id="263" r:id="rId12"/>
    <p:sldId id="322" r:id="rId13"/>
    <p:sldId id="324" r:id="rId14"/>
    <p:sldId id="323" r:id="rId15"/>
    <p:sldId id="326" r:id="rId16"/>
    <p:sldId id="325" r:id="rId17"/>
    <p:sldId id="327" r:id="rId18"/>
    <p:sldId id="328" r:id="rId19"/>
  </p:sldIdLst>
  <p:sldSz cx="9144000" cy="5143500" type="screen16x9"/>
  <p:notesSz cx="6858000" cy="9144000"/>
  <p:embeddedFontLst>
    <p:embeddedFont>
      <p:font typeface="Albert Sans" panose="020B0604020202020204" charset="0"/>
      <p:regular r:id="rId21"/>
      <p:bold r:id="rId22"/>
      <p:italic r:id="rId23"/>
      <p:boldItalic r:id="rId24"/>
    </p:embeddedFont>
    <p:embeddedFont>
      <p:font typeface="Alexandria Medium" panose="020B0604020202020204" charset="-78"/>
      <p:regular r:id="rId25"/>
      <p:bold r:id="rId26"/>
    </p:embeddedFont>
    <p:embeddedFont>
      <p:font typeface="Manrope" pitchFamily="2" charset="0"/>
      <p:regular r:id="rId27"/>
      <p:bold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382232-BED2-4225-9AB8-FC876D110A60}">
  <a:tblStyle styleId="{4E382232-BED2-4225-9AB8-FC876D110A6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5C2627D-D8DC-4E64-9FE2-CA493FF940D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70" autoAdjust="0"/>
  </p:normalViewPr>
  <p:slideViewPr>
    <p:cSldViewPr snapToGrid="0">
      <p:cViewPr varScale="1">
        <p:scale>
          <a:sx n="79" d="100"/>
          <a:sy n="79" d="100"/>
        </p:scale>
        <p:origin x="108" y="1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58abb5f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558abb5f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5703cb3a7b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5703cb3a7b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dirty="0"/>
              <a:t>Оскільки додаток має бути доступним майже з кожного девайсу та з будь-якого місця, то було вирішено в якості графічного інтерфейсу використати </a:t>
            </a:r>
            <a:r>
              <a:rPr lang="en-US" dirty="0"/>
              <a:t>Telegram </a:t>
            </a:r>
            <a:r>
              <a:rPr lang="uk-UA" dirty="0"/>
              <a:t>бота</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5703cb3a7b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5703cb3a7b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dirty="0"/>
              <a:t>На відміну від клавіатури девайсу, з якого відбувається взаємодія, у клавіатурах ботів наперед визначені команди, на які повинен реагувати бот. Клавіатури дозволяють надавати користувачу тільки той функціонал, який йому зараз потрібен та моделювати необхідні сценарії взаємодії між ним та системою. Вони знаходяться в нижній частині інтерфейсу</a:t>
            </a:r>
          </a:p>
        </p:txBody>
      </p:sp>
    </p:spTree>
    <p:extLst>
      <p:ext uri="{BB962C8B-B14F-4D97-AF65-F5344CB8AC3E}">
        <p14:creationId xmlns:p14="http://schemas.microsoft.com/office/powerpoint/2010/main" val="1907664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5703cb3a7b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5703cb3a7b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uk-UA" dirty="0"/>
          </a:p>
        </p:txBody>
      </p:sp>
    </p:spTree>
    <p:extLst>
      <p:ext uri="{BB962C8B-B14F-4D97-AF65-F5344CB8AC3E}">
        <p14:creationId xmlns:p14="http://schemas.microsoft.com/office/powerpoint/2010/main" val="4118722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5703cb3a7b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5703cb3a7b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dirty="0"/>
              <a:t>Кожного разу, як користувач виконує команду або операцію над файловою системою, то бот виконує </a:t>
            </a:r>
            <a:r>
              <a:rPr lang="en-US" dirty="0"/>
              <a:t>http-</a:t>
            </a:r>
            <a:r>
              <a:rPr lang="uk-UA" dirty="0"/>
              <a:t>запит на захищений </a:t>
            </a:r>
            <a:r>
              <a:rPr lang="en-US" dirty="0"/>
              <a:t>Api </a:t>
            </a:r>
            <a:r>
              <a:rPr lang="uk-UA" dirty="0"/>
              <a:t>системи. Для доступу використовуються </a:t>
            </a:r>
            <a:r>
              <a:rPr lang="en-US" dirty="0"/>
              <a:t>JWT </a:t>
            </a:r>
            <a:r>
              <a:rPr lang="uk-UA" dirty="0"/>
              <a:t>токени, які генеруються при вході користувача в систему. Якщо користувач спробує виконати команду не увійшовши до системи, то вона попросить його спочатку авторизуватися</a:t>
            </a:r>
          </a:p>
        </p:txBody>
      </p:sp>
    </p:spTree>
    <p:extLst>
      <p:ext uri="{BB962C8B-B14F-4D97-AF65-F5344CB8AC3E}">
        <p14:creationId xmlns:p14="http://schemas.microsoft.com/office/powerpoint/2010/main" val="2336577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5703cb3a7b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5703cb3a7b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uk-UA" dirty="0"/>
          </a:p>
        </p:txBody>
      </p:sp>
    </p:spTree>
    <p:extLst>
      <p:ext uri="{BB962C8B-B14F-4D97-AF65-F5344CB8AC3E}">
        <p14:creationId xmlns:p14="http://schemas.microsoft.com/office/powerpoint/2010/main" val="95607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5703cb3a7b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5703cb3a7b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dirty="0"/>
              <a:t>Для виконання команди на віртуальній машині користувачу достатньо ввести її боту. Далі система розпізнає команду, створить шлюз спілкування за допомогою вищеописаного алгоритму, виконає її та верне користувачу результат виконання</a:t>
            </a:r>
          </a:p>
        </p:txBody>
      </p:sp>
    </p:spTree>
    <p:extLst>
      <p:ext uri="{BB962C8B-B14F-4D97-AF65-F5344CB8AC3E}">
        <p14:creationId xmlns:p14="http://schemas.microsoft.com/office/powerpoint/2010/main" val="131943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572bee519d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572bee519d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9289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5685abcf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5685abcf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uk-UA" dirty="0">
                <a:latin typeface="Manrope" pitchFamily="2" charset="0"/>
              </a:rPr>
              <a:t>Багатьом із них стало б пригоді рішення, яке надавало б можливість взаємодіяти зі своїми машинами віддалено</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558abb5fb3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558abb5fb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572bee519d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572bee519d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8173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5685abcf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5685abcf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99457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2572bee519d_0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2572bee519d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5685abcf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5685abcf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3217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572bee519d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572bee519d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uk-UA" dirty="0"/>
              <a:t>Це означає, що мережею підчас </a:t>
            </a:r>
            <a:r>
              <a:rPr lang="en-US" dirty="0"/>
              <a:t>http-</a:t>
            </a:r>
            <a:r>
              <a:rPr lang="uk-UA" dirty="0"/>
              <a:t>запитів не передаються відкриті критичні дані. Що навіть в разі перехоплення зловмисником цих запитів не дає йому доступ до даних, бо ключі для розшифрування знає тільки сам застосунок, ці ключі ж нікуди не передаються і знаходяться тільки в ізольованому середовищі застосунку</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173030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572bee519d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572bee519d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dirty="0"/>
              <a:t>Це дозволяє безпечно та віддалено виконувати на стороні машини та отримувати й інтерпретувати її відповідь на стороні користувача. Що надає змогу деповсам постаратися виправити неполадку, що виникла, не перебуваючи на робочому місці, якщо це сталося не в робочий час</a:t>
            </a:r>
            <a:endParaRPr dirty="0"/>
          </a:p>
        </p:txBody>
      </p:sp>
    </p:spTree>
    <p:extLst>
      <p:ext uri="{BB962C8B-B14F-4D97-AF65-F5344CB8AC3E}">
        <p14:creationId xmlns:p14="http://schemas.microsoft.com/office/powerpoint/2010/main" val="23449578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l="-55210" t="50562" r="55209" b="-6811"/>
          <a:stretch/>
        </p:blipFill>
        <p:spPr>
          <a:xfrm rot="10800000">
            <a:off x="0" y="0"/>
            <a:ext cx="9144000" cy="5143500"/>
          </a:xfrm>
          <a:prstGeom prst="rect">
            <a:avLst/>
          </a:prstGeom>
          <a:noFill/>
          <a:ln>
            <a:noFill/>
          </a:ln>
        </p:spPr>
      </p:pic>
      <p:pic>
        <p:nvPicPr>
          <p:cNvPr id="10" name="Google Shape;10;p2"/>
          <p:cNvPicPr preferRelativeResize="0"/>
          <p:nvPr/>
        </p:nvPicPr>
        <p:blipFill rotWithShape="1">
          <a:blip r:embed="rId2">
            <a:alphaModFix/>
          </a:blip>
          <a:srcRect l="-19689" t="41478" r="19690" b="2272"/>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711750" y="1958600"/>
            <a:ext cx="4280100" cy="26499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5200"/>
              <a:buNone/>
              <a:defRPr sz="9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4572000" y="535000"/>
            <a:ext cx="3860400" cy="3882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lt1"/>
        </a:solidFill>
        <a:effectLst/>
      </p:bgPr>
    </p:bg>
    <p:spTree>
      <p:nvGrpSpPr>
        <p:cNvPr id="1" name="Shape 177"/>
        <p:cNvGrpSpPr/>
        <p:nvPr/>
      </p:nvGrpSpPr>
      <p:grpSpPr>
        <a:xfrm>
          <a:off x="0" y="0"/>
          <a:ext cx="0" cy="0"/>
          <a:chOff x="0" y="0"/>
          <a:chExt cx="0" cy="0"/>
        </a:xfrm>
      </p:grpSpPr>
      <p:pic>
        <p:nvPicPr>
          <p:cNvPr id="178" name="Google Shape;178;p31"/>
          <p:cNvPicPr preferRelativeResize="0"/>
          <p:nvPr/>
        </p:nvPicPr>
        <p:blipFill rotWithShape="1">
          <a:blip r:embed="rId2">
            <a:alphaModFix/>
          </a:blip>
          <a:srcRect l="-55210" t="50562" r="55209" b="-6811"/>
          <a:stretch/>
        </p:blipFill>
        <p:spPr>
          <a:xfrm>
            <a:off x="0" y="0"/>
            <a:ext cx="9144000" cy="5143500"/>
          </a:xfrm>
          <a:prstGeom prst="rect">
            <a:avLst/>
          </a:prstGeom>
          <a:noFill/>
          <a:ln>
            <a:noFill/>
          </a:ln>
        </p:spPr>
      </p:pic>
      <p:pic>
        <p:nvPicPr>
          <p:cNvPr id="179" name="Google Shape;179;p31"/>
          <p:cNvPicPr preferRelativeResize="0"/>
          <p:nvPr/>
        </p:nvPicPr>
        <p:blipFill rotWithShape="1">
          <a:blip r:embed="rId2">
            <a:alphaModFix/>
          </a:blip>
          <a:srcRect l="-55210" t="50562" r="55209" b="-6811"/>
          <a:stretch/>
        </p:blipFill>
        <p:spPr>
          <a:xfrm rot="10800000">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l="174697" t="-83399" r="177064" b="41635"/>
          <a:stretch/>
        </p:blipFill>
        <p:spPr>
          <a:xfrm>
            <a:off x="1325" y="-1637"/>
            <a:ext cx="9141450" cy="5146775"/>
          </a:xfrm>
          <a:prstGeom prst="rect">
            <a:avLst/>
          </a:prstGeom>
          <a:noFill/>
          <a:ln>
            <a:noFill/>
          </a:ln>
        </p:spPr>
      </p:pic>
      <p:sp>
        <p:nvSpPr>
          <p:cNvPr id="21" name="Google Shape;21;p4"/>
          <p:cNvSpPr txBox="1">
            <a:spLocks noGrp="1"/>
          </p:cNvSpPr>
          <p:nvPr>
            <p:ph type="title"/>
          </p:nvPr>
        </p:nvSpPr>
        <p:spPr>
          <a:xfrm>
            <a:off x="715100" y="535000"/>
            <a:ext cx="3856800" cy="948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
        <p:nvSpPr>
          <p:cNvPr id="22" name="Google Shape;22;p4"/>
          <p:cNvSpPr txBox="1">
            <a:spLocks noGrp="1"/>
          </p:cNvSpPr>
          <p:nvPr>
            <p:ph type="body" idx="1"/>
          </p:nvPr>
        </p:nvSpPr>
        <p:spPr>
          <a:xfrm>
            <a:off x="715100" y="1636300"/>
            <a:ext cx="3856800" cy="1894800"/>
          </a:xfrm>
          <a:prstGeom prst="rect">
            <a:avLst/>
          </a:prstGeom>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Char char="●"/>
              <a:defRPr sz="1200">
                <a:solidFill>
                  <a:schemeClr val="dk1"/>
                </a:solidFill>
              </a:defRPr>
            </a:lvl1pPr>
            <a:lvl2pPr marL="914400" lvl="1" indent="-304800" rtl="0">
              <a:lnSpc>
                <a:spcPct val="100000"/>
              </a:lnSpc>
              <a:spcBef>
                <a:spcPts val="0"/>
              </a:spcBef>
              <a:spcAft>
                <a:spcPts val="0"/>
              </a:spcAft>
              <a:buClr>
                <a:schemeClr val="dk1"/>
              </a:buClr>
              <a:buSzPts val="1200"/>
              <a:buChar char="○"/>
              <a:defRPr sz="1200">
                <a:solidFill>
                  <a:schemeClr val="dk1"/>
                </a:solidFill>
              </a:defRPr>
            </a:lvl2pPr>
            <a:lvl3pPr marL="1371600" lvl="2" indent="-304800" rtl="0">
              <a:lnSpc>
                <a:spcPct val="100000"/>
              </a:lnSpc>
              <a:spcBef>
                <a:spcPts val="0"/>
              </a:spcBef>
              <a:spcAft>
                <a:spcPts val="0"/>
              </a:spcAft>
              <a:buClr>
                <a:schemeClr val="dk1"/>
              </a:buClr>
              <a:buSzPts val="1200"/>
              <a:buChar char="■"/>
              <a:defRPr sz="1200">
                <a:solidFill>
                  <a:schemeClr val="dk1"/>
                </a:solidFill>
              </a:defRPr>
            </a:lvl3pPr>
            <a:lvl4pPr marL="1828800" lvl="3" indent="-304800" rtl="0">
              <a:lnSpc>
                <a:spcPct val="100000"/>
              </a:lnSpc>
              <a:spcBef>
                <a:spcPts val="0"/>
              </a:spcBef>
              <a:spcAft>
                <a:spcPts val="0"/>
              </a:spcAft>
              <a:buClr>
                <a:schemeClr val="dk1"/>
              </a:buClr>
              <a:buSzPts val="1200"/>
              <a:buChar char="●"/>
              <a:defRPr sz="1200">
                <a:solidFill>
                  <a:schemeClr val="dk1"/>
                </a:solidFill>
              </a:defRPr>
            </a:lvl4pPr>
            <a:lvl5pPr marL="2286000" lvl="4" indent="-304800" rtl="0">
              <a:lnSpc>
                <a:spcPct val="100000"/>
              </a:lnSpc>
              <a:spcBef>
                <a:spcPts val="0"/>
              </a:spcBef>
              <a:spcAft>
                <a:spcPts val="0"/>
              </a:spcAft>
              <a:buClr>
                <a:schemeClr val="dk1"/>
              </a:buClr>
              <a:buSzPts val="1200"/>
              <a:buChar char="○"/>
              <a:defRPr sz="1200">
                <a:solidFill>
                  <a:schemeClr val="dk1"/>
                </a:solidFill>
              </a:defRPr>
            </a:lvl5pPr>
            <a:lvl6pPr marL="2743200" lvl="5" indent="-304800" rtl="0">
              <a:lnSpc>
                <a:spcPct val="100000"/>
              </a:lnSpc>
              <a:spcBef>
                <a:spcPts val="0"/>
              </a:spcBef>
              <a:spcAft>
                <a:spcPts val="0"/>
              </a:spcAft>
              <a:buClr>
                <a:schemeClr val="dk1"/>
              </a:buClr>
              <a:buSzPts val="1200"/>
              <a:buChar char="■"/>
              <a:defRPr sz="1200">
                <a:solidFill>
                  <a:schemeClr val="dk1"/>
                </a:solidFill>
              </a:defRPr>
            </a:lvl6pPr>
            <a:lvl7pPr marL="3200400" lvl="6" indent="-304800" rtl="0">
              <a:lnSpc>
                <a:spcPct val="100000"/>
              </a:lnSpc>
              <a:spcBef>
                <a:spcPts val="0"/>
              </a:spcBef>
              <a:spcAft>
                <a:spcPts val="0"/>
              </a:spcAft>
              <a:buClr>
                <a:schemeClr val="dk1"/>
              </a:buClr>
              <a:buSzPts val="1200"/>
              <a:buChar char="●"/>
              <a:defRPr sz="1200">
                <a:solidFill>
                  <a:schemeClr val="dk1"/>
                </a:solidFill>
              </a:defRPr>
            </a:lvl7pPr>
            <a:lvl8pPr marL="3657600" lvl="7" indent="-304800" rtl="0">
              <a:lnSpc>
                <a:spcPct val="100000"/>
              </a:lnSpc>
              <a:spcBef>
                <a:spcPts val="0"/>
              </a:spcBef>
              <a:spcAft>
                <a:spcPts val="0"/>
              </a:spcAft>
              <a:buClr>
                <a:schemeClr val="dk1"/>
              </a:buClr>
              <a:buSzPts val="1200"/>
              <a:buChar char="○"/>
              <a:defRPr sz="1200">
                <a:solidFill>
                  <a:schemeClr val="dk1"/>
                </a:solidFill>
              </a:defRPr>
            </a:lvl8pPr>
            <a:lvl9pPr marL="4114800" lvl="8" indent="-304800" rtl="0">
              <a:lnSpc>
                <a:spcPct val="100000"/>
              </a:lnSpc>
              <a:spcBef>
                <a:spcPts val="0"/>
              </a:spcBef>
              <a:spcAft>
                <a:spcPts val="0"/>
              </a:spcAft>
              <a:buClr>
                <a:schemeClr val="dk1"/>
              </a:buClr>
              <a:buSzPts val="1200"/>
              <a:buChar char="■"/>
              <a:defRPr sz="1200">
                <a:solidFill>
                  <a:schemeClr val="dk1"/>
                </a:solidFill>
              </a:defRPr>
            </a:lvl9pPr>
          </a:lstStyle>
          <a:p>
            <a:endParaRPr/>
          </a:p>
        </p:txBody>
      </p:sp>
      <p:sp>
        <p:nvSpPr>
          <p:cNvPr id="23" name="Google Shape;23;p4"/>
          <p:cNvSpPr>
            <a:spLocks noGrp="1"/>
          </p:cNvSpPr>
          <p:nvPr>
            <p:ph type="pic" idx="2"/>
          </p:nvPr>
        </p:nvSpPr>
        <p:spPr>
          <a:xfrm>
            <a:off x="5715175" y="75"/>
            <a:ext cx="3429000" cy="51435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24"/>
        <p:cNvGrpSpPr/>
        <p:nvPr/>
      </p:nvGrpSpPr>
      <p:grpSpPr>
        <a:xfrm>
          <a:off x="0" y="0"/>
          <a:ext cx="0" cy="0"/>
          <a:chOff x="0" y="0"/>
          <a:chExt cx="0" cy="0"/>
        </a:xfrm>
      </p:grpSpPr>
      <p:pic>
        <p:nvPicPr>
          <p:cNvPr id="25" name="Google Shape;25;p5"/>
          <p:cNvPicPr preferRelativeResize="0"/>
          <p:nvPr/>
        </p:nvPicPr>
        <p:blipFill rotWithShape="1">
          <a:blip r:embed="rId2">
            <a:alphaModFix/>
          </a:blip>
          <a:srcRect l="-55210" t="50562" r="55209" b="-6811"/>
          <a:stretch/>
        </p:blipFill>
        <p:spPr>
          <a:xfrm rot="10800000">
            <a:off x="0" y="0"/>
            <a:ext cx="9144000" cy="5143500"/>
          </a:xfrm>
          <a:prstGeom prst="rect">
            <a:avLst/>
          </a:prstGeom>
          <a:noFill/>
          <a:ln>
            <a:noFill/>
          </a:ln>
        </p:spPr>
      </p:pic>
      <p:sp>
        <p:nvSpPr>
          <p:cNvPr id="26" name="Google Shape;26;p5"/>
          <p:cNvSpPr txBox="1">
            <a:spLocks noGrp="1"/>
          </p:cNvSpPr>
          <p:nvPr>
            <p:ph type="subTitle" idx="1"/>
          </p:nvPr>
        </p:nvSpPr>
        <p:spPr>
          <a:xfrm>
            <a:off x="1189750" y="1742900"/>
            <a:ext cx="2907600" cy="217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7" name="Google Shape;27;p5"/>
          <p:cNvSpPr txBox="1">
            <a:spLocks noGrp="1"/>
          </p:cNvSpPr>
          <p:nvPr>
            <p:ph type="title"/>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
        <p:nvSpPr>
          <p:cNvPr id="28" name="Google Shape;28;p5"/>
          <p:cNvSpPr txBox="1">
            <a:spLocks noGrp="1"/>
          </p:cNvSpPr>
          <p:nvPr>
            <p:ph type="subTitle" idx="2"/>
          </p:nvPr>
        </p:nvSpPr>
        <p:spPr>
          <a:xfrm>
            <a:off x="5046650" y="1742900"/>
            <a:ext cx="2907600" cy="217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40"/>
        <p:cNvGrpSpPr/>
        <p:nvPr/>
      </p:nvGrpSpPr>
      <p:grpSpPr>
        <a:xfrm>
          <a:off x="0" y="0"/>
          <a:ext cx="0" cy="0"/>
          <a:chOff x="0" y="0"/>
          <a:chExt cx="0" cy="0"/>
        </a:xfrm>
      </p:grpSpPr>
      <p:pic>
        <p:nvPicPr>
          <p:cNvPr id="41" name="Google Shape;41;p9"/>
          <p:cNvPicPr preferRelativeResize="0"/>
          <p:nvPr/>
        </p:nvPicPr>
        <p:blipFill rotWithShape="1">
          <a:blip r:embed="rId2">
            <a:alphaModFix/>
          </a:blip>
          <a:srcRect l="7043" t="47434" r="-48486" b="-26994"/>
          <a:stretch/>
        </p:blipFill>
        <p:spPr>
          <a:xfrm rot="10800000" flipH="1">
            <a:off x="-12" y="-2285"/>
            <a:ext cx="9144000" cy="5148070"/>
          </a:xfrm>
          <a:prstGeom prst="rect">
            <a:avLst/>
          </a:prstGeom>
          <a:noFill/>
          <a:ln>
            <a:noFill/>
          </a:ln>
        </p:spPr>
      </p:pic>
      <p:sp>
        <p:nvSpPr>
          <p:cNvPr id="42" name="Google Shape;42;p9"/>
          <p:cNvSpPr txBox="1">
            <a:spLocks noGrp="1"/>
          </p:cNvSpPr>
          <p:nvPr>
            <p:ph type="title"/>
          </p:nvPr>
        </p:nvSpPr>
        <p:spPr>
          <a:xfrm>
            <a:off x="720000" y="535000"/>
            <a:ext cx="5925300" cy="1250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7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3" name="Google Shape;43;p9"/>
          <p:cNvSpPr txBox="1">
            <a:spLocks noGrp="1"/>
          </p:cNvSpPr>
          <p:nvPr>
            <p:ph type="subTitle" idx="1"/>
          </p:nvPr>
        </p:nvSpPr>
        <p:spPr>
          <a:xfrm>
            <a:off x="4572000" y="3358100"/>
            <a:ext cx="3856800" cy="125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lt1"/>
        </a:solidFill>
        <a:effectLst/>
      </p:bgPr>
    </p:bg>
    <p:spTree>
      <p:nvGrpSpPr>
        <p:cNvPr id="1" name="Shape 72"/>
        <p:cNvGrpSpPr/>
        <p:nvPr/>
      </p:nvGrpSpPr>
      <p:grpSpPr>
        <a:xfrm>
          <a:off x="0" y="0"/>
          <a:ext cx="0" cy="0"/>
          <a:chOff x="0" y="0"/>
          <a:chExt cx="0" cy="0"/>
        </a:xfrm>
      </p:grpSpPr>
      <p:pic>
        <p:nvPicPr>
          <p:cNvPr id="73" name="Google Shape;73;p14"/>
          <p:cNvPicPr preferRelativeResize="0"/>
          <p:nvPr/>
        </p:nvPicPr>
        <p:blipFill rotWithShape="1">
          <a:blip r:embed="rId2">
            <a:alphaModFix/>
          </a:blip>
          <a:srcRect l="-6643" t="13471" r="27548" b="-35825"/>
          <a:stretch/>
        </p:blipFill>
        <p:spPr>
          <a:xfrm>
            <a:off x="5819050" y="0"/>
            <a:ext cx="3324950" cy="5143500"/>
          </a:xfrm>
          <a:prstGeom prst="rect">
            <a:avLst/>
          </a:prstGeom>
          <a:noFill/>
          <a:ln>
            <a:noFill/>
          </a:ln>
        </p:spPr>
      </p:pic>
      <p:pic>
        <p:nvPicPr>
          <p:cNvPr id="74" name="Google Shape;74;p14"/>
          <p:cNvPicPr preferRelativeResize="0"/>
          <p:nvPr/>
        </p:nvPicPr>
        <p:blipFill rotWithShape="1">
          <a:blip r:embed="rId2">
            <a:alphaModFix/>
          </a:blip>
          <a:srcRect l="-235242" t="44962" r="44460" b="-108521"/>
          <a:stretch/>
        </p:blipFill>
        <p:spPr>
          <a:xfrm rot="10800000">
            <a:off x="-10150" y="0"/>
            <a:ext cx="9154150" cy="5148375"/>
          </a:xfrm>
          <a:prstGeom prst="rect">
            <a:avLst/>
          </a:prstGeom>
          <a:noFill/>
          <a:ln>
            <a:noFill/>
          </a:ln>
        </p:spPr>
      </p:pic>
      <p:sp>
        <p:nvSpPr>
          <p:cNvPr id="75" name="Google Shape;75;p14"/>
          <p:cNvSpPr txBox="1">
            <a:spLocks noGrp="1"/>
          </p:cNvSpPr>
          <p:nvPr>
            <p:ph type="subTitle" idx="1"/>
          </p:nvPr>
        </p:nvSpPr>
        <p:spPr>
          <a:xfrm>
            <a:off x="715100" y="1503175"/>
            <a:ext cx="5930100" cy="200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None/>
              <a:defRPr sz="30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76" name="Google Shape;76;p14"/>
          <p:cNvSpPr txBox="1">
            <a:spLocks noGrp="1"/>
          </p:cNvSpPr>
          <p:nvPr>
            <p:ph type="subTitle" idx="2"/>
          </p:nvPr>
        </p:nvSpPr>
        <p:spPr>
          <a:xfrm>
            <a:off x="715100" y="3965300"/>
            <a:ext cx="5930100" cy="456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3">
  <p:cSld name="CUSTOM_2_1_1">
    <p:bg>
      <p:bgPr>
        <a:solidFill>
          <a:schemeClr val="lt1"/>
        </a:solidFill>
        <a:effectLst/>
      </p:bgPr>
    </p:bg>
    <p:spTree>
      <p:nvGrpSpPr>
        <p:cNvPr id="1" name="Shape 89"/>
        <p:cNvGrpSpPr/>
        <p:nvPr/>
      </p:nvGrpSpPr>
      <p:grpSpPr>
        <a:xfrm>
          <a:off x="0" y="0"/>
          <a:ext cx="0" cy="0"/>
          <a:chOff x="0" y="0"/>
          <a:chExt cx="0" cy="0"/>
        </a:xfrm>
      </p:grpSpPr>
      <p:pic>
        <p:nvPicPr>
          <p:cNvPr id="90" name="Google Shape;90;p18"/>
          <p:cNvPicPr preferRelativeResize="0"/>
          <p:nvPr/>
        </p:nvPicPr>
        <p:blipFill rotWithShape="1">
          <a:blip r:embed="rId2">
            <a:alphaModFix/>
          </a:blip>
          <a:srcRect l="-55210" t="50562" r="55209" b="-6811"/>
          <a:stretch/>
        </p:blipFill>
        <p:spPr>
          <a:xfrm rot="10800000">
            <a:off x="0" y="0"/>
            <a:ext cx="9144000" cy="5143500"/>
          </a:xfrm>
          <a:prstGeom prst="rect">
            <a:avLst/>
          </a:prstGeom>
          <a:noFill/>
          <a:ln>
            <a:noFill/>
          </a:ln>
        </p:spPr>
      </p:pic>
      <p:sp>
        <p:nvSpPr>
          <p:cNvPr id="91" name="Google Shape;91;p18"/>
          <p:cNvSpPr txBox="1">
            <a:spLocks noGrp="1"/>
          </p:cNvSpPr>
          <p:nvPr>
            <p:ph type="title"/>
          </p:nvPr>
        </p:nvSpPr>
        <p:spPr>
          <a:xfrm>
            <a:off x="1545472" y="1931850"/>
            <a:ext cx="3704400" cy="548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
        <p:nvSpPr>
          <p:cNvPr id="92" name="Google Shape;92;p18"/>
          <p:cNvSpPr txBox="1">
            <a:spLocks noGrp="1"/>
          </p:cNvSpPr>
          <p:nvPr>
            <p:ph type="body" idx="1"/>
          </p:nvPr>
        </p:nvSpPr>
        <p:spPr>
          <a:xfrm>
            <a:off x="1545472" y="2480550"/>
            <a:ext cx="3704400" cy="731100"/>
          </a:xfrm>
          <a:prstGeom prst="rect">
            <a:avLst/>
          </a:prstGeom>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Char char="●"/>
              <a:defRPr sz="1200">
                <a:solidFill>
                  <a:schemeClr val="dk1"/>
                </a:solidFill>
              </a:defRPr>
            </a:lvl1pPr>
            <a:lvl2pPr marL="914400" lvl="1" indent="-304800" rtl="0">
              <a:lnSpc>
                <a:spcPct val="100000"/>
              </a:lnSpc>
              <a:spcBef>
                <a:spcPts val="0"/>
              </a:spcBef>
              <a:spcAft>
                <a:spcPts val="0"/>
              </a:spcAft>
              <a:buClr>
                <a:schemeClr val="dk1"/>
              </a:buClr>
              <a:buSzPts val="1200"/>
              <a:buChar char="○"/>
              <a:defRPr sz="1200">
                <a:solidFill>
                  <a:schemeClr val="dk1"/>
                </a:solidFill>
              </a:defRPr>
            </a:lvl2pPr>
            <a:lvl3pPr marL="1371600" lvl="2" indent="-304800" rtl="0">
              <a:lnSpc>
                <a:spcPct val="100000"/>
              </a:lnSpc>
              <a:spcBef>
                <a:spcPts val="0"/>
              </a:spcBef>
              <a:spcAft>
                <a:spcPts val="0"/>
              </a:spcAft>
              <a:buClr>
                <a:schemeClr val="dk1"/>
              </a:buClr>
              <a:buSzPts val="1200"/>
              <a:buChar char="■"/>
              <a:defRPr sz="1200">
                <a:solidFill>
                  <a:schemeClr val="dk1"/>
                </a:solidFill>
              </a:defRPr>
            </a:lvl3pPr>
            <a:lvl4pPr marL="1828800" lvl="3" indent="-304800" rtl="0">
              <a:lnSpc>
                <a:spcPct val="100000"/>
              </a:lnSpc>
              <a:spcBef>
                <a:spcPts val="0"/>
              </a:spcBef>
              <a:spcAft>
                <a:spcPts val="0"/>
              </a:spcAft>
              <a:buClr>
                <a:schemeClr val="dk1"/>
              </a:buClr>
              <a:buSzPts val="1200"/>
              <a:buChar char="●"/>
              <a:defRPr sz="1200">
                <a:solidFill>
                  <a:schemeClr val="dk1"/>
                </a:solidFill>
              </a:defRPr>
            </a:lvl4pPr>
            <a:lvl5pPr marL="2286000" lvl="4" indent="-304800" rtl="0">
              <a:lnSpc>
                <a:spcPct val="100000"/>
              </a:lnSpc>
              <a:spcBef>
                <a:spcPts val="0"/>
              </a:spcBef>
              <a:spcAft>
                <a:spcPts val="0"/>
              </a:spcAft>
              <a:buClr>
                <a:schemeClr val="dk1"/>
              </a:buClr>
              <a:buSzPts val="1200"/>
              <a:buChar char="○"/>
              <a:defRPr sz="1200">
                <a:solidFill>
                  <a:schemeClr val="dk1"/>
                </a:solidFill>
              </a:defRPr>
            </a:lvl5pPr>
            <a:lvl6pPr marL="2743200" lvl="5" indent="-304800" rtl="0">
              <a:lnSpc>
                <a:spcPct val="100000"/>
              </a:lnSpc>
              <a:spcBef>
                <a:spcPts val="0"/>
              </a:spcBef>
              <a:spcAft>
                <a:spcPts val="0"/>
              </a:spcAft>
              <a:buClr>
                <a:schemeClr val="dk1"/>
              </a:buClr>
              <a:buSzPts val="1200"/>
              <a:buChar char="■"/>
              <a:defRPr sz="1200">
                <a:solidFill>
                  <a:schemeClr val="dk1"/>
                </a:solidFill>
              </a:defRPr>
            </a:lvl6pPr>
            <a:lvl7pPr marL="3200400" lvl="6" indent="-304800" rtl="0">
              <a:lnSpc>
                <a:spcPct val="100000"/>
              </a:lnSpc>
              <a:spcBef>
                <a:spcPts val="0"/>
              </a:spcBef>
              <a:spcAft>
                <a:spcPts val="0"/>
              </a:spcAft>
              <a:buClr>
                <a:schemeClr val="dk1"/>
              </a:buClr>
              <a:buSzPts val="1200"/>
              <a:buChar char="●"/>
              <a:defRPr sz="1200">
                <a:solidFill>
                  <a:schemeClr val="dk1"/>
                </a:solidFill>
              </a:defRPr>
            </a:lvl7pPr>
            <a:lvl8pPr marL="3657600" lvl="7" indent="-304800" rtl="0">
              <a:lnSpc>
                <a:spcPct val="100000"/>
              </a:lnSpc>
              <a:spcBef>
                <a:spcPts val="0"/>
              </a:spcBef>
              <a:spcAft>
                <a:spcPts val="0"/>
              </a:spcAft>
              <a:buClr>
                <a:schemeClr val="dk1"/>
              </a:buClr>
              <a:buSzPts val="1200"/>
              <a:buChar char="○"/>
              <a:defRPr sz="1200">
                <a:solidFill>
                  <a:schemeClr val="dk1"/>
                </a:solidFill>
              </a:defRPr>
            </a:lvl8pPr>
            <a:lvl9pPr marL="4114800" lvl="8" indent="-304800" rtl="0">
              <a:lnSpc>
                <a:spcPct val="100000"/>
              </a:lnSpc>
              <a:spcBef>
                <a:spcPts val="0"/>
              </a:spcBef>
              <a:spcAft>
                <a:spcPts val="0"/>
              </a:spcAft>
              <a:buClr>
                <a:schemeClr val="dk1"/>
              </a:buClr>
              <a:buSzPts val="1200"/>
              <a:buChar char="■"/>
              <a:defRPr sz="1200">
                <a:solidFill>
                  <a:schemeClr val="dk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1">
    <p:bg>
      <p:bgPr>
        <a:solidFill>
          <a:schemeClr val="lt1"/>
        </a:solidFill>
        <a:effectLst/>
      </p:bgPr>
    </p:bg>
    <p:spTree>
      <p:nvGrpSpPr>
        <p:cNvPr id="1" name="Shape 159"/>
        <p:cNvGrpSpPr/>
        <p:nvPr/>
      </p:nvGrpSpPr>
      <p:grpSpPr>
        <a:xfrm>
          <a:off x="0" y="0"/>
          <a:ext cx="0" cy="0"/>
          <a:chOff x="0" y="0"/>
          <a:chExt cx="0" cy="0"/>
        </a:xfrm>
      </p:grpSpPr>
      <p:sp>
        <p:nvSpPr>
          <p:cNvPr id="160" name="Google Shape;160;p26"/>
          <p:cNvSpPr txBox="1">
            <a:spLocks noGrp="1"/>
          </p:cNvSpPr>
          <p:nvPr>
            <p:ph type="title"/>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lt1"/>
        </a:solidFill>
        <a:effectLst/>
      </p:bgPr>
    </p:bg>
    <p:spTree>
      <p:nvGrpSpPr>
        <p:cNvPr id="1" name="Shape 174"/>
        <p:cNvGrpSpPr/>
        <p:nvPr/>
      </p:nvGrpSpPr>
      <p:grpSpPr>
        <a:xfrm>
          <a:off x="0" y="0"/>
          <a:ext cx="0" cy="0"/>
          <a:chOff x="0" y="0"/>
          <a:chExt cx="0" cy="0"/>
        </a:xfrm>
      </p:grpSpPr>
      <p:pic>
        <p:nvPicPr>
          <p:cNvPr id="175" name="Google Shape;175;p30"/>
          <p:cNvPicPr preferRelativeResize="0"/>
          <p:nvPr/>
        </p:nvPicPr>
        <p:blipFill rotWithShape="1">
          <a:blip r:embed="rId2">
            <a:alphaModFix/>
          </a:blip>
          <a:srcRect l="-6643" t="13471" r="27548" b="-35825"/>
          <a:stretch/>
        </p:blipFill>
        <p:spPr>
          <a:xfrm flipH="1">
            <a:off x="-10680" y="-2437"/>
            <a:ext cx="3321293" cy="5143500"/>
          </a:xfrm>
          <a:prstGeom prst="rect">
            <a:avLst/>
          </a:prstGeom>
          <a:noFill/>
          <a:ln>
            <a:noFill/>
          </a:ln>
        </p:spPr>
      </p:pic>
      <p:pic>
        <p:nvPicPr>
          <p:cNvPr id="176" name="Google Shape;176;p30"/>
          <p:cNvPicPr preferRelativeResize="0"/>
          <p:nvPr/>
        </p:nvPicPr>
        <p:blipFill rotWithShape="1">
          <a:blip r:embed="rId2">
            <a:alphaModFix/>
          </a:blip>
          <a:srcRect l="-235242" t="44962" r="44460" b="-108521"/>
          <a:stretch/>
        </p:blipFill>
        <p:spPr>
          <a:xfrm rot="10800000" flipH="1">
            <a:off x="-10680" y="-2437"/>
            <a:ext cx="9144080" cy="51483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48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1pPr>
            <a:lvl2pPr lvl="1"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2pPr>
            <a:lvl3pPr lvl="2"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3pPr>
            <a:lvl4pPr lvl="3"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4pPr>
            <a:lvl5pPr lvl="4"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5pPr>
            <a:lvl6pPr lvl="5"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6pPr>
            <a:lvl7pPr lvl="6"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7pPr>
            <a:lvl8pPr lvl="7"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8pPr>
            <a:lvl9pPr lvl="8"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9pPr>
          </a:lstStyle>
          <a:p>
            <a:endParaRPr/>
          </a:p>
        </p:txBody>
      </p:sp>
      <p:sp>
        <p:nvSpPr>
          <p:cNvPr id="7" name="Google Shape;7;p1"/>
          <p:cNvSpPr txBox="1">
            <a:spLocks noGrp="1"/>
          </p:cNvSpPr>
          <p:nvPr>
            <p:ph type="body" idx="1"/>
          </p:nvPr>
        </p:nvSpPr>
        <p:spPr>
          <a:xfrm>
            <a:off x="715100" y="1083700"/>
            <a:ext cx="7713900" cy="35247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5" r:id="rId4"/>
    <p:sldLayoutId id="2147483658" r:id="rId5"/>
    <p:sldLayoutId id="2147483660" r:id="rId6"/>
    <p:sldLayoutId id="2147483664" r:id="rId7"/>
    <p:sldLayoutId id="2147483672" r:id="rId8"/>
    <p:sldLayoutId id="2147483676" r:id="rId9"/>
    <p:sldLayoutId id="214748367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ctrTitle"/>
          </p:nvPr>
        </p:nvSpPr>
        <p:spPr>
          <a:xfrm>
            <a:off x="473187" y="1958600"/>
            <a:ext cx="8408642" cy="264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uk-UA" sz="4400" dirty="0">
                <a:latin typeface="Roboto" panose="02000000000000000000" pitchFamily="2" charset="0"/>
                <a:ea typeface="Roboto" panose="02000000000000000000" pitchFamily="2" charset="0"/>
              </a:rPr>
              <a:t>Система віддаленої взаємодії із віртуальними машинами</a:t>
            </a:r>
            <a:endParaRPr sz="4400" dirty="0">
              <a:latin typeface="Roboto" panose="02000000000000000000" pitchFamily="2" charset="0"/>
              <a:ea typeface="Roboto" panose="02000000000000000000" pitchFamily="2" charset="0"/>
            </a:endParaRPr>
          </a:p>
        </p:txBody>
      </p:sp>
      <p:sp>
        <p:nvSpPr>
          <p:cNvPr id="191" name="Google Shape;191;p35"/>
          <p:cNvSpPr txBox="1">
            <a:spLocks noGrp="1"/>
          </p:cNvSpPr>
          <p:nvPr>
            <p:ph type="subTitle" idx="1"/>
          </p:nvPr>
        </p:nvSpPr>
        <p:spPr>
          <a:xfrm>
            <a:off x="1635617" y="535000"/>
            <a:ext cx="6796784" cy="38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uk-UA" sz="1800" dirty="0">
                <a:latin typeface="Manrope" pitchFamily="2" charset="0"/>
              </a:rPr>
              <a:t>Виконав: студент 4 курсу Борсук Андрій Юрійович</a:t>
            </a:r>
            <a:br>
              <a:rPr lang="uk-UA" sz="1800" dirty="0">
                <a:latin typeface="Manrope" pitchFamily="2" charset="0"/>
              </a:rPr>
            </a:br>
            <a:r>
              <a:rPr lang="uk-UA" sz="1800" dirty="0">
                <a:latin typeface="Manrope" pitchFamily="2" charset="0"/>
              </a:rPr>
              <a:t>Науковий керівник: асист. Валь Олександр Олександрович</a:t>
            </a:r>
          </a:p>
        </p:txBody>
      </p:sp>
      <p:cxnSp>
        <p:nvCxnSpPr>
          <p:cNvPr id="192" name="Google Shape;192;p35">
            <a:hlinkClick r:id="" action="ppaction://hlinkshowjump?jump=nextslide"/>
          </p:cNvPr>
          <p:cNvCxnSpPr/>
          <p:nvPr/>
        </p:nvCxnSpPr>
        <p:spPr>
          <a:xfrm>
            <a:off x="715100" y="729100"/>
            <a:ext cx="483300" cy="0"/>
          </a:xfrm>
          <a:prstGeom prst="straightConnector1">
            <a:avLst/>
          </a:prstGeom>
          <a:noFill/>
          <a:ln w="9525" cap="flat" cmpd="sng">
            <a:solidFill>
              <a:schemeClr val="dk1"/>
            </a:solidFill>
            <a:prstDash val="solid"/>
            <a:round/>
            <a:headEnd type="none" w="med" len="med"/>
            <a:tailEnd type="triangl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0"/>
          <p:cNvSpPr txBox="1">
            <a:spLocks noGrp="1"/>
          </p:cNvSpPr>
          <p:nvPr>
            <p:ph type="subTitle" idx="1"/>
          </p:nvPr>
        </p:nvSpPr>
        <p:spPr>
          <a:xfrm>
            <a:off x="715100" y="729101"/>
            <a:ext cx="7239541" cy="39459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uk-UA" sz="2200" dirty="0">
                <a:latin typeface="Manrope" pitchFamily="2" charset="0"/>
              </a:rPr>
              <a:t>Система вміє створювати ізольований та захищений шлюз взаємодії між клієнтом та віртуальною машиною</a:t>
            </a:r>
            <a:endParaRPr lang="en-US" sz="2200" dirty="0">
              <a:latin typeface="Manrope" pitchFamily="2" charset="0"/>
            </a:endParaRPr>
          </a:p>
          <a:p>
            <a:pPr marL="0" lvl="0" indent="0" algn="l" rtl="0">
              <a:spcBef>
                <a:spcPts val="0"/>
              </a:spcBef>
              <a:spcAft>
                <a:spcPts val="0"/>
              </a:spcAft>
              <a:buNone/>
            </a:pPr>
            <a:endParaRPr lang="en-US" sz="2200" dirty="0">
              <a:latin typeface="Manrope" pitchFamily="2" charset="0"/>
            </a:endParaRPr>
          </a:p>
          <a:p>
            <a:pPr marL="0" lvl="0" indent="0" algn="l" rtl="0">
              <a:spcBef>
                <a:spcPts val="0"/>
              </a:spcBef>
              <a:spcAft>
                <a:spcPts val="0"/>
              </a:spcAft>
              <a:buNone/>
            </a:pPr>
            <a:r>
              <a:rPr lang="uk-UA" sz="2200" dirty="0">
                <a:latin typeface="Manrope" pitchFamily="2" charset="0"/>
              </a:rPr>
              <a:t>Також за допомогою цього шлюзу можна не тільки виконувати команди, а й маніпулювати файловою системою машини</a:t>
            </a:r>
          </a:p>
          <a:p>
            <a:pPr marL="0" lvl="0" indent="0" algn="l" rtl="0">
              <a:spcBef>
                <a:spcPts val="0"/>
              </a:spcBef>
              <a:spcAft>
                <a:spcPts val="0"/>
              </a:spcAft>
              <a:buNone/>
            </a:pPr>
            <a:endParaRPr lang="en-US" sz="2200" dirty="0">
              <a:latin typeface="Manrope" pitchFamily="2" charset="0"/>
            </a:endParaRPr>
          </a:p>
          <a:p>
            <a:pPr marL="0" indent="0"/>
            <a:r>
              <a:rPr lang="uk-UA" sz="2200" dirty="0">
                <a:latin typeface="Manrope" pitchFamily="2" charset="0"/>
              </a:rPr>
              <a:t>Система дозволяє користувачам отримувати графіки, які описують картину стану машини</a:t>
            </a:r>
          </a:p>
          <a:p>
            <a:pPr marL="0" lvl="0" indent="0" algn="l" rtl="0">
              <a:spcBef>
                <a:spcPts val="0"/>
              </a:spcBef>
              <a:spcAft>
                <a:spcPts val="0"/>
              </a:spcAft>
              <a:buNone/>
            </a:pPr>
            <a:endParaRPr lang="uk-UA" sz="2200" dirty="0">
              <a:latin typeface="Manrope" pitchFamily="2" charset="0"/>
            </a:endParaRPr>
          </a:p>
        </p:txBody>
      </p:sp>
      <p:cxnSp>
        <p:nvCxnSpPr>
          <p:cNvPr id="380" name="Google Shape;380;p50">
            <a:hlinkClick r:id="" action="ppaction://hlinkshowjump?jump=nextslide"/>
          </p:cNvPr>
          <p:cNvCxnSpPr/>
          <p:nvPr/>
        </p:nvCxnSpPr>
        <p:spPr>
          <a:xfrm>
            <a:off x="715100" y="729100"/>
            <a:ext cx="483300" cy="0"/>
          </a:xfrm>
          <a:prstGeom prst="straightConnector1">
            <a:avLst/>
          </a:prstGeom>
          <a:noFill/>
          <a:ln w="9525"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1700056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7" name="Google Shape;257;p42"/>
          <p:cNvSpPr txBox="1">
            <a:spLocks noGrp="1"/>
          </p:cNvSpPr>
          <p:nvPr>
            <p:ph type="body" idx="1"/>
          </p:nvPr>
        </p:nvSpPr>
        <p:spPr>
          <a:xfrm>
            <a:off x="2373143" y="345317"/>
            <a:ext cx="3373843" cy="18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sz="2200" dirty="0">
                <a:latin typeface="Manrope" pitchFamily="2" charset="0"/>
              </a:rPr>
              <a:t>Друга ж частина додатку відповідає за графічний інтерфейс та отримання команд від користувача</a:t>
            </a:r>
            <a:endParaRPr sz="2200" dirty="0">
              <a:latin typeface="Manrope" pitchFamily="2" charset="0"/>
            </a:endParaRPr>
          </a:p>
        </p:txBody>
      </p:sp>
      <p:pic>
        <p:nvPicPr>
          <p:cNvPr id="4" name="Рисунок 3">
            <a:extLst>
              <a:ext uri="{FF2B5EF4-FFF2-40B4-BE49-F238E27FC236}">
                <a16:creationId xmlns:a16="http://schemas.microsoft.com/office/drawing/2014/main" id="{08828B41-A0A9-4BD8-BA7A-0627C90275A3}"/>
              </a:ext>
            </a:extLst>
          </p:cNvPr>
          <p:cNvPicPr>
            <a:picLocks noChangeAspect="1"/>
          </p:cNvPicPr>
          <p:nvPr/>
        </p:nvPicPr>
        <p:blipFill>
          <a:blip r:embed="rId3"/>
          <a:stretch>
            <a:fillRect/>
          </a:stretch>
        </p:blipFill>
        <p:spPr>
          <a:xfrm>
            <a:off x="1" y="-4025"/>
            <a:ext cx="2314575" cy="5143500"/>
          </a:xfrm>
          <a:prstGeom prst="rect">
            <a:avLst/>
          </a:prstGeom>
        </p:spPr>
      </p:pic>
      <p:sp>
        <p:nvSpPr>
          <p:cNvPr id="5" name="Google Shape;257;p42">
            <a:extLst>
              <a:ext uri="{FF2B5EF4-FFF2-40B4-BE49-F238E27FC236}">
                <a16:creationId xmlns:a16="http://schemas.microsoft.com/office/drawing/2014/main" id="{896905E0-4F53-49D7-B769-0F1FBFAECA83}"/>
              </a:ext>
            </a:extLst>
          </p:cNvPr>
          <p:cNvSpPr txBox="1">
            <a:spLocks/>
          </p:cNvSpPr>
          <p:nvPr/>
        </p:nvSpPr>
        <p:spPr>
          <a:xfrm>
            <a:off x="3397015" y="2844621"/>
            <a:ext cx="3373843" cy="189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1pPr>
            <a:lvl2pPr marL="914400" marR="0" lvl="1"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2pPr>
            <a:lvl3pPr marL="1371600" marR="0" lvl="2"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3pPr>
            <a:lvl4pPr marL="1828800" marR="0" lvl="3"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4pPr>
            <a:lvl5pPr marL="2286000" marR="0" lvl="4"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5pPr>
            <a:lvl6pPr marL="2743200" marR="0" lvl="5"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6pPr>
            <a:lvl7pPr marL="3200400" marR="0" lvl="6"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7pPr>
            <a:lvl8pPr marL="3657600" marR="0" lvl="7"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8pPr>
            <a:lvl9pPr marL="4114800" marR="0" lvl="8"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9pPr>
          </a:lstStyle>
          <a:p>
            <a:pPr marL="0" indent="0" algn="r">
              <a:buFont typeface="Albert Sans"/>
              <a:buNone/>
            </a:pPr>
            <a:r>
              <a:rPr lang="uk-UA" sz="2200" dirty="0">
                <a:latin typeface="Manrope" pitchFamily="2" charset="0"/>
              </a:rPr>
              <a:t>Спілкування між користувачем та додатком відбувається за допомогою повідомлень</a:t>
            </a:r>
          </a:p>
        </p:txBody>
      </p:sp>
      <p:pic>
        <p:nvPicPr>
          <p:cNvPr id="3" name="Рисунок 2">
            <a:extLst>
              <a:ext uri="{FF2B5EF4-FFF2-40B4-BE49-F238E27FC236}">
                <a16:creationId xmlns:a16="http://schemas.microsoft.com/office/drawing/2014/main" id="{B3981A18-6AC1-4B7E-914B-793DB9132624}"/>
              </a:ext>
            </a:extLst>
          </p:cNvPr>
          <p:cNvPicPr>
            <a:picLocks noChangeAspect="1"/>
          </p:cNvPicPr>
          <p:nvPr/>
        </p:nvPicPr>
        <p:blipFill>
          <a:blip r:embed="rId4"/>
          <a:stretch>
            <a:fillRect/>
          </a:stretch>
        </p:blipFill>
        <p:spPr>
          <a:xfrm>
            <a:off x="6829424" y="0"/>
            <a:ext cx="2314575" cy="5143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7" name="Google Shape;257;p42"/>
          <p:cNvSpPr txBox="1">
            <a:spLocks noGrp="1"/>
          </p:cNvSpPr>
          <p:nvPr>
            <p:ph type="body" idx="1"/>
          </p:nvPr>
        </p:nvSpPr>
        <p:spPr>
          <a:xfrm>
            <a:off x="2782159" y="193866"/>
            <a:ext cx="3856800" cy="1894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uk-UA" sz="2200" dirty="0">
                <a:latin typeface="Manrope" pitchFamily="2" charset="0"/>
              </a:rPr>
              <a:t>Система на повну використовує такий функціонал Telegram Bot Api, як клавіатури</a:t>
            </a:r>
          </a:p>
        </p:txBody>
      </p:sp>
      <p:pic>
        <p:nvPicPr>
          <p:cNvPr id="4" name="Рисунок 3">
            <a:extLst>
              <a:ext uri="{FF2B5EF4-FFF2-40B4-BE49-F238E27FC236}">
                <a16:creationId xmlns:a16="http://schemas.microsoft.com/office/drawing/2014/main" id="{80301FF7-5AC0-4ABA-B4C0-E4D634F721B5}"/>
              </a:ext>
            </a:extLst>
          </p:cNvPr>
          <p:cNvPicPr>
            <a:picLocks noChangeAspect="1"/>
          </p:cNvPicPr>
          <p:nvPr/>
        </p:nvPicPr>
        <p:blipFill>
          <a:blip r:embed="rId3"/>
          <a:stretch>
            <a:fillRect/>
          </a:stretch>
        </p:blipFill>
        <p:spPr>
          <a:xfrm>
            <a:off x="6829425" y="0"/>
            <a:ext cx="2314575" cy="5143500"/>
          </a:xfrm>
          <a:prstGeom prst="rect">
            <a:avLst/>
          </a:prstGeom>
        </p:spPr>
      </p:pic>
      <p:pic>
        <p:nvPicPr>
          <p:cNvPr id="6" name="Рисунок 5">
            <a:extLst>
              <a:ext uri="{FF2B5EF4-FFF2-40B4-BE49-F238E27FC236}">
                <a16:creationId xmlns:a16="http://schemas.microsoft.com/office/drawing/2014/main" id="{203B98D4-5235-4F89-A78B-67B64299B0F4}"/>
              </a:ext>
            </a:extLst>
          </p:cNvPr>
          <p:cNvPicPr>
            <a:picLocks noChangeAspect="1"/>
          </p:cNvPicPr>
          <p:nvPr/>
        </p:nvPicPr>
        <p:blipFill>
          <a:blip r:embed="rId4"/>
          <a:stretch>
            <a:fillRect/>
          </a:stretch>
        </p:blipFill>
        <p:spPr>
          <a:xfrm>
            <a:off x="0" y="0"/>
            <a:ext cx="2314575" cy="5143500"/>
          </a:xfrm>
          <a:prstGeom prst="rect">
            <a:avLst/>
          </a:prstGeom>
        </p:spPr>
      </p:pic>
      <p:sp>
        <p:nvSpPr>
          <p:cNvPr id="7" name="Google Shape;257;p42">
            <a:extLst>
              <a:ext uri="{FF2B5EF4-FFF2-40B4-BE49-F238E27FC236}">
                <a16:creationId xmlns:a16="http://schemas.microsoft.com/office/drawing/2014/main" id="{3B5F339B-0263-43BD-A02D-0A284A23A863}"/>
              </a:ext>
            </a:extLst>
          </p:cNvPr>
          <p:cNvSpPr txBox="1">
            <a:spLocks/>
          </p:cNvSpPr>
          <p:nvPr/>
        </p:nvSpPr>
        <p:spPr>
          <a:xfrm>
            <a:off x="2440547" y="2956384"/>
            <a:ext cx="3856800" cy="189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1pPr>
            <a:lvl2pPr marL="914400" marR="0" lvl="1"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2pPr>
            <a:lvl3pPr marL="1371600" marR="0" lvl="2"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3pPr>
            <a:lvl4pPr marL="1828800" marR="0" lvl="3"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4pPr>
            <a:lvl5pPr marL="2286000" marR="0" lvl="4"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5pPr>
            <a:lvl6pPr marL="2743200" marR="0" lvl="5"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6pPr>
            <a:lvl7pPr marL="3200400" marR="0" lvl="6"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7pPr>
            <a:lvl8pPr marL="3657600" marR="0" lvl="7"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8pPr>
            <a:lvl9pPr marL="4114800" marR="0" lvl="8"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9pPr>
          </a:lstStyle>
          <a:p>
            <a:pPr marL="0" indent="0">
              <a:buFont typeface="Albert Sans"/>
              <a:buNone/>
            </a:pPr>
            <a:r>
              <a:rPr lang="uk-UA" sz="2200" dirty="0">
                <a:latin typeface="Manrope" pitchFamily="2" charset="0"/>
              </a:rPr>
              <a:t>Вся взаємодія в додатку захищена за допомогою JWT токенів</a:t>
            </a:r>
          </a:p>
        </p:txBody>
      </p:sp>
    </p:spTree>
    <p:extLst>
      <p:ext uri="{BB962C8B-B14F-4D97-AF65-F5344CB8AC3E}">
        <p14:creationId xmlns:p14="http://schemas.microsoft.com/office/powerpoint/2010/main" val="4146274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5" name="Рисунок 4">
            <a:extLst>
              <a:ext uri="{FF2B5EF4-FFF2-40B4-BE49-F238E27FC236}">
                <a16:creationId xmlns:a16="http://schemas.microsoft.com/office/drawing/2014/main" id="{15B9F904-58C4-419F-8B9F-6EE613D9FFED}"/>
              </a:ext>
            </a:extLst>
          </p:cNvPr>
          <p:cNvPicPr>
            <a:picLocks noChangeAspect="1"/>
          </p:cNvPicPr>
          <p:nvPr/>
        </p:nvPicPr>
        <p:blipFill>
          <a:blip r:embed="rId3"/>
          <a:stretch>
            <a:fillRect/>
          </a:stretch>
        </p:blipFill>
        <p:spPr>
          <a:xfrm>
            <a:off x="6829425" y="0"/>
            <a:ext cx="2314575" cy="5143500"/>
          </a:xfrm>
          <a:prstGeom prst="rect">
            <a:avLst/>
          </a:prstGeom>
        </p:spPr>
      </p:pic>
      <p:sp>
        <p:nvSpPr>
          <p:cNvPr id="6" name="Google Shape;257;p42">
            <a:extLst>
              <a:ext uri="{FF2B5EF4-FFF2-40B4-BE49-F238E27FC236}">
                <a16:creationId xmlns:a16="http://schemas.microsoft.com/office/drawing/2014/main" id="{31D35190-3C0F-42EF-93D4-1FF7386FD28A}"/>
              </a:ext>
            </a:extLst>
          </p:cNvPr>
          <p:cNvSpPr txBox="1">
            <a:spLocks/>
          </p:cNvSpPr>
          <p:nvPr/>
        </p:nvSpPr>
        <p:spPr>
          <a:xfrm>
            <a:off x="2818079" y="2962824"/>
            <a:ext cx="3856800" cy="189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1pPr>
            <a:lvl2pPr marL="914400" marR="0" lvl="1"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2pPr>
            <a:lvl3pPr marL="1371600" marR="0" lvl="2"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3pPr>
            <a:lvl4pPr marL="1828800" marR="0" lvl="3"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4pPr>
            <a:lvl5pPr marL="2286000" marR="0" lvl="4"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5pPr>
            <a:lvl6pPr marL="2743200" marR="0" lvl="5"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6pPr>
            <a:lvl7pPr marL="3200400" marR="0" lvl="6"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7pPr>
            <a:lvl8pPr marL="3657600" marR="0" lvl="7"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8pPr>
            <a:lvl9pPr marL="4114800" marR="0" lvl="8"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9pPr>
          </a:lstStyle>
          <a:p>
            <a:pPr marL="0" indent="0" algn="r">
              <a:buFont typeface="Albert Sans"/>
              <a:buNone/>
            </a:pPr>
            <a:r>
              <a:rPr lang="uk-UA" sz="2200" dirty="0">
                <a:latin typeface="Manrope" pitchFamily="2" charset="0"/>
              </a:rPr>
              <a:t>Зручний вивід відповіді від віртуальної машини</a:t>
            </a:r>
          </a:p>
        </p:txBody>
      </p:sp>
      <p:pic>
        <p:nvPicPr>
          <p:cNvPr id="8" name="Рисунок 7">
            <a:extLst>
              <a:ext uri="{FF2B5EF4-FFF2-40B4-BE49-F238E27FC236}">
                <a16:creationId xmlns:a16="http://schemas.microsoft.com/office/drawing/2014/main" id="{D8C897D3-98B4-499E-B8E9-86788712E7F5}"/>
              </a:ext>
            </a:extLst>
          </p:cNvPr>
          <p:cNvPicPr>
            <a:picLocks noChangeAspect="1"/>
          </p:cNvPicPr>
          <p:nvPr/>
        </p:nvPicPr>
        <p:blipFill>
          <a:blip r:embed="rId4"/>
          <a:stretch>
            <a:fillRect/>
          </a:stretch>
        </p:blipFill>
        <p:spPr>
          <a:xfrm>
            <a:off x="0" y="0"/>
            <a:ext cx="2314575" cy="5143500"/>
          </a:xfrm>
          <a:prstGeom prst="rect">
            <a:avLst/>
          </a:prstGeom>
        </p:spPr>
      </p:pic>
      <p:sp>
        <p:nvSpPr>
          <p:cNvPr id="10" name="Google Shape;257;p42">
            <a:extLst>
              <a:ext uri="{FF2B5EF4-FFF2-40B4-BE49-F238E27FC236}">
                <a16:creationId xmlns:a16="http://schemas.microsoft.com/office/drawing/2014/main" id="{442637B3-4E95-4509-A55C-EB26E1597E7F}"/>
              </a:ext>
            </a:extLst>
          </p:cNvPr>
          <p:cNvSpPr txBox="1">
            <a:spLocks/>
          </p:cNvSpPr>
          <p:nvPr/>
        </p:nvSpPr>
        <p:spPr>
          <a:xfrm>
            <a:off x="2469121" y="95127"/>
            <a:ext cx="3856800" cy="189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1pPr>
            <a:lvl2pPr marL="914400" marR="0" lvl="1"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2pPr>
            <a:lvl3pPr marL="1371600" marR="0" lvl="2"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3pPr>
            <a:lvl4pPr marL="1828800" marR="0" lvl="3"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4pPr>
            <a:lvl5pPr marL="2286000" marR="0" lvl="4"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5pPr>
            <a:lvl6pPr marL="2743200" marR="0" lvl="5"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6pPr>
            <a:lvl7pPr marL="3200400" marR="0" lvl="6"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7pPr>
            <a:lvl8pPr marL="3657600" marR="0" lvl="7"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8pPr>
            <a:lvl9pPr marL="4114800" marR="0" lvl="8"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9pPr>
          </a:lstStyle>
          <a:p>
            <a:pPr marL="0" indent="0">
              <a:buFont typeface="Albert Sans"/>
              <a:buNone/>
            </a:pPr>
            <a:r>
              <a:rPr lang="uk-UA" sz="2200" dirty="0">
                <a:latin typeface="Manrope" pitchFamily="2" charset="0"/>
              </a:rPr>
              <a:t>Зручний обмін файлами між користувачем та віртуальною машиною</a:t>
            </a:r>
          </a:p>
        </p:txBody>
      </p:sp>
    </p:spTree>
    <p:extLst>
      <p:ext uri="{BB962C8B-B14F-4D97-AF65-F5344CB8AC3E}">
        <p14:creationId xmlns:p14="http://schemas.microsoft.com/office/powerpoint/2010/main" val="885208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6" name="Рисунок 5">
            <a:extLst>
              <a:ext uri="{FF2B5EF4-FFF2-40B4-BE49-F238E27FC236}">
                <a16:creationId xmlns:a16="http://schemas.microsoft.com/office/drawing/2014/main" id="{D9623228-35C9-4F50-A12B-4CC214AF25B4}"/>
              </a:ext>
            </a:extLst>
          </p:cNvPr>
          <p:cNvPicPr>
            <a:picLocks noChangeAspect="1"/>
          </p:cNvPicPr>
          <p:nvPr/>
        </p:nvPicPr>
        <p:blipFill>
          <a:blip r:embed="rId3"/>
          <a:stretch>
            <a:fillRect/>
          </a:stretch>
        </p:blipFill>
        <p:spPr>
          <a:xfrm>
            <a:off x="0" y="0"/>
            <a:ext cx="2314575" cy="5143500"/>
          </a:xfrm>
          <a:prstGeom prst="rect">
            <a:avLst/>
          </a:prstGeom>
        </p:spPr>
      </p:pic>
      <p:pic>
        <p:nvPicPr>
          <p:cNvPr id="8" name="Рисунок 7">
            <a:extLst>
              <a:ext uri="{FF2B5EF4-FFF2-40B4-BE49-F238E27FC236}">
                <a16:creationId xmlns:a16="http://schemas.microsoft.com/office/drawing/2014/main" id="{EC9C6DD8-EA89-4806-ABBE-98A43AF87679}"/>
              </a:ext>
            </a:extLst>
          </p:cNvPr>
          <p:cNvPicPr>
            <a:picLocks noChangeAspect="1"/>
          </p:cNvPicPr>
          <p:nvPr/>
        </p:nvPicPr>
        <p:blipFill>
          <a:blip r:embed="rId4"/>
          <a:stretch>
            <a:fillRect/>
          </a:stretch>
        </p:blipFill>
        <p:spPr>
          <a:xfrm>
            <a:off x="6829425" y="0"/>
            <a:ext cx="2314575" cy="5143500"/>
          </a:xfrm>
          <a:prstGeom prst="rect">
            <a:avLst/>
          </a:prstGeom>
        </p:spPr>
      </p:pic>
      <p:sp>
        <p:nvSpPr>
          <p:cNvPr id="10" name="Google Shape;257;p42">
            <a:extLst>
              <a:ext uri="{FF2B5EF4-FFF2-40B4-BE49-F238E27FC236}">
                <a16:creationId xmlns:a16="http://schemas.microsoft.com/office/drawing/2014/main" id="{4474815D-CB4C-4F96-8E4E-DFD60F52A0D6}"/>
              </a:ext>
            </a:extLst>
          </p:cNvPr>
          <p:cNvSpPr txBox="1">
            <a:spLocks noGrp="1"/>
          </p:cNvSpPr>
          <p:nvPr>
            <p:ph type="body" idx="1"/>
          </p:nvPr>
        </p:nvSpPr>
        <p:spPr>
          <a:xfrm>
            <a:off x="2643600" y="1624350"/>
            <a:ext cx="3856800" cy="189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uk-UA" sz="2200" dirty="0">
                <a:latin typeface="Manrope" pitchFamily="2" charset="0"/>
              </a:rPr>
              <a:t>Користувач має можливість змінювати дані віртуальної машини, та навіть видаляти їх</a:t>
            </a:r>
          </a:p>
        </p:txBody>
      </p:sp>
    </p:spTree>
    <p:extLst>
      <p:ext uri="{BB962C8B-B14F-4D97-AF65-F5344CB8AC3E}">
        <p14:creationId xmlns:p14="http://schemas.microsoft.com/office/powerpoint/2010/main" val="2611028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7" name="Google Shape;257;p42"/>
          <p:cNvSpPr txBox="1">
            <a:spLocks noGrp="1"/>
          </p:cNvSpPr>
          <p:nvPr>
            <p:ph type="body" idx="1"/>
          </p:nvPr>
        </p:nvSpPr>
        <p:spPr>
          <a:xfrm>
            <a:off x="2737084" y="200306"/>
            <a:ext cx="3856800" cy="1894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uk-UA" sz="2400" dirty="0">
                <a:latin typeface="Manrope" pitchFamily="2" charset="0"/>
              </a:rPr>
              <a:t>Користувач завжди може звернутися за порадою до </a:t>
            </a:r>
            <a:r>
              <a:rPr lang="en-US" sz="2400" dirty="0">
                <a:latin typeface="Manrope" pitchFamily="2" charset="0"/>
              </a:rPr>
              <a:t>ChatGPT</a:t>
            </a:r>
            <a:endParaRPr lang="uk-UA" sz="2400" dirty="0">
              <a:latin typeface="Manrope" pitchFamily="2" charset="0"/>
            </a:endParaRPr>
          </a:p>
        </p:txBody>
      </p:sp>
      <p:pic>
        <p:nvPicPr>
          <p:cNvPr id="3" name="Рисунок 2">
            <a:extLst>
              <a:ext uri="{FF2B5EF4-FFF2-40B4-BE49-F238E27FC236}">
                <a16:creationId xmlns:a16="http://schemas.microsoft.com/office/drawing/2014/main" id="{2E7F2DE1-8B85-472D-AAB2-F6B588453377}"/>
              </a:ext>
            </a:extLst>
          </p:cNvPr>
          <p:cNvPicPr>
            <a:picLocks noChangeAspect="1"/>
          </p:cNvPicPr>
          <p:nvPr/>
        </p:nvPicPr>
        <p:blipFill>
          <a:blip r:embed="rId3"/>
          <a:stretch>
            <a:fillRect/>
          </a:stretch>
        </p:blipFill>
        <p:spPr>
          <a:xfrm>
            <a:off x="6829425" y="0"/>
            <a:ext cx="2314575" cy="5143500"/>
          </a:xfrm>
          <a:prstGeom prst="rect">
            <a:avLst/>
          </a:prstGeom>
        </p:spPr>
      </p:pic>
      <p:pic>
        <p:nvPicPr>
          <p:cNvPr id="4" name="Рисунок 3">
            <a:extLst>
              <a:ext uri="{FF2B5EF4-FFF2-40B4-BE49-F238E27FC236}">
                <a16:creationId xmlns:a16="http://schemas.microsoft.com/office/drawing/2014/main" id="{B86A3202-EC66-41DC-A4F8-2F2D51A5AE20}"/>
              </a:ext>
            </a:extLst>
          </p:cNvPr>
          <p:cNvPicPr>
            <a:picLocks noChangeAspect="1"/>
          </p:cNvPicPr>
          <p:nvPr/>
        </p:nvPicPr>
        <p:blipFill>
          <a:blip r:embed="rId4"/>
          <a:stretch>
            <a:fillRect/>
          </a:stretch>
        </p:blipFill>
        <p:spPr>
          <a:xfrm>
            <a:off x="0" y="0"/>
            <a:ext cx="2314575" cy="5143500"/>
          </a:xfrm>
          <a:prstGeom prst="rect">
            <a:avLst/>
          </a:prstGeom>
        </p:spPr>
      </p:pic>
      <p:sp>
        <p:nvSpPr>
          <p:cNvPr id="5" name="Google Shape;257;p42">
            <a:extLst>
              <a:ext uri="{FF2B5EF4-FFF2-40B4-BE49-F238E27FC236}">
                <a16:creationId xmlns:a16="http://schemas.microsoft.com/office/drawing/2014/main" id="{C53BC370-AFF9-4660-B775-6B4AD4898B3D}"/>
              </a:ext>
            </a:extLst>
          </p:cNvPr>
          <p:cNvSpPr txBox="1">
            <a:spLocks/>
          </p:cNvSpPr>
          <p:nvPr/>
        </p:nvSpPr>
        <p:spPr>
          <a:xfrm>
            <a:off x="2550116" y="3123809"/>
            <a:ext cx="3856800" cy="189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1pPr>
            <a:lvl2pPr marL="914400" marR="0" lvl="1"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2pPr>
            <a:lvl3pPr marL="1371600" marR="0" lvl="2"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3pPr>
            <a:lvl4pPr marL="1828800" marR="0" lvl="3"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4pPr>
            <a:lvl5pPr marL="2286000" marR="0" lvl="4"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5pPr>
            <a:lvl6pPr marL="2743200" marR="0" lvl="5"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6pPr>
            <a:lvl7pPr marL="3200400" marR="0" lvl="6"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7pPr>
            <a:lvl8pPr marL="3657600" marR="0" lvl="7"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8pPr>
            <a:lvl9pPr marL="4114800" marR="0" lvl="8"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9pPr>
          </a:lstStyle>
          <a:p>
            <a:pPr marL="0" indent="0">
              <a:buFont typeface="Albert Sans"/>
              <a:buNone/>
            </a:pPr>
            <a:r>
              <a:rPr lang="uk-UA" sz="2200" dirty="0">
                <a:latin typeface="Manrope" pitchFamily="2" charset="0"/>
              </a:rPr>
              <a:t>Користувач може користуватися системою тією мовою, якою зручно</a:t>
            </a:r>
          </a:p>
        </p:txBody>
      </p:sp>
    </p:spTree>
    <p:extLst>
      <p:ext uri="{BB962C8B-B14F-4D97-AF65-F5344CB8AC3E}">
        <p14:creationId xmlns:p14="http://schemas.microsoft.com/office/powerpoint/2010/main" val="2893669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6" name="Google Shape;242;p40">
            <a:extLst>
              <a:ext uri="{FF2B5EF4-FFF2-40B4-BE49-F238E27FC236}">
                <a16:creationId xmlns:a16="http://schemas.microsoft.com/office/drawing/2014/main" id="{D4877F57-3B67-4486-A82F-E1BDDAA81BFF}"/>
              </a:ext>
            </a:extLst>
          </p:cNvPr>
          <p:cNvSpPr txBox="1">
            <a:spLocks noGrp="1"/>
          </p:cNvSpPr>
          <p:nvPr>
            <p:ph type="title"/>
          </p:nvPr>
        </p:nvSpPr>
        <p:spPr>
          <a:xfrm>
            <a:off x="2864332" y="232346"/>
            <a:ext cx="5925300" cy="1250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uk-UA" sz="4000" dirty="0">
                <a:latin typeface="Roboto" panose="02000000000000000000" pitchFamily="2" charset="0"/>
                <a:ea typeface="Roboto" panose="02000000000000000000" pitchFamily="2" charset="0"/>
              </a:rPr>
              <a:t>Метрики</a:t>
            </a:r>
            <a:endParaRPr sz="4000" dirty="0">
              <a:latin typeface="Roboto" panose="02000000000000000000" pitchFamily="2" charset="0"/>
              <a:ea typeface="Roboto" panose="02000000000000000000" pitchFamily="2" charset="0"/>
            </a:endParaRPr>
          </a:p>
        </p:txBody>
      </p:sp>
      <p:pic>
        <p:nvPicPr>
          <p:cNvPr id="7" name="Рисунок 6">
            <a:extLst>
              <a:ext uri="{FF2B5EF4-FFF2-40B4-BE49-F238E27FC236}">
                <a16:creationId xmlns:a16="http://schemas.microsoft.com/office/drawing/2014/main" id="{6577CF43-934E-4D9C-98DE-C98BD00B9D5D}"/>
              </a:ext>
            </a:extLst>
          </p:cNvPr>
          <p:cNvPicPr>
            <a:picLocks noChangeAspect="1"/>
          </p:cNvPicPr>
          <p:nvPr/>
        </p:nvPicPr>
        <p:blipFill>
          <a:blip r:embed="rId3"/>
          <a:stretch>
            <a:fillRect/>
          </a:stretch>
        </p:blipFill>
        <p:spPr>
          <a:xfrm>
            <a:off x="278201" y="483483"/>
            <a:ext cx="4037527" cy="2691685"/>
          </a:xfrm>
          <a:prstGeom prst="rect">
            <a:avLst/>
          </a:prstGeom>
        </p:spPr>
      </p:pic>
      <p:pic>
        <p:nvPicPr>
          <p:cNvPr id="9" name="Рисунок 8">
            <a:extLst>
              <a:ext uri="{FF2B5EF4-FFF2-40B4-BE49-F238E27FC236}">
                <a16:creationId xmlns:a16="http://schemas.microsoft.com/office/drawing/2014/main" id="{00FAE92C-DC16-4188-81AA-6A999D56B919}"/>
              </a:ext>
            </a:extLst>
          </p:cNvPr>
          <p:cNvPicPr>
            <a:picLocks noChangeAspect="1"/>
          </p:cNvPicPr>
          <p:nvPr/>
        </p:nvPicPr>
        <p:blipFill>
          <a:blip r:embed="rId4"/>
          <a:stretch>
            <a:fillRect/>
          </a:stretch>
        </p:blipFill>
        <p:spPr>
          <a:xfrm>
            <a:off x="4520498" y="1924135"/>
            <a:ext cx="4480529" cy="2987019"/>
          </a:xfrm>
          <a:prstGeom prst="rect">
            <a:avLst/>
          </a:prstGeom>
        </p:spPr>
      </p:pic>
    </p:spTree>
    <p:extLst>
      <p:ext uri="{BB962C8B-B14F-4D97-AF65-F5344CB8AC3E}">
        <p14:creationId xmlns:p14="http://schemas.microsoft.com/office/powerpoint/2010/main" val="3708141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A898319D-7DF6-40B8-8DC9-5C05D2A08FE2}"/>
              </a:ext>
            </a:extLst>
          </p:cNvPr>
          <p:cNvSpPr>
            <a:spLocks noGrp="1"/>
          </p:cNvSpPr>
          <p:nvPr>
            <p:ph type="title"/>
          </p:nvPr>
        </p:nvSpPr>
        <p:spPr>
          <a:xfrm>
            <a:off x="218942" y="195616"/>
            <a:ext cx="5074269" cy="548700"/>
          </a:xfrm>
        </p:spPr>
        <p:txBody>
          <a:bodyPr/>
          <a:lstStyle/>
          <a:p>
            <a:r>
              <a:rPr lang="uk-UA" sz="4000" dirty="0">
                <a:latin typeface="Roboto" panose="02000000000000000000" pitchFamily="2" charset="0"/>
                <a:ea typeface="Roboto" panose="02000000000000000000" pitchFamily="2" charset="0"/>
              </a:rPr>
              <a:t>Висновки</a:t>
            </a:r>
          </a:p>
        </p:txBody>
      </p:sp>
      <p:sp>
        <p:nvSpPr>
          <p:cNvPr id="4" name="Місце для тексту 3">
            <a:extLst>
              <a:ext uri="{FF2B5EF4-FFF2-40B4-BE49-F238E27FC236}">
                <a16:creationId xmlns:a16="http://schemas.microsoft.com/office/drawing/2014/main" id="{3E6B4C5D-ACB7-4170-908C-7A385EA894D1}"/>
              </a:ext>
            </a:extLst>
          </p:cNvPr>
          <p:cNvSpPr>
            <a:spLocks noGrp="1"/>
          </p:cNvSpPr>
          <p:nvPr>
            <p:ph type="body" idx="1"/>
          </p:nvPr>
        </p:nvSpPr>
        <p:spPr>
          <a:xfrm>
            <a:off x="173865" y="744316"/>
            <a:ext cx="8751193" cy="4399184"/>
          </a:xfrm>
        </p:spPr>
        <p:txBody>
          <a:bodyPr/>
          <a:lstStyle/>
          <a:p>
            <a:pPr marL="609600" indent="-457200">
              <a:buFont typeface="+mj-lt"/>
              <a:buAutoNum type="arabicPeriod"/>
            </a:pPr>
            <a:r>
              <a:rPr lang="uk-UA" sz="2000" dirty="0">
                <a:latin typeface="Manrope" pitchFamily="2" charset="0"/>
              </a:rPr>
              <a:t>Було сформульовано проблему та визначено необхідний функціонал</a:t>
            </a:r>
          </a:p>
          <a:p>
            <a:pPr marL="609600" indent="-457200">
              <a:buFont typeface="+mj-lt"/>
              <a:buAutoNum type="arabicPeriod"/>
            </a:pPr>
            <a:r>
              <a:rPr lang="uk-UA" sz="2000" dirty="0">
                <a:latin typeface="Manrope" pitchFamily="2" charset="0"/>
              </a:rPr>
              <a:t>Використано технології</a:t>
            </a:r>
            <a:r>
              <a:rPr lang="en-US" sz="2000" dirty="0">
                <a:latin typeface="Manrope" pitchFamily="2" charset="0"/>
              </a:rPr>
              <a:t>: </a:t>
            </a:r>
            <a:r>
              <a:rPr lang="uk-UA" sz="2000" dirty="0">
                <a:latin typeface="Manrope" pitchFamily="2" charset="0"/>
              </a:rPr>
              <a:t> </a:t>
            </a:r>
            <a:r>
              <a:rPr lang="en-US" sz="2000" dirty="0">
                <a:latin typeface="Manrope" pitchFamily="2" charset="0"/>
              </a:rPr>
              <a:t>C#, Python, MS SQL Server, Redis, Entity Framework Core</a:t>
            </a:r>
            <a:r>
              <a:rPr lang="uk-UA" sz="2000" dirty="0">
                <a:latin typeface="Manrope" pitchFamily="2" charset="0"/>
              </a:rPr>
              <a:t>, </a:t>
            </a:r>
            <a:r>
              <a:rPr lang="en-US" sz="2000" dirty="0">
                <a:latin typeface="Manrope" pitchFamily="2" charset="0"/>
              </a:rPr>
              <a:t>SSH.NET</a:t>
            </a:r>
            <a:r>
              <a:rPr lang="uk-UA" sz="2000" dirty="0">
                <a:latin typeface="Manrope" pitchFamily="2" charset="0"/>
              </a:rPr>
              <a:t> та </a:t>
            </a:r>
            <a:r>
              <a:rPr lang="en-US" sz="2000" dirty="0">
                <a:latin typeface="Manrope" pitchFamily="2" charset="0"/>
              </a:rPr>
              <a:t>Telegram.Bot.</a:t>
            </a:r>
          </a:p>
          <a:p>
            <a:pPr marL="609600" indent="-457200">
              <a:buFont typeface="+mj-lt"/>
              <a:buAutoNum type="arabicPeriod"/>
            </a:pPr>
            <a:r>
              <a:rPr lang="uk-UA" sz="2000" dirty="0">
                <a:latin typeface="Manrope" pitchFamily="2" charset="0"/>
              </a:rPr>
              <a:t>Було розроблено серверну частину, яка повністю виконує всі поставленні завдання</a:t>
            </a:r>
          </a:p>
          <a:p>
            <a:pPr marL="609600" indent="-457200">
              <a:buFont typeface="+mj-lt"/>
              <a:buAutoNum type="arabicPeriod"/>
            </a:pPr>
            <a:r>
              <a:rPr lang="uk-UA" sz="2000" dirty="0">
                <a:latin typeface="Manrope" pitchFamily="2" charset="0"/>
              </a:rPr>
              <a:t>В проект було інтегровано </a:t>
            </a:r>
            <a:r>
              <a:rPr lang="en-US" sz="2000" dirty="0">
                <a:latin typeface="Manrope" pitchFamily="2" charset="0"/>
              </a:rPr>
              <a:t>Telegram Bot Api</a:t>
            </a:r>
            <a:r>
              <a:rPr lang="uk-UA" sz="2000" dirty="0">
                <a:latin typeface="Manrope" pitchFamily="2" charset="0"/>
              </a:rPr>
              <a:t>, що дозволило створити зручний інтерфейс для будь-якого пристрою</a:t>
            </a:r>
          </a:p>
          <a:p>
            <a:pPr marL="609600" indent="-457200">
              <a:buFont typeface="+mj-lt"/>
              <a:buAutoNum type="arabicPeriod"/>
            </a:pPr>
            <a:r>
              <a:rPr lang="uk-UA" sz="2000" dirty="0">
                <a:latin typeface="Manrope" pitchFamily="2" charset="0"/>
              </a:rPr>
              <a:t>Систему було протестовано. Всі знайдені баги були виправлені</a:t>
            </a:r>
            <a:br>
              <a:rPr lang="uk-UA" sz="2000" dirty="0">
                <a:latin typeface="Manrope" pitchFamily="2" charset="0"/>
              </a:rPr>
            </a:br>
            <a:endParaRPr lang="uk-UA" sz="2000" dirty="0">
              <a:latin typeface="Manrope" pitchFamily="2" charset="0"/>
            </a:endParaRPr>
          </a:p>
          <a:p>
            <a:pPr marL="152400" indent="0">
              <a:buNone/>
            </a:pPr>
            <a:r>
              <a:rPr lang="uk-UA" sz="2000" dirty="0">
                <a:latin typeface="Manrope" pitchFamily="2" charset="0"/>
              </a:rPr>
              <a:t>Реалізований проект, складається з 2 частин. В поєднанні вони створюють зручний кишеньковий додаток, який вирішує поставлену проблему</a:t>
            </a:r>
          </a:p>
        </p:txBody>
      </p:sp>
    </p:spTree>
    <p:extLst>
      <p:ext uri="{BB962C8B-B14F-4D97-AF65-F5344CB8AC3E}">
        <p14:creationId xmlns:p14="http://schemas.microsoft.com/office/powerpoint/2010/main" val="1828455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0"/>
          <p:cNvSpPr txBox="1">
            <a:spLocks noGrp="1"/>
          </p:cNvSpPr>
          <p:nvPr>
            <p:ph type="subTitle" idx="1"/>
          </p:nvPr>
        </p:nvSpPr>
        <p:spPr>
          <a:xfrm>
            <a:off x="0" y="0"/>
            <a:ext cx="9144000" cy="514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600" b="1" dirty="0">
                <a:latin typeface="Roboto" panose="02000000000000000000" pitchFamily="2" charset="0"/>
                <a:ea typeface="Roboto" panose="02000000000000000000" pitchFamily="2" charset="0"/>
              </a:rPr>
              <a:t>Q&amp;A</a:t>
            </a:r>
            <a:endParaRPr sz="6600" b="1" dirty="0">
              <a:latin typeface="Roboto" panose="02000000000000000000" pitchFamily="2" charset="0"/>
              <a:ea typeface="Roboto" panose="02000000000000000000" pitchFamily="2" charset="0"/>
            </a:endParaRPr>
          </a:p>
        </p:txBody>
      </p:sp>
      <p:cxnSp>
        <p:nvCxnSpPr>
          <p:cNvPr id="380" name="Google Shape;380;p50">
            <a:hlinkClick r:id="" action="ppaction://hlinkshowjump?jump=nextslide"/>
          </p:cNvPr>
          <p:cNvCxnSpPr/>
          <p:nvPr/>
        </p:nvCxnSpPr>
        <p:spPr>
          <a:xfrm>
            <a:off x="715100" y="729100"/>
            <a:ext cx="483300" cy="0"/>
          </a:xfrm>
          <a:prstGeom prst="straightConnector1">
            <a:avLst/>
          </a:prstGeom>
          <a:noFill/>
          <a:ln w="9525"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2551569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0"/>
          <p:cNvSpPr txBox="1">
            <a:spLocks noGrp="1"/>
          </p:cNvSpPr>
          <p:nvPr>
            <p:ph type="title"/>
          </p:nvPr>
        </p:nvSpPr>
        <p:spPr>
          <a:xfrm>
            <a:off x="720000" y="535000"/>
            <a:ext cx="5925300" cy="125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sz="4000" dirty="0">
                <a:latin typeface="Roboto" panose="02000000000000000000" pitchFamily="2" charset="0"/>
                <a:ea typeface="Roboto" panose="02000000000000000000" pitchFamily="2" charset="0"/>
              </a:rPr>
              <a:t>Актуальність</a:t>
            </a:r>
            <a:endParaRPr sz="4000" dirty="0">
              <a:latin typeface="Roboto" panose="02000000000000000000" pitchFamily="2" charset="0"/>
              <a:ea typeface="Roboto" panose="02000000000000000000" pitchFamily="2" charset="0"/>
            </a:endParaRPr>
          </a:p>
        </p:txBody>
      </p:sp>
      <p:sp>
        <p:nvSpPr>
          <p:cNvPr id="243" name="Google Shape;243;p40"/>
          <p:cNvSpPr txBox="1">
            <a:spLocks noGrp="1"/>
          </p:cNvSpPr>
          <p:nvPr>
            <p:ph type="subTitle" idx="1"/>
          </p:nvPr>
        </p:nvSpPr>
        <p:spPr>
          <a:xfrm>
            <a:off x="3503054" y="2414797"/>
            <a:ext cx="4925746" cy="219370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sz="2200" dirty="0">
                <a:latin typeface="Manrope" pitchFamily="2" charset="0"/>
              </a:rPr>
              <a:t>Багато девопсів стикаються з тим, що проекти, над якими вони працюють, потребують прямого втручання, проте люди не можуть постійно перебувати на робочому місці</a:t>
            </a:r>
            <a:endParaRPr sz="2200" dirty="0">
              <a:latin typeface="Manrope" pitchFamily="2" charset="0"/>
            </a:endParaRPr>
          </a:p>
        </p:txBody>
      </p:sp>
      <p:cxnSp>
        <p:nvCxnSpPr>
          <p:cNvPr id="244" name="Google Shape;244;p40">
            <a:hlinkClick r:id="" action="ppaction://hlinkshowjump?jump=nextslide"/>
          </p:cNvPr>
          <p:cNvCxnSpPr/>
          <p:nvPr/>
        </p:nvCxnSpPr>
        <p:spPr>
          <a:xfrm>
            <a:off x="715100" y="4414400"/>
            <a:ext cx="483300" cy="0"/>
          </a:xfrm>
          <a:prstGeom prst="straightConnector1">
            <a:avLst/>
          </a:prstGeom>
          <a:noFill/>
          <a:ln w="9525" cap="flat" cmpd="sng">
            <a:solidFill>
              <a:schemeClr val="dk1"/>
            </a:solidFill>
            <a:prstDash val="solid"/>
            <a:round/>
            <a:headEnd type="non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1"/>
          <p:cNvSpPr txBox="1">
            <a:spLocks noGrp="1"/>
          </p:cNvSpPr>
          <p:nvPr>
            <p:ph type="subTitle" idx="1"/>
          </p:nvPr>
        </p:nvSpPr>
        <p:spPr>
          <a:xfrm>
            <a:off x="1251697" y="1150761"/>
            <a:ext cx="6640605" cy="284197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uk-UA" sz="2200" dirty="0">
                <a:latin typeface="Manrope" pitchFamily="2" charset="0"/>
              </a:rPr>
              <a:t>Метою розроблюваного застосунку є надання можливості девопсам віддалено, з будь-якої точки</a:t>
            </a:r>
            <a:r>
              <a:rPr lang="en-US" sz="2200" dirty="0">
                <a:latin typeface="Manrope" pitchFamily="2" charset="0"/>
              </a:rPr>
              <a:t> </a:t>
            </a:r>
            <a:r>
              <a:rPr lang="uk-UA" sz="2200" dirty="0">
                <a:latin typeface="Manrope" pitchFamily="2" charset="0"/>
              </a:rPr>
              <a:t>світу, виправляти проблеми, що виникають або просто слідкувати за станом їх віртуальних машин</a:t>
            </a:r>
            <a:endParaRPr sz="2200" dirty="0">
              <a:latin typeface="Manrope" pitchFamily="2" charset="0"/>
            </a:endParaRPr>
          </a:p>
        </p:txBody>
      </p:sp>
      <p:sp>
        <p:nvSpPr>
          <p:cNvPr id="3" name="Заголовок 2">
            <a:extLst>
              <a:ext uri="{FF2B5EF4-FFF2-40B4-BE49-F238E27FC236}">
                <a16:creationId xmlns:a16="http://schemas.microsoft.com/office/drawing/2014/main" id="{7D7E2DC8-7F8D-47F2-AFCF-37A4F19D3FCB}"/>
              </a:ext>
            </a:extLst>
          </p:cNvPr>
          <p:cNvSpPr>
            <a:spLocks noGrp="1"/>
          </p:cNvSpPr>
          <p:nvPr>
            <p:ph type="title"/>
          </p:nvPr>
        </p:nvSpPr>
        <p:spPr>
          <a:xfrm>
            <a:off x="2878434" y="399265"/>
            <a:ext cx="5074269" cy="548700"/>
          </a:xfrm>
        </p:spPr>
        <p:txBody>
          <a:bodyPr/>
          <a:lstStyle/>
          <a:p>
            <a:pPr algn="r"/>
            <a:r>
              <a:rPr lang="uk-UA" sz="4000" dirty="0">
                <a:latin typeface="Roboto" panose="02000000000000000000" pitchFamily="2" charset="0"/>
                <a:ea typeface="Roboto" panose="02000000000000000000" pitchFamily="2" charset="0"/>
              </a:rPr>
              <a:t>Мета</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0"/>
          <p:cNvSpPr txBox="1">
            <a:spLocks noGrp="1"/>
          </p:cNvSpPr>
          <p:nvPr>
            <p:ph type="subTitle" idx="1"/>
          </p:nvPr>
        </p:nvSpPr>
        <p:spPr>
          <a:xfrm>
            <a:off x="592428" y="1233740"/>
            <a:ext cx="4044799" cy="3402651"/>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anrope" pitchFamily="2" charset="0"/>
              <a:buChar char="–"/>
            </a:pPr>
            <a:r>
              <a:rPr lang="uk-UA" sz="2200" dirty="0">
                <a:latin typeface="Manrope" pitchFamily="2" charset="0"/>
              </a:rPr>
              <a:t>Розробити можливість авторизації та реєстрації</a:t>
            </a:r>
          </a:p>
          <a:p>
            <a:pPr marL="342900" lvl="0" indent="-342900" algn="l" rtl="0">
              <a:spcBef>
                <a:spcPts val="0"/>
              </a:spcBef>
              <a:spcAft>
                <a:spcPts val="0"/>
              </a:spcAft>
              <a:buFont typeface="Manrope" pitchFamily="2" charset="0"/>
              <a:buChar char="–"/>
            </a:pPr>
            <a:r>
              <a:rPr lang="uk-UA" sz="2200" dirty="0">
                <a:latin typeface="Manrope" pitchFamily="2" charset="0"/>
              </a:rPr>
              <a:t>Розробити  клієнт </a:t>
            </a:r>
            <a:r>
              <a:rPr lang="en-US" sz="2200" dirty="0">
                <a:latin typeface="Manrope" pitchFamily="2" charset="0"/>
              </a:rPr>
              <a:t>SSH-</a:t>
            </a:r>
            <a:r>
              <a:rPr lang="uk-UA" sz="2200" dirty="0">
                <a:latin typeface="Manrope" pitchFamily="2" charset="0"/>
              </a:rPr>
              <a:t>підключення</a:t>
            </a:r>
          </a:p>
          <a:p>
            <a:pPr marL="342900" lvl="0" indent="-342900" algn="l" rtl="0">
              <a:spcBef>
                <a:spcPts val="0"/>
              </a:spcBef>
              <a:spcAft>
                <a:spcPts val="0"/>
              </a:spcAft>
              <a:buFont typeface="Manrope" pitchFamily="2" charset="0"/>
              <a:buChar char="–"/>
            </a:pPr>
            <a:r>
              <a:rPr lang="uk-UA" sz="2200" dirty="0">
                <a:latin typeface="Manrope" pitchFamily="2" charset="0"/>
              </a:rPr>
              <a:t>Розробити клієнт </a:t>
            </a:r>
            <a:r>
              <a:rPr lang="en-US" sz="2200" dirty="0">
                <a:latin typeface="Manrope" pitchFamily="2" charset="0"/>
              </a:rPr>
              <a:t>SFTP-</a:t>
            </a:r>
            <a:r>
              <a:rPr lang="uk-UA" sz="2200" dirty="0">
                <a:latin typeface="Manrope" pitchFamily="2" charset="0"/>
              </a:rPr>
              <a:t>підключення</a:t>
            </a:r>
          </a:p>
          <a:p>
            <a:pPr marL="342900" lvl="0" indent="-342900" algn="l" rtl="0">
              <a:spcBef>
                <a:spcPts val="0"/>
              </a:spcBef>
              <a:spcAft>
                <a:spcPts val="0"/>
              </a:spcAft>
              <a:buFont typeface="Manrope" pitchFamily="2" charset="0"/>
              <a:buChar char="–"/>
            </a:pPr>
            <a:r>
              <a:rPr lang="uk-UA" sz="2200" dirty="0">
                <a:latin typeface="Manrope" pitchFamily="2" charset="0"/>
              </a:rPr>
              <a:t>Розробити клієнт збору метрик</a:t>
            </a:r>
          </a:p>
          <a:p>
            <a:pPr marL="342900" indent="-342900">
              <a:buFont typeface="Manrope" pitchFamily="2" charset="0"/>
              <a:buChar char="–"/>
            </a:pPr>
            <a:r>
              <a:rPr lang="uk-UA" sz="2200" dirty="0">
                <a:latin typeface="Manrope" pitchFamily="2" charset="0"/>
              </a:rPr>
              <a:t>Локалізувати систему</a:t>
            </a:r>
          </a:p>
          <a:p>
            <a:pPr marL="342900" lvl="0" indent="-342900" algn="l" rtl="0">
              <a:spcBef>
                <a:spcPts val="0"/>
              </a:spcBef>
              <a:spcAft>
                <a:spcPts val="0"/>
              </a:spcAft>
              <a:buFont typeface="Manrope" pitchFamily="2" charset="0"/>
              <a:buChar char="–"/>
            </a:pPr>
            <a:endParaRPr sz="2200" dirty="0">
              <a:latin typeface="Manrope" pitchFamily="2" charset="0"/>
            </a:endParaRPr>
          </a:p>
        </p:txBody>
      </p:sp>
      <p:cxnSp>
        <p:nvCxnSpPr>
          <p:cNvPr id="380" name="Google Shape;380;p50">
            <a:hlinkClick r:id="" action="ppaction://hlinkshowjump?jump=nextslide"/>
          </p:cNvPr>
          <p:cNvCxnSpPr/>
          <p:nvPr/>
        </p:nvCxnSpPr>
        <p:spPr>
          <a:xfrm>
            <a:off x="715100" y="729100"/>
            <a:ext cx="483300" cy="0"/>
          </a:xfrm>
          <a:prstGeom prst="straightConnector1">
            <a:avLst/>
          </a:prstGeom>
          <a:noFill/>
          <a:ln w="9525" cap="flat" cmpd="sng">
            <a:solidFill>
              <a:schemeClr val="dk1"/>
            </a:solidFill>
            <a:prstDash val="solid"/>
            <a:round/>
            <a:headEnd type="none" w="med" len="med"/>
            <a:tailEnd type="triangle" w="med" len="med"/>
          </a:ln>
        </p:spPr>
      </p:cxnSp>
      <p:sp>
        <p:nvSpPr>
          <p:cNvPr id="4" name="Google Shape;242;p40">
            <a:extLst>
              <a:ext uri="{FF2B5EF4-FFF2-40B4-BE49-F238E27FC236}">
                <a16:creationId xmlns:a16="http://schemas.microsoft.com/office/drawing/2014/main" id="{062ED739-DB64-421C-A05D-3C1E29750087}"/>
              </a:ext>
            </a:extLst>
          </p:cNvPr>
          <p:cNvSpPr txBox="1">
            <a:spLocks/>
          </p:cNvSpPr>
          <p:nvPr/>
        </p:nvSpPr>
        <p:spPr>
          <a:xfrm>
            <a:off x="1448873" y="362315"/>
            <a:ext cx="7560409" cy="1250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uk-UA" sz="4000" dirty="0">
                <a:latin typeface="Roboto" panose="02000000000000000000" pitchFamily="2" charset="0"/>
                <a:ea typeface="Roboto" panose="02000000000000000000" pitchFamily="2" charset="0"/>
              </a:rPr>
              <a:t>Завдання проекту </a:t>
            </a:r>
          </a:p>
        </p:txBody>
      </p:sp>
      <p:sp>
        <p:nvSpPr>
          <p:cNvPr id="5" name="Google Shape;378;p50">
            <a:extLst>
              <a:ext uri="{FF2B5EF4-FFF2-40B4-BE49-F238E27FC236}">
                <a16:creationId xmlns:a16="http://schemas.microsoft.com/office/drawing/2014/main" id="{2306B443-08C9-4F47-B145-6DFE98377B9A}"/>
              </a:ext>
            </a:extLst>
          </p:cNvPr>
          <p:cNvSpPr txBox="1">
            <a:spLocks/>
          </p:cNvSpPr>
          <p:nvPr/>
        </p:nvSpPr>
        <p:spPr>
          <a:xfrm>
            <a:off x="4758744" y="1233740"/>
            <a:ext cx="3792828" cy="34026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500"/>
              <a:buFont typeface="Albert Sans"/>
              <a:buNone/>
              <a:defRPr sz="30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2500"/>
              <a:buFont typeface="Albert Sans"/>
              <a:buNone/>
              <a:defRPr sz="25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2500"/>
              <a:buFont typeface="Albert Sans"/>
              <a:buNone/>
              <a:defRPr sz="25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2500"/>
              <a:buFont typeface="Albert Sans"/>
              <a:buNone/>
              <a:defRPr sz="25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2500"/>
              <a:buFont typeface="Albert Sans"/>
              <a:buNone/>
              <a:defRPr sz="25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2500"/>
              <a:buFont typeface="Albert Sans"/>
              <a:buNone/>
              <a:defRPr sz="25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2500"/>
              <a:buFont typeface="Albert Sans"/>
              <a:buNone/>
              <a:defRPr sz="25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2500"/>
              <a:buFont typeface="Albert Sans"/>
              <a:buNone/>
              <a:defRPr sz="25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2500"/>
              <a:buFont typeface="Albert Sans"/>
              <a:buNone/>
              <a:defRPr sz="2500" b="0" i="0" u="none" strike="noStrike" cap="none">
                <a:solidFill>
                  <a:schemeClr val="dk1"/>
                </a:solidFill>
                <a:latin typeface="Albert Sans"/>
                <a:ea typeface="Albert Sans"/>
                <a:cs typeface="Albert Sans"/>
                <a:sym typeface="Albert Sans"/>
              </a:defRPr>
            </a:lvl9pPr>
          </a:lstStyle>
          <a:p>
            <a:pPr marL="342900" indent="-342900">
              <a:buFont typeface="Manrope" pitchFamily="2" charset="0"/>
              <a:buChar char="–"/>
            </a:pPr>
            <a:r>
              <a:rPr lang="uk-UA" sz="2200" dirty="0">
                <a:latin typeface="Manrope" pitchFamily="2" charset="0"/>
              </a:rPr>
              <a:t>Реалізувати можливість додання віртуальних машин</a:t>
            </a:r>
          </a:p>
          <a:p>
            <a:pPr marL="342900" indent="-342900">
              <a:buFont typeface="Manrope" pitchFamily="2" charset="0"/>
              <a:buChar char="–"/>
            </a:pPr>
            <a:r>
              <a:rPr lang="uk-UA" sz="2200" dirty="0">
                <a:latin typeface="Manrope" pitchFamily="2" charset="0"/>
              </a:rPr>
              <a:t>Розробити модуль маніпуляції акаунтами та машинами</a:t>
            </a:r>
          </a:p>
          <a:p>
            <a:pPr marL="342900" indent="-342900">
              <a:buFont typeface="Manrope" pitchFamily="2" charset="0"/>
              <a:buChar char="–"/>
            </a:pPr>
            <a:r>
              <a:rPr lang="uk-UA" sz="2200" dirty="0">
                <a:latin typeface="Manrope" pitchFamily="2" charset="0"/>
              </a:rPr>
              <a:t>Розробити захищений </a:t>
            </a:r>
            <a:r>
              <a:rPr lang="en-US" sz="2200" dirty="0">
                <a:latin typeface="Manrope" pitchFamily="2" charset="0"/>
              </a:rPr>
              <a:t>API</a:t>
            </a:r>
          </a:p>
          <a:p>
            <a:pPr marL="342900" indent="-342900">
              <a:buFont typeface="Manrope" pitchFamily="2" charset="0"/>
              <a:buChar char="–"/>
            </a:pPr>
            <a:r>
              <a:rPr lang="uk-UA" sz="2200" dirty="0">
                <a:latin typeface="Manrope" pitchFamily="2" charset="0"/>
              </a:rPr>
              <a:t>Інтегрувати в проект </a:t>
            </a:r>
            <a:r>
              <a:rPr lang="en-US" sz="2200" dirty="0">
                <a:latin typeface="Manrope" pitchFamily="2" charset="0"/>
              </a:rPr>
              <a:t>Telegram Bot Api</a:t>
            </a:r>
            <a:endParaRPr lang="uk-UA" sz="2200" dirty="0">
              <a:latin typeface="Manrope" pitchFamily="2" charset="0"/>
            </a:endParaRPr>
          </a:p>
        </p:txBody>
      </p:sp>
    </p:spTree>
    <p:extLst>
      <p:ext uri="{BB962C8B-B14F-4D97-AF65-F5344CB8AC3E}">
        <p14:creationId xmlns:p14="http://schemas.microsoft.com/office/powerpoint/2010/main" val="3318829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0"/>
          <p:cNvSpPr txBox="1">
            <a:spLocks noGrp="1"/>
          </p:cNvSpPr>
          <p:nvPr>
            <p:ph type="title"/>
          </p:nvPr>
        </p:nvSpPr>
        <p:spPr>
          <a:xfrm>
            <a:off x="715100" y="580076"/>
            <a:ext cx="5925300" cy="125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sz="4000" dirty="0">
                <a:latin typeface="Roboto" panose="02000000000000000000" pitchFamily="2" charset="0"/>
                <a:ea typeface="Roboto" panose="02000000000000000000" pitchFamily="2" charset="0"/>
              </a:rPr>
              <a:t>Об</a:t>
            </a:r>
            <a:r>
              <a:rPr lang="en-US" sz="4000" dirty="0">
                <a:latin typeface="Roboto" panose="02000000000000000000" pitchFamily="2" charset="0"/>
                <a:ea typeface="Roboto" panose="02000000000000000000" pitchFamily="2" charset="0"/>
              </a:rPr>
              <a:t>’</a:t>
            </a:r>
            <a:r>
              <a:rPr lang="uk-UA" sz="4000" dirty="0">
                <a:latin typeface="Roboto" panose="02000000000000000000" pitchFamily="2" charset="0"/>
                <a:ea typeface="Roboto" panose="02000000000000000000" pitchFamily="2" charset="0"/>
              </a:rPr>
              <a:t>єкт дослідження</a:t>
            </a:r>
            <a:endParaRPr sz="4000" dirty="0">
              <a:latin typeface="Roboto" panose="02000000000000000000" pitchFamily="2" charset="0"/>
              <a:ea typeface="Roboto" panose="02000000000000000000" pitchFamily="2" charset="0"/>
            </a:endParaRPr>
          </a:p>
        </p:txBody>
      </p:sp>
      <p:sp>
        <p:nvSpPr>
          <p:cNvPr id="243" name="Google Shape;243;p40"/>
          <p:cNvSpPr txBox="1">
            <a:spLocks noGrp="1"/>
          </p:cNvSpPr>
          <p:nvPr>
            <p:ph type="subTitle" idx="1"/>
          </p:nvPr>
        </p:nvSpPr>
        <p:spPr>
          <a:xfrm>
            <a:off x="4211392" y="2891308"/>
            <a:ext cx="4217408" cy="17171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sz="2200" dirty="0">
                <a:latin typeface="Manrope" pitchFamily="2" charset="0"/>
              </a:rPr>
              <a:t>Реалізація системи віддаленої взаємодії із віртуальними машинами</a:t>
            </a:r>
            <a:endParaRPr sz="2200" dirty="0">
              <a:latin typeface="Manrope" pitchFamily="2" charset="0"/>
            </a:endParaRPr>
          </a:p>
        </p:txBody>
      </p:sp>
      <p:cxnSp>
        <p:nvCxnSpPr>
          <p:cNvPr id="244" name="Google Shape;244;p40">
            <a:hlinkClick r:id="" action="ppaction://hlinkshowjump?jump=nextslide"/>
          </p:cNvPr>
          <p:cNvCxnSpPr/>
          <p:nvPr/>
        </p:nvCxnSpPr>
        <p:spPr>
          <a:xfrm>
            <a:off x="715100" y="4414400"/>
            <a:ext cx="483300" cy="0"/>
          </a:xfrm>
          <a:prstGeom prst="straightConnector1">
            <a:avLst/>
          </a:prstGeom>
          <a:noFill/>
          <a:ln w="9525"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2804480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65"/>
          <p:cNvSpPr txBox="1">
            <a:spLocks noGrp="1"/>
          </p:cNvSpPr>
          <p:nvPr>
            <p:ph type="title"/>
          </p:nvPr>
        </p:nvSpPr>
        <p:spPr>
          <a:xfrm>
            <a:off x="715049" y="273175"/>
            <a:ext cx="7713900" cy="5487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uk-UA" sz="4000" dirty="0">
                <a:latin typeface="Roboto" panose="02000000000000000000" pitchFamily="2" charset="0"/>
                <a:ea typeface="Roboto" panose="02000000000000000000" pitchFamily="2" charset="0"/>
              </a:rPr>
              <a:t>Використаний стек технологій</a:t>
            </a:r>
            <a:endParaRPr sz="4000" dirty="0">
              <a:latin typeface="Roboto" panose="02000000000000000000" pitchFamily="2" charset="0"/>
              <a:ea typeface="Roboto" panose="02000000000000000000" pitchFamily="2" charset="0"/>
            </a:endParaRPr>
          </a:p>
        </p:txBody>
      </p:sp>
      <p:sp>
        <p:nvSpPr>
          <p:cNvPr id="577" name="Google Shape;577;p65"/>
          <p:cNvSpPr/>
          <p:nvPr/>
        </p:nvSpPr>
        <p:spPr>
          <a:xfrm>
            <a:off x="1940296" y="2512390"/>
            <a:ext cx="120900" cy="12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65"/>
          <p:cNvSpPr/>
          <p:nvPr/>
        </p:nvSpPr>
        <p:spPr>
          <a:xfrm>
            <a:off x="1940296" y="4322290"/>
            <a:ext cx="120900" cy="12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65"/>
          <p:cNvSpPr/>
          <p:nvPr/>
        </p:nvSpPr>
        <p:spPr>
          <a:xfrm>
            <a:off x="4511596" y="2512390"/>
            <a:ext cx="120900" cy="12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65"/>
          <p:cNvSpPr/>
          <p:nvPr/>
        </p:nvSpPr>
        <p:spPr>
          <a:xfrm>
            <a:off x="3775444" y="4322290"/>
            <a:ext cx="120900" cy="12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65"/>
          <p:cNvSpPr/>
          <p:nvPr/>
        </p:nvSpPr>
        <p:spPr>
          <a:xfrm>
            <a:off x="7082896" y="2512390"/>
            <a:ext cx="120900" cy="12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65"/>
          <p:cNvSpPr/>
          <p:nvPr/>
        </p:nvSpPr>
        <p:spPr>
          <a:xfrm>
            <a:off x="7082896" y="4322290"/>
            <a:ext cx="120900" cy="12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9" name="Google Shape;589;p65"/>
          <p:cNvCxnSpPr>
            <a:stCxn id="577" idx="3"/>
            <a:endCxn id="585" idx="1"/>
          </p:cNvCxnSpPr>
          <p:nvPr/>
        </p:nvCxnSpPr>
        <p:spPr>
          <a:xfrm>
            <a:off x="2061196" y="2572840"/>
            <a:ext cx="2450400" cy="0"/>
          </a:xfrm>
          <a:prstGeom prst="straightConnector1">
            <a:avLst/>
          </a:prstGeom>
          <a:noFill/>
          <a:ln w="9525" cap="flat" cmpd="sng">
            <a:solidFill>
              <a:schemeClr val="dk1"/>
            </a:solidFill>
            <a:prstDash val="solid"/>
            <a:round/>
            <a:headEnd type="none" w="med" len="med"/>
            <a:tailEnd type="none" w="med" len="med"/>
          </a:ln>
        </p:spPr>
      </p:cxnSp>
      <p:cxnSp>
        <p:nvCxnSpPr>
          <p:cNvPr id="590" name="Google Shape;590;p65"/>
          <p:cNvCxnSpPr>
            <a:stCxn id="585" idx="3"/>
            <a:endCxn id="587" idx="1"/>
          </p:cNvCxnSpPr>
          <p:nvPr/>
        </p:nvCxnSpPr>
        <p:spPr>
          <a:xfrm>
            <a:off x="4632496" y="2572840"/>
            <a:ext cx="2450400" cy="0"/>
          </a:xfrm>
          <a:prstGeom prst="straightConnector1">
            <a:avLst/>
          </a:prstGeom>
          <a:noFill/>
          <a:ln w="9525" cap="flat" cmpd="sng">
            <a:solidFill>
              <a:schemeClr val="dk1"/>
            </a:solidFill>
            <a:prstDash val="solid"/>
            <a:round/>
            <a:headEnd type="none" w="med" len="med"/>
            <a:tailEnd type="none" w="med" len="med"/>
          </a:ln>
        </p:spPr>
      </p:cxnSp>
      <p:cxnSp>
        <p:nvCxnSpPr>
          <p:cNvPr id="591" name="Google Shape;591;p65"/>
          <p:cNvCxnSpPr>
            <a:stCxn id="584" idx="3"/>
            <a:endCxn id="586" idx="1"/>
          </p:cNvCxnSpPr>
          <p:nvPr/>
        </p:nvCxnSpPr>
        <p:spPr>
          <a:xfrm>
            <a:off x="2061196" y="4382740"/>
            <a:ext cx="1714248" cy="0"/>
          </a:xfrm>
          <a:prstGeom prst="straightConnector1">
            <a:avLst/>
          </a:prstGeom>
          <a:noFill/>
          <a:ln w="9525" cap="flat" cmpd="sng">
            <a:solidFill>
              <a:schemeClr val="dk1"/>
            </a:solidFill>
            <a:prstDash val="solid"/>
            <a:round/>
            <a:headEnd type="none" w="med" len="med"/>
            <a:tailEnd type="none" w="med" len="med"/>
          </a:ln>
        </p:spPr>
      </p:cxnSp>
      <p:cxnSp>
        <p:nvCxnSpPr>
          <p:cNvPr id="592" name="Google Shape;592;p65"/>
          <p:cNvCxnSpPr>
            <a:stCxn id="586" idx="3"/>
            <a:endCxn id="588" idx="1"/>
          </p:cNvCxnSpPr>
          <p:nvPr/>
        </p:nvCxnSpPr>
        <p:spPr>
          <a:xfrm>
            <a:off x="3896344" y="4382740"/>
            <a:ext cx="3186552" cy="0"/>
          </a:xfrm>
          <a:prstGeom prst="straightConnector1">
            <a:avLst/>
          </a:prstGeom>
          <a:noFill/>
          <a:ln w="9525" cap="flat" cmpd="sng">
            <a:solidFill>
              <a:schemeClr val="dk1"/>
            </a:solidFill>
            <a:prstDash val="solid"/>
            <a:round/>
            <a:headEnd type="none" w="med" len="med"/>
            <a:tailEnd type="none" w="med" len="med"/>
          </a:ln>
        </p:spPr>
      </p:cxnSp>
      <p:cxnSp>
        <p:nvCxnSpPr>
          <p:cNvPr id="593" name="Google Shape;593;p65"/>
          <p:cNvCxnSpPr>
            <a:stCxn id="587" idx="3"/>
            <a:endCxn id="584" idx="1"/>
          </p:cNvCxnSpPr>
          <p:nvPr/>
        </p:nvCxnSpPr>
        <p:spPr>
          <a:xfrm flipH="1">
            <a:off x="1940296" y="2572840"/>
            <a:ext cx="5263500" cy="1809900"/>
          </a:xfrm>
          <a:prstGeom prst="bentConnector5">
            <a:avLst>
              <a:gd name="adj1" fmla="val -23330"/>
              <a:gd name="adj2" fmla="val 19096"/>
              <a:gd name="adj3" fmla="val 123310"/>
            </a:avLst>
          </a:prstGeom>
          <a:noFill/>
          <a:ln w="9525" cap="flat" cmpd="sng">
            <a:solidFill>
              <a:schemeClr val="dk1"/>
            </a:solidFill>
            <a:prstDash val="solid"/>
            <a:round/>
            <a:headEnd type="none" w="med" len="med"/>
            <a:tailEnd type="none" w="med" len="med"/>
          </a:ln>
        </p:spPr>
      </p:cxnSp>
      <p:pic>
        <p:nvPicPr>
          <p:cNvPr id="26" name="Picture 4" descr="C Sharp (C#) &quot; Icon - Download for free – Iconduck">
            <a:extLst>
              <a:ext uri="{FF2B5EF4-FFF2-40B4-BE49-F238E27FC236}">
                <a16:creationId xmlns:a16="http://schemas.microsoft.com/office/drawing/2014/main" id="{D00AE43E-D7E1-4312-BCAB-BB7275270E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8626" y="1263582"/>
            <a:ext cx="908319" cy="101986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a:extLst>
              <a:ext uri="{FF2B5EF4-FFF2-40B4-BE49-F238E27FC236}">
                <a16:creationId xmlns:a16="http://schemas.microsoft.com/office/drawing/2014/main" id="{D7C3FE53-BC6F-4A90-AF05-990A4F71B0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6606" y="1288111"/>
            <a:ext cx="930787" cy="101986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4" descr="Complete Microsoft SQL Server Database Design Masterclass, 48% OFF">
            <a:extLst>
              <a:ext uri="{FF2B5EF4-FFF2-40B4-BE49-F238E27FC236}">
                <a16:creationId xmlns:a16="http://schemas.microsoft.com/office/drawing/2014/main" id="{A5C59CB9-796B-40C9-8E9D-DA713FD76B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0072" y="903598"/>
            <a:ext cx="2306357" cy="173983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6" descr="Redis icon - Free download on Iconfinder">
            <a:extLst>
              <a:ext uri="{FF2B5EF4-FFF2-40B4-BE49-F238E27FC236}">
                <a16:creationId xmlns:a16="http://schemas.microsoft.com/office/drawing/2014/main" id="{C934911A-37B3-4540-8B39-BA965C0D3F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0812" y="3155757"/>
            <a:ext cx="1019867" cy="101986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Entity Framework Core UI Plugin for Rider | JetBrains Marketplace">
            <a:extLst>
              <a:ext uri="{FF2B5EF4-FFF2-40B4-BE49-F238E27FC236}">
                <a16:creationId xmlns:a16="http://schemas.microsoft.com/office/drawing/2014/main" id="{832861C6-9EF5-4B23-8101-46E76FCAB2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2708" y="3155757"/>
            <a:ext cx="1019867" cy="101986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GitHub - sshnet/SSH.NET: SSH.NET is a Secure Shell (SSH) library for .NET,  optimized for parallelism.">
            <a:extLst>
              <a:ext uri="{FF2B5EF4-FFF2-40B4-BE49-F238E27FC236}">
                <a16:creationId xmlns:a16="http://schemas.microsoft.com/office/drawing/2014/main" id="{F4417E30-8205-48FE-BA9F-CB959C987B1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33318" y="3155757"/>
            <a:ext cx="1019867" cy="1019867"/>
          </a:xfrm>
          <a:prstGeom prst="rect">
            <a:avLst/>
          </a:prstGeom>
          <a:noFill/>
          <a:extLst>
            <a:ext uri="{909E8E84-426E-40DD-AFC4-6F175D3DCCD1}">
              <a14:hiddenFill xmlns:a14="http://schemas.microsoft.com/office/drawing/2010/main">
                <a:solidFill>
                  <a:srgbClr val="FFFFFF"/>
                </a:solidFill>
              </a14:hiddenFill>
            </a:ext>
          </a:extLst>
        </p:spPr>
      </p:pic>
      <p:sp>
        <p:nvSpPr>
          <p:cNvPr id="33" name="Google Shape;586;p65">
            <a:extLst>
              <a:ext uri="{FF2B5EF4-FFF2-40B4-BE49-F238E27FC236}">
                <a16:creationId xmlns:a16="http://schemas.microsoft.com/office/drawing/2014/main" id="{C5B5174F-9D17-4E46-BF64-7FD20E73D7B0}"/>
              </a:ext>
            </a:extLst>
          </p:cNvPr>
          <p:cNvSpPr/>
          <p:nvPr/>
        </p:nvSpPr>
        <p:spPr>
          <a:xfrm>
            <a:off x="5429169" y="4347481"/>
            <a:ext cx="120900" cy="12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8" name="Picture 4" descr="Group Chat">
            <a:extLst>
              <a:ext uri="{FF2B5EF4-FFF2-40B4-BE49-F238E27FC236}">
                <a16:creationId xmlns:a16="http://schemas.microsoft.com/office/drawing/2014/main" id="{68AABF1D-F3A4-4CB3-8CB6-8DC517AF610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79686" y="3155758"/>
            <a:ext cx="1019866" cy="10198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A898319D-7DF6-40B8-8DC9-5C05D2A08FE2}"/>
              </a:ext>
            </a:extLst>
          </p:cNvPr>
          <p:cNvSpPr>
            <a:spLocks noGrp="1"/>
          </p:cNvSpPr>
          <p:nvPr>
            <p:ph type="title"/>
          </p:nvPr>
        </p:nvSpPr>
        <p:spPr>
          <a:xfrm>
            <a:off x="3425786" y="405704"/>
            <a:ext cx="5074269" cy="548700"/>
          </a:xfrm>
        </p:spPr>
        <p:txBody>
          <a:bodyPr/>
          <a:lstStyle/>
          <a:p>
            <a:pPr algn="r"/>
            <a:r>
              <a:rPr lang="uk-UA" sz="4000" dirty="0">
                <a:latin typeface="Roboto" panose="02000000000000000000" pitchFamily="2" charset="0"/>
                <a:ea typeface="Roboto" panose="02000000000000000000" pitchFamily="2" charset="0"/>
              </a:rPr>
              <a:t>Архітектура</a:t>
            </a:r>
          </a:p>
        </p:txBody>
      </p:sp>
      <p:pic>
        <p:nvPicPr>
          <p:cNvPr id="5" name="Рисунок 4">
            <a:extLst>
              <a:ext uri="{FF2B5EF4-FFF2-40B4-BE49-F238E27FC236}">
                <a16:creationId xmlns:a16="http://schemas.microsoft.com/office/drawing/2014/main" id="{A9AC2266-B7CD-4E86-99D1-700B895DB65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29844" y="1005920"/>
            <a:ext cx="7284312" cy="3859080"/>
          </a:xfrm>
          <a:prstGeom prst="rect">
            <a:avLst/>
          </a:prstGeom>
          <a:noFill/>
          <a:ln>
            <a:noFill/>
          </a:ln>
        </p:spPr>
      </p:pic>
    </p:spTree>
    <p:extLst>
      <p:ext uri="{BB962C8B-B14F-4D97-AF65-F5344CB8AC3E}">
        <p14:creationId xmlns:p14="http://schemas.microsoft.com/office/powerpoint/2010/main" val="3460267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0"/>
          <p:cNvSpPr txBox="1">
            <a:spLocks noGrp="1"/>
          </p:cNvSpPr>
          <p:nvPr>
            <p:ph type="title"/>
          </p:nvPr>
        </p:nvSpPr>
        <p:spPr>
          <a:xfrm>
            <a:off x="720000" y="535000"/>
            <a:ext cx="5925300" cy="125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sz="4000" dirty="0">
                <a:latin typeface="Roboto" panose="02000000000000000000" pitchFamily="2" charset="0"/>
                <a:ea typeface="Roboto" panose="02000000000000000000" pitchFamily="2" charset="0"/>
              </a:rPr>
              <a:t>Реалізація</a:t>
            </a:r>
            <a:endParaRPr sz="4000" dirty="0">
              <a:latin typeface="Roboto" panose="02000000000000000000" pitchFamily="2" charset="0"/>
              <a:ea typeface="Roboto" panose="02000000000000000000" pitchFamily="2" charset="0"/>
            </a:endParaRPr>
          </a:p>
        </p:txBody>
      </p:sp>
      <p:sp>
        <p:nvSpPr>
          <p:cNvPr id="243" name="Google Shape;243;p40"/>
          <p:cNvSpPr txBox="1">
            <a:spLocks noGrp="1"/>
          </p:cNvSpPr>
          <p:nvPr>
            <p:ph type="subTitle" idx="1"/>
          </p:nvPr>
        </p:nvSpPr>
        <p:spPr>
          <a:xfrm>
            <a:off x="4005330" y="2736765"/>
            <a:ext cx="4423470" cy="18717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sz="2200" dirty="0">
                <a:latin typeface="Manrope" pitchFamily="2" charset="0"/>
              </a:rPr>
              <a:t>Кінцевий застосунок було розроблено у вигляді 2 окремих частин</a:t>
            </a:r>
            <a:endParaRPr sz="2200" dirty="0">
              <a:latin typeface="Manrope" pitchFamily="2" charset="0"/>
            </a:endParaRPr>
          </a:p>
        </p:txBody>
      </p:sp>
      <p:cxnSp>
        <p:nvCxnSpPr>
          <p:cNvPr id="244" name="Google Shape;244;p40">
            <a:hlinkClick r:id="" action="ppaction://hlinkshowjump?jump=nextslide"/>
          </p:cNvPr>
          <p:cNvCxnSpPr/>
          <p:nvPr/>
        </p:nvCxnSpPr>
        <p:spPr>
          <a:xfrm>
            <a:off x="715100" y="4414400"/>
            <a:ext cx="483300" cy="0"/>
          </a:xfrm>
          <a:prstGeom prst="straightConnector1">
            <a:avLst/>
          </a:prstGeom>
          <a:noFill/>
          <a:ln w="9525"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311047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0"/>
          <p:cNvSpPr txBox="1">
            <a:spLocks noGrp="1"/>
          </p:cNvSpPr>
          <p:nvPr>
            <p:ph type="subTitle" idx="1"/>
          </p:nvPr>
        </p:nvSpPr>
        <p:spPr>
          <a:xfrm>
            <a:off x="715100" y="729100"/>
            <a:ext cx="7239541" cy="402320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uk-UA" sz="2200" dirty="0">
                <a:latin typeface="Manrope" pitchFamily="2" charset="0"/>
              </a:rPr>
              <a:t>Перша частина проекту відповідає за облік даних у базі даних та створення каналу взаємодії між користувачем та машиною</a:t>
            </a:r>
            <a:endParaRPr lang="en-US" sz="2200" dirty="0">
              <a:latin typeface="Manrope" pitchFamily="2" charset="0"/>
            </a:endParaRPr>
          </a:p>
          <a:p>
            <a:pPr marL="0" lvl="0" indent="0" algn="l" rtl="0">
              <a:spcBef>
                <a:spcPts val="0"/>
              </a:spcBef>
              <a:spcAft>
                <a:spcPts val="0"/>
              </a:spcAft>
              <a:buNone/>
            </a:pPr>
            <a:endParaRPr lang="en-US" sz="2200" dirty="0">
              <a:latin typeface="Manrope" pitchFamily="2" charset="0"/>
            </a:endParaRPr>
          </a:p>
          <a:p>
            <a:pPr marL="0" indent="0"/>
            <a:r>
              <a:rPr lang="uk-UA" sz="2200" dirty="0">
                <a:latin typeface="Manrope" pitchFamily="2" charset="0"/>
              </a:rPr>
              <a:t>Всі дані, що зберігаються в базі даних захищені, всі паролі зашифровані</a:t>
            </a:r>
            <a:endParaRPr lang="en-US" sz="2200" dirty="0">
              <a:latin typeface="Manrope" pitchFamily="2" charset="0"/>
            </a:endParaRPr>
          </a:p>
          <a:p>
            <a:pPr marL="0" indent="0"/>
            <a:endParaRPr lang="en-US" sz="2200" dirty="0">
              <a:latin typeface="Manrope" pitchFamily="2" charset="0"/>
            </a:endParaRPr>
          </a:p>
          <a:p>
            <a:pPr marL="0" indent="0"/>
            <a:r>
              <a:rPr lang="uk-UA" sz="2200" dirty="0">
                <a:latin typeface="Manrope" pitchFamily="2" charset="0"/>
              </a:rPr>
              <a:t>У користувача є можливість створювати декілька акаунтів та прив’язувати до них різні віртуальні машини</a:t>
            </a:r>
          </a:p>
          <a:p>
            <a:pPr marL="0" indent="0"/>
            <a:endParaRPr lang="uk-UA" sz="2200" dirty="0">
              <a:latin typeface="Manrope" pitchFamily="2" charset="0"/>
            </a:endParaRPr>
          </a:p>
        </p:txBody>
      </p:sp>
      <p:cxnSp>
        <p:nvCxnSpPr>
          <p:cNvPr id="380" name="Google Shape;380;p50">
            <a:hlinkClick r:id="" action="ppaction://hlinkshowjump?jump=nextslide"/>
          </p:cNvPr>
          <p:cNvCxnSpPr/>
          <p:nvPr/>
        </p:nvCxnSpPr>
        <p:spPr>
          <a:xfrm>
            <a:off x="715100" y="729100"/>
            <a:ext cx="483300" cy="0"/>
          </a:xfrm>
          <a:prstGeom prst="straightConnector1">
            <a:avLst/>
          </a:prstGeom>
          <a:noFill/>
          <a:ln w="9525"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57657704"/>
      </p:ext>
    </p:extLst>
  </p:cSld>
  <p:clrMapOvr>
    <a:masterClrMapping/>
  </p:clrMapOvr>
</p:sld>
</file>

<file path=ppt/theme/theme1.xml><?xml version="1.0" encoding="utf-8"?>
<a:theme xmlns:a="http://schemas.openxmlformats.org/drawingml/2006/main" name="Lead Funnel by Slidesgo">
  <a:themeElements>
    <a:clrScheme name="Simple Light">
      <a:dk1>
        <a:srgbClr val="15110E"/>
      </a:dk1>
      <a:lt1>
        <a:srgbClr val="FFFAF6"/>
      </a:lt1>
      <a:dk2>
        <a:srgbClr val="C2E5F5"/>
      </a:dk2>
      <a:lt2>
        <a:srgbClr val="5296B8"/>
      </a:lt2>
      <a:accent1>
        <a:srgbClr val="135669"/>
      </a:accent1>
      <a:accent2>
        <a:srgbClr val="FFFFFF"/>
      </a:accent2>
      <a:accent3>
        <a:srgbClr val="FFFFFF"/>
      </a:accent3>
      <a:accent4>
        <a:srgbClr val="FFFFFF"/>
      </a:accent4>
      <a:accent5>
        <a:srgbClr val="FFFFFF"/>
      </a:accent5>
      <a:accent6>
        <a:srgbClr val="FFFFFF"/>
      </a:accent6>
      <a:hlink>
        <a:srgbClr val="15110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695</TotalTime>
  <Words>683</Words>
  <Application>Microsoft Office PowerPoint</Application>
  <PresentationFormat>Екран (16:9)</PresentationFormat>
  <Paragraphs>57</Paragraphs>
  <Slides>18</Slides>
  <Notes>16</Notes>
  <HiddenSlides>0</HiddenSlides>
  <MMClips>0</MMClips>
  <ScaleCrop>false</ScaleCrop>
  <HeadingPairs>
    <vt:vector size="6" baseType="variant">
      <vt:variant>
        <vt:lpstr>Використані шрифти</vt:lpstr>
      </vt:variant>
      <vt:variant>
        <vt:i4>5</vt:i4>
      </vt:variant>
      <vt:variant>
        <vt:lpstr>Тема</vt:lpstr>
      </vt:variant>
      <vt:variant>
        <vt:i4>1</vt:i4>
      </vt:variant>
      <vt:variant>
        <vt:lpstr>Заголовки слайдів</vt:lpstr>
      </vt:variant>
      <vt:variant>
        <vt:i4>18</vt:i4>
      </vt:variant>
    </vt:vector>
  </HeadingPairs>
  <TitlesOfParts>
    <vt:vector size="24" baseType="lpstr">
      <vt:lpstr>Albert Sans</vt:lpstr>
      <vt:lpstr>Roboto</vt:lpstr>
      <vt:lpstr>Alexandria Medium</vt:lpstr>
      <vt:lpstr>Manrope</vt:lpstr>
      <vt:lpstr>Arial</vt:lpstr>
      <vt:lpstr>Lead Funnel by Slidesgo</vt:lpstr>
      <vt:lpstr>Система віддаленої взаємодії із віртуальними машинами</vt:lpstr>
      <vt:lpstr>Актуальність</vt:lpstr>
      <vt:lpstr>Мета</vt:lpstr>
      <vt:lpstr>Презентація PowerPoint</vt:lpstr>
      <vt:lpstr>Об’єкт дослідження</vt:lpstr>
      <vt:lpstr>Використаний стек технологій</vt:lpstr>
      <vt:lpstr>Архітектура</vt:lpstr>
      <vt:lpstr>Реалізація</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Метрики</vt:lpstr>
      <vt:lpstr>Висновки</vt:lpstr>
      <vt:lpstr>Презентація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Система віддаленої взаємодії із віртуальними машинами</dc:title>
  <cp:lastModifiedBy>Андрій Борсук</cp:lastModifiedBy>
  <cp:revision>43</cp:revision>
  <dcterms:modified xsi:type="dcterms:W3CDTF">2024-06-06T17:14:16Z</dcterms:modified>
</cp:coreProperties>
</file>