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5"/>
  </p:notesMasterIdLst>
  <p:sldIdLst>
    <p:sldId id="256" r:id="rId2"/>
    <p:sldId id="261" r:id="rId3"/>
    <p:sldId id="262" r:id="rId4"/>
    <p:sldId id="311" r:id="rId5"/>
    <p:sldId id="329" r:id="rId6"/>
    <p:sldId id="286" r:id="rId7"/>
    <p:sldId id="312" r:id="rId8"/>
    <p:sldId id="313" r:id="rId9"/>
    <p:sldId id="314" r:id="rId10"/>
    <p:sldId id="315" r:id="rId11"/>
    <p:sldId id="316" r:id="rId12"/>
    <p:sldId id="317" r:id="rId13"/>
    <p:sldId id="318" r:id="rId14"/>
    <p:sldId id="320" r:id="rId15"/>
    <p:sldId id="263" r:id="rId16"/>
    <p:sldId id="321" r:id="rId17"/>
    <p:sldId id="322" r:id="rId18"/>
    <p:sldId id="323" r:id="rId19"/>
    <p:sldId id="324" r:id="rId20"/>
    <p:sldId id="325" r:id="rId21"/>
    <p:sldId id="326" r:id="rId22"/>
    <p:sldId id="327" r:id="rId23"/>
    <p:sldId id="328" r:id="rId24"/>
  </p:sldIdLst>
  <p:sldSz cx="9144000" cy="5143500" type="screen16x9"/>
  <p:notesSz cx="6858000" cy="9144000"/>
  <p:embeddedFontLst>
    <p:embeddedFont>
      <p:font typeface="Albert Sans" panose="020B0604020202020204" charset="0"/>
      <p:regular r:id="rId26"/>
      <p:bold r:id="rId27"/>
      <p:italic r:id="rId28"/>
      <p:boldItalic r:id="rId29"/>
    </p:embeddedFont>
    <p:embeddedFont>
      <p:font typeface="Alexandria Medium" panose="020B0604020202020204" charset="-78"/>
      <p:regular r:id="rId30"/>
      <p:bold r:id="rId31"/>
    </p:embeddedFont>
    <p:embeddedFont>
      <p:font typeface="Manrope" pitchFamily="2" charset="0"/>
      <p:regular r:id="rId32"/>
      <p:bold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382232-BED2-4225-9AB8-FC876D110A60}">
  <a:tblStyle styleId="{4E382232-BED2-4225-9AB8-FC876D110A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C2627D-D8DC-4E64-9FE2-CA493FF940D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70" autoAdjust="0"/>
  </p:normalViewPr>
  <p:slideViewPr>
    <p:cSldViewPr snapToGrid="0">
      <p:cViewPr varScale="1">
        <p:scale>
          <a:sx n="148" d="100"/>
          <a:sy n="148" d="100"/>
        </p:scale>
        <p:origin x="5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Це дозволяє безпечно та віддалено виконувати на стороні машини та отримувати й інтерпретувати її відповідь на стороні користувача. Що надає змогу деповсам постаратися виправити неполадку, що виникла, не перебуваючи на робочому місці, якщо це сталося не в робочий час</a:t>
            </a:r>
            <a:endParaRPr dirty="0"/>
          </a:p>
        </p:txBody>
      </p:sp>
    </p:spTree>
    <p:extLst>
      <p:ext uri="{BB962C8B-B14F-4D97-AF65-F5344CB8AC3E}">
        <p14:creationId xmlns:p14="http://schemas.microsoft.com/office/powerpoint/2010/main" val="2344957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Це означає, що користувач отримує майже повний, дуже гнучкий і при цьому віддалений доступ до віртуальної машини. І за потреби він може завантажити якийсь скрипт на машину, після чого одразу його виконати. Або навпаки швидко завантажити файл із машини та виконати над ним будь-які дії, наприклад, поділитися із колегою. Користувач перебуваючи вдома забезпечений системою дуже широким спектром функціоналу, що дуже полегшує його роботу та дозволяє вчасно реагувати на проблеми, що виникають</a:t>
            </a:r>
            <a:endParaRPr dirty="0"/>
          </a:p>
        </p:txBody>
      </p:sp>
    </p:spTree>
    <p:extLst>
      <p:ext uri="{BB962C8B-B14F-4D97-AF65-F5344CB8AC3E}">
        <p14:creationId xmlns:p14="http://schemas.microsoft.com/office/powerpoint/2010/main" val="3015814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В системи є свій клієнт для збору метрик, який вона завантажує на віртуальну машину. Клієнт є </a:t>
            </a:r>
            <a:r>
              <a:rPr lang="en-US" dirty="0"/>
              <a:t>python</a:t>
            </a:r>
            <a:r>
              <a:rPr lang="uk-UA" dirty="0"/>
              <a:t>-скриптом, який збирає метрики та повертає їх системі, яка переводить дані у графіки та надсилає їх користувачу. Також в користувача є можливість отримати метрики в «сирому» вигляді </a:t>
            </a:r>
            <a:r>
              <a:rPr lang="en-US" dirty="0"/>
              <a:t>json</a:t>
            </a:r>
            <a:r>
              <a:rPr lang="uk-UA" dirty="0"/>
              <a:t>-об</a:t>
            </a:r>
            <a:r>
              <a:rPr lang="en-US" dirty="0"/>
              <a:t>’</a:t>
            </a:r>
            <a:r>
              <a:rPr lang="uk-UA" dirty="0"/>
              <a:t>єкта</a:t>
            </a:r>
            <a:endParaRPr dirty="0"/>
          </a:p>
        </p:txBody>
      </p:sp>
    </p:spTree>
    <p:extLst>
      <p:ext uri="{BB962C8B-B14F-4D97-AF65-F5344CB8AC3E}">
        <p14:creationId xmlns:p14="http://schemas.microsoft.com/office/powerpoint/2010/main" val="399114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Це дозволить йому розділити віртуальні машини за скопами роботи, наприклад, на робочі та власні</a:t>
            </a:r>
            <a:endParaRPr dirty="0"/>
          </a:p>
        </p:txBody>
      </p:sp>
    </p:spTree>
    <p:extLst>
      <p:ext uri="{BB962C8B-B14F-4D97-AF65-F5344CB8AC3E}">
        <p14:creationId xmlns:p14="http://schemas.microsoft.com/office/powerpoint/2010/main" val="270578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Оскільки додаток має бути доступним майже з кожного девайсу та з будь-якого місця, то було вирішено в якості графічного інтерфейсу використати </a:t>
            </a:r>
            <a:r>
              <a:rPr lang="en-US" dirty="0"/>
              <a:t>Telegram </a:t>
            </a:r>
            <a:r>
              <a:rPr lang="uk-UA" dirty="0"/>
              <a:t>бота</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Система вміє розпізнавати дію, яку користувач хоче виконати за ключовими словами в його повідомленнях. Користувач використовуючи додаток просто віддає команди, які система розпізнає та виконує</a:t>
            </a:r>
            <a:endParaRPr dirty="0"/>
          </a:p>
        </p:txBody>
      </p:sp>
    </p:spTree>
    <p:extLst>
      <p:ext uri="{BB962C8B-B14F-4D97-AF65-F5344CB8AC3E}">
        <p14:creationId xmlns:p14="http://schemas.microsoft.com/office/powerpoint/2010/main" val="3306171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На відміну від клавіатури девайсу, з якого відбувається взаємодія, у клавіатурах ботів наперед визначені команди, на які повинен реагувати бот. Клавіатури дозволяють надавати користувачу тільки той функціонал, який йому зараз потрібен та моделювати необхідні сценарії взаємодії між ним та системою. Вони знаходяться в нижній частині інтерфейсу</a:t>
            </a:r>
          </a:p>
        </p:txBody>
      </p:sp>
    </p:spTree>
    <p:extLst>
      <p:ext uri="{BB962C8B-B14F-4D97-AF65-F5344CB8AC3E}">
        <p14:creationId xmlns:p14="http://schemas.microsoft.com/office/powerpoint/2010/main" val="1907664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Кожного разу, як користувач виконує команду або операцію над файловою системою, то бот виконує </a:t>
            </a:r>
            <a:r>
              <a:rPr lang="en-US" dirty="0"/>
              <a:t>http-</a:t>
            </a:r>
            <a:r>
              <a:rPr lang="uk-UA" dirty="0"/>
              <a:t>запит на захищений </a:t>
            </a:r>
            <a:r>
              <a:rPr lang="en-US" dirty="0"/>
              <a:t>Api </a:t>
            </a:r>
            <a:r>
              <a:rPr lang="uk-UA" dirty="0"/>
              <a:t>системи. Для доступу використовуються </a:t>
            </a:r>
            <a:r>
              <a:rPr lang="en-US" dirty="0"/>
              <a:t>JWT </a:t>
            </a:r>
            <a:r>
              <a:rPr lang="uk-UA" dirty="0"/>
              <a:t>токени, які генеруються при вході користувача в систему. Якщо користувач спробує виконати команду не увійшовши до системи, то вона попросить його спочатку авторизуватися</a:t>
            </a:r>
          </a:p>
        </p:txBody>
      </p:sp>
    </p:spTree>
    <p:extLst>
      <p:ext uri="{BB962C8B-B14F-4D97-AF65-F5344CB8AC3E}">
        <p14:creationId xmlns:p14="http://schemas.microsoft.com/office/powerpoint/2010/main" val="2336577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uk-UA" dirty="0"/>
          </a:p>
        </p:txBody>
      </p:sp>
    </p:spTree>
    <p:extLst>
      <p:ext uri="{BB962C8B-B14F-4D97-AF65-F5344CB8AC3E}">
        <p14:creationId xmlns:p14="http://schemas.microsoft.com/office/powerpoint/2010/main" val="4118722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Для виконання команди на віртуальній машині користувачу достатньо ввести її боту. Далі система розпізнає команду, створить шлюз спілкування за допомогою вищеописаного алгоритму, виконає її та верне користувачу результат виконання</a:t>
            </a:r>
          </a:p>
        </p:txBody>
      </p:sp>
    </p:spTree>
    <p:extLst>
      <p:ext uri="{BB962C8B-B14F-4D97-AF65-F5344CB8AC3E}">
        <p14:creationId xmlns:p14="http://schemas.microsoft.com/office/powerpoint/2010/main" val="13194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uk-UA" dirty="0">
                <a:latin typeface="Manrope" pitchFamily="2" charset="0"/>
              </a:rPr>
              <a:t>Багатьом із них стало б пригоді рішення, яке надавало б можливість взаємодіяти зі своїми машинами віддалено</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5703cb3a7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5703cb3a7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uk-UA" dirty="0"/>
          </a:p>
        </p:txBody>
      </p:sp>
    </p:spTree>
    <p:extLst>
      <p:ext uri="{BB962C8B-B14F-4D97-AF65-F5344CB8AC3E}">
        <p14:creationId xmlns:p14="http://schemas.microsoft.com/office/powerpoint/2010/main" val="95607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289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8173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945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72bee519d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72bee519d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217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03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Це означає, що мережею підчас </a:t>
            </a:r>
            <a:r>
              <a:rPr lang="en-US" dirty="0"/>
              <a:t>http</a:t>
            </a:r>
            <a:r>
              <a:rPr lang="uk-UA" dirty="0"/>
              <a:t>-запитів не передаються відкриті критичні дані. Що навіть в разі перехоплення зловмисником цих запитів не дає йому доступ до даних, бо ключі для розшифрування знає тільки сам застосунок, ці ключі ж нікуди не передаються і знаходяться тільки в ізольованому середовищі застосунку</a:t>
            </a:r>
            <a:endParaRPr dirty="0"/>
          </a:p>
        </p:txBody>
      </p:sp>
    </p:spTree>
    <p:extLst>
      <p:ext uri="{BB962C8B-B14F-4D97-AF65-F5344CB8AC3E}">
        <p14:creationId xmlns:p14="http://schemas.microsoft.com/office/powerpoint/2010/main" val="1679166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l="174697" t="-83399" r="177064" b="41635"/>
          <a:stretch/>
        </p:blipFill>
        <p:spPr>
          <a:xfrm>
            <a:off x="1325" y="-1637"/>
            <a:ext cx="9141450" cy="5146775"/>
          </a:xfrm>
          <a:prstGeom prst="rect">
            <a:avLst/>
          </a:prstGeom>
          <a:noFill/>
          <a:ln>
            <a:noFill/>
          </a:ln>
        </p:spPr>
      </p:pic>
      <p:sp>
        <p:nvSpPr>
          <p:cNvPr id="21" name="Google Shape;21;p4"/>
          <p:cNvSpPr txBox="1">
            <a:spLocks noGrp="1"/>
          </p:cNvSpPr>
          <p:nvPr>
            <p:ph type="title"/>
          </p:nvPr>
        </p:nvSpPr>
        <p:spPr>
          <a:xfrm>
            <a:off x="715100" y="535000"/>
            <a:ext cx="3856800" cy="948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2" name="Google Shape;22;p4"/>
          <p:cNvSpPr txBox="1">
            <a:spLocks noGrp="1"/>
          </p:cNvSpPr>
          <p:nvPr>
            <p:ph type="body" idx="1"/>
          </p:nvPr>
        </p:nvSpPr>
        <p:spPr>
          <a:xfrm>
            <a:off x="715100" y="1636300"/>
            <a:ext cx="3856800" cy="18948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23" name="Google Shape;23;p4"/>
          <p:cNvSpPr>
            <a:spLocks noGrp="1"/>
          </p:cNvSpPr>
          <p:nvPr>
            <p:ph type="pic" idx="2"/>
          </p:nvPr>
        </p:nvSpPr>
        <p:spPr>
          <a:xfrm>
            <a:off x="5715175" y="75"/>
            <a:ext cx="34290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6" name="Google Shape;26;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8" name="Google Shape;28;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1"/>
        </a:solidFill>
        <a:effectLst/>
      </p:bgPr>
    </p:bg>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l="-6643" t="13471" r="27548" b="-35825"/>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75" name="Google Shape;75;p14"/>
          <p:cNvSpPr txBox="1">
            <a:spLocks noGrp="1"/>
          </p:cNvSpPr>
          <p:nvPr>
            <p:ph type="subTitle" idx="1"/>
          </p:nvPr>
        </p:nvSpPr>
        <p:spPr>
          <a:xfrm>
            <a:off x="715100" y="1503175"/>
            <a:ext cx="5930100" cy="200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6" name="Google Shape;76;p14"/>
          <p:cNvSpPr txBox="1">
            <a:spLocks noGrp="1"/>
          </p:cNvSpPr>
          <p:nvPr>
            <p:ph type="subTitle" idx="2"/>
          </p:nvPr>
        </p:nvSpPr>
        <p:spPr>
          <a:xfrm>
            <a:off x="715100" y="3965300"/>
            <a:ext cx="5930100" cy="45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2_1_1">
    <p:bg>
      <p:bgPr>
        <a:solidFill>
          <a:schemeClr val="lt1"/>
        </a:solidFill>
        <a:effectLst/>
      </p:bgPr>
    </p:bg>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91" name="Google Shape;91;p18"/>
          <p:cNvSpPr txBox="1">
            <a:spLocks noGrp="1"/>
          </p:cNvSpPr>
          <p:nvPr>
            <p:ph type="title"/>
          </p:nvPr>
        </p:nvSpPr>
        <p:spPr>
          <a:xfrm>
            <a:off x="1545472" y="1931850"/>
            <a:ext cx="3704400" cy="548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92" name="Google Shape;92;p18"/>
          <p:cNvSpPr txBox="1">
            <a:spLocks noGrp="1"/>
          </p:cNvSpPr>
          <p:nvPr>
            <p:ph type="body" idx="1"/>
          </p:nvPr>
        </p:nvSpPr>
        <p:spPr>
          <a:xfrm>
            <a:off x="1545472" y="2480550"/>
            <a:ext cx="3704400" cy="731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0" r:id="rId6"/>
    <p:sldLayoutId id="2147483664" r:id="rId7"/>
    <p:sldLayoutId id="2147483672"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473187" y="1958600"/>
            <a:ext cx="8408642" cy="264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4400" dirty="0">
                <a:latin typeface="Roboto" panose="02000000000000000000" pitchFamily="2" charset="0"/>
                <a:ea typeface="Roboto" panose="02000000000000000000" pitchFamily="2" charset="0"/>
              </a:rPr>
              <a:t>Система віддаленої взаємодії із віртуальними машинами</a:t>
            </a:r>
            <a:endParaRPr sz="4400" dirty="0">
              <a:latin typeface="Roboto" panose="02000000000000000000" pitchFamily="2" charset="0"/>
              <a:ea typeface="Roboto" panose="02000000000000000000" pitchFamily="2" charset="0"/>
            </a:endParaRPr>
          </a:p>
        </p:txBody>
      </p:sp>
      <p:sp>
        <p:nvSpPr>
          <p:cNvPr id="191" name="Google Shape;191;p35"/>
          <p:cNvSpPr txBox="1">
            <a:spLocks noGrp="1"/>
          </p:cNvSpPr>
          <p:nvPr>
            <p:ph type="subTitle" idx="1"/>
          </p:nvPr>
        </p:nvSpPr>
        <p:spPr>
          <a:xfrm>
            <a:off x="1635617" y="535000"/>
            <a:ext cx="6796784" cy="38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uk-UA" sz="1800" dirty="0">
                <a:latin typeface="Manrope" pitchFamily="2" charset="0"/>
              </a:rPr>
              <a:t>Виконав: студент 4 курсу Борсук Андрій Юрійович</a:t>
            </a:r>
            <a:br>
              <a:rPr lang="uk-UA" sz="1800" dirty="0">
                <a:latin typeface="Manrope" pitchFamily="2" charset="0"/>
              </a:rPr>
            </a:br>
            <a:r>
              <a:rPr lang="uk-UA" sz="1800" dirty="0">
                <a:latin typeface="Manrope" pitchFamily="2" charset="0"/>
              </a:rPr>
              <a:t>Науковий керівник: асист. Валь Олександр Олександрович</a:t>
            </a:r>
          </a:p>
        </p:txBody>
      </p:sp>
      <p:cxnSp>
        <p:nvCxnSpPr>
          <p:cNvPr id="192" name="Google Shape;192;p35">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subTitle" idx="1"/>
          </p:nvPr>
        </p:nvSpPr>
        <p:spPr>
          <a:xfrm>
            <a:off x="1251697" y="1150761"/>
            <a:ext cx="6640605" cy="28419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uk-UA" sz="2400" dirty="0">
                <a:latin typeface="Manrope" pitchFamily="2" charset="0"/>
              </a:rPr>
              <a:t>Всі дані, що зберігаються в базі даних захищені, всі паролі зашифровані</a:t>
            </a:r>
            <a:endParaRPr sz="2400" dirty="0">
              <a:latin typeface="Manrope" pitchFamily="2" charset="0"/>
            </a:endParaRPr>
          </a:p>
        </p:txBody>
      </p:sp>
    </p:spTree>
    <p:extLst>
      <p:ext uri="{BB962C8B-B14F-4D97-AF65-F5344CB8AC3E}">
        <p14:creationId xmlns:p14="http://schemas.microsoft.com/office/powerpoint/2010/main" val="350265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715099" y="1503175"/>
            <a:ext cx="7239541" cy="200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dirty="0">
                <a:latin typeface="Manrope" pitchFamily="2" charset="0"/>
              </a:rPr>
              <a:t>Система вміє створювати ізольований та захищений шлюз взаємодії між клієнтом та віртуальною машиною</a:t>
            </a:r>
            <a:endParaRPr dirty="0">
              <a:latin typeface="Manrope"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70005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subTitle" idx="1"/>
          </p:nvPr>
        </p:nvSpPr>
        <p:spPr>
          <a:xfrm>
            <a:off x="1251697" y="1150761"/>
            <a:ext cx="6640605" cy="28419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uk-UA" sz="2400" dirty="0">
                <a:latin typeface="Manrope" pitchFamily="2" charset="0"/>
              </a:rPr>
              <a:t>Також за допомогою цього шлюзу можна не тільки виконувати команди, а й маніпулювати файловою системою машини</a:t>
            </a:r>
            <a:endParaRPr sz="2400" dirty="0">
              <a:latin typeface="Manrope" pitchFamily="2" charset="0"/>
            </a:endParaRPr>
          </a:p>
        </p:txBody>
      </p:sp>
    </p:spTree>
    <p:extLst>
      <p:ext uri="{BB962C8B-B14F-4D97-AF65-F5344CB8AC3E}">
        <p14:creationId xmlns:p14="http://schemas.microsoft.com/office/powerpoint/2010/main" val="315338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715099" y="1503175"/>
            <a:ext cx="7239541" cy="200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dirty="0">
                <a:latin typeface="Manrope" pitchFamily="2" charset="0"/>
              </a:rPr>
              <a:t>Система дозволяє користувачам отримувати графіки, які описують картину стану машини</a:t>
            </a:r>
            <a:endParaRPr dirty="0">
              <a:latin typeface="Manrope"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87530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subTitle" idx="1"/>
          </p:nvPr>
        </p:nvSpPr>
        <p:spPr>
          <a:xfrm>
            <a:off x="1251697" y="1150761"/>
            <a:ext cx="6640605" cy="28419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uk-UA" sz="2400" dirty="0">
                <a:latin typeface="Manrope" pitchFamily="2" charset="0"/>
              </a:rPr>
              <a:t>У користувача є можливість створювати декілька акаунтів та прив</a:t>
            </a:r>
            <a:r>
              <a:rPr lang="en-US" sz="2400" dirty="0">
                <a:latin typeface="Manrope" pitchFamily="2" charset="0"/>
              </a:rPr>
              <a:t>’</a:t>
            </a:r>
            <a:r>
              <a:rPr lang="uk-UA" sz="2400" dirty="0">
                <a:latin typeface="Manrope" pitchFamily="2" charset="0"/>
              </a:rPr>
              <a:t>язувати до них різні віртуальні машини </a:t>
            </a:r>
            <a:endParaRPr sz="2400" dirty="0">
              <a:latin typeface="Manrope" pitchFamily="2" charset="0"/>
            </a:endParaRPr>
          </a:p>
        </p:txBody>
      </p:sp>
    </p:spTree>
    <p:extLst>
      <p:ext uri="{BB962C8B-B14F-4D97-AF65-F5344CB8AC3E}">
        <p14:creationId xmlns:p14="http://schemas.microsoft.com/office/powerpoint/2010/main" val="26996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2643600" y="1620325"/>
            <a:ext cx="3856800" cy="18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400" dirty="0">
                <a:latin typeface="Manrope" pitchFamily="2" charset="0"/>
              </a:rPr>
              <a:t>Друга ж частина додатку відповідає за графічний інтерфейс та отримання команд від користувача</a:t>
            </a:r>
            <a:endParaRPr sz="2400" dirty="0">
              <a:latin typeface="Manrope" pitchFamily="2" charset="0"/>
            </a:endParaRPr>
          </a:p>
        </p:txBody>
      </p:sp>
      <p:pic>
        <p:nvPicPr>
          <p:cNvPr id="15" name="Рисунок 14">
            <a:extLst>
              <a:ext uri="{FF2B5EF4-FFF2-40B4-BE49-F238E27FC236}">
                <a16:creationId xmlns:a16="http://schemas.microsoft.com/office/drawing/2014/main" id="{05BC1137-CA95-4716-B4FA-C714B58FF57F}"/>
              </a:ext>
            </a:extLst>
          </p:cNvPr>
          <p:cNvPicPr>
            <a:picLocks noChangeAspect="1"/>
          </p:cNvPicPr>
          <p:nvPr/>
        </p:nvPicPr>
        <p:blipFill>
          <a:blip r:embed="rId3"/>
          <a:stretch>
            <a:fillRect/>
          </a:stretch>
        </p:blipFill>
        <p:spPr>
          <a:xfrm>
            <a:off x="6829425" y="-4025"/>
            <a:ext cx="2314575" cy="5143500"/>
          </a:xfrm>
          <a:prstGeom prst="rect">
            <a:avLst/>
          </a:prstGeom>
        </p:spPr>
      </p:pic>
      <p:pic>
        <p:nvPicPr>
          <p:cNvPr id="4" name="Рисунок 3">
            <a:extLst>
              <a:ext uri="{FF2B5EF4-FFF2-40B4-BE49-F238E27FC236}">
                <a16:creationId xmlns:a16="http://schemas.microsoft.com/office/drawing/2014/main" id="{08828B41-A0A9-4BD8-BA7A-0627C90275A3}"/>
              </a:ext>
            </a:extLst>
          </p:cNvPr>
          <p:cNvPicPr>
            <a:picLocks noChangeAspect="1"/>
          </p:cNvPicPr>
          <p:nvPr/>
        </p:nvPicPr>
        <p:blipFill>
          <a:blip r:embed="rId3"/>
          <a:stretch>
            <a:fillRect/>
          </a:stretch>
        </p:blipFill>
        <p:spPr>
          <a:xfrm>
            <a:off x="1" y="-4025"/>
            <a:ext cx="2314575"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4572000" y="1636300"/>
            <a:ext cx="3856800" cy="18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400" dirty="0">
                <a:latin typeface="Manrope" pitchFamily="2" charset="0"/>
              </a:rPr>
              <a:t>Спілкування між користувачем та додатком відбувається за допомогою повідомлень</a:t>
            </a:r>
            <a:endParaRPr sz="2400" dirty="0">
              <a:latin typeface="Manrope" pitchFamily="2" charset="0"/>
            </a:endParaRPr>
          </a:p>
        </p:txBody>
      </p:sp>
      <p:pic>
        <p:nvPicPr>
          <p:cNvPr id="5" name="Рисунок 4">
            <a:extLst>
              <a:ext uri="{FF2B5EF4-FFF2-40B4-BE49-F238E27FC236}">
                <a16:creationId xmlns:a16="http://schemas.microsoft.com/office/drawing/2014/main" id="{AC6DF357-74A9-4198-81D8-9D8E58D09347}"/>
              </a:ext>
            </a:extLst>
          </p:cNvPr>
          <p:cNvPicPr>
            <a:picLocks noChangeAspect="1"/>
          </p:cNvPicPr>
          <p:nvPr/>
        </p:nvPicPr>
        <p:blipFill>
          <a:blip r:embed="rId3"/>
          <a:stretch>
            <a:fillRect/>
          </a:stretch>
        </p:blipFill>
        <p:spPr>
          <a:xfrm>
            <a:off x="0" y="0"/>
            <a:ext cx="2314575" cy="5143500"/>
          </a:xfrm>
          <a:prstGeom prst="rect">
            <a:avLst/>
          </a:prstGeom>
        </p:spPr>
      </p:pic>
    </p:spTree>
    <p:extLst>
      <p:ext uri="{BB962C8B-B14F-4D97-AF65-F5344CB8AC3E}">
        <p14:creationId xmlns:p14="http://schemas.microsoft.com/office/powerpoint/2010/main" val="69113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715100" y="1636300"/>
            <a:ext cx="3856800" cy="18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400" dirty="0">
                <a:latin typeface="Manrope" pitchFamily="2" charset="0"/>
              </a:rPr>
              <a:t>Система на повну використовує такий функціонал Telegram Bot Api, як клавіатури</a:t>
            </a:r>
          </a:p>
        </p:txBody>
      </p:sp>
      <p:pic>
        <p:nvPicPr>
          <p:cNvPr id="3" name="Рисунок 2">
            <a:extLst>
              <a:ext uri="{FF2B5EF4-FFF2-40B4-BE49-F238E27FC236}">
                <a16:creationId xmlns:a16="http://schemas.microsoft.com/office/drawing/2014/main" id="{32DC8C39-8603-4680-A164-859B59234645}"/>
              </a:ext>
            </a:extLst>
          </p:cNvPr>
          <p:cNvPicPr>
            <a:picLocks noChangeAspect="1"/>
          </p:cNvPicPr>
          <p:nvPr/>
        </p:nvPicPr>
        <p:blipFill>
          <a:blip r:embed="rId3"/>
          <a:stretch>
            <a:fillRect/>
          </a:stretch>
        </p:blipFill>
        <p:spPr>
          <a:xfrm>
            <a:off x="6829425" y="0"/>
            <a:ext cx="2314575" cy="5143500"/>
          </a:xfrm>
          <a:prstGeom prst="rect">
            <a:avLst/>
          </a:prstGeom>
        </p:spPr>
      </p:pic>
    </p:spTree>
    <p:extLst>
      <p:ext uri="{BB962C8B-B14F-4D97-AF65-F5344CB8AC3E}">
        <p14:creationId xmlns:p14="http://schemas.microsoft.com/office/powerpoint/2010/main" val="4146274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4572000" y="1636300"/>
            <a:ext cx="3856800" cy="18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uk-UA" sz="2400" dirty="0">
                <a:latin typeface="Manrope" pitchFamily="2" charset="0"/>
              </a:rPr>
              <a:t>Вся взаємодія в додатку захищена за допомогою </a:t>
            </a:r>
            <a:r>
              <a:rPr lang="en-US" sz="2400" dirty="0">
                <a:latin typeface="Manrope" pitchFamily="2" charset="0"/>
              </a:rPr>
              <a:t>JWT </a:t>
            </a:r>
            <a:r>
              <a:rPr lang="uk-UA" sz="2400" dirty="0">
                <a:latin typeface="Manrope" pitchFamily="2" charset="0"/>
              </a:rPr>
              <a:t>токенів</a:t>
            </a:r>
            <a:endParaRPr sz="2400" dirty="0">
              <a:latin typeface="Manrope" pitchFamily="2" charset="0"/>
            </a:endParaRPr>
          </a:p>
        </p:txBody>
      </p:sp>
      <p:pic>
        <p:nvPicPr>
          <p:cNvPr id="3" name="Рисунок 2">
            <a:extLst>
              <a:ext uri="{FF2B5EF4-FFF2-40B4-BE49-F238E27FC236}">
                <a16:creationId xmlns:a16="http://schemas.microsoft.com/office/drawing/2014/main" id="{E68BDEDA-0027-4BCD-8E85-DBDA3452431F}"/>
              </a:ext>
            </a:extLst>
          </p:cNvPr>
          <p:cNvPicPr>
            <a:picLocks noChangeAspect="1"/>
          </p:cNvPicPr>
          <p:nvPr/>
        </p:nvPicPr>
        <p:blipFill>
          <a:blip r:embed="rId3"/>
          <a:stretch>
            <a:fillRect/>
          </a:stretch>
        </p:blipFill>
        <p:spPr>
          <a:xfrm>
            <a:off x="0" y="0"/>
            <a:ext cx="2314575" cy="5143500"/>
          </a:xfrm>
          <a:prstGeom prst="rect">
            <a:avLst/>
          </a:prstGeom>
        </p:spPr>
      </p:pic>
    </p:spTree>
    <p:extLst>
      <p:ext uri="{BB962C8B-B14F-4D97-AF65-F5344CB8AC3E}">
        <p14:creationId xmlns:p14="http://schemas.microsoft.com/office/powerpoint/2010/main" val="261102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715100" y="1636300"/>
            <a:ext cx="3856800" cy="18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400" dirty="0">
                <a:latin typeface="Manrope" pitchFamily="2" charset="0"/>
              </a:rPr>
              <a:t>Користувач може користуватися системою тією мовою, якою зручно</a:t>
            </a:r>
          </a:p>
        </p:txBody>
      </p:sp>
      <p:pic>
        <p:nvPicPr>
          <p:cNvPr id="4" name="Рисунок 3">
            <a:extLst>
              <a:ext uri="{FF2B5EF4-FFF2-40B4-BE49-F238E27FC236}">
                <a16:creationId xmlns:a16="http://schemas.microsoft.com/office/drawing/2014/main" id="{4F7DE798-C247-42B5-A3D2-C9A4445534FC}"/>
              </a:ext>
            </a:extLst>
          </p:cNvPr>
          <p:cNvPicPr>
            <a:picLocks noChangeAspect="1"/>
          </p:cNvPicPr>
          <p:nvPr/>
        </p:nvPicPr>
        <p:blipFill>
          <a:blip r:embed="rId3"/>
          <a:stretch>
            <a:fillRect/>
          </a:stretch>
        </p:blipFill>
        <p:spPr>
          <a:xfrm>
            <a:off x="6829425" y="0"/>
            <a:ext cx="2314575" cy="5143500"/>
          </a:xfrm>
          <a:prstGeom prst="rect">
            <a:avLst/>
          </a:prstGeom>
        </p:spPr>
      </p:pic>
    </p:spTree>
    <p:extLst>
      <p:ext uri="{BB962C8B-B14F-4D97-AF65-F5344CB8AC3E}">
        <p14:creationId xmlns:p14="http://schemas.microsoft.com/office/powerpoint/2010/main" val="88520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6600" dirty="0">
                <a:latin typeface="Roboto" panose="02000000000000000000" pitchFamily="2" charset="0"/>
                <a:ea typeface="Roboto" panose="02000000000000000000" pitchFamily="2" charset="0"/>
              </a:rPr>
              <a:t>Актуальність</a:t>
            </a:r>
            <a:endParaRPr sz="6600" dirty="0">
              <a:latin typeface="Roboto" panose="02000000000000000000" pitchFamily="2" charset="0"/>
              <a:ea typeface="Roboto" panose="02000000000000000000" pitchFamily="2" charset="0"/>
            </a:endParaRPr>
          </a:p>
        </p:txBody>
      </p:sp>
      <p:sp>
        <p:nvSpPr>
          <p:cNvPr id="243" name="Google Shape;243;p40"/>
          <p:cNvSpPr txBox="1">
            <a:spLocks noGrp="1"/>
          </p:cNvSpPr>
          <p:nvPr>
            <p:ph type="subTitle" idx="1"/>
          </p:nvPr>
        </p:nvSpPr>
        <p:spPr>
          <a:xfrm>
            <a:off x="4211392" y="2891308"/>
            <a:ext cx="4217408" cy="17171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600" dirty="0">
                <a:latin typeface="Manrope" pitchFamily="2" charset="0"/>
              </a:rPr>
              <a:t>Багато девопсів стикаються з тим, що проекти, над якими вони працюють, потребують прямого втручання, проте люди не можуть постійно перебувати на робочому місці</a:t>
            </a:r>
            <a:endParaRPr sz="1600" dirty="0">
              <a:latin typeface="Manrope" pitchFamily="2" charset="0"/>
            </a:endParaRPr>
          </a:p>
        </p:txBody>
      </p:sp>
      <p:cxnSp>
        <p:nvCxnSpPr>
          <p:cNvPr id="244" name="Google Shape;244;p40">
            <a:hlinkClick r:id="" action="ppaction://hlinkshowjump?jump=nextslide"/>
          </p:cNvPr>
          <p:cNvCxnSpPr/>
          <p:nvPr/>
        </p:nvCxnSpPr>
        <p:spPr>
          <a:xfrm>
            <a:off x="715100" y="4414400"/>
            <a:ext cx="483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4572000" y="1636300"/>
            <a:ext cx="3856800" cy="18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uk-UA" sz="2400" dirty="0">
                <a:latin typeface="Manrope" pitchFamily="2" charset="0"/>
              </a:rPr>
              <a:t>Зручний вивід відповіді від віртуальної машини</a:t>
            </a:r>
            <a:endParaRPr sz="2400" dirty="0">
              <a:latin typeface="Manrope" pitchFamily="2" charset="0"/>
            </a:endParaRPr>
          </a:p>
        </p:txBody>
      </p:sp>
      <p:pic>
        <p:nvPicPr>
          <p:cNvPr id="4" name="Рисунок 3">
            <a:extLst>
              <a:ext uri="{FF2B5EF4-FFF2-40B4-BE49-F238E27FC236}">
                <a16:creationId xmlns:a16="http://schemas.microsoft.com/office/drawing/2014/main" id="{6D4A99E0-7882-4817-9ACE-DE9DAD163752}"/>
              </a:ext>
            </a:extLst>
          </p:cNvPr>
          <p:cNvPicPr>
            <a:picLocks noChangeAspect="1"/>
          </p:cNvPicPr>
          <p:nvPr/>
        </p:nvPicPr>
        <p:blipFill>
          <a:blip r:embed="rId3"/>
          <a:stretch>
            <a:fillRect/>
          </a:stretch>
        </p:blipFill>
        <p:spPr>
          <a:xfrm>
            <a:off x="0" y="0"/>
            <a:ext cx="2314575" cy="5143500"/>
          </a:xfrm>
          <a:prstGeom prst="rect">
            <a:avLst/>
          </a:prstGeom>
        </p:spPr>
      </p:pic>
    </p:spTree>
    <p:extLst>
      <p:ext uri="{BB962C8B-B14F-4D97-AF65-F5344CB8AC3E}">
        <p14:creationId xmlns:p14="http://schemas.microsoft.com/office/powerpoint/2010/main" val="3708141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42"/>
          <p:cNvSpPr txBox="1">
            <a:spLocks noGrp="1"/>
          </p:cNvSpPr>
          <p:nvPr>
            <p:ph type="body" idx="1"/>
          </p:nvPr>
        </p:nvSpPr>
        <p:spPr>
          <a:xfrm>
            <a:off x="715100" y="1636300"/>
            <a:ext cx="3856800" cy="189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uk-UA" sz="2400" dirty="0">
                <a:latin typeface="Manrope" pitchFamily="2" charset="0"/>
              </a:rPr>
              <a:t>Користувач завжди може звернутися за порадою до </a:t>
            </a:r>
            <a:r>
              <a:rPr lang="en-US" sz="2400" dirty="0">
                <a:latin typeface="Manrope" pitchFamily="2" charset="0"/>
              </a:rPr>
              <a:t>ChatGPT</a:t>
            </a:r>
            <a:endParaRPr lang="uk-UA" sz="2400" dirty="0">
              <a:latin typeface="Manrope" pitchFamily="2" charset="0"/>
            </a:endParaRPr>
          </a:p>
        </p:txBody>
      </p:sp>
      <p:pic>
        <p:nvPicPr>
          <p:cNvPr id="3" name="Рисунок 2">
            <a:extLst>
              <a:ext uri="{FF2B5EF4-FFF2-40B4-BE49-F238E27FC236}">
                <a16:creationId xmlns:a16="http://schemas.microsoft.com/office/drawing/2014/main" id="{2E7F2DE1-8B85-472D-AAB2-F6B588453377}"/>
              </a:ext>
            </a:extLst>
          </p:cNvPr>
          <p:cNvPicPr>
            <a:picLocks noChangeAspect="1"/>
          </p:cNvPicPr>
          <p:nvPr/>
        </p:nvPicPr>
        <p:blipFill>
          <a:blip r:embed="rId3"/>
          <a:stretch>
            <a:fillRect/>
          </a:stretch>
        </p:blipFill>
        <p:spPr>
          <a:xfrm>
            <a:off x="6829425" y="0"/>
            <a:ext cx="2314575" cy="5143500"/>
          </a:xfrm>
          <a:prstGeom prst="rect">
            <a:avLst/>
          </a:prstGeom>
        </p:spPr>
      </p:pic>
    </p:spTree>
    <p:extLst>
      <p:ext uri="{BB962C8B-B14F-4D97-AF65-F5344CB8AC3E}">
        <p14:creationId xmlns:p14="http://schemas.microsoft.com/office/powerpoint/2010/main" val="289366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A898319D-7DF6-40B8-8DC9-5C05D2A08FE2}"/>
              </a:ext>
            </a:extLst>
          </p:cNvPr>
          <p:cNvSpPr>
            <a:spLocks noGrp="1"/>
          </p:cNvSpPr>
          <p:nvPr>
            <p:ph type="title"/>
          </p:nvPr>
        </p:nvSpPr>
        <p:spPr>
          <a:xfrm>
            <a:off x="3657606" y="1358740"/>
            <a:ext cx="5074269" cy="548700"/>
          </a:xfrm>
        </p:spPr>
        <p:txBody>
          <a:bodyPr/>
          <a:lstStyle/>
          <a:p>
            <a:pPr algn="r"/>
            <a:r>
              <a:rPr lang="uk-UA" sz="6600" dirty="0">
                <a:latin typeface="Roboto" panose="02000000000000000000" pitchFamily="2" charset="0"/>
                <a:ea typeface="Roboto" panose="02000000000000000000" pitchFamily="2" charset="0"/>
              </a:rPr>
              <a:t>Висновки</a:t>
            </a:r>
          </a:p>
        </p:txBody>
      </p:sp>
      <p:sp>
        <p:nvSpPr>
          <p:cNvPr id="4" name="Місце для тексту 3">
            <a:extLst>
              <a:ext uri="{FF2B5EF4-FFF2-40B4-BE49-F238E27FC236}">
                <a16:creationId xmlns:a16="http://schemas.microsoft.com/office/drawing/2014/main" id="{3E6B4C5D-ACB7-4170-908C-7A385EA894D1}"/>
              </a:ext>
            </a:extLst>
          </p:cNvPr>
          <p:cNvSpPr>
            <a:spLocks noGrp="1"/>
          </p:cNvSpPr>
          <p:nvPr>
            <p:ph type="body" idx="1"/>
          </p:nvPr>
        </p:nvSpPr>
        <p:spPr>
          <a:xfrm>
            <a:off x="714778" y="1929172"/>
            <a:ext cx="7437550" cy="2662145"/>
          </a:xfrm>
        </p:spPr>
        <p:txBody>
          <a:bodyPr/>
          <a:lstStyle/>
          <a:p>
            <a:pPr marL="609600" indent="-457200">
              <a:buFont typeface="+mj-lt"/>
              <a:buAutoNum type="arabicPeriod"/>
            </a:pPr>
            <a:r>
              <a:rPr lang="uk-UA" sz="1400" dirty="0">
                <a:latin typeface="Manrope" pitchFamily="2" charset="0"/>
              </a:rPr>
              <a:t>Було сформульовано проблему та визначено необхідний функціонал</a:t>
            </a:r>
          </a:p>
          <a:p>
            <a:pPr marL="609600" indent="-457200">
              <a:buFont typeface="+mj-lt"/>
              <a:buAutoNum type="arabicPeriod"/>
            </a:pPr>
            <a:r>
              <a:rPr lang="uk-UA" sz="1400" dirty="0">
                <a:latin typeface="Manrope" pitchFamily="2" charset="0"/>
              </a:rPr>
              <a:t>Використано технології</a:t>
            </a:r>
            <a:r>
              <a:rPr lang="en-US" sz="1400" dirty="0">
                <a:latin typeface="Manrope" pitchFamily="2" charset="0"/>
              </a:rPr>
              <a:t>: </a:t>
            </a:r>
            <a:r>
              <a:rPr lang="uk-UA" sz="1400" dirty="0">
                <a:latin typeface="Manrope" pitchFamily="2" charset="0"/>
              </a:rPr>
              <a:t> </a:t>
            </a:r>
            <a:r>
              <a:rPr lang="en-US" sz="1400" dirty="0">
                <a:latin typeface="Manrope" pitchFamily="2" charset="0"/>
              </a:rPr>
              <a:t>C#, Python, MS SQL Server, Redis, Entity Framework Core </a:t>
            </a:r>
            <a:r>
              <a:rPr lang="uk-UA" sz="1400" dirty="0">
                <a:latin typeface="Manrope" pitchFamily="2" charset="0"/>
              </a:rPr>
              <a:t>та </a:t>
            </a:r>
            <a:r>
              <a:rPr lang="en-US" sz="1400" dirty="0">
                <a:latin typeface="Manrope" pitchFamily="2" charset="0"/>
              </a:rPr>
              <a:t>SSH.NET</a:t>
            </a:r>
          </a:p>
          <a:p>
            <a:pPr marL="609600" indent="-457200">
              <a:buFont typeface="+mj-lt"/>
              <a:buAutoNum type="arabicPeriod"/>
            </a:pPr>
            <a:r>
              <a:rPr lang="uk-UA" sz="1400" dirty="0">
                <a:latin typeface="Manrope" pitchFamily="2" charset="0"/>
              </a:rPr>
              <a:t>Було спроектовано додаток</a:t>
            </a:r>
          </a:p>
          <a:p>
            <a:pPr marL="609600" indent="-457200">
              <a:buFont typeface="+mj-lt"/>
              <a:buAutoNum type="arabicPeriod"/>
            </a:pPr>
            <a:r>
              <a:rPr lang="uk-UA" sz="1400" dirty="0">
                <a:latin typeface="Manrope" pitchFamily="2" charset="0"/>
              </a:rPr>
              <a:t>Розроблено алгоритми функціонування системи, визначено порядок взаємодії класів під час виконання програмного коду та реалізовано додаток</a:t>
            </a:r>
          </a:p>
          <a:p>
            <a:pPr marL="609600" indent="-457200">
              <a:buFont typeface="+mj-lt"/>
              <a:buAutoNum type="arabicPeriod"/>
            </a:pPr>
            <a:r>
              <a:rPr lang="uk-UA" sz="1400" dirty="0">
                <a:latin typeface="Manrope" pitchFamily="2" charset="0"/>
              </a:rPr>
              <a:t>Проведено тестування додатку </a:t>
            </a:r>
            <a:br>
              <a:rPr lang="uk-UA" sz="1400" dirty="0">
                <a:latin typeface="Manrope" pitchFamily="2" charset="0"/>
              </a:rPr>
            </a:br>
            <a:endParaRPr lang="uk-UA" sz="1600" dirty="0">
              <a:latin typeface="Manrope" pitchFamily="2" charset="0"/>
            </a:endParaRPr>
          </a:p>
          <a:p>
            <a:pPr marL="152400" indent="0">
              <a:buNone/>
            </a:pPr>
            <a:r>
              <a:rPr lang="uk-UA" sz="1600" dirty="0">
                <a:latin typeface="Manrope" pitchFamily="2" charset="0"/>
              </a:rPr>
              <a:t>Реалізований проект, складається з 2 частин. В поєднанні вони створюють зручний кишеньковий додаток, який вирішує поставлену проблему</a:t>
            </a:r>
          </a:p>
        </p:txBody>
      </p:sp>
    </p:spTree>
    <p:extLst>
      <p:ext uri="{BB962C8B-B14F-4D97-AF65-F5344CB8AC3E}">
        <p14:creationId xmlns:p14="http://schemas.microsoft.com/office/powerpoint/2010/main" val="1828455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0" y="0"/>
            <a:ext cx="91440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dirty="0">
                <a:latin typeface="Roboto" panose="02000000000000000000" pitchFamily="2" charset="0"/>
                <a:ea typeface="Roboto" panose="02000000000000000000" pitchFamily="2" charset="0"/>
              </a:rPr>
              <a:t>Q&amp;A</a:t>
            </a:r>
            <a:endParaRPr sz="6600" b="1" dirty="0">
              <a:latin typeface="Roboto" panose="02000000000000000000" pitchFamily="2" charset="0"/>
              <a:ea typeface="Roboto" panose="02000000000000000000"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55156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subTitle" idx="1"/>
          </p:nvPr>
        </p:nvSpPr>
        <p:spPr>
          <a:xfrm>
            <a:off x="1251697" y="1150761"/>
            <a:ext cx="6640605" cy="28419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uk-UA" sz="2400" dirty="0">
                <a:latin typeface="Manrope" pitchFamily="2" charset="0"/>
              </a:rPr>
              <a:t>Метою розроблюваного застосунку є надання можливості девопсам віддалено, з будь-якої точки</a:t>
            </a:r>
            <a:r>
              <a:rPr lang="en-US" sz="2400" dirty="0">
                <a:latin typeface="Manrope" pitchFamily="2" charset="0"/>
              </a:rPr>
              <a:t> </a:t>
            </a:r>
            <a:r>
              <a:rPr lang="uk-UA" sz="2400" dirty="0">
                <a:latin typeface="Manrope" pitchFamily="2" charset="0"/>
              </a:rPr>
              <a:t>світу, виправляти проблеми, що виникають або просто слідкувати за станом їх віртуальних машин</a:t>
            </a:r>
            <a:endParaRPr sz="2400" dirty="0">
              <a:latin typeface="Manrope" pitchFamily="2" charset="0"/>
            </a:endParaRPr>
          </a:p>
        </p:txBody>
      </p:sp>
      <p:sp>
        <p:nvSpPr>
          <p:cNvPr id="3" name="Заголовок 2">
            <a:extLst>
              <a:ext uri="{FF2B5EF4-FFF2-40B4-BE49-F238E27FC236}">
                <a16:creationId xmlns:a16="http://schemas.microsoft.com/office/drawing/2014/main" id="{7D7E2DC8-7F8D-47F2-AFCF-37A4F19D3FCB}"/>
              </a:ext>
            </a:extLst>
          </p:cNvPr>
          <p:cNvSpPr>
            <a:spLocks noGrp="1"/>
          </p:cNvSpPr>
          <p:nvPr>
            <p:ph type="title"/>
          </p:nvPr>
        </p:nvSpPr>
        <p:spPr>
          <a:xfrm>
            <a:off x="3303437" y="257597"/>
            <a:ext cx="5074269" cy="548700"/>
          </a:xfrm>
        </p:spPr>
        <p:txBody>
          <a:bodyPr/>
          <a:lstStyle/>
          <a:p>
            <a:pPr algn="r"/>
            <a:r>
              <a:rPr lang="uk-UA" sz="6600" dirty="0">
                <a:latin typeface="Roboto" panose="02000000000000000000" pitchFamily="2" charset="0"/>
                <a:ea typeface="Roboto" panose="02000000000000000000" pitchFamily="2" charset="0"/>
              </a:rPr>
              <a:t>Мета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715100" y="1546140"/>
            <a:ext cx="3412579" cy="267602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anrope" pitchFamily="2" charset="0"/>
              <a:buChar char="–"/>
            </a:pPr>
            <a:r>
              <a:rPr lang="uk-UA" sz="1800" dirty="0">
                <a:latin typeface="Manrope" pitchFamily="2" charset="0"/>
              </a:rPr>
              <a:t>Розробити можливість авторизації та реєстрації</a:t>
            </a:r>
          </a:p>
          <a:p>
            <a:pPr marL="342900" lvl="0" indent="-342900" algn="l" rtl="0">
              <a:spcBef>
                <a:spcPts val="0"/>
              </a:spcBef>
              <a:spcAft>
                <a:spcPts val="0"/>
              </a:spcAft>
              <a:buFont typeface="Manrope" pitchFamily="2" charset="0"/>
              <a:buChar char="–"/>
            </a:pPr>
            <a:r>
              <a:rPr lang="uk-UA" sz="1800" dirty="0">
                <a:latin typeface="Manrope" pitchFamily="2" charset="0"/>
              </a:rPr>
              <a:t>Розробити  клієнт </a:t>
            </a:r>
            <a:r>
              <a:rPr lang="en-US" sz="1800" dirty="0">
                <a:latin typeface="Manrope" pitchFamily="2" charset="0"/>
              </a:rPr>
              <a:t>SSH-</a:t>
            </a:r>
            <a:r>
              <a:rPr lang="uk-UA" sz="1800" dirty="0">
                <a:latin typeface="Manrope" pitchFamily="2" charset="0"/>
              </a:rPr>
              <a:t>підключення</a:t>
            </a:r>
          </a:p>
          <a:p>
            <a:pPr marL="342900" lvl="0" indent="-342900" algn="l" rtl="0">
              <a:spcBef>
                <a:spcPts val="0"/>
              </a:spcBef>
              <a:spcAft>
                <a:spcPts val="0"/>
              </a:spcAft>
              <a:buFont typeface="Manrope" pitchFamily="2" charset="0"/>
              <a:buChar char="–"/>
            </a:pPr>
            <a:r>
              <a:rPr lang="uk-UA" sz="1800" dirty="0">
                <a:latin typeface="Manrope" pitchFamily="2" charset="0"/>
              </a:rPr>
              <a:t>Розробити клієнт </a:t>
            </a:r>
            <a:r>
              <a:rPr lang="en-US" sz="1800" dirty="0">
                <a:latin typeface="Manrope" pitchFamily="2" charset="0"/>
              </a:rPr>
              <a:t>SFTP-</a:t>
            </a:r>
            <a:r>
              <a:rPr lang="uk-UA" sz="1800" dirty="0">
                <a:latin typeface="Manrope" pitchFamily="2" charset="0"/>
              </a:rPr>
              <a:t>підключення</a:t>
            </a:r>
          </a:p>
          <a:p>
            <a:pPr marL="342900" lvl="0" indent="-342900" algn="l" rtl="0">
              <a:spcBef>
                <a:spcPts val="0"/>
              </a:spcBef>
              <a:spcAft>
                <a:spcPts val="0"/>
              </a:spcAft>
              <a:buFont typeface="Manrope" pitchFamily="2" charset="0"/>
              <a:buChar char="–"/>
            </a:pPr>
            <a:r>
              <a:rPr lang="uk-UA" sz="1800" dirty="0">
                <a:latin typeface="Manrope" pitchFamily="2" charset="0"/>
              </a:rPr>
              <a:t>Розробити клієнт збору метрик</a:t>
            </a:r>
            <a:endParaRPr sz="1800" dirty="0">
              <a:latin typeface="Manrope"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
        <p:nvSpPr>
          <p:cNvPr id="4" name="Google Shape;242;p40">
            <a:extLst>
              <a:ext uri="{FF2B5EF4-FFF2-40B4-BE49-F238E27FC236}">
                <a16:creationId xmlns:a16="http://schemas.microsoft.com/office/drawing/2014/main" id="{062ED739-DB64-421C-A05D-3C1E29750087}"/>
              </a:ext>
            </a:extLst>
          </p:cNvPr>
          <p:cNvSpPr txBox="1">
            <a:spLocks/>
          </p:cNvSpPr>
          <p:nvPr/>
        </p:nvSpPr>
        <p:spPr>
          <a:xfrm>
            <a:off x="1358721" y="285042"/>
            <a:ext cx="7560409" cy="125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uk-UA" sz="6600" dirty="0">
                <a:latin typeface="Roboto" panose="02000000000000000000" pitchFamily="2" charset="0"/>
                <a:ea typeface="Roboto" panose="02000000000000000000" pitchFamily="2" charset="0"/>
              </a:rPr>
              <a:t>Завдання проекту </a:t>
            </a:r>
          </a:p>
        </p:txBody>
      </p:sp>
      <p:sp>
        <p:nvSpPr>
          <p:cNvPr id="5" name="Google Shape;378;p50">
            <a:extLst>
              <a:ext uri="{FF2B5EF4-FFF2-40B4-BE49-F238E27FC236}">
                <a16:creationId xmlns:a16="http://schemas.microsoft.com/office/drawing/2014/main" id="{2306B443-08C9-4F47-B145-6DFE98377B9A}"/>
              </a:ext>
            </a:extLst>
          </p:cNvPr>
          <p:cNvSpPr txBox="1">
            <a:spLocks/>
          </p:cNvSpPr>
          <p:nvPr/>
        </p:nvSpPr>
        <p:spPr>
          <a:xfrm>
            <a:off x="4572000" y="1535442"/>
            <a:ext cx="3412579" cy="26760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500"/>
              <a:buFont typeface="Albert Sans"/>
              <a:buNone/>
              <a:defRPr sz="30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2500"/>
              <a:buFont typeface="Albert Sans"/>
              <a:buNone/>
              <a:defRPr sz="2500" b="0" i="0" u="none" strike="noStrike" cap="none">
                <a:solidFill>
                  <a:schemeClr val="dk1"/>
                </a:solidFill>
                <a:latin typeface="Albert Sans"/>
                <a:ea typeface="Albert Sans"/>
                <a:cs typeface="Albert Sans"/>
                <a:sym typeface="Albert Sans"/>
              </a:defRPr>
            </a:lvl9pPr>
          </a:lstStyle>
          <a:p>
            <a:pPr marL="342900" indent="-342900">
              <a:buFont typeface="Manrope" pitchFamily="2" charset="0"/>
              <a:buChar char="–"/>
            </a:pPr>
            <a:r>
              <a:rPr lang="uk-UA" sz="1800" dirty="0">
                <a:latin typeface="Manrope" pitchFamily="2" charset="0"/>
              </a:rPr>
              <a:t>Реалізувати можливість додання віртуальних машин</a:t>
            </a:r>
          </a:p>
          <a:p>
            <a:pPr marL="342900" indent="-342900">
              <a:buFont typeface="Manrope" pitchFamily="2" charset="0"/>
              <a:buChar char="–"/>
            </a:pPr>
            <a:r>
              <a:rPr lang="uk-UA" sz="1800" dirty="0">
                <a:latin typeface="Manrope" pitchFamily="2" charset="0"/>
              </a:rPr>
              <a:t>Розробити захищений </a:t>
            </a:r>
            <a:r>
              <a:rPr lang="en-US" sz="1800" dirty="0">
                <a:latin typeface="Manrope" pitchFamily="2" charset="0"/>
              </a:rPr>
              <a:t>API</a:t>
            </a:r>
          </a:p>
          <a:p>
            <a:pPr marL="342900" indent="-342900">
              <a:buFont typeface="Manrope" pitchFamily="2" charset="0"/>
              <a:buChar char="–"/>
            </a:pPr>
            <a:r>
              <a:rPr lang="uk-UA" sz="1800" dirty="0">
                <a:latin typeface="Manrope" pitchFamily="2" charset="0"/>
              </a:rPr>
              <a:t>Локалізувати систему</a:t>
            </a:r>
          </a:p>
          <a:p>
            <a:pPr marL="342900" indent="-342900">
              <a:buFont typeface="Manrope" pitchFamily="2" charset="0"/>
              <a:buChar char="–"/>
            </a:pPr>
            <a:r>
              <a:rPr lang="uk-UA" sz="1800" dirty="0">
                <a:latin typeface="Manrope" pitchFamily="2" charset="0"/>
              </a:rPr>
              <a:t>Інтегрувати в проект </a:t>
            </a:r>
            <a:r>
              <a:rPr lang="en-US" sz="1800" dirty="0">
                <a:latin typeface="Manrope" pitchFamily="2" charset="0"/>
              </a:rPr>
              <a:t>Telegram Bot Api</a:t>
            </a:r>
            <a:endParaRPr lang="uk-UA" sz="1800" dirty="0">
              <a:latin typeface="Manrope" pitchFamily="2" charset="0"/>
            </a:endParaRPr>
          </a:p>
        </p:txBody>
      </p:sp>
    </p:spTree>
    <p:extLst>
      <p:ext uri="{BB962C8B-B14F-4D97-AF65-F5344CB8AC3E}">
        <p14:creationId xmlns:p14="http://schemas.microsoft.com/office/powerpoint/2010/main" val="331882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15100" y="316059"/>
            <a:ext cx="59253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6600" dirty="0">
                <a:latin typeface="Roboto" panose="02000000000000000000" pitchFamily="2" charset="0"/>
                <a:ea typeface="Roboto" panose="02000000000000000000" pitchFamily="2" charset="0"/>
              </a:rPr>
              <a:t>Об</a:t>
            </a:r>
            <a:r>
              <a:rPr lang="en-US" sz="6600" dirty="0">
                <a:latin typeface="Roboto" panose="02000000000000000000" pitchFamily="2" charset="0"/>
                <a:ea typeface="Roboto" panose="02000000000000000000" pitchFamily="2" charset="0"/>
              </a:rPr>
              <a:t>’</a:t>
            </a:r>
            <a:r>
              <a:rPr lang="uk-UA" sz="6600" dirty="0">
                <a:latin typeface="Roboto" panose="02000000000000000000" pitchFamily="2" charset="0"/>
                <a:ea typeface="Roboto" panose="02000000000000000000" pitchFamily="2" charset="0"/>
              </a:rPr>
              <a:t>єкт дослідження</a:t>
            </a:r>
            <a:endParaRPr sz="6600" dirty="0">
              <a:latin typeface="Roboto" panose="02000000000000000000" pitchFamily="2" charset="0"/>
              <a:ea typeface="Roboto" panose="02000000000000000000" pitchFamily="2" charset="0"/>
            </a:endParaRPr>
          </a:p>
        </p:txBody>
      </p:sp>
      <p:sp>
        <p:nvSpPr>
          <p:cNvPr id="243" name="Google Shape;243;p40"/>
          <p:cNvSpPr txBox="1">
            <a:spLocks noGrp="1"/>
          </p:cNvSpPr>
          <p:nvPr>
            <p:ph type="subTitle" idx="1"/>
          </p:nvPr>
        </p:nvSpPr>
        <p:spPr>
          <a:xfrm>
            <a:off x="4211392" y="2891308"/>
            <a:ext cx="4217408" cy="17171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400" dirty="0">
                <a:latin typeface="Manrope" pitchFamily="2" charset="0"/>
              </a:rPr>
              <a:t>Реалізація системи віддаленої взаємодії із віртуальними машинами</a:t>
            </a:r>
            <a:endParaRPr sz="2400" dirty="0">
              <a:latin typeface="Manrope" pitchFamily="2" charset="0"/>
            </a:endParaRPr>
          </a:p>
        </p:txBody>
      </p:sp>
      <p:cxnSp>
        <p:nvCxnSpPr>
          <p:cNvPr id="244" name="Google Shape;244;p40">
            <a:hlinkClick r:id="" action="ppaction://hlinkshowjump?jump=nextslide"/>
          </p:cNvPr>
          <p:cNvCxnSpPr/>
          <p:nvPr/>
        </p:nvCxnSpPr>
        <p:spPr>
          <a:xfrm>
            <a:off x="715100" y="44144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280448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5"/>
          <p:cNvSpPr txBox="1">
            <a:spLocks noGrp="1"/>
          </p:cNvSpPr>
          <p:nvPr>
            <p:ph type="title"/>
          </p:nvPr>
        </p:nvSpPr>
        <p:spPr>
          <a:xfrm>
            <a:off x="715048" y="294448"/>
            <a:ext cx="7713900" cy="548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uk-UA" sz="3600" dirty="0">
                <a:latin typeface="Roboto" panose="02000000000000000000" pitchFamily="2" charset="0"/>
                <a:ea typeface="Roboto" panose="02000000000000000000" pitchFamily="2" charset="0"/>
              </a:rPr>
              <a:t>Використаний стек технологій</a:t>
            </a:r>
            <a:endParaRPr sz="3600" dirty="0">
              <a:latin typeface="Roboto" panose="02000000000000000000" pitchFamily="2" charset="0"/>
              <a:ea typeface="Roboto" panose="02000000000000000000" pitchFamily="2" charset="0"/>
            </a:endParaRPr>
          </a:p>
        </p:txBody>
      </p:sp>
      <p:sp>
        <p:nvSpPr>
          <p:cNvPr id="577" name="Google Shape;577;p65"/>
          <p:cNvSpPr/>
          <p:nvPr/>
        </p:nvSpPr>
        <p:spPr>
          <a:xfrm>
            <a:off x="1940296" y="25123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65"/>
          <p:cNvSpPr/>
          <p:nvPr/>
        </p:nvSpPr>
        <p:spPr>
          <a:xfrm>
            <a:off x="1940296" y="43222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65"/>
          <p:cNvSpPr/>
          <p:nvPr/>
        </p:nvSpPr>
        <p:spPr>
          <a:xfrm>
            <a:off x="4511596" y="25123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5"/>
          <p:cNvSpPr/>
          <p:nvPr/>
        </p:nvSpPr>
        <p:spPr>
          <a:xfrm>
            <a:off x="4511596" y="43222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5"/>
          <p:cNvSpPr/>
          <p:nvPr/>
        </p:nvSpPr>
        <p:spPr>
          <a:xfrm>
            <a:off x="7082896" y="25123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5"/>
          <p:cNvSpPr/>
          <p:nvPr/>
        </p:nvSpPr>
        <p:spPr>
          <a:xfrm>
            <a:off x="7082896" y="4322290"/>
            <a:ext cx="120900" cy="12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9" name="Google Shape;589;p65"/>
          <p:cNvCxnSpPr>
            <a:stCxn id="577" idx="3"/>
            <a:endCxn id="585" idx="1"/>
          </p:cNvCxnSpPr>
          <p:nvPr/>
        </p:nvCxnSpPr>
        <p:spPr>
          <a:xfrm>
            <a:off x="2061196" y="2572840"/>
            <a:ext cx="2450400" cy="0"/>
          </a:xfrm>
          <a:prstGeom prst="straightConnector1">
            <a:avLst/>
          </a:prstGeom>
          <a:noFill/>
          <a:ln w="9525" cap="flat" cmpd="sng">
            <a:solidFill>
              <a:schemeClr val="dk1"/>
            </a:solidFill>
            <a:prstDash val="solid"/>
            <a:round/>
            <a:headEnd type="none" w="med" len="med"/>
            <a:tailEnd type="none" w="med" len="med"/>
          </a:ln>
        </p:spPr>
      </p:cxnSp>
      <p:cxnSp>
        <p:nvCxnSpPr>
          <p:cNvPr id="590" name="Google Shape;590;p65"/>
          <p:cNvCxnSpPr>
            <a:stCxn id="585" idx="3"/>
            <a:endCxn id="587" idx="1"/>
          </p:cNvCxnSpPr>
          <p:nvPr/>
        </p:nvCxnSpPr>
        <p:spPr>
          <a:xfrm>
            <a:off x="4632496" y="2572840"/>
            <a:ext cx="2450400" cy="0"/>
          </a:xfrm>
          <a:prstGeom prst="straightConnector1">
            <a:avLst/>
          </a:prstGeom>
          <a:noFill/>
          <a:ln w="9525" cap="flat" cmpd="sng">
            <a:solidFill>
              <a:schemeClr val="dk1"/>
            </a:solidFill>
            <a:prstDash val="solid"/>
            <a:round/>
            <a:headEnd type="none" w="med" len="med"/>
            <a:tailEnd type="none" w="med" len="med"/>
          </a:ln>
        </p:spPr>
      </p:cxnSp>
      <p:cxnSp>
        <p:nvCxnSpPr>
          <p:cNvPr id="591" name="Google Shape;591;p65"/>
          <p:cNvCxnSpPr>
            <a:stCxn id="584" idx="3"/>
            <a:endCxn id="586" idx="1"/>
          </p:cNvCxnSpPr>
          <p:nvPr/>
        </p:nvCxnSpPr>
        <p:spPr>
          <a:xfrm>
            <a:off x="2061196" y="4382740"/>
            <a:ext cx="2450400" cy="0"/>
          </a:xfrm>
          <a:prstGeom prst="straightConnector1">
            <a:avLst/>
          </a:prstGeom>
          <a:noFill/>
          <a:ln w="9525" cap="flat" cmpd="sng">
            <a:solidFill>
              <a:schemeClr val="dk1"/>
            </a:solidFill>
            <a:prstDash val="solid"/>
            <a:round/>
            <a:headEnd type="none" w="med" len="med"/>
            <a:tailEnd type="none" w="med" len="med"/>
          </a:ln>
        </p:spPr>
      </p:cxnSp>
      <p:cxnSp>
        <p:nvCxnSpPr>
          <p:cNvPr id="592" name="Google Shape;592;p65"/>
          <p:cNvCxnSpPr>
            <a:stCxn id="586" idx="3"/>
            <a:endCxn id="588" idx="1"/>
          </p:cNvCxnSpPr>
          <p:nvPr/>
        </p:nvCxnSpPr>
        <p:spPr>
          <a:xfrm>
            <a:off x="4632496" y="4382740"/>
            <a:ext cx="2450400" cy="0"/>
          </a:xfrm>
          <a:prstGeom prst="straightConnector1">
            <a:avLst/>
          </a:prstGeom>
          <a:noFill/>
          <a:ln w="9525" cap="flat" cmpd="sng">
            <a:solidFill>
              <a:schemeClr val="dk1"/>
            </a:solidFill>
            <a:prstDash val="solid"/>
            <a:round/>
            <a:headEnd type="none" w="med" len="med"/>
            <a:tailEnd type="none" w="med" len="med"/>
          </a:ln>
        </p:spPr>
      </p:cxnSp>
      <p:cxnSp>
        <p:nvCxnSpPr>
          <p:cNvPr id="593" name="Google Shape;593;p65"/>
          <p:cNvCxnSpPr>
            <a:stCxn id="587" idx="3"/>
            <a:endCxn id="584" idx="1"/>
          </p:cNvCxnSpPr>
          <p:nvPr/>
        </p:nvCxnSpPr>
        <p:spPr>
          <a:xfrm flipH="1">
            <a:off x="1940296" y="2572840"/>
            <a:ext cx="5263500" cy="1809900"/>
          </a:xfrm>
          <a:prstGeom prst="bentConnector5">
            <a:avLst>
              <a:gd name="adj1" fmla="val -23330"/>
              <a:gd name="adj2" fmla="val 19096"/>
              <a:gd name="adj3" fmla="val 123310"/>
            </a:avLst>
          </a:prstGeom>
          <a:noFill/>
          <a:ln w="9525" cap="flat" cmpd="sng">
            <a:solidFill>
              <a:schemeClr val="dk1"/>
            </a:solidFill>
            <a:prstDash val="solid"/>
            <a:round/>
            <a:headEnd type="none" w="med" len="med"/>
            <a:tailEnd type="none" w="med" len="med"/>
          </a:ln>
        </p:spPr>
      </p:cxnSp>
      <p:pic>
        <p:nvPicPr>
          <p:cNvPr id="26" name="Picture 4" descr="C Sharp (C#) &quot; Icon - Download for free – Iconduck">
            <a:extLst>
              <a:ext uri="{FF2B5EF4-FFF2-40B4-BE49-F238E27FC236}">
                <a16:creationId xmlns:a16="http://schemas.microsoft.com/office/drawing/2014/main" id="{D00AE43E-D7E1-4312-BCAB-BB7275270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626" y="1263582"/>
            <a:ext cx="908319" cy="101986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a:extLst>
              <a:ext uri="{FF2B5EF4-FFF2-40B4-BE49-F238E27FC236}">
                <a16:creationId xmlns:a16="http://schemas.microsoft.com/office/drawing/2014/main" id="{D7C3FE53-BC6F-4A90-AF05-990A4F71B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606" y="1288111"/>
            <a:ext cx="930787" cy="10198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Complete Microsoft SQL Server Database Design Masterclass, 48% OFF">
            <a:extLst>
              <a:ext uri="{FF2B5EF4-FFF2-40B4-BE49-F238E27FC236}">
                <a16:creationId xmlns:a16="http://schemas.microsoft.com/office/drawing/2014/main" id="{A5C59CB9-796B-40C9-8E9D-DA713FD76B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0072" y="903598"/>
            <a:ext cx="2306357" cy="17398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Redis icon - Free download on Iconfinder">
            <a:extLst>
              <a:ext uri="{FF2B5EF4-FFF2-40B4-BE49-F238E27FC236}">
                <a16:creationId xmlns:a16="http://schemas.microsoft.com/office/drawing/2014/main" id="{C934911A-37B3-4540-8B39-BA965C0D3F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812" y="3155757"/>
            <a:ext cx="1019867" cy="101986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Entity Framework Core UI Plugin for Rider | JetBrains Marketplace">
            <a:extLst>
              <a:ext uri="{FF2B5EF4-FFF2-40B4-BE49-F238E27FC236}">
                <a16:creationId xmlns:a16="http://schemas.microsoft.com/office/drawing/2014/main" id="{832861C6-9EF5-4B23-8101-46E76FCAB2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2065" y="3155757"/>
            <a:ext cx="1019867" cy="101986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GitHub - sshnet/SSH.NET: SSH.NET is a Secure Shell (SSH) library for .NET,  optimized for parallelism.">
            <a:extLst>
              <a:ext uri="{FF2B5EF4-FFF2-40B4-BE49-F238E27FC236}">
                <a16:creationId xmlns:a16="http://schemas.microsoft.com/office/drawing/2014/main" id="{F4417E30-8205-48FE-BA9F-CB959C987B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3318" y="3155757"/>
            <a:ext cx="1019867" cy="1019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A898319D-7DF6-40B8-8DC9-5C05D2A08FE2}"/>
              </a:ext>
            </a:extLst>
          </p:cNvPr>
          <p:cNvSpPr>
            <a:spLocks noGrp="1"/>
          </p:cNvSpPr>
          <p:nvPr>
            <p:ph type="title"/>
          </p:nvPr>
        </p:nvSpPr>
        <p:spPr>
          <a:xfrm>
            <a:off x="3657606" y="1358740"/>
            <a:ext cx="5074269" cy="548700"/>
          </a:xfrm>
        </p:spPr>
        <p:txBody>
          <a:bodyPr/>
          <a:lstStyle/>
          <a:p>
            <a:pPr algn="r"/>
            <a:r>
              <a:rPr lang="uk-UA" sz="6600" dirty="0">
                <a:latin typeface="Roboto" panose="02000000000000000000" pitchFamily="2" charset="0"/>
                <a:ea typeface="Roboto" panose="02000000000000000000" pitchFamily="2" charset="0"/>
              </a:rPr>
              <a:t>Архітектура</a:t>
            </a:r>
          </a:p>
        </p:txBody>
      </p:sp>
      <p:sp>
        <p:nvSpPr>
          <p:cNvPr id="4" name="Місце для тексту 3">
            <a:extLst>
              <a:ext uri="{FF2B5EF4-FFF2-40B4-BE49-F238E27FC236}">
                <a16:creationId xmlns:a16="http://schemas.microsoft.com/office/drawing/2014/main" id="{3E6B4C5D-ACB7-4170-908C-7A385EA894D1}"/>
              </a:ext>
            </a:extLst>
          </p:cNvPr>
          <p:cNvSpPr>
            <a:spLocks noGrp="1"/>
          </p:cNvSpPr>
          <p:nvPr>
            <p:ph type="body" idx="1"/>
          </p:nvPr>
        </p:nvSpPr>
        <p:spPr>
          <a:xfrm>
            <a:off x="714778" y="2571750"/>
            <a:ext cx="7437550" cy="731100"/>
          </a:xfrm>
        </p:spPr>
        <p:txBody>
          <a:bodyPr/>
          <a:lstStyle/>
          <a:p>
            <a:pPr marL="152400" indent="0">
              <a:buNone/>
            </a:pPr>
            <a:r>
              <a:rPr lang="uk-UA" sz="2000" dirty="0">
                <a:latin typeface="Manrope" pitchFamily="2" charset="0"/>
              </a:rPr>
              <a:t>Архітектурою додатка була обрана </a:t>
            </a:r>
            <a:r>
              <a:rPr lang="en-US" sz="2000" dirty="0">
                <a:latin typeface="Manrope" pitchFamily="2" charset="0"/>
              </a:rPr>
              <a:t>N-tier </a:t>
            </a:r>
            <a:r>
              <a:rPr lang="uk-UA" sz="2000" dirty="0">
                <a:latin typeface="Manrope" pitchFamily="2" charset="0"/>
              </a:rPr>
              <a:t>архітектура</a:t>
            </a:r>
          </a:p>
          <a:p>
            <a:pPr marL="152400" indent="0">
              <a:buNone/>
            </a:pPr>
            <a:r>
              <a:rPr lang="uk-UA" sz="2000" dirty="0">
                <a:latin typeface="Manrope" pitchFamily="2" charset="0"/>
              </a:rPr>
              <a:t>Для </a:t>
            </a:r>
            <a:r>
              <a:rPr lang="en-US" sz="2000" dirty="0">
                <a:latin typeface="Manrope" pitchFamily="2" charset="0"/>
              </a:rPr>
              <a:t>Api </a:t>
            </a:r>
            <a:r>
              <a:rPr lang="uk-UA" sz="2000" dirty="0">
                <a:latin typeface="Manrope" pitchFamily="2" charset="0"/>
              </a:rPr>
              <a:t>ж була використана архітектура </a:t>
            </a:r>
            <a:r>
              <a:rPr lang="en-US" sz="2000" dirty="0">
                <a:latin typeface="Manrope" pitchFamily="2" charset="0"/>
              </a:rPr>
              <a:t>REST Api</a:t>
            </a:r>
            <a:endParaRPr lang="uk-UA" sz="2000" dirty="0">
              <a:latin typeface="Manrope" pitchFamily="2" charset="0"/>
            </a:endParaRPr>
          </a:p>
        </p:txBody>
      </p:sp>
    </p:spTree>
    <p:extLst>
      <p:ext uri="{BB962C8B-B14F-4D97-AF65-F5344CB8AC3E}">
        <p14:creationId xmlns:p14="http://schemas.microsoft.com/office/powerpoint/2010/main" val="346026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6600" dirty="0">
                <a:latin typeface="Roboto" panose="02000000000000000000" pitchFamily="2" charset="0"/>
                <a:ea typeface="Roboto" panose="02000000000000000000" pitchFamily="2" charset="0"/>
              </a:rPr>
              <a:t>Реалізація</a:t>
            </a:r>
            <a:endParaRPr sz="6600" dirty="0">
              <a:latin typeface="Roboto" panose="02000000000000000000" pitchFamily="2" charset="0"/>
              <a:ea typeface="Roboto" panose="02000000000000000000" pitchFamily="2" charset="0"/>
            </a:endParaRPr>
          </a:p>
        </p:txBody>
      </p:sp>
      <p:sp>
        <p:nvSpPr>
          <p:cNvPr id="243" name="Google Shape;243;p40"/>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000" dirty="0">
                <a:latin typeface="Manrope" pitchFamily="2" charset="0"/>
              </a:rPr>
              <a:t>Кінцевий застосунок було розроблено у вигляді 2 окремих частин</a:t>
            </a:r>
            <a:endParaRPr sz="2000" dirty="0">
              <a:latin typeface="Manrope" pitchFamily="2" charset="0"/>
            </a:endParaRPr>
          </a:p>
        </p:txBody>
      </p:sp>
      <p:cxnSp>
        <p:nvCxnSpPr>
          <p:cNvPr id="244" name="Google Shape;244;p40">
            <a:hlinkClick r:id="" action="ppaction://hlinkshowjump?jump=nextslide"/>
          </p:cNvPr>
          <p:cNvCxnSpPr/>
          <p:nvPr/>
        </p:nvCxnSpPr>
        <p:spPr>
          <a:xfrm>
            <a:off x="715100" y="44144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31104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subTitle" idx="1"/>
          </p:nvPr>
        </p:nvSpPr>
        <p:spPr>
          <a:xfrm>
            <a:off x="715099" y="1503175"/>
            <a:ext cx="7239541" cy="200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dirty="0">
                <a:latin typeface="Manrope" pitchFamily="2" charset="0"/>
              </a:rPr>
              <a:t>Перша частина проекту відповідає за облік даних у базі даних та створення каналу взаємодії між користувачем та машиною</a:t>
            </a:r>
            <a:endParaRPr dirty="0">
              <a:latin typeface="Manrope" pitchFamily="2" charset="0"/>
            </a:endParaRPr>
          </a:p>
        </p:txBody>
      </p:sp>
      <p:cxnSp>
        <p:nvCxnSpPr>
          <p:cNvPr id="380" name="Google Shape;380;p50">
            <a:hlinkClick r:id="" action="ppaction://hlinkshowjump?jump=nextslide"/>
          </p:cNvPr>
          <p:cNvCxnSpPr/>
          <p:nvPr/>
        </p:nvCxnSpPr>
        <p:spPr>
          <a:xfrm>
            <a:off x="715100" y="729100"/>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57657704"/>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834</Words>
  <Application>Microsoft Office PowerPoint</Application>
  <PresentationFormat>Екран (16:9)</PresentationFormat>
  <Paragraphs>55</Paragraphs>
  <Slides>23</Slides>
  <Notes>21</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23</vt:i4>
      </vt:variant>
    </vt:vector>
  </HeadingPairs>
  <TitlesOfParts>
    <vt:vector size="29" baseType="lpstr">
      <vt:lpstr>Manrope</vt:lpstr>
      <vt:lpstr>Arial</vt:lpstr>
      <vt:lpstr>Roboto</vt:lpstr>
      <vt:lpstr>Albert Sans</vt:lpstr>
      <vt:lpstr>Alexandria Medium</vt:lpstr>
      <vt:lpstr>Lead Funnel by Slidesgo</vt:lpstr>
      <vt:lpstr>Система віддаленої взаємодії із віртуальними машинами</vt:lpstr>
      <vt:lpstr>Актуальність</vt:lpstr>
      <vt:lpstr>Мета</vt:lpstr>
      <vt:lpstr>Презентація PowerPoint</vt:lpstr>
      <vt:lpstr>Об’єкт дослідження</vt:lpstr>
      <vt:lpstr>Використаний стек технологій</vt:lpstr>
      <vt:lpstr>Архітектура</vt:lpstr>
      <vt:lpstr>Реалізація</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Висновки</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віддаленої взаємодії із віртуальними машинами</dc:title>
  <cp:lastModifiedBy>Андрій Борсук</cp:lastModifiedBy>
  <cp:revision>33</cp:revision>
  <dcterms:modified xsi:type="dcterms:W3CDTF">2024-05-29T15:52:06Z</dcterms:modified>
</cp:coreProperties>
</file>