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sldIdLst>
    <p:sldId id="256" r:id="rId2"/>
    <p:sldId id="258" r:id="rId3"/>
    <p:sldId id="259" r:id="rId4"/>
    <p:sldId id="281" r:id="rId5"/>
    <p:sldId id="282" r:id="rId6"/>
    <p:sldId id="283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Down and Out 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Sheet1!$B$8:$E$8</c:f>
              <c:strCache>
                <c:ptCount val="4"/>
                <c:pt idx="0">
                  <c:v>Monthly</c:v>
                </c:pt>
                <c:pt idx="1">
                  <c:v>Weekly</c:v>
                </c:pt>
                <c:pt idx="2">
                  <c:v>Daily</c:v>
                </c:pt>
                <c:pt idx="3">
                  <c:v>Continuous (closed form)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9.9376678439428598</c:v>
                </c:pt>
                <c:pt idx="1">
                  <c:v>8.7475449957918183</c:v>
                </c:pt>
                <c:pt idx="2">
                  <c:v>7.8894420612805511</c:v>
                </c:pt>
                <c:pt idx="3">
                  <c:v>7.2501109401868895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F-6647-BD2F-F0FAA3517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691952"/>
        <c:axId val="542080000"/>
      </c:barChart>
      <c:catAx>
        <c:axId val="54169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80000"/>
        <c:crosses val="autoZero"/>
        <c:auto val="1"/>
        <c:lblAlgn val="ctr"/>
        <c:lblOffset val="100"/>
        <c:noMultiLvlLbl val="0"/>
      </c:catAx>
      <c:valAx>
        <c:axId val="542080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Pricing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Up and Out 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Sheet1!$B$13:$E$13</c:f>
              <c:strCache>
                <c:ptCount val="4"/>
                <c:pt idx="0">
                  <c:v>Monthly</c:v>
                </c:pt>
                <c:pt idx="1">
                  <c:v>Weekly</c:v>
                </c:pt>
                <c:pt idx="2">
                  <c:v>Daily</c:v>
                </c:pt>
                <c:pt idx="3">
                  <c:v>Continuous (closed form)</c:v>
                </c:pt>
              </c:strCache>
            </c:strRef>
          </c:cat>
          <c:val>
            <c:numRef>
              <c:f>Sheet1!$B$14:$E$14</c:f>
              <c:numCache>
                <c:formatCode>General</c:formatCode>
                <c:ptCount val="4"/>
                <c:pt idx="0">
                  <c:v>7.2193643872539415</c:v>
                </c:pt>
                <c:pt idx="1">
                  <c:v>6.1489055467296341</c:v>
                </c:pt>
                <c:pt idx="2">
                  <c:v>5.4103999972924468</c:v>
                </c:pt>
                <c:pt idx="3">
                  <c:v>5.1190387241418307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6-2D4E-BADB-5617DE9FA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691952"/>
        <c:axId val="542080000"/>
      </c:barChart>
      <c:catAx>
        <c:axId val="54169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80000"/>
        <c:crosses val="autoZero"/>
        <c:auto val="1"/>
        <c:lblAlgn val="ctr"/>
        <c:lblOffset val="100"/>
        <c:noMultiLvlLbl val="0"/>
      </c:catAx>
      <c:valAx>
        <c:axId val="542080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Pricing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Down and Out 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Sheet1!$B$18:$E$18</c:f>
              <c:strCache>
                <c:ptCount val="4"/>
                <c:pt idx="0">
                  <c:v>Monthly</c:v>
                </c:pt>
                <c:pt idx="1">
                  <c:v>Weekly</c:v>
                </c:pt>
                <c:pt idx="2">
                  <c:v>Daily</c:v>
                </c:pt>
                <c:pt idx="3">
                  <c:v>Continuous (closed form)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0.11935032727140485</c:v>
                </c:pt>
                <c:pt idx="1">
                  <c:v>6.0182024745808041E-2</c:v>
                </c:pt>
                <c:pt idx="2">
                  <c:v>3.4140838187121908E-2</c:v>
                </c:pt>
                <c:pt idx="3">
                  <c:v>2.1221470619973815E-2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B-804D-BABD-05947BAD3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691952"/>
        <c:axId val="542080000"/>
      </c:barChart>
      <c:catAx>
        <c:axId val="54169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80000"/>
        <c:crosses val="autoZero"/>
        <c:auto val="1"/>
        <c:lblAlgn val="ctr"/>
        <c:lblOffset val="100"/>
        <c:noMultiLvlLbl val="0"/>
      </c:catAx>
      <c:valAx>
        <c:axId val="542080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Pricing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Up and Out 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Sheet1!$B$3:$E$3</c:f>
              <c:strCache>
                <c:ptCount val="4"/>
                <c:pt idx="0">
                  <c:v>Monthly</c:v>
                </c:pt>
                <c:pt idx="1">
                  <c:v>Weekly</c:v>
                </c:pt>
                <c:pt idx="2">
                  <c:v>Daily</c:v>
                </c:pt>
                <c:pt idx="3">
                  <c:v>Continuous (closed form)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8.5056990938410307E-2</c:v>
                </c:pt>
                <c:pt idx="1">
                  <c:v>4.0428460981612166E-2</c:v>
                </c:pt>
                <c:pt idx="2">
                  <c:v>2.1441572525503196E-2</c:v>
                </c:pt>
                <c:pt idx="3">
                  <c:v>1.5937026375580032E-2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8-794A-B2C3-2DDEFDFB8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691952"/>
        <c:axId val="542080000"/>
      </c:barChart>
      <c:catAx>
        <c:axId val="54169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80000"/>
        <c:crosses val="autoZero"/>
        <c:auto val="1"/>
        <c:lblAlgn val="ctr"/>
        <c:lblOffset val="100"/>
        <c:noMultiLvlLbl val="0"/>
      </c:catAx>
      <c:valAx>
        <c:axId val="542080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Pricing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9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Final project 3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John </a:t>
            </a:r>
            <a:r>
              <a:rPr lang="en-US" dirty="0" err="1"/>
              <a:t>cai</a:t>
            </a:r>
            <a:r>
              <a:rPr lang="en-US" dirty="0"/>
              <a:t>, </a:t>
            </a:r>
            <a:r>
              <a:rPr lang="en-US" dirty="0" err="1"/>
              <a:t>xiaoyu</a:t>
            </a:r>
            <a:r>
              <a:rPr lang="en-US" dirty="0"/>
              <a:t> </a:t>
            </a:r>
            <a:r>
              <a:rPr lang="en-US" dirty="0" err="1"/>
              <a:t>liu</a:t>
            </a:r>
            <a:r>
              <a:rPr lang="en-US" dirty="0"/>
              <a:t>, AARSH SACHDEVA, </a:t>
            </a:r>
            <a:r>
              <a:rPr lang="en-US" dirty="0" err="1"/>
              <a:t>kuishuai</a:t>
            </a:r>
            <a:r>
              <a:rPr lang="en-US" dirty="0"/>
              <a:t> </a:t>
            </a:r>
            <a:r>
              <a:rPr lang="en-US" dirty="0" err="1"/>
              <a:t>yi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476693-0EE7-4E59-826C-12F31754A900}"/>
              </a:ext>
            </a:extLst>
          </p:cNvPr>
          <p:cNvSpPr/>
          <p:nvPr/>
        </p:nvSpPr>
        <p:spPr>
          <a:xfrm>
            <a:off x="1100051" y="2921168"/>
            <a:ext cx="102407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 in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9C41B-DE86-4B89-881F-37A5C420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43" y="439769"/>
            <a:ext cx="6726857" cy="819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855BB-F702-46FB-AE3C-141270DE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ED853-18A4-44E6-AE7C-E01865DCBF21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</p:spTree>
    <p:extLst>
      <p:ext uri="{BB962C8B-B14F-4D97-AF65-F5344CB8AC3E}">
        <p14:creationId xmlns:p14="http://schemas.microsoft.com/office/powerpoint/2010/main" val="369118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26F3D6-C8C4-490E-8E13-9B3A2938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0" y="3841794"/>
            <a:ext cx="5217736" cy="228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4ABF8E-0CA8-4E58-B925-E4969A93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28700D2-A4EA-4721-BB72-5BD81B40E48E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D5596-821F-446A-B9FA-E413486C53AF}"/>
              </a:ext>
            </a:extLst>
          </p:cNvPr>
          <p:cNvCxnSpPr/>
          <p:nvPr/>
        </p:nvCxnSpPr>
        <p:spPr>
          <a:xfrm>
            <a:off x="6422468" y="3273196"/>
            <a:ext cx="462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CE4A3-5B22-4DD3-AE2B-5B219171CC30}"/>
              </a:ext>
            </a:extLst>
          </p:cNvPr>
          <p:cNvSpPr txBox="1"/>
          <p:nvPr/>
        </p:nvSpPr>
        <p:spPr>
          <a:xfrm>
            <a:off x="859525" y="1886753"/>
            <a:ext cx="27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Barrier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07D1E-2CA9-492F-A5C5-61AD12712179}"/>
                  </a:ext>
                </a:extLst>
              </p:cNvPr>
              <p:cNvSpPr txBox="1"/>
              <p:nvPr/>
            </p:nvSpPr>
            <p:spPr>
              <a:xfrm>
                <a:off x="859525" y="2220813"/>
                <a:ext cx="44411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Discontinuity in terminal payoff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16 possible payoff conditions to examine: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Call / Put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 / Down (relative to spot)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/ 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Barrier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Strike / Strike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Barrier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07D1E-2CA9-492F-A5C5-61AD12712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5" y="2220813"/>
                <a:ext cx="4441134" cy="1754326"/>
              </a:xfrm>
              <a:prstGeom prst="rect">
                <a:avLst/>
              </a:prstGeom>
              <a:blipFill>
                <a:blip r:embed="rId4"/>
                <a:stretch>
                  <a:fillRect l="-960" t="-1736" b="-45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C84F74-9553-4711-A8F6-B018B3B23C36}"/>
              </a:ext>
            </a:extLst>
          </p:cNvPr>
          <p:cNvCxnSpPr>
            <a:cxnSpLocks/>
          </p:cNvCxnSpPr>
          <p:nvPr/>
        </p:nvCxnSpPr>
        <p:spPr>
          <a:xfrm flipV="1">
            <a:off x="6172404" y="1957388"/>
            <a:ext cx="0" cy="398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089671-D1CB-44E0-B8FD-93864E4F5332}"/>
              </a:ext>
            </a:extLst>
          </p:cNvPr>
          <p:cNvSpPr txBox="1"/>
          <p:nvPr/>
        </p:nvSpPr>
        <p:spPr>
          <a:xfrm>
            <a:off x="6338783" y="1845734"/>
            <a:ext cx="39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and Research Direction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920EE-2DCA-4032-8C7C-00BC7BEC1725}"/>
              </a:ext>
            </a:extLst>
          </p:cNvPr>
          <p:cNvSpPr txBox="1"/>
          <p:nvPr/>
        </p:nvSpPr>
        <p:spPr>
          <a:xfrm>
            <a:off x="6338784" y="2179794"/>
            <a:ext cx="468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Coded 2 functions to price barrier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Exact </a:t>
            </a:r>
            <a:r>
              <a:rPr lang="en-US" dirty="0" err="1"/>
              <a:t>pricer</a:t>
            </a:r>
            <a:r>
              <a:rPr lang="en-US" dirty="0"/>
              <a:t> (continuous-time)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PDE </a:t>
            </a:r>
            <a:r>
              <a:rPr lang="en-US" dirty="0" err="1"/>
              <a:t>pricer</a:t>
            </a:r>
            <a:r>
              <a:rPr lang="en-US" dirty="0"/>
              <a:t> (discrete time)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B52C9A-CC55-43AE-8F5D-0CD65DC088EF}"/>
              </a:ext>
            </a:extLst>
          </p:cNvPr>
          <p:cNvSpPr txBox="1"/>
          <p:nvPr/>
        </p:nvSpPr>
        <p:spPr>
          <a:xfrm>
            <a:off x="6338784" y="3355278"/>
            <a:ext cx="27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Research Directions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D3B7B-F228-4EEF-85FF-D81798E858A0}"/>
              </a:ext>
            </a:extLst>
          </p:cNvPr>
          <p:cNvSpPr txBox="1"/>
          <p:nvPr/>
        </p:nvSpPr>
        <p:spPr>
          <a:xfrm>
            <a:off x="6345926" y="3770217"/>
            <a:ext cx="4912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price of knock-out barriers using exact </a:t>
            </a:r>
            <a:r>
              <a:rPr lang="en-US" dirty="0" err="1"/>
              <a:t>pricer</a:t>
            </a:r>
            <a:r>
              <a:rPr lang="en-US" dirty="0"/>
              <a:t> vs PDE </a:t>
            </a:r>
            <a:r>
              <a:rPr lang="en-US" dirty="0" err="1"/>
              <a:t>pricer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Convergence for one-year ATM UO barrier call (Crank Nicholson vs Fully-implicit)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PDE prices </a:t>
            </a:r>
            <a:r>
              <a:rPr lang="en-US" b="1" dirty="0"/>
              <a:t>(all payoff conditions, beyond requirements) </a:t>
            </a:r>
            <a:r>
              <a:rPr lang="en-US" dirty="0"/>
              <a:t>with BGK-adjusted prices</a:t>
            </a:r>
          </a:p>
        </p:txBody>
      </p:sp>
    </p:spTree>
    <p:extLst>
      <p:ext uri="{BB962C8B-B14F-4D97-AF65-F5344CB8AC3E}">
        <p14:creationId xmlns:p14="http://schemas.microsoft.com/office/powerpoint/2010/main" val="12473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Validations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A6AA00-00FC-45EE-8F4B-6839B05D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1E3966-5F4F-4605-A5ED-8C67D8E10BD3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36230-6EAD-41FF-B0A9-796AC2773039}"/>
              </a:ext>
            </a:extLst>
          </p:cNvPr>
          <p:cNvSpPr/>
          <p:nvPr/>
        </p:nvSpPr>
        <p:spPr>
          <a:xfrm>
            <a:off x="564356" y="1872684"/>
            <a:ext cx="5503224" cy="432163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518D4-75F5-4B46-861A-4599CC7CE74D}"/>
              </a:ext>
            </a:extLst>
          </p:cNvPr>
          <p:cNvSpPr txBox="1"/>
          <p:nvPr/>
        </p:nvSpPr>
        <p:spPr>
          <a:xfrm>
            <a:off x="564356" y="1883222"/>
            <a:ext cx="5503224" cy="36933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Exact </a:t>
            </a:r>
            <a:r>
              <a:rPr lang="en-SG" b="1" dirty="0" err="1"/>
              <a:t>pricer</a:t>
            </a:r>
            <a:r>
              <a:rPr lang="en-SG" b="1" dirty="0"/>
              <a:t>: </a:t>
            </a:r>
            <a:r>
              <a:rPr lang="en-SG" b="1" dirty="0" err="1"/>
              <a:t>barrierOptionBS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1220F2-02AD-49BD-AA42-F6207A33F13B}"/>
                  </a:ext>
                </a:extLst>
              </p:cNvPr>
              <p:cNvSpPr txBox="1"/>
              <p:nvPr/>
            </p:nvSpPr>
            <p:spPr>
              <a:xfrm>
                <a:off x="880831" y="2299702"/>
                <a:ext cx="2220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Payoff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Barrier Type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Spot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Strike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Barrier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1220F2-02AD-49BD-AA42-F6207A33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31" y="2299702"/>
                <a:ext cx="2220600" cy="1477328"/>
              </a:xfrm>
              <a:prstGeom prst="rect">
                <a:avLst/>
              </a:prstGeom>
              <a:blipFill>
                <a:blip r:embed="rId3"/>
                <a:stretch>
                  <a:fillRect l="-1644" t="-2058" b="-53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472A70-346D-4EBF-9682-BD0199B43699}"/>
                  </a:ext>
                </a:extLst>
              </p:cNvPr>
              <p:cNvSpPr txBox="1"/>
              <p:nvPr/>
            </p:nvSpPr>
            <p:spPr>
              <a:xfrm>
                <a:off x="3505551" y="2299702"/>
                <a:ext cx="222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Time to Expiry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Interest Rate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Dividend Yield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Volatility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472A70-346D-4EBF-9682-BD0199B43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51" y="2299702"/>
                <a:ext cx="2220600" cy="1200329"/>
              </a:xfrm>
              <a:prstGeom prst="rect">
                <a:avLst/>
              </a:prstGeom>
              <a:blipFill>
                <a:blip r:embed="rId4"/>
                <a:stretch>
                  <a:fillRect l="-1648" t="-2538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27A8F-4D9D-42B8-9B9D-54437F4EEA0D}"/>
                  </a:ext>
                </a:extLst>
              </p:cNvPr>
              <p:cNvSpPr txBox="1"/>
              <p:nvPr/>
            </p:nvSpPr>
            <p:spPr>
              <a:xfrm>
                <a:off x="628648" y="4493239"/>
                <a:ext cx="274574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{−1, 1}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SG" dirty="0">
                        <a:latin typeface="Cambria Math" panose="02040503050406030204" pitchFamily="18" charset="0"/>
                      </a:rPr>
                      <m:t>UO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SG" dirty="0">
                        <a:latin typeface="Cambria Math" panose="02040503050406030204" pitchFamily="18" charset="0"/>
                      </a:rPr>
                      <m:t>UI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SG" dirty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SG" dirty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(no arbitrage)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(no arbitrage)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27A8F-4D9D-42B8-9B9D-54437F4E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493239"/>
                <a:ext cx="2745742" cy="1754326"/>
              </a:xfrm>
              <a:prstGeom prst="rect">
                <a:avLst/>
              </a:prstGeom>
              <a:blipFill>
                <a:blip r:embed="rId5"/>
                <a:stretch>
                  <a:fillRect l="-1330" t="-6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7DF931-30C4-444F-9FAF-A67AA520798E}"/>
                  </a:ext>
                </a:extLst>
              </p:cNvPr>
              <p:cNvSpPr txBox="1"/>
              <p:nvPr/>
            </p:nvSpPr>
            <p:spPr>
              <a:xfrm>
                <a:off x="3251891" y="4493239"/>
                <a:ext cx="281568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‘Up’,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SG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SG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‘Down’,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SG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SG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(haven’t expired)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7DF931-30C4-444F-9FAF-A67AA520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91" y="4493239"/>
                <a:ext cx="2815689" cy="1477328"/>
              </a:xfrm>
              <a:prstGeom prst="rect">
                <a:avLst/>
              </a:prstGeom>
              <a:blipFill>
                <a:blip r:embed="rId6"/>
                <a:stretch>
                  <a:fillRect l="-1299" t="-826" b="-57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E5C23E4-1C0B-44A2-B052-EE47923355FE}"/>
              </a:ext>
            </a:extLst>
          </p:cNvPr>
          <p:cNvSpPr txBox="1"/>
          <p:nvPr/>
        </p:nvSpPr>
        <p:spPr>
          <a:xfrm>
            <a:off x="564356" y="3866805"/>
            <a:ext cx="5503224" cy="36933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Input validations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76D392-5FAE-4B12-A1D5-2D6AF9345033}"/>
              </a:ext>
            </a:extLst>
          </p:cNvPr>
          <p:cNvSpPr/>
          <p:nvPr/>
        </p:nvSpPr>
        <p:spPr>
          <a:xfrm>
            <a:off x="6307702" y="1872684"/>
            <a:ext cx="5407588" cy="4321637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510F7-618D-42C4-894A-8D167F47F3A5}"/>
              </a:ext>
            </a:extLst>
          </p:cNvPr>
          <p:cNvSpPr txBox="1"/>
          <p:nvPr/>
        </p:nvSpPr>
        <p:spPr>
          <a:xfrm>
            <a:off x="6307702" y="1883222"/>
            <a:ext cx="5407588" cy="369332"/>
          </a:xfrm>
          <a:prstGeom prst="rect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PDE </a:t>
            </a:r>
            <a:r>
              <a:rPr lang="en-SG" b="1" dirty="0" err="1"/>
              <a:t>pricer</a:t>
            </a:r>
            <a:r>
              <a:rPr lang="en-SG" b="1" dirty="0"/>
              <a:t>: </a:t>
            </a:r>
            <a:r>
              <a:rPr lang="en-SG" b="1" dirty="0" err="1"/>
              <a:t>BarrBSPDE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BB4B2-9380-47AB-A826-38125C528639}"/>
              </a:ext>
            </a:extLst>
          </p:cNvPr>
          <p:cNvSpPr txBox="1"/>
          <p:nvPr/>
        </p:nvSpPr>
        <p:spPr>
          <a:xfrm>
            <a:off x="6354957" y="2213084"/>
            <a:ext cx="177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Additional inputs: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258800-8283-4D1D-9F72-D4E06BBE6511}"/>
                  </a:ext>
                </a:extLst>
              </p:cNvPr>
              <p:cNvSpPr txBox="1"/>
              <p:nvPr/>
            </p:nvSpPr>
            <p:spPr>
              <a:xfrm>
                <a:off x="6293334" y="2556751"/>
                <a:ext cx="26649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Monitoring Frequency: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Monthly, weekly,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Discount Curve: name of yield curve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Volatility: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Volatility Term Structure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258800-8283-4D1D-9F72-D4E06BBE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34" y="2556751"/>
                <a:ext cx="2664926" cy="3416320"/>
              </a:xfrm>
              <a:prstGeom prst="rect">
                <a:avLst/>
              </a:prstGeom>
              <a:blipFill>
                <a:blip r:embed="rId7"/>
                <a:stretch>
                  <a:fillRect l="-1370" t="-891" b="-1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DE3AE-3FB3-4259-9E9C-2F45FB00CC2C}"/>
                  </a:ext>
                </a:extLst>
              </p:cNvPr>
              <p:cNvSpPr txBox="1"/>
              <p:nvPr/>
            </p:nvSpPr>
            <p:spPr>
              <a:xfrm>
                <a:off x="8858250" y="2556751"/>
                <a:ext cx="285704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PDE Params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/>
                  <a:t>TimeSteps</a:t>
                </a:r>
                <a:r>
                  <a:rPr lang="en-SG" dirty="0"/>
                  <a:t>, Nodes,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Set Alignment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dirty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SG" dirty="0"/>
                  <a:t>, ‘</a:t>
                </a:r>
                <a14:m>
                  <m:oMath xmlns:m="http://schemas.openxmlformats.org/officeDocument/2006/math">
                    <m:r>
                      <a:rPr lang="en-SG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’ to align with barrier, ‘</a:t>
                </a:r>
                <a14:m>
                  <m:oMath xmlns:m="http://schemas.openxmlformats.org/officeDocument/2006/math">
                    <m:r>
                      <a:rPr lang="en-SG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’ to align with spot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Results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dirty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SG" dirty="0"/>
                  <a:t> ‘</a:t>
                </a:r>
                <a14:m>
                  <m:oMath xmlns:m="http://schemas.openxmlformats.org/officeDocument/2006/math">
                    <m:r>
                      <a:rPr lang="en-SG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’(default) returns price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8DE3AE-3FB3-4259-9E9C-2F45FB00C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0" y="2556751"/>
                <a:ext cx="2857040" cy="2862322"/>
              </a:xfrm>
              <a:prstGeom prst="rect">
                <a:avLst/>
              </a:prstGeom>
              <a:blipFill>
                <a:blip r:embed="rId8"/>
                <a:stretch>
                  <a:fillRect l="-1279" t="-1064" b="-23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91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DFE7B9E8-A3B2-C34C-BF66-7640E02F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23" y="2267756"/>
            <a:ext cx="5215512" cy="3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A6AA00-00FC-45EE-8F4B-6839B05D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1E3966-5F4F-4605-A5ED-8C67D8E10BD3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6250D-C4EE-114E-A718-EBB785019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98" y="2267756"/>
            <a:ext cx="5645658" cy="36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F6725-4206-984B-A5AD-7F907FD2A2D7}"/>
              </a:ext>
            </a:extLst>
          </p:cNvPr>
          <p:cNvSpPr txBox="1"/>
          <p:nvPr/>
        </p:nvSpPr>
        <p:spPr>
          <a:xfrm>
            <a:off x="5826457" y="2815644"/>
            <a:ext cx="300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the </a:t>
            </a:r>
            <a:r>
              <a:rPr lang="en-US" b="1" dirty="0">
                <a:solidFill>
                  <a:srgbClr val="FF0000"/>
                </a:solidFill>
              </a:rPr>
              <a:t>last time step</a:t>
            </a:r>
            <a:r>
              <a:rPr lang="en-US" dirty="0">
                <a:solidFill>
                  <a:srgbClr val="FF0000"/>
                </a:solidFill>
              </a:rPr>
              <a:t>, evaluate the intrinsic value of the option for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FF0000"/>
                </a:solidFill>
              </a:rPr>
              <a:t> price paths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114B91-8BE2-CB4E-8853-2FEF8BB8D73F}"/>
              </a:ext>
            </a:extLst>
          </p:cNvPr>
          <p:cNvGrpSpPr/>
          <p:nvPr/>
        </p:nvGrpSpPr>
        <p:grpSpPr>
          <a:xfrm>
            <a:off x="357099" y="4371867"/>
            <a:ext cx="5469357" cy="1358900"/>
            <a:chOff x="533400" y="2552700"/>
            <a:chExt cx="6810843" cy="175260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7894E91-7232-6341-A76E-DE10976A3429}"/>
                </a:ext>
              </a:extLst>
            </p:cNvPr>
            <p:cNvSpPr/>
            <p:nvPr/>
          </p:nvSpPr>
          <p:spPr>
            <a:xfrm>
              <a:off x="533400" y="2552700"/>
              <a:ext cx="5384800" cy="17526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BA16BC-4F9A-EB41-839F-2B39CBBBDC6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5918200" y="2827195"/>
              <a:ext cx="1426043" cy="6018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4642276-E89F-B348-A261-A3629D101937}"/>
              </a:ext>
            </a:extLst>
          </p:cNvPr>
          <p:cNvSpPr txBox="1"/>
          <p:nvPr/>
        </p:nvSpPr>
        <p:spPr>
          <a:xfrm>
            <a:off x="5826457" y="4067756"/>
            <a:ext cx="26015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any </a:t>
            </a:r>
            <a:r>
              <a:rPr lang="en-US" b="1" dirty="0">
                <a:solidFill>
                  <a:srgbClr val="FF0000"/>
                </a:solidFill>
              </a:rPr>
              <a:t>previous time step</a:t>
            </a:r>
            <a:r>
              <a:rPr lang="en-US" dirty="0">
                <a:solidFill>
                  <a:srgbClr val="FF0000"/>
                </a:solidFill>
              </a:rPr>
              <a:t>, if the barrier is hit, set the continuation value of the path to 0.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B20E6-6575-F342-934C-6E88B45756F0}"/>
              </a:ext>
            </a:extLst>
          </p:cNvPr>
          <p:cNvGrpSpPr/>
          <p:nvPr/>
        </p:nvGrpSpPr>
        <p:grpSpPr>
          <a:xfrm>
            <a:off x="348590" y="2696176"/>
            <a:ext cx="5477866" cy="1511300"/>
            <a:chOff x="348590" y="2768600"/>
            <a:chExt cx="5477866" cy="15113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D736C46-18B5-4B44-A9D5-C73AD84D1C26}"/>
                </a:ext>
              </a:extLst>
            </p:cNvPr>
            <p:cNvSpPr/>
            <p:nvPr/>
          </p:nvSpPr>
          <p:spPr>
            <a:xfrm>
              <a:off x="348590" y="2768600"/>
              <a:ext cx="4521200" cy="15113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982CB8-1685-FD49-8B2E-797EF8B48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790" y="3221018"/>
              <a:ext cx="956666" cy="3742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90A5CF-22DE-684F-8569-5BADE9C443FB}"/>
              </a:ext>
            </a:extLst>
          </p:cNvPr>
          <p:cNvGrpSpPr/>
          <p:nvPr/>
        </p:nvGrpSpPr>
        <p:grpSpPr>
          <a:xfrm>
            <a:off x="2919093" y="4488149"/>
            <a:ext cx="8393841" cy="1328450"/>
            <a:chOff x="2919093" y="4488149"/>
            <a:chExt cx="8393841" cy="132845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AFF5596-3696-1F40-851E-5931A96CF90B}"/>
                </a:ext>
              </a:extLst>
            </p:cNvPr>
            <p:cNvGrpSpPr/>
            <p:nvPr/>
          </p:nvGrpSpPr>
          <p:grpSpPr>
            <a:xfrm>
              <a:off x="5520644" y="5051314"/>
              <a:ext cx="5792290" cy="765285"/>
              <a:chOff x="-292953" y="3318296"/>
              <a:chExt cx="7212983" cy="987004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D49BBDB8-FC2D-8945-9235-38B50A98A9B7}"/>
                  </a:ext>
                </a:extLst>
              </p:cNvPr>
              <p:cNvSpPr/>
              <p:nvPr/>
            </p:nvSpPr>
            <p:spPr>
              <a:xfrm>
                <a:off x="533399" y="3318296"/>
                <a:ext cx="6386631" cy="98700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6678A3-E447-F840-B8DB-06EC2A608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292953" y="3318297"/>
                <a:ext cx="826351" cy="4901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AE931A-F685-764B-AC11-13E6ECDF3136}"/>
                </a:ext>
              </a:extLst>
            </p:cNvPr>
            <p:cNvSpPr txBox="1"/>
            <p:nvPr/>
          </p:nvSpPr>
          <p:spPr>
            <a:xfrm>
              <a:off x="2919093" y="4488149"/>
              <a:ext cx="260155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Compute the stub and place the stub in the 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0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121"/>
            <a:ext cx="10058400" cy="917030"/>
          </a:xfrm>
        </p:spPr>
        <p:txBody>
          <a:bodyPr/>
          <a:lstStyle/>
          <a:p>
            <a:r>
              <a:rPr lang="en-US" dirty="0"/>
              <a:t>PDE vs. Closed Form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FDAE-24CC-46F8-8176-60A1F34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A2A62-4BC1-4930-A915-505A5A8CB0C4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7046B-4B1A-432B-97C9-4AB23BE46B64}"/>
              </a:ext>
            </a:extLst>
          </p:cNvPr>
          <p:cNvSpPr txBox="1"/>
          <p:nvPr/>
        </p:nvSpPr>
        <p:spPr>
          <a:xfrm>
            <a:off x="-24549" y="2030047"/>
            <a:ext cx="32335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 prices decrease as monitoring frequency increases.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Down-and-Out Calls have a higher prices than Up-and-Out Calls, because the latter has capped upside potential. The converse relationship holds for Puts.</a:t>
            </a:r>
          </a:p>
          <a:p>
            <a:endParaRPr lang="en-US" sz="2000" dirty="0"/>
          </a:p>
          <a:p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296A17-D696-2C47-A1E0-C0FBF0FAD5E5}"/>
              </a:ext>
            </a:extLst>
          </p:cNvPr>
          <p:cNvGraphicFramePr>
            <a:graphicFrameLocks/>
          </p:cNvGraphicFramePr>
          <p:nvPr/>
        </p:nvGraphicFramePr>
        <p:xfrm>
          <a:off x="7525421" y="1834641"/>
          <a:ext cx="468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90B6607-8F63-D142-9570-7A242FED6AF6}"/>
              </a:ext>
            </a:extLst>
          </p:cNvPr>
          <p:cNvGraphicFramePr>
            <a:graphicFrameLocks/>
          </p:cNvGraphicFramePr>
          <p:nvPr/>
        </p:nvGraphicFramePr>
        <p:xfrm>
          <a:off x="3020514" y="4023699"/>
          <a:ext cx="468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29BD091-0DA2-2243-8703-F4DF82115F6A}"/>
              </a:ext>
            </a:extLst>
          </p:cNvPr>
          <p:cNvGraphicFramePr>
            <a:graphicFrameLocks/>
          </p:cNvGraphicFramePr>
          <p:nvPr/>
        </p:nvGraphicFramePr>
        <p:xfrm>
          <a:off x="7512000" y="4099009"/>
          <a:ext cx="468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DEC7990-A18B-7744-9588-E27E87BE2972}"/>
              </a:ext>
            </a:extLst>
          </p:cNvPr>
          <p:cNvSpPr/>
          <p:nvPr/>
        </p:nvSpPr>
        <p:spPr>
          <a:xfrm>
            <a:off x="1122218" y="1620982"/>
            <a:ext cx="10113818" cy="21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78C07-A81D-40D0-BE08-E24714B6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036" y="86325"/>
            <a:ext cx="4680000" cy="1739189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C83BF06-9F72-3242-9C09-1500402C235D}"/>
              </a:ext>
            </a:extLst>
          </p:cNvPr>
          <p:cNvGraphicFramePr>
            <a:graphicFrameLocks/>
          </p:cNvGraphicFramePr>
          <p:nvPr/>
        </p:nvGraphicFramePr>
        <p:xfrm>
          <a:off x="2922197" y="1816388"/>
          <a:ext cx="4683992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95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55A1A2-ED29-EB4B-83E4-04209D9C178A}"/>
              </a:ext>
            </a:extLst>
          </p:cNvPr>
          <p:cNvSpPr/>
          <p:nvPr/>
        </p:nvSpPr>
        <p:spPr>
          <a:xfrm>
            <a:off x="1122218" y="1620982"/>
            <a:ext cx="10113818" cy="21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1" y="272749"/>
            <a:ext cx="10058400" cy="683215"/>
          </a:xfrm>
        </p:spPr>
        <p:txBody>
          <a:bodyPr>
            <a:normAutofit fontScale="90000"/>
          </a:bodyPr>
          <a:lstStyle/>
          <a:p>
            <a:r>
              <a:rPr lang="en-US" dirty="0"/>
              <a:t>PDE Convergence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FDAE-24CC-46F8-8176-60A1F34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A2A62-4BC1-4930-A915-505A5A8CB0C4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8CA9F-75EE-4A56-9D5D-92463ADA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" y="1272353"/>
            <a:ext cx="3863675" cy="2156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E826F-3588-47E7-B3DA-23E131CAF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07" y="1272353"/>
            <a:ext cx="3871295" cy="2156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431DF-939F-4C95-9BB4-2BDEDC08A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73" y="3428999"/>
            <a:ext cx="3863675" cy="2156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F855E-EAD1-4542-B827-EC98110A7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548" y="3428999"/>
            <a:ext cx="3863675" cy="2156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C0680-52BF-A947-A306-23A5DB54FAC6}"/>
              </a:ext>
            </a:extLst>
          </p:cNvPr>
          <p:cNvSpPr txBox="1"/>
          <p:nvPr/>
        </p:nvSpPr>
        <p:spPr>
          <a:xfrm>
            <a:off x="8355961" y="1473513"/>
            <a:ext cx="3797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convergence is in general closer to linear. </a:t>
            </a:r>
          </a:p>
          <a:p>
            <a:r>
              <a:rPr lang="en-US" dirty="0"/>
              <a:t>Crank-Nicholson exhibits certain level of oscillation at low refinement, whereas fully-implicit is smooth, agrees with literature 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270BE-BFC6-C643-83A8-1F9075702492}"/>
              </a:ext>
            </a:extLst>
          </p:cNvPr>
          <p:cNvSpPr txBox="1"/>
          <p:nvPr/>
        </p:nvSpPr>
        <p:spPr>
          <a:xfrm>
            <a:off x="8428006" y="3831322"/>
            <a:ext cx="372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Barrier option converges better when the barrier is further away from the spot.</a:t>
            </a:r>
          </a:p>
          <a:p>
            <a:r>
              <a:rPr lang="en-US" dirty="0"/>
              <a:t>=&gt; This is is due to barrier’s discontinuity in the option payoff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5D9B5-67B0-8C47-AD75-0F68276B60B4}"/>
              </a:ext>
            </a:extLst>
          </p:cNvPr>
          <p:cNvSpPr txBox="1"/>
          <p:nvPr/>
        </p:nvSpPr>
        <p:spPr>
          <a:xfrm>
            <a:off x="7558909" y="5883635"/>
            <a:ext cx="46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Zvan</a:t>
            </a:r>
            <a:r>
              <a:rPr lang="en-US" sz="1200" dirty="0"/>
              <a:t> et al. J. of Econ. </a:t>
            </a:r>
            <a:r>
              <a:rPr lang="en-US" sz="1200" dirty="0" err="1"/>
              <a:t>Dyn</a:t>
            </a:r>
            <a:r>
              <a:rPr lang="en-US" sz="1200" dirty="0"/>
              <a:t>. Control 24(11-12) 1563-1590, 2000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Milev</a:t>
            </a:r>
            <a:r>
              <a:rPr lang="en-US" sz="1200" dirty="0"/>
              <a:t> and Tagliani. </a:t>
            </a:r>
            <a:r>
              <a:rPr lang="en-US" sz="1200" dirty="0" err="1"/>
              <a:t>Serdica</a:t>
            </a:r>
            <a:r>
              <a:rPr lang="en-US" sz="1200" dirty="0"/>
              <a:t> Mathematical J. 36:75-88, 01, 2010</a:t>
            </a:r>
          </a:p>
        </p:txBody>
      </p:sp>
    </p:spTree>
    <p:extLst>
      <p:ext uri="{BB962C8B-B14F-4D97-AF65-F5344CB8AC3E}">
        <p14:creationId xmlns:p14="http://schemas.microsoft.com/office/powerpoint/2010/main" val="410434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BGK Adjustment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FDAE-24CC-46F8-8176-60A1F34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A2A62-4BC1-4930-A915-505A5A8CB0C4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DDFF2-5C93-4C58-BDA9-020A4CF6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89" y="1812311"/>
            <a:ext cx="4987658" cy="161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A4DF6-2465-4A6B-872B-177C90829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95" y="1812311"/>
            <a:ext cx="4817690" cy="4479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52B44B-651F-4879-9457-310369174D3C}"/>
                  </a:ext>
                </a:extLst>
              </p:cNvPr>
              <p:cNvSpPr txBox="1"/>
              <p:nvPr/>
            </p:nvSpPr>
            <p:spPr>
              <a:xfrm>
                <a:off x="893989" y="3603807"/>
                <a:ext cx="51296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Compared PDE prices under all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/>
                  <a:t> possible payoff conditions (including knock-ins) with BGK-adjusted prices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Difference in price to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or smaller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Precision increases with frequency of monitoring (daily monitoring has best approximation)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52B44B-651F-4879-9457-31036917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9" y="3603807"/>
                <a:ext cx="5129627" cy="2308324"/>
              </a:xfrm>
              <a:prstGeom prst="rect">
                <a:avLst/>
              </a:prstGeom>
              <a:blipFill>
                <a:blip r:embed="rId5"/>
                <a:stretch>
                  <a:fillRect l="-832" t="-1319" r="-832" b="-31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0FA32A-9AA2-4CD1-9606-279F369AC46B}"/>
              </a:ext>
            </a:extLst>
          </p:cNvPr>
          <p:cNvSpPr/>
          <p:nvPr/>
        </p:nvSpPr>
        <p:spPr>
          <a:xfrm>
            <a:off x="4527756" y="2735824"/>
            <a:ext cx="1310148" cy="2286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9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FDAE-24CC-46F8-8176-60A1F34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6443440"/>
            <a:ext cx="3120126" cy="380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A2A62-4BC1-4930-A915-505A5A8CB0C4}"/>
              </a:ext>
            </a:extLst>
          </p:cNvPr>
          <p:cNvSpPr/>
          <p:nvPr/>
        </p:nvSpPr>
        <p:spPr>
          <a:xfrm>
            <a:off x="8428006" y="6366294"/>
            <a:ext cx="37984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PDE For Barrier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F5427-E3F4-49CA-AC3D-703875371A9D}"/>
              </a:ext>
            </a:extLst>
          </p:cNvPr>
          <p:cNvSpPr txBox="1"/>
          <p:nvPr/>
        </p:nvSpPr>
        <p:spPr>
          <a:xfrm>
            <a:off x="1097280" y="1851224"/>
            <a:ext cx="9972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exact </a:t>
            </a:r>
            <a:r>
              <a:rPr lang="en-US" sz="2000" dirty="0" err="1"/>
              <a:t>pricer</a:t>
            </a:r>
            <a:r>
              <a:rPr lang="en-US" sz="2000" dirty="0"/>
              <a:t> (continuous time) and PDE </a:t>
            </a:r>
            <a:r>
              <a:rPr lang="en-US" sz="2000" dirty="0" err="1"/>
              <a:t>pricer</a:t>
            </a:r>
            <a:r>
              <a:rPr lang="en-US" sz="2000" dirty="0"/>
              <a:t> (discrete time)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Exact prices vs PDE prices for Knock-out barriers: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Option Prices decrease as monitoring frequency increases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Crank Nicholson vs Fully-implicit convergence: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Convergence is close to linear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Fully-Implicit scheme has smoother convergence than Crank-Nicholson (agrees with Literature)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Convergence improves when barriers far away from spot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BGK-adjusted prices vs PDE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monitoring frequency increases, precision increases, size of BGK-adjustment decreases</a:t>
            </a:r>
          </a:p>
        </p:txBody>
      </p:sp>
    </p:spTree>
    <p:extLst>
      <p:ext uri="{BB962C8B-B14F-4D97-AF65-F5344CB8AC3E}">
        <p14:creationId xmlns:p14="http://schemas.microsoft.com/office/powerpoint/2010/main" val="3073810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9B268"/>
      </a:accent1>
      <a:accent2>
        <a:srgbClr val="989898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1559</TotalTime>
  <Words>645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PowerPoint Presentation</vt:lpstr>
      <vt:lpstr>Introduction</vt:lpstr>
      <vt:lpstr>Code and Validations</vt:lpstr>
      <vt:lpstr>Code Implementation</vt:lpstr>
      <vt:lpstr>PDE vs. Closed Form Prices</vt:lpstr>
      <vt:lpstr>PDE Convergence</vt:lpstr>
      <vt:lpstr>Applying BGK Adjustment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John Cai</cp:lastModifiedBy>
  <cp:revision>83</cp:revision>
  <dcterms:created xsi:type="dcterms:W3CDTF">2015-10-29T04:24:36Z</dcterms:created>
  <dcterms:modified xsi:type="dcterms:W3CDTF">2020-10-05T13:43:12Z</dcterms:modified>
</cp:coreProperties>
</file>