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82" r:id="rId4"/>
    <p:sldId id="259" r:id="rId5"/>
    <p:sldId id="260" r:id="rId6"/>
    <p:sldId id="258" r:id="rId7"/>
    <p:sldId id="290" r:id="rId8"/>
    <p:sldId id="261" r:id="rId9"/>
    <p:sldId id="262" r:id="rId10"/>
    <p:sldId id="263" r:id="rId11"/>
    <p:sldId id="264" r:id="rId12"/>
    <p:sldId id="265" r:id="rId13"/>
    <p:sldId id="266" r:id="rId14"/>
    <p:sldId id="291" r:id="rId15"/>
    <p:sldId id="271" r:id="rId16"/>
    <p:sldId id="269" r:id="rId17"/>
    <p:sldId id="292" r:id="rId18"/>
    <p:sldId id="267" r:id="rId19"/>
    <p:sldId id="283" r:id="rId20"/>
    <p:sldId id="268" r:id="rId21"/>
    <p:sldId id="270" r:id="rId22"/>
    <p:sldId id="272" r:id="rId23"/>
    <p:sldId id="284" r:id="rId24"/>
    <p:sldId id="285" r:id="rId25"/>
    <p:sldId id="273" r:id="rId26"/>
    <p:sldId id="286" r:id="rId27"/>
    <p:sldId id="293" r:id="rId28"/>
    <p:sldId id="274" r:id="rId29"/>
    <p:sldId id="275" r:id="rId30"/>
    <p:sldId id="287" r:id="rId31"/>
    <p:sldId id="276" r:id="rId32"/>
    <p:sldId id="288" r:id="rId33"/>
    <p:sldId id="277" r:id="rId34"/>
    <p:sldId id="294" r:id="rId35"/>
    <p:sldId id="27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7" d="100"/>
          <a:sy n="67" d="100"/>
        </p:scale>
        <p:origin x="7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hncam\Documents\My%20Documents\Education\Springboard\Introduction%20to%20Data%20Science\Capstone%20Project\Documents\Capstone%20Calculation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of Yield on Potential Revenue</a:t>
            </a:r>
            <a:r>
              <a:rPr lang="en-US" baseline="0" dirty="0"/>
              <a:t> &amp; Profit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'Yield and Cost'!$M$2</c:f>
              <c:strCache>
                <c:ptCount val="1"/>
                <c:pt idx="0">
                  <c:v>Cost</c:v>
                </c:pt>
              </c:strCache>
            </c:strRef>
          </c:tx>
          <c:spPr>
            <a:solidFill>
              <a:schemeClr val="accent1"/>
            </a:solidFill>
            <a:ln>
              <a:noFill/>
            </a:ln>
            <a:effectLst/>
          </c:spPr>
          <c:invertIfNegative val="0"/>
          <c:cat>
            <c:numRef>
              <c:f>'Yield and Cost'!$H$3:$H$13</c:f>
              <c:numCache>
                <c:formatCode>0</c:formatCode>
                <c:ptCount val="11"/>
                <c:pt idx="0">
                  <c:v>100</c:v>
                </c:pt>
                <c:pt idx="1">
                  <c:v>90</c:v>
                </c:pt>
                <c:pt idx="2">
                  <c:v>80</c:v>
                </c:pt>
                <c:pt idx="3">
                  <c:v>70</c:v>
                </c:pt>
                <c:pt idx="4">
                  <c:v>60</c:v>
                </c:pt>
                <c:pt idx="5">
                  <c:v>50</c:v>
                </c:pt>
                <c:pt idx="6">
                  <c:v>40</c:v>
                </c:pt>
                <c:pt idx="7">
                  <c:v>30</c:v>
                </c:pt>
                <c:pt idx="8">
                  <c:v>20</c:v>
                </c:pt>
                <c:pt idx="9">
                  <c:v>10</c:v>
                </c:pt>
                <c:pt idx="10">
                  <c:v>0</c:v>
                </c:pt>
              </c:numCache>
            </c:numRef>
          </c:cat>
          <c:val>
            <c:numRef>
              <c:f>'Yield and Cost'!$M$3:$M$13</c:f>
              <c:numCache>
                <c:formatCode>_("$"* #,##0_);_("$"* \(#,##0\);_("$"* "-"??_);_(@_)</c:formatCode>
                <c:ptCount val="11"/>
                <c:pt idx="0">
                  <c:v>1275000</c:v>
                </c:pt>
                <c:pt idx="1">
                  <c:v>1275000</c:v>
                </c:pt>
                <c:pt idx="2">
                  <c:v>1275000</c:v>
                </c:pt>
                <c:pt idx="3">
                  <c:v>1275000</c:v>
                </c:pt>
                <c:pt idx="4">
                  <c:v>1275000</c:v>
                </c:pt>
                <c:pt idx="5">
                  <c:v>1275000</c:v>
                </c:pt>
                <c:pt idx="6">
                  <c:v>1275000</c:v>
                </c:pt>
                <c:pt idx="7">
                  <c:v>1275000</c:v>
                </c:pt>
                <c:pt idx="8">
                  <c:v>1275000</c:v>
                </c:pt>
                <c:pt idx="9">
                  <c:v>1275000</c:v>
                </c:pt>
                <c:pt idx="10">
                  <c:v>1275000</c:v>
                </c:pt>
              </c:numCache>
            </c:numRef>
          </c:val>
          <c:extLst>
            <c:ext xmlns:c16="http://schemas.microsoft.com/office/drawing/2014/chart" uri="{C3380CC4-5D6E-409C-BE32-E72D297353CC}">
              <c16:uniqueId val="{00000000-F281-4BCD-B352-31BC4193AAF4}"/>
            </c:ext>
          </c:extLst>
        </c:ser>
        <c:ser>
          <c:idx val="1"/>
          <c:order val="1"/>
          <c:tx>
            <c:strRef>
              <c:f>'Yield and Cost'!$N$2</c:f>
              <c:strCache>
                <c:ptCount val="1"/>
                <c:pt idx="0">
                  <c:v>Revenue</c:v>
                </c:pt>
              </c:strCache>
            </c:strRef>
          </c:tx>
          <c:spPr>
            <a:solidFill>
              <a:schemeClr val="accent2"/>
            </a:solidFill>
            <a:ln>
              <a:noFill/>
            </a:ln>
            <a:effectLst/>
          </c:spPr>
          <c:invertIfNegative val="0"/>
          <c:cat>
            <c:numRef>
              <c:f>'Yield and Cost'!$H$3:$H$13</c:f>
              <c:numCache>
                <c:formatCode>0</c:formatCode>
                <c:ptCount val="11"/>
                <c:pt idx="0">
                  <c:v>100</c:v>
                </c:pt>
                <c:pt idx="1">
                  <c:v>90</c:v>
                </c:pt>
                <c:pt idx="2">
                  <c:v>80</c:v>
                </c:pt>
                <c:pt idx="3">
                  <c:v>70</c:v>
                </c:pt>
                <c:pt idx="4">
                  <c:v>60</c:v>
                </c:pt>
                <c:pt idx="5">
                  <c:v>50</c:v>
                </c:pt>
                <c:pt idx="6">
                  <c:v>40</c:v>
                </c:pt>
                <c:pt idx="7">
                  <c:v>30</c:v>
                </c:pt>
                <c:pt idx="8">
                  <c:v>20</c:v>
                </c:pt>
                <c:pt idx="9">
                  <c:v>10</c:v>
                </c:pt>
                <c:pt idx="10">
                  <c:v>0</c:v>
                </c:pt>
              </c:numCache>
            </c:numRef>
          </c:cat>
          <c:val>
            <c:numRef>
              <c:f>'Yield and Cost'!$N$3:$N$13</c:f>
              <c:numCache>
                <c:formatCode>"$"#,##0_);[Red]\("$"#,##0\)</c:formatCode>
                <c:ptCount val="11"/>
                <c:pt idx="0">
                  <c:v>3000000</c:v>
                </c:pt>
                <c:pt idx="1">
                  <c:v>2700000</c:v>
                </c:pt>
                <c:pt idx="2">
                  <c:v>2400000</c:v>
                </c:pt>
                <c:pt idx="3">
                  <c:v>2100000</c:v>
                </c:pt>
                <c:pt idx="4">
                  <c:v>1800000</c:v>
                </c:pt>
                <c:pt idx="5">
                  <c:v>1500000</c:v>
                </c:pt>
                <c:pt idx="6">
                  <c:v>1200000</c:v>
                </c:pt>
                <c:pt idx="7">
                  <c:v>900000</c:v>
                </c:pt>
                <c:pt idx="8">
                  <c:v>600000</c:v>
                </c:pt>
                <c:pt idx="9">
                  <c:v>300000</c:v>
                </c:pt>
                <c:pt idx="10">
                  <c:v>0</c:v>
                </c:pt>
              </c:numCache>
            </c:numRef>
          </c:val>
          <c:extLst>
            <c:ext xmlns:c16="http://schemas.microsoft.com/office/drawing/2014/chart" uri="{C3380CC4-5D6E-409C-BE32-E72D297353CC}">
              <c16:uniqueId val="{00000001-F281-4BCD-B352-31BC4193AAF4}"/>
            </c:ext>
          </c:extLst>
        </c:ser>
        <c:ser>
          <c:idx val="2"/>
          <c:order val="2"/>
          <c:tx>
            <c:strRef>
              <c:f>'Yield and Cost'!$O$2</c:f>
              <c:strCache>
                <c:ptCount val="1"/>
                <c:pt idx="0">
                  <c:v>Profit</c:v>
                </c:pt>
              </c:strCache>
            </c:strRef>
          </c:tx>
          <c:spPr>
            <a:solidFill>
              <a:schemeClr val="accent3"/>
            </a:solidFill>
            <a:ln>
              <a:noFill/>
            </a:ln>
            <a:effectLst/>
          </c:spPr>
          <c:invertIfNegative val="0"/>
          <c:cat>
            <c:numRef>
              <c:f>'Yield and Cost'!$H$3:$H$13</c:f>
              <c:numCache>
                <c:formatCode>0</c:formatCode>
                <c:ptCount val="11"/>
                <c:pt idx="0">
                  <c:v>100</c:v>
                </c:pt>
                <c:pt idx="1">
                  <c:v>90</c:v>
                </c:pt>
                <c:pt idx="2">
                  <c:v>80</c:v>
                </c:pt>
                <c:pt idx="3">
                  <c:v>70</c:v>
                </c:pt>
                <c:pt idx="4">
                  <c:v>60</c:v>
                </c:pt>
                <c:pt idx="5">
                  <c:v>50</c:v>
                </c:pt>
                <c:pt idx="6">
                  <c:v>40</c:v>
                </c:pt>
                <c:pt idx="7">
                  <c:v>30</c:v>
                </c:pt>
                <c:pt idx="8">
                  <c:v>20</c:v>
                </c:pt>
                <c:pt idx="9">
                  <c:v>10</c:v>
                </c:pt>
                <c:pt idx="10">
                  <c:v>0</c:v>
                </c:pt>
              </c:numCache>
            </c:numRef>
          </c:cat>
          <c:val>
            <c:numRef>
              <c:f>'Yield and Cost'!$O$3:$O$13</c:f>
              <c:numCache>
                <c:formatCode>"$"#,##0_);[Red]\("$"#,##0\)</c:formatCode>
                <c:ptCount val="11"/>
                <c:pt idx="0">
                  <c:v>1725000</c:v>
                </c:pt>
                <c:pt idx="1">
                  <c:v>1425000</c:v>
                </c:pt>
                <c:pt idx="2">
                  <c:v>1125000</c:v>
                </c:pt>
                <c:pt idx="3">
                  <c:v>825000</c:v>
                </c:pt>
                <c:pt idx="4">
                  <c:v>525000</c:v>
                </c:pt>
                <c:pt idx="5">
                  <c:v>225000</c:v>
                </c:pt>
                <c:pt idx="6">
                  <c:v>-75000</c:v>
                </c:pt>
                <c:pt idx="7">
                  <c:v>-375000</c:v>
                </c:pt>
                <c:pt idx="8">
                  <c:v>-675000</c:v>
                </c:pt>
                <c:pt idx="9">
                  <c:v>-975000</c:v>
                </c:pt>
                <c:pt idx="10">
                  <c:v>-1275000</c:v>
                </c:pt>
              </c:numCache>
            </c:numRef>
          </c:val>
          <c:extLst>
            <c:ext xmlns:c16="http://schemas.microsoft.com/office/drawing/2014/chart" uri="{C3380CC4-5D6E-409C-BE32-E72D297353CC}">
              <c16:uniqueId val="{00000002-F281-4BCD-B352-31BC4193AAF4}"/>
            </c:ext>
          </c:extLst>
        </c:ser>
        <c:dLbls>
          <c:showLegendKey val="0"/>
          <c:showVal val="0"/>
          <c:showCatName val="0"/>
          <c:showSerName val="0"/>
          <c:showPercent val="0"/>
          <c:showBubbleSize val="0"/>
        </c:dLbls>
        <c:gapWidth val="150"/>
        <c:axId val="509389176"/>
        <c:axId val="509392376"/>
      </c:barChart>
      <c:catAx>
        <c:axId val="509389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Wafer Yield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392376"/>
        <c:crosses val="autoZero"/>
        <c:auto val="1"/>
        <c:lblAlgn val="ctr"/>
        <c:lblOffset val="100"/>
        <c:tickMarkSkip val="1"/>
        <c:noMultiLvlLbl val="0"/>
      </c:catAx>
      <c:valAx>
        <c:axId val="50939237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389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449AD-3A42-4B54-AD52-2F944D07BA47}" type="datetimeFigureOut">
              <a:rPr lang="en-US" smtClean="0"/>
              <a:t>3/12/2019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4B47C-2CBF-46DA-B3EF-FB28FB513244}" type="slidenum">
              <a:rPr lang="en-US" smtClean="0"/>
              <a:t>‹#›</a:t>
            </a:fld>
            <a:endParaRPr lang="en-US" dirty="0"/>
          </a:p>
        </p:txBody>
      </p:sp>
    </p:spTree>
    <p:extLst>
      <p:ext uri="{BB962C8B-B14F-4D97-AF65-F5344CB8AC3E}">
        <p14:creationId xmlns:p14="http://schemas.microsoft.com/office/powerpoint/2010/main" val="16650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5C3F-F4FF-4706-B6DE-BEDC5C9A71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2EBD3B-4658-4914-88B5-5367568AA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2CAA8-BA9C-417A-8ABD-850C8CF97793}"/>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5" name="Footer Placeholder 4">
            <a:extLst>
              <a:ext uri="{FF2B5EF4-FFF2-40B4-BE49-F238E27FC236}">
                <a16:creationId xmlns:a16="http://schemas.microsoft.com/office/drawing/2014/main" id="{50C70B7A-04A2-4201-A975-6411592318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754BCB-6A98-4876-BA20-D03E44AE6584}"/>
              </a:ext>
            </a:extLst>
          </p:cNvPr>
          <p:cNvSpPr>
            <a:spLocks noGrp="1"/>
          </p:cNvSpPr>
          <p:nvPr>
            <p:ph type="sldNum" sz="quarter" idx="12"/>
          </p:nvPr>
        </p:nvSpPr>
        <p:spPr/>
        <p:txBody>
          <a:bodyPr/>
          <a:lstStyle/>
          <a:p>
            <a:fld id="{020ACE89-D9BD-429F-A242-0F69CC417CFE}" type="slidenum">
              <a:rPr lang="en-US" smtClean="0"/>
              <a:t>‹#›</a:t>
            </a:fld>
            <a:endParaRPr lang="en-US" dirty="0"/>
          </a:p>
        </p:txBody>
      </p:sp>
      <p:pic>
        <p:nvPicPr>
          <p:cNvPr id="8" name="Picture 7">
            <a:extLst>
              <a:ext uri="{FF2B5EF4-FFF2-40B4-BE49-F238E27FC236}">
                <a16:creationId xmlns:a16="http://schemas.microsoft.com/office/drawing/2014/main" id="{A3C7C15B-1133-4923-8EC7-E1958BC8D2D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195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0CF4-9CC5-4C5D-9AC7-0964BEA6E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2586E-5728-4669-AD7D-CC8687B80B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14D23-6B9D-4D26-8865-F30BDE507465}"/>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5" name="Footer Placeholder 4">
            <a:extLst>
              <a:ext uri="{FF2B5EF4-FFF2-40B4-BE49-F238E27FC236}">
                <a16:creationId xmlns:a16="http://schemas.microsoft.com/office/drawing/2014/main" id="{E7715B24-750B-4884-8373-F23C68DE7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A178B4-98E1-4F93-891C-B460D73EAA73}"/>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387771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16C0A-A9B6-4750-9515-B2AEAAE21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D16F99-C293-4264-A06B-7BE3BAE75C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00593-B52B-4362-A71E-1375E5B164DC}"/>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5" name="Footer Placeholder 4">
            <a:extLst>
              <a:ext uri="{FF2B5EF4-FFF2-40B4-BE49-F238E27FC236}">
                <a16:creationId xmlns:a16="http://schemas.microsoft.com/office/drawing/2014/main" id="{A5FE9FA0-A5DC-46B5-A2FC-C84811F027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294F12-1A29-43E3-95B0-9B7D3EBC762A}"/>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30421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00C0-5551-4A8D-89CD-E29A4DF17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5F5C0-A361-40E1-A76A-554FEB4F4D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87A9B-1A26-403D-9DC6-F22DE06230CD}"/>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5" name="Footer Placeholder 4">
            <a:extLst>
              <a:ext uri="{FF2B5EF4-FFF2-40B4-BE49-F238E27FC236}">
                <a16:creationId xmlns:a16="http://schemas.microsoft.com/office/drawing/2014/main" id="{96B1A1D5-C048-4978-8247-68E1281DE2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1DE90-9E75-4457-87A9-640647902910}"/>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235307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9E32-95EC-4E94-A590-86A46F4ED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690693-380D-4ABC-B904-6375DCEF11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D14407-06F8-45A2-8CC2-35C1FD533225}"/>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5" name="Footer Placeholder 4">
            <a:extLst>
              <a:ext uri="{FF2B5EF4-FFF2-40B4-BE49-F238E27FC236}">
                <a16:creationId xmlns:a16="http://schemas.microsoft.com/office/drawing/2014/main" id="{74CDA95E-F148-4A49-A030-C7F679CF21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7B8ADC-4CD2-4D82-A20E-31149FE96E45}"/>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62836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C5D1-A82E-4132-9095-8331A1AF3D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443B7-B0C9-459B-9666-6C35CB6F91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91076-ED50-47D3-8568-BB65D5E899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68551-42D5-4F05-90B9-20719F6F2EAF}"/>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6" name="Footer Placeholder 5">
            <a:extLst>
              <a:ext uri="{FF2B5EF4-FFF2-40B4-BE49-F238E27FC236}">
                <a16:creationId xmlns:a16="http://schemas.microsoft.com/office/drawing/2014/main" id="{5BD5B257-9B97-4F36-804A-84A35F0913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347741-F263-443E-8496-0FE341BD5FCE}"/>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188736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A31C-F2F7-40DB-8601-B4539C258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9F1115-BD8D-4CB1-AB7D-687CA0571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8ACBE3-2271-45C8-8AD1-3D47DC883E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81B7A-295D-4350-9116-3CA0467B3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13D261-4563-4D5A-954F-F4E8C4FDEC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B5125-ED25-4DF5-AD64-18109FF2CBBB}"/>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8" name="Footer Placeholder 7">
            <a:extLst>
              <a:ext uri="{FF2B5EF4-FFF2-40B4-BE49-F238E27FC236}">
                <a16:creationId xmlns:a16="http://schemas.microsoft.com/office/drawing/2014/main" id="{BDA7474B-7F91-4011-AD12-DCCD3B5ADE9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FE0A77F-944A-4F2B-BD9C-2733A407D01D}"/>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367197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501A-AD31-4982-86F0-C0C8CDA771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F6D07A-E1D8-47AF-B1A8-8F1C721B1867}"/>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4" name="Footer Placeholder 3">
            <a:extLst>
              <a:ext uri="{FF2B5EF4-FFF2-40B4-BE49-F238E27FC236}">
                <a16:creationId xmlns:a16="http://schemas.microsoft.com/office/drawing/2014/main" id="{F45EA8D0-A45F-4CE4-AE53-D65A2563B81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E79AE76-D4C7-48B0-A38E-BE35B4E3A422}"/>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229730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0B622-E28B-4CDC-B7F6-D3E2136A7BA1}"/>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3" name="Footer Placeholder 2">
            <a:extLst>
              <a:ext uri="{FF2B5EF4-FFF2-40B4-BE49-F238E27FC236}">
                <a16:creationId xmlns:a16="http://schemas.microsoft.com/office/drawing/2014/main" id="{F493481D-B55E-4B1D-8FD6-C662659F0D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3630FD-38B6-4622-8301-895F28E572DB}"/>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19227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F0B3-17E9-4FF4-B482-3459FE301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72D44A-BE8F-4666-8664-409F73F89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3D143-4FA8-410A-B5BD-73AC3C0F6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37B816-EA51-4D93-B6A1-A0099EFC77A2}"/>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6" name="Footer Placeholder 5">
            <a:extLst>
              <a:ext uri="{FF2B5EF4-FFF2-40B4-BE49-F238E27FC236}">
                <a16:creationId xmlns:a16="http://schemas.microsoft.com/office/drawing/2014/main" id="{7F3FB27D-6988-4E47-B019-7617EF4B86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B13C69-6978-4FF5-9575-246B71F94331}"/>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174810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8687-99C5-47C8-A7A1-FDD43375E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5FB72-E4C6-429A-99B0-832266CA4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E523BAB-205A-46D6-9CD6-C805BE03F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93538E-391E-43B3-BFBB-2F8BE0DD9308}"/>
              </a:ext>
            </a:extLst>
          </p:cNvPr>
          <p:cNvSpPr>
            <a:spLocks noGrp="1"/>
          </p:cNvSpPr>
          <p:nvPr>
            <p:ph type="dt" sz="half" idx="10"/>
          </p:nvPr>
        </p:nvSpPr>
        <p:spPr/>
        <p:txBody>
          <a:bodyPr/>
          <a:lstStyle/>
          <a:p>
            <a:fld id="{2B40793D-BEED-4FE5-951D-6CE972C47041}" type="datetimeFigureOut">
              <a:rPr lang="en-US" smtClean="0"/>
              <a:t>3/12/2019</a:t>
            </a:fld>
            <a:endParaRPr lang="en-US" dirty="0"/>
          </a:p>
        </p:txBody>
      </p:sp>
      <p:sp>
        <p:nvSpPr>
          <p:cNvPr id="6" name="Footer Placeholder 5">
            <a:extLst>
              <a:ext uri="{FF2B5EF4-FFF2-40B4-BE49-F238E27FC236}">
                <a16:creationId xmlns:a16="http://schemas.microsoft.com/office/drawing/2014/main" id="{2AA87F40-6A25-49DC-B109-C970ECFF2B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CE932-3AD3-43CD-8A07-D99CF98216FD}"/>
              </a:ext>
            </a:extLst>
          </p:cNvPr>
          <p:cNvSpPr>
            <a:spLocks noGrp="1"/>
          </p:cNvSpPr>
          <p:nvPr>
            <p:ph type="sldNum" sz="quarter" idx="12"/>
          </p:nvPr>
        </p:nvSpPr>
        <p:spPr/>
        <p:txBody>
          <a:bodyPr/>
          <a:lstStyle/>
          <a:p>
            <a:fld id="{020ACE89-D9BD-429F-A242-0F69CC417CFE}" type="slidenum">
              <a:rPr lang="en-US" smtClean="0"/>
              <a:t>‹#›</a:t>
            </a:fld>
            <a:endParaRPr lang="en-US" dirty="0"/>
          </a:p>
        </p:txBody>
      </p:sp>
    </p:spTree>
    <p:extLst>
      <p:ext uri="{BB962C8B-B14F-4D97-AF65-F5344CB8AC3E}">
        <p14:creationId xmlns:p14="http://schemas.microsoft.com/office/powerpoint/2010/main" val="62046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AD977-8ED0-40DC-8082-9D255E4E8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1D73B-A32F-40DF-8C8F-7C786084D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02B4A-B0AB-41D0-AE2D-1D0B078D6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0793D-BEED-4FE5-951D-6CE972C47041}" type="datetimeFigureOut">
              <a:rPr lang="en-US" smtClean="0"/>
              <a:t>3/12/2019</a:t>
            </a:fld>
            <a:endParaRPr lang="en-US" dirty="0"/>
          </a:p>
        </p:txBody>
      </p:sp>
      <p:sp>
        <p:nvSpPr>
          <p:cNvPr id="5" name="Footer Placeholder 4">
            <a:extLst>
              <a:ext uri="{FF2B5EF4-FFF2-40B4-BE49-F238E27FC236}">
                <a16:creationId xmlns:a16="http://schemas.microsoft.com/office/drawing/2014/main" id="{44A37456-BEF2-4007-A9E4-D56B82C5F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C29BA1B-D885-4D55-92B6-CC93A10314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ACE89-D9BD-429F-A242-0F69CC417CFE}" type="slidenum">
              <a:rPr lang="en-US" smtClean="0"/>
              <a:t>‹#›</a:t>
            </a:fld>
            <a:endParaRPr lang="en-US" dirty="0"/>
          </a:p>
        </p:txBody>
      </p:sp>
    </p:spTree>
    <p:extLst>
      <p:ext uri="{BB962C8B-B14F-4D97-AF65-F5344CB8AC3E}">
        <p14:creationId xmlns:p14="http://schemas.microsoft.com/office/powerpoint/2010/main" val="359226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archive.ics.uci.edu/ml/datasets/seco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0AC4-C4A5-4AD4-A6A2-D6F48A114F72}"/>
              </a:ext>
            </a:extLst>
          </p:cNvPr>
          <p:cNvSpPr>
            <a:spLocks noGrp="1"/>
          </p:cNvSpPr>
          <p:nvPr>
            <p:ph type="ctrTitle"/>
          </p:nvPr>
        </p:nvSpPr>
        <p:spPr/>
        <p:txBody>
          <a:bodyPr>
            <a:normAutofit fontScale="90000"/>
          </a:bodyPr>
          <a:lstStyle/>
          <a:p>
            <a:r>
              <a:rPr lang="en-US" b="1" dirty="0"/>
              <a:t>Predicting Semiconductor Wafer Failures From Process Equipment Sensor Data</a:t>
            </a:r>
          </a:p>
        </p:txBody>
      </p:sp>
      <p:sp>
        <p:nvSpPr>
          <p:cNvPr id="3" name="Subtitle 2">
            <a:extLst>
              <a:ext uri="{FF2B5EF4-FFF2-40B4-BE49-F238E27FC236}">
                <a16:creationId xmlns:a16="http://schemas.microsoft.com/office/drawing/2014/main" id="{AC97C9B4-6EC6-40DE-B4DF-2A3DB95E117B}"/>
              </a:ext>
            </a:extLst>
          </p:cNvPr>
          <p:cNvSpPr>
            <a:spLocks noGrp="1"/>
          </p:cNvSpPr>
          <p:nvPr>
            <p:ph type="subTitle" idx="1"/>
          </p:nvPr>
        </p:nvSpPr>
        <p:spPr>
          <a:xfrm>
            <a:off x="1524000" y="3602037"/>
            <a:ext cx="9144000" cy="2008541"/>
          </a:xfrm>
        </p:spPr>
        <p:txBody>
          <a:bodyPr>
            <a:normAutofit fontScale="77500" lnSpcReduction="20000"/>
          </a:bodyPr>
          <a:lstStyle/>
          <a:p>
            <a:r>
              <a:rPr lang="en-US" sz="4200" dirty="0"/>
              <a:t>Springboard’s Introduction to Data Science (Capstone Project)</a:t>
            </a:r>
          </a:p>
          <a:p>
            <a:r>
              <a:rPr lang="en-US" sz="2800" dirty="0"/>
              <a:t>By</a:t>
            </a:r>
          </a:p>
          <a:p>
            <a:r>
              <a:rPr lang="en-US" sz="2800" dirty="0"/>
              <a:t>John Campi</a:t>
            </a:r>
          </a:p>
          <a:p>
            <a:r>
              <a:rPr lang="en-US" sz="2800" dirty="0"/>
              <a:t>March, 2019</a:t>
            </a:r>
          </a:p>
        </p:txBody>
      </p:sp>
    </p:spTree>
    <p:extLst>
      <p:ext uri="{BB962C8B-B14F-4D97-AF65-F5344CB8AC3E}">
        <p14:creationId xmlns:p14="http://schemas.microsoft.com/office/powerpoint/2010/main" val="388834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Sensor Data PDF and Q-Q Plots</a:t>
            </a:r>
          </a:p>
        </p:txBody>
      </p:sp>
      <p:grpSp>
        <p:nvGrpSpPr>
          <p:cNvPr id="7" name="Group 6">
            <a:extLst>
              <a:ext uri="{FF2B5EF4-FFF2-40B4-BE49-F238E27FC236}">
                <a16:creationId xmlns:a16="http://schemas.microsoft.com/office/drawing/2014/main" id="{1D4C8EC1-8159-4176-A33F-B893C1789686}"/>
              </a:ext>
            </a:extLst>
          </p:cNvPr>
          <p:cNvGrpSpPr/>
          <p:nvPr/>
        </p:nvGrpSpPr>
        <p:grpSpPr>
          <a:xfrm>
            <a:off x="367951" y="1715205"/>
            <a:ext cx="7816493" cy="4958870"/>
            <a:chOff x="367951" y="1365245"/>
            <a:chExt cx="8156634" cy="5174659"/>
          </a:xfrm>
        </p:grpSpPr>
        <p:pic>
          <p:nvPicPr>
            <p:cNvPr id="2" name="Picture 1">
              <a:extLst>
                <a:ext uri="{FF2B5EF4-FFF2-40B4-BE49-F238E27FC236}">
                  <a16:creationId xmlns:a16="http://schemas.microsoft.com/office/drawing/2014/main" id="{1470AC86-3239-40D7-85CA-0A64FFB3D978}"/>
                </a:ext>
              </a:extLst>
            </p:cNvPr>
            <p:cNvPicPr>
              <a:picLocks noChangeAspect="1"/>
            </p:cNvPicPr>
            <p:nvPr/>
          </p:nvPicPr>
          <p:blipFill>
            <a:blip r:embed="rId2"/>
            <a:stretch>
              <a:fillRect/>
            </a:stretch>
          </p:blipFill>
          <p:spPr>
            <a:xfrm>
              <a:off x="369477" y="1365246"/>
              <a:ext cx="4054191" cy="2502015"/>
            </a:xfrm>
            <a:prstGeom prst="rect">
              <a:avLst/>
            </a:prstGeom>
          </p:spPr>
        </p:pic>
        <p:pic>
          <p:nvPicPr>
            <p:cNvPr id="3" name="Picture 2">
              <a:extLst>
                <a:ext uri="{FF2B5EF4-FFF2-40B4-BE49-F238E27FC236}">
                  <a16:creationId xmlns:a16="http://schemas.microsoft.com/office/drawing/2014/main" id="{D3C5964F-5F61-4AD3-84A4-3DD3C633D36A}"/>
                </a:ext>
              </a:extLst>
            </p:cNvPr>
            <p:cNvPicPr>
              <a:picLocks noChangeAspect="1"/>
            </p:cNvPicPr>
            <p:nvPr/>
          </p:nvPicPr>
          <p:blipFill>
            <a:blip r:embed="rId3"/>
            <a:stretch>
              <a:fillRect/>
            </a:stretch>
          </p:blipFill>
          <p:spPr>
            <a:xfrm>
              <a:off x="4470394" y="1365245"/>
              <a:ext cx="4054191" cy="2502015"/>
            </a:xfrm>
            <a:prstGeom prst="rect">
              <a:avLst/>
            </a:prstGeom>
          </p:spPr>
        </p:pic>
        <p:pic>
          <p:nvPicPr>
            <p:cNvPr id="4" name="Picture 3">
              <a:extLst>
                <a:ext uri="{FF2B5EF4-FFF2-40B4-BE49-F238E27FC236}">
                  <a16:creationId xmlns:a16="http://schemas.microsoft.com/office/drawing/2014/main" id="{D5FD4293-B19F-4EC0-A97B-AAE3420A25D4}"/>
                </a:ext>
              </a:extLst>
            </p:cNvPr>
            <p:cNvPicPr>
              <a:picLocks noChangeAspect="1"/>
            </p:cNvPicPr>
            <p:nvPr/>
          </p:nvPicPr>
          <p:blipFill>
            <a:blip r:embed="rId4"/>
            <a:stretch>
              <a:fillRect/>
            </a:stretch>
          </p:blipFill>
          <p:spPr>
            <a:xfrm>
              <a:off x="367951" y="4037889"/>
              <a:ext cx="4054191" cy="2502015"/>
            </a:xfrm>
            <a:prstGeom prst="rect">
              <a:avLst/>
            </a:prstGeom>
          </p:spPr>
        </p:pic>
        <p:pic>
          <p:nvPicPr>
            <p:cNvPr id="5" name="Picture 4">
              <a:extLst>
                <a:ext uri="{FF2B5EF4-FFF2-40B4-BE49-F238E27FC236}">
                  <a16:creationId xmlns:a16="http://schemas.microsoft.com/office/drawing/2014/main" id="{15DC408B-32B2-4C1B-A3C7-5F3884F2D6E2}"/>
                </a:ext>
              </a:extLst>
            </p:cNvPr>
            <p:cNvPicPr>
              <a:picLocks noChangeAspect="1"/>
            </p:cNvPicPr>
            <p:nvPr/>
          </p:nvPicPr>
          <p:blipFill>
            <a:blip r:embed="rId5"/>
            <a:stretch>
              <a:fillRect/>
            </a:stretch>
          </p:blipFill>
          <p:spPr>
            <a:xfrm>
              <a:off x="4470394" y="4037887"/>
              <a:ext cx="4054191" cy="2502015"/>
            </a:xfrm>
            <a:prstGeom prst="rect">
              <a:avLst/>
            </a:prstGeom>
          </p:spPr>
        </p:pic>
      </p:grpSp>
      <p:sp>
        <p:nvSpPr>
          <p:cNvPr id="8" name="TextBox 7">
            <a:extLst>
              <a:ext uri="{FF2B5EF4-FFF2-40B4-BE49-F238E27FC236}">
                <a16:creationId xmlns:a16="http://schemas.microsoft.com/office/drawing/2014/main" id="{82253209-0988-4946-8891-A6E2B7C6352E}"/>
              </a:ext>
            </a:extLst>
          </p:cNvPr>
          <p:cNvSpPr txBox="1"/>
          <p:nvPr/>
        </p:nvSpPr>
        <p:spPr>
          <a:xfrm>
            <a:off x="8334252" y="1918405"/>
            <a:ext cx="3533423" cy="3016210"/>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Original PDF is right skewed.</a:t>
            </a:r>
          </a:p>
          <a:p>
            <a:pPr marL="285750" indent="-285750">
              <a:spcAft>
                <a:spcPts val="1800"/>
              </a:spcAft>
              <a:buFont typeface="Arial" panose="020B0604020202020204" pitchFamily="34" charset="0"/>
              <a:buChar char="•"/>
            </a:pPr>
            <a:r>
              <a:rPr lang="en-US" sz="2000" dirty="0"/>
              <a:t>Skewed distributions are log() transformed into normal distributions. </a:t>
            </a:r>
          </a:p>
          <a:p>
            <a:pPr marL="285750" indent="-285750">
              <a:spcAft>
                <a:spcPts val="1800"/>
              </a:spcAft>
              <a:buFont typeface="Arial" panose="020B0604020202020204" pitchFamily="34" charset="0"/>
              <a:buChar char="•"/>
            </a:pPr>
            <a:r>
              <a:rPr lang="en-US" sz="2000" dirty="0"/>
              <a:t>Distributions with negative values are translated to positive values before log() transformation. </a:t>
            </a:r>
          </a:p>
        </p:txBody>
      </p:sp>
      <p:sp>
        <p:nvSpPr>
          <p:cNvPr id="9" name="TextBox 8">
            <a:extLst>
              <a:ext uri="{FF2B5EF4-FFF2-40B4-BE49-F238E27FC236}">
                <a16:creationId xmlns:a16="http://schemas.microsoft.com/office/drawing/2014/main" id="{223BF759-DCA9-4367-A70F-AC54FD0694C9}"/>
              </a:ext>
            </a:extLst>
          </p:cNvPr>
          <p:cNvSpPr txBox="1"/>
          <p:nvPr/>
        </p:nvSpPr>
        <p:spPr>
          <a:xfrm>
            <a:off x="620889" y="1309511"/>
            <a:ext cx="3528620" cy="369332"/>
          </a:xfrm>
          <a:prstGeom prst="rect">
            <a:avLst/>
          </a:prstGeom>
          <a:noFill/>
        </p:spPr>
        <p:txBody>
          <a:bodyPr wrap="square" rtlCol="0">
            <a:spAutoFit/>
          </a:bodyPr>
          <a:lstStyle/>
          <a:p>
            <a:pPr algn="ctr"/>
            <a:r>
              <a:rPr lang="en-US" dirty="0"/>
              <a:t>Original Skewed Distribution</a:t>
            </a:r>
          </a:p>
        </p:txBody>
      </p:sp>
      <p:sp>
        <p:nvSpPr>
          <p:cNvPr id="10" name="TextBox 9">
            <a:extLst>
              <a:ext uri="{FF2B5EF4-FFF2-40B4-BE49-F238E27FC236}">
                <a16:creationId xmlns:a16="http://schemas.microsoft.com/office/drawing/2014/main" id="{1BD6731D-7CC8-4D20-9377-7D60E3B0DAE7}"/>
              </a:ext>
            </a:extLst>
          </p:cNvPr>
          <p:cNvSpPr txBox="1"/>
          <p:nvPr/>
        </p:nvSpPr>
        <p:spPr>
          <a:xfrm>
            <a:off x="4555072" y="1303865"/>
            <a:ext cx="3528620" cy="369332"/>
          </a:xfrm>
          <a:prstGeom prst="rect">
            <a:avLst/>
          </a:prstGeom>
          <a:noFill/>
        </p:spPr>
        <p:txBody>
          <a:bodyPr wrap="square" rtlCol="0">
            <a:spAutoFit/>
          </a:bodyPr>
          <a:lstStyle/>
          <a:p>
            <a:pPr algn="ctr"/>
            <a:r>
              <a:rPr lang="en-US" dirty="0"/>
              <a:t>Log Transformed Distribution</a:t>
            </a:r>
          </a:p>
        </p:txBody>
      </p:sp>
    </p:spTree>
    <p:extLst>
      <p:ext uri="{BB962C8B-B14F-4D97-AF65-F5344CB8AC3E}">
        <p14:creationId xmlns:p14="http://schemas.microsoft.com/office/powerpoint/2010/main" val="170776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Scatter Plots and Correlogram (abbreviated)</a:t>
            </a:r>
          </a:p>
        </p:txBody>
      </p:sp>
      <p:pic>
        <p:nvPicPr>
          <p:cNvPr id="2" name="Picture 1">
            <a:extLst>
              <a:ext uri="{FF2B5EF4-FFF2-40B4-BE49-F238E27FC236}">
                <a16:creationId xmlns:a16="http://schemas.microsoft.com/office/drawing/2014/main" id="{F1B93D43-D740-458C-9316-25911E0C2FA0}"/>
              </a:ext>
            </a:extLst>
          </p:cNvPr>
          <p:cNvPicPr>
            <a:picLocks noChangeAspect="1"/>
          </p:cNvPicPr>
          <p:nvPr/>
        </p:nvPicPr>
        <p:blipFill rotWithShape="1">
          <a:blip r:embed="rId2"/>
          <a:srcRect t="5089" b="4931"/>
          <a:stretch/>
        </p:blipFill>
        <p:spPr>
          <a:xfrm>
            <a:off x="522107" y="1490133"/>
            <a:ext cx="5773475" cy="3206045"/>
          </a:xfrm>
          <a:prstGeom prst="rect">
            <a:avLst/>
          </a:prstGeom>
        </p:spPr>
      </p:pic>
      <p:pic>
        <p:nvPicPr>
          <p:cNvPr id="3" name="Picture 2">
            <a:extLst>
              <a:ext uri="{FF2B5EF4-FFF2-40B4-BE49-F238E27FC236}">
                <a16:creationId xmlns:a16="http://schemas.microsoft.com/office/drawing/2014/main" id="{818D387D-690C-487C-992E-B7B285BFE0C2}"/>
              </a:ext>
            </a:extLst>
          </p:cNvPr>
          <p:cNvPicPr>
            <a:picLocks noChangeAspect="1"/>
          </p:cNvPicPr>
          <p:nvPr/>
        </p:nvPicPr>
        <p:blipFill rotWithShape="1">
          <a:blip r:embed="rId3"/>
          <a:srcRect l="11172" r="12644"/>
          <a:stretch/>
        </p:blipFill>
        <p:spPr>
          <a:xfrm>
            <a:off x="6558844" y="1534579"/>
            <a:ext cx="4064000" cy="3292125"/>
          </a:xfrm>
          <a:prstGeom prst="rect">
            <a:avLst/>
          </a:prstGeom>
        </p:spPr>
      </p:pic>
      <p:sp>
        <p:nvSpPr>
          <p:cNvPr id="5" name="TextBox 4">
            <a:extLst>
              <a:ext uri="{FF2B5EF4-FFF2-40B4-BE49-F238E27FC236}">
                <a16:creationId xmlns:a16="http://schemas.microsoft.com/office/drawing/2014/main" id="{63740079-C8A1-44B1-8529-8FA6A4C05559}"/>
              </a:ext>
            </a:extLst>
          </p:cNvPr>
          <p:cNvSpPr txBox="1"/>
          <p:nvPr/>
        </p:nvSpPr>
        <p:spPr>
          <a:xfrm>
            <a:off x="709386" y="4832092"/>
            <a:ext cx="4923770" cy="1554272"/>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Pairwise variable correlation analysis is useful for reducing feature space.  </a:t>
            </a:r>
          </a:p>
          <a:p>
            <a:pPr marL="285750" indent="-285750">
              <a:spcAft>
                <a:spcPts val="1800"/>
              </a:spcAft>
              <a:buFont typeface="Arial" panose="020B0604020202020204" pitchFamily="34" charset="0"/>
              <a:buChar char="•"/>
            </a:pPr>
            <a:r>
              <a:rPr lang="en-US" sz="2000" dirty="0"/>
              <a:t>1</a:t>
            </a:r>
            <a:r>
              <a:rPr lang="en-US" sz="2000" baseline="30000" dirty="0"/>
              <a:t>st</a:t>
            </a:r>
            <a:r>
              <a:rPr lang="en-US" sz="2000" dirty="0"/>
              <a:t> ten sensors and dependent variables shown here.</a:t>
            </a:r>
          </a:p>
        </p:txBody>
      </p:sp>
      <p:sp>
        <p:nvSpPr>
          <p:cNvPr id="7" name="TextBox 6">
            <a:extLst>
              <a:ext uri="{FF2B5EF4-FFF2-40B4-BE49-F238E27FC236}">
                <a16:creationId xmlns:a16="http://schemas.microsoft.com/office/drawing/2014/main" id="{A1027D72-4BD4-4390-A645-20BE1243E5CE}"/>
              </a:ext>
            </a:extLst>
          </p:cNvPr>
          <p:cNvSpPr txBox="1"/>
          <p:nvPr/>
        </p:nvSpPr>
        <p:spPr>
          <a:xfrm>
            <a:off x="6438503" y="4826446"/>
            <a:ext cx="4923770" cy="938719"/>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Perfect correlation </a:t>
            </a:r>
            <a:r>
              <a:rPr lang="en-US" sz="2000" dirty="0">
                <a:sym typeface="Wingdings" panose="05000000000000000000" pitchFamily="2" charset="2"/>
              </a:rPr>
              <a:t> slope = +1.</a:t>
            </a:r>
          </a:p>
          <a:p>
            <a:pPr marL="285750" indent="-285750">
              <a:spcAft>
                <a:spcPts val="1800"/>
              </a:spcAft>
              <a:buFont typeface="Arial" panose="020B0604020202020204" pitchFamily="34" charset="0"/>
              <a:buChar char="•"/>
            </a:pPr>
            <a:r>
              <a:rPr lang="en-US" sz="2000" dirty="0">
                <a:sym typeface="Wingdings" panose="05000000000000000000" pitchFamily="2" charset="2"/>
              </a:rPr>
              <a:t>Perfect anti-correlation  slope = -1</a:t>
            </a:r>
            <a:endParaRPr lang="en-US" sz="2000" dirty="0"/>
          </a:p>
        </p:txBody>
      </p:sp>
    </p:spTree>
    <p:extLst>
      <p:ext uri="{BB962C8B-B14F-4D97-AF65-F5344CB8AC3E}">
        <p14:creationId xmlns:p14="http://schemas.microsoft.com/office/powerpoint/2010/main" val="2820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Correlogram (all features)</a:t>
            </a:r>
          </a:p>
        </p:txBody>
      </p:sp>
      <p:pic>
        <p:nvPicPr>
          <p:cNvPr id="2" name="Picture 1">
            <a:extLst>
              <a:ext uri="{FF2B5EF4-FFF2-40B4-BE49-F238E27FC236}">
                <a16:creationId xmlns:a16="http://schemas.microsoft.com/office/drawing/2014/main" id="{8497CD86-FF3D-47D0-98B1-6AF8D20EF130}"/>
              </a:ext>
            </a:extLst>
          </p:cNvPr>
          <p:cNvPicPr>
            <a:picLocks noChangeAspect="1"/>
          </p:cNvPicPr>
          <p:nvPr/>
        </p:nvPicPr>
        <p:blipFill rotWithShape="1">
          <a:blip r:embed="rId2"/>
          <a:srcRect l="11207" r="12844"/>
          <a:stretch/>
        </p:blipFill>
        <p:spPr>
          <a:xfrm>
            <a:off x="778930" y="1512004"/>
            <a:ext cx="6141155" cy="4990155"/>
          </a:xfrm>
          <a:prstGeom prst="rect">
            <a:avLst/>
          </a:prstGeom>
        </p:spPr>
      </p:pic>
      <p:sp>
        <p:nvSpPr>
          <p:cNvPr id="4" name="TextBox 3">
            <a:extLst>
              <a:ext uri="{FF2B5EF4-FFF2-40B4-BE49-F238E27FC236}">
                <a16:creationId xmlns:a16="http://schemas.microsoft.com/office/drawing/2014/main" id="{01BE026F-30B7-4A99-9054-A61F279E1043}"/>
              </a:ext>
            </a:extLst>
          </p:cNvPr>
          <p:cNvSpPr txBox="1"/>
          <p:nvPr/>
        </p:nvSpPr>
        <p:spPr>
          <a:xfrm>
            <a:off x="7144053" y="1512004"/>
            <a:ext cx="4923770" cy="3247043"/>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Plot shows clusters of high correlation.</a:t>
            </a:r>
          </a:p>
          <a:p>
            <a:pPr marL="285750" indent="-285750">
              <a:spcAft>
                <a:spcPts val="1800"/>
              </a:spcAft>
              <a:buFont typeface="Arial" panose="020B0604020202020204" pitchFamily="34" charset="0"/>
              <a:buChar char="•"/>
            </a:pPr>
            <a:r>
              <a:rPr lang="en-US" sz="2000" dirty="0"/>
              <a:t>Highly correlated variables leads to inconsistent models. </a:t>
            </a:r>
          </a:p>
          <a:p>
            <a:pPr marL="285750" indent="-285750">
              <a:spcAft>
                <a:spcPts val="1800"/>
              </a:spcAft>
              <a:buFont typeface="Arial" panose="020B0604020202020204" pitchFamily="34" charset="0"/>
              <a:buChar char="•"/>
            </a:pPr>
            <a:r>
              <a:rPr lang="en-US" sz="2000" dirty="0"/>
              <a:t>Full dataset is too cumbersome to visually reduce correlated variables.</a:t>
            </a:r>
          </a:p>
          <a:p>
            <a:pPr marL="285750" indent="-285750">
              <a:spcAft>
                <a:spcPts val="1800"/>
              </a:spcAft>
              <a:buFont typeface="Arial" panose="020B0604020202020204" pitchFamily="34" charset="0"/>
              <a:buChar char="•"/>
            </a:pPr>
            <a:r>
              <a:rPr lang="en-US" sz="2000" dirty="0"/>
              <a:t>Will instead rely on regression coefficient significance testing to remove insignificant features.</a:t>
            </a:r>
          </a:p>
        </p:txBody>
      </p:sp>
    </p:spTree>
    <p:extLst>
      <p:ext uri="{BB962C8B-B14F-4D97-AF65-F5344CB8AC3E}">
        <p14:creationId xmlns:p14="http://schemas.microsoft.com/office/powerpoint/2010/main" val="1599103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Dependent Variable – Regressor Correlations</a:t>
            </a:r>
          </a:p>
        </p:txBody>
      </p:sp>
      <p:pic>
        <p:nvPicPr>
          <p:cNvPr id="2" name="Picture 1">
            <a:extLst>
              <a:ext uri="{FF2B5EF4-FFF2-40B4-BE49-F238E27FC236}">
                <a16:creationId xmlns:a16="http://schemas.microsoft.com/office/drawing/2014/main" id="{AD2F28DA-3F7C-4DD7-A253-B4C4E1015E86}"/>
              </a:ext>
            </a:extLst>
          </p:cNvPr>
          <p:cNvPicPr>
            <a:picLocks noChangeAspect="1"/>
          </p:cNvPicPr>
          <p:nvPr/>
        </p:nvPicPr>
        <p:blipFill rotWithShape="1">
          <a:blip r:embed="rId2"/>
          <a:srcRect b="18805"/>
          <a:stretch/>
        </p:blipFill>
        <p:spPr>
          <a:xfrm>
            <a:off x="297137" y="1813076"/>
            <a:ext cx="7772400" cy="3894665"/>
          </a:xfrm>
          <a:prstGeom prst="rect">
            <a:avLst/>
          </a:prstGeom>
        </p:spPr>
      </p:pic>
      <p:sp>
        <p:nvSpPr>
          <p:cNvPr id="4" name="TextBox 3">
            <a:extLst>
              <a:ext uri="{FF2B5EF4-FFF2-40B4-BE49-F238E27FC236}">
                <a16:creationId xmlns:a16="http://schemas.microsoft.com/office/drawing/2014/main" id="{B930F3F1-8BD5-45BB-835E-18F2CE5F3220}"/>
              </a:ext>
            </a:extLst>
          </p:cNvPr>
          <p:cNvSpPr txBox="1"/>
          <p:nvPr/>
        </p:nvSpPr>
        <p:spPr>
          <a:xfrm>
            <a:off x="8103403" y="1846943"/>
            <a:ext cx="3964419" cy="2708434"/>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Relationship between dependent variable ‘Status’ and all features ordered by correlation value.</a:t>
            </a:r>
          </a:p>
          <a:p>
            <a:pPr marL="285750" indent="-285750">
              <a:spcAft>
                <a:spcPts val="1800"/>
              </a:spcAft>
              <a:buFont typeface="Arial" panose="020B0604020202020204" pitchFamily="34" charset="0"/>
              <a:buChar char="•"/>
            </a:pPr>
            <a:r>
              <a:rPr lang="en-US" sz="2000" dirty="0"/>
              <a:t>No significant correlation with and any given sensor.</a:t>
            </a:r>
          </a:p>
          <a:p>
            <a:pPr marL="285750" indent="-285750">
              <a:spcAft>
                <a:spcPts val="1800"/>
              </a:spcAft>
              <a:buFont typeface="Arial" panose="020B0604020202020204" pitchFamily="34" charset="0"/>
              <a:buChar char="•"/>
            </a:pPr>
            <a:r>
              <a:rPr lang="en-US" sz="2000" dirty="0"/>
              <a:t>Models are expected to contain many combined features.</a:t>
            </a:r>
          </a:p>
        </p:txBody>
      </p:sp>
    </p:spTree>
    <p:extLst>
      <p:ext uri="{BB962C8B-B14F-4D97-AF65-F5344CB8AC3E}">
        <p14:creationId xmlns:p14="http://schemas.microsoft.com/office/powerpoint/2010/main" val="298238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54EC-BDF5-45AC-8F78-F14EC68BBEFF}"/>
              </a:ext>
            </a:extLst>
          </p:cNvPr>
          <p:cNvSpPr>
            <a:spLocks noGrp="1"/>
          </p:cNvSpPr>
          <p:nvPr>
            <p:ph type="title"/>
          </p:nvPr>
        </p:nvSpPr>
        <p:spPr>
          <a:xfrm>
            <a:off x="838200" y="365126"/>
            <a:ext cx="10515600" cy="741186"/>
          </a:xfrm>
        </p:spPr>
        <p:txBody>
          <a:bodyPr/>
          <a:lstStyle/>
          <a:p>
            <a:r>
              <a:rPr lang="en-US" dirty="0"/>
              <a:t>Outline</a:t>
            </a:r>
          </a:p>
        </p:txBody>
      </p:sp>
      <p:sp>
        <p:nvSpPr>
          <p:cNvPr id="3" name="TextBox 2">
            <a:extLst>
              <a:ext uri="{FF2B5EF4-FFF2-40B4-BE49-F238E27FC236}">
                <a16:creationId xmlns:a16="http://schemas.microsoft.com/office/drawing/2014/main" id="{3FF38A4A-E76F-4C19-8D9F-658F0C224F6B}"/>
              </a:ext>
            </a:extLst>
          </p:cNvPr>
          <p:cNvSpPr txBox="1"/>
          <p:nvPr/>
        </p:nvSpPr>
        <p:spPr>
          <a:xfrm>
            <a:off x="838199" y="1354667"/>
            <a:ext cx="1063131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p>
          <a:p>
            <a:pPr marL="285750" indent="-285750">
              <a:buFont typeface="Arial" panose="020B0604020202020204" pitchFamily="34" charset="0"/>
              <a:buChar char="•"/>
            </a:pPr>
            <a:r>
              <a:rPr lang="en-US" sz="3200" dirty="0"/>
              <a:t>Data Exploration</a:t>
            </a:r>
          </a:p>
          <a:p>
            <a:pPr marL="285750" indent="-285750">
              <a:buFont typeface="Arial" panose="020B0604020202020204" pitchFamily="34" charset="0"/>
              <a:buChar char="•"/>
            </a:pPr>
            <a:r>
              <a:rPr lang="en-US" sz="3200" dirty="0">
                <a:solidFill>
                  <a:srgbClr val="00B0F0"/>
                </a:solidFill>
              </a:rPr>
              <a:t>Modeling</a:t>
            </a:r>
          </a:p>
          <a:p>
            <a:pPr marL="742950" lvl="1" indent="-285750">
              <a:buFont typeface="Arial" panose="020B0604020202020204" pitchFamily="34" charset="0"/>
              <a:buChar char="•"/>
            </a:pPr>
            <a:r>
              <a:rPr lang="en-US" sz="3200" dirty="0"/>
              <a:t>General Logistic Model</a:t>
            </a:r>
          </a:p>
          <a:p>
            <a:pPr marL="742950" lvl="1" indent="-285750">
              <a:buFont typeface="Arial" panose="020B0604020202020204" pitchFamily="34" charset="0"/>
              <a:buChar char="•"/>
            </a:pPr>
            <a:r>
              <a:rPr lang="en-US" sz="3200" dirty="0"/>
              <a:t>Random Forest</a:t>
            </a:r>
          </a:p>
          <a:p>
            <a:pPr marL="285750" indent="-285750">
              <a:buFont typeface="Arial" panose="020B0604020202020204" pitchFamily="34" charset="0"/>
              <a:buChar char="•"/>
            </a:pPr>
            <a:r>
              <a:rPr lang="en-US" sz="3200" dirty="0"/>
              <a:t>Conclusion and Recommendations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7565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Logistic Regression Model Performance</a:t>
            </a:r>
          </a:p>
        </p:txBody>
      </p:sp>
      <p:graphicFrame>
        <p:nvGraphicFramePr>
          <p:cNvPr id="3" name="Table 2">
            <a:extLst>
              <a:ext uri="{FF2B5EF4-FFF2-40B4-BE49-F238E27FC236}">
                <a16:creationId xmlns:a16="http://schemas.microsoft.com/office/drawing/2014/main" id="{AE1DAF98-3529-4068-8187-35FC8DE64784}"/>
              </a:ext>
            </a:extLst>
          </p:cNvPr>
          <p:cNvGraphicFramePr>
            <a:graphicFrameLocks noGrp="1"/>
          </p:cNvGraphicFramePr>
          <p:nvPr>
            <p:extLst>
              <p:ext uri="{D42A27DB-BD31-4B8C-83A1-F6EECF244321}">
                <p14:modId xmlns:p14="http://schemas.microsoft.com/office/powerpoint/2010/main" val="3823939785"/>
              </p:ext>
            </p:extLst>
          </p:nvPr>
        </p:nvGraphicFramePr>
        <p:xfrm>
          <a:off x="691718" y="2292262"/>
          <a:ext cx="3917863" cy="3682652"/>
        </p:xfrm>
        <a:graphic>
          <a:graphicData uri="http://schemas.openxmlformats.org/drawingml/2006/table">
            <a:tbl>
              <a:tblPr firstRow="1" bandRow="1">
                <a:tableStyleId>{5C22544A-7EE6-4342-B048-85BDC9FD1C3A}</a:tableStyleId>
              </a:tblPr>
              <a:tblGrid>
                <a:gridCol w="598465">
                  <a:extLst>
                    <a:ext uri="{9D8B030D-6E8A-4147-A177-3AD203B41FA5}">
                      <a16:colId xmlns:a16="http://schemas.microsoft.com/office/drawing/2014/main" val="4031879912"/>
                    </a:ext>
                  </a:extLst>
                </a:gridCol>
                <a:gridCol w="1064713">
                  <a:extLst>
                    <a:ext uri="{9D8B030D-6E8A-4147-A177-3AD203B41FA5}">
                      <a16:colId xmlns:a16="http://schemas.microsoft.com/office/drawing/2014/main" val="2272729923"/>
                    </a:ext>
                  </a:extLst>
                </a:gridCol>
                <a:gridCol w="1127342">
                  <a:extLst>
                    <a:ext uri="{9D8B030D-6E8A-4147-A177-3AD203B41FA5}">
                      <a16:colId xmlns:a16="http://schemas.microsoft.com/office/drawing/2014/main" val="3151008621"/>
                    </a:ext>
                  </a:extLst>
                </a:gridCol>
                <a:gridCol w="1127343">
                  <a:extLst>
                    <a:ext uri="{9D8B030D-6E8A-4147-A177-3AD203B41FA5}">
                      <a16:colId xmlns:a16="http://schemas.microsoft.com/office/drawing/2014/main" val="4039484298"/>
                    </a:ext>
                  </a:extLst>
                </a:gridCol>
              </a:tblGrid>
              <a:tr h="601250">
                <a:tc rowSpan="2" gridSpan="2">
                  <a:txBody>
                    <a:bodyPr/>
                    <a:lstStyle/>
                    <a:p>
                      <a:pPr algn="ctr"/>
                      <a:endParaRPr lang="en-US" dirty="0"/>
                    </a:p>
                  </a:txBody>
                  <a:tcPr anchor="ctr">
                    <a:solidFill>
                      <a:schemeClr val="bg1"/>
                    </a:solidFill>
                  </a:tcPr>
                </a:tc>
                <a:tc rowSpan="2" hMerge="1">
                  <a:txBody>
                    <a:bodyPr/>
                    <a:lstStyle/>
                    <a:p>
                      <a:endParaRPr lang="en-US"/>
                    </a:p>
                  </a:txBody>
                  <a:tcPr/>
                </a:tc>
                <a:tc gridSpan="2">
                  <a:txBody>
                    <a:bodyPr/>
                    <a:lstStyle/>
                    <a:p>
                      <a:pPr algn="ctr"/>
                      <a:r>
                        <a:rPr lang="en-US" sz="2400" b="0" dirty="0"/>
                        <a:t>Data</a:t>
                      </a:r>
                    </a:p>
                  </a:txBody>
                  <a:tcPr anchor="ctr"/>
                </a:tc>
                <a:tc hMerge="1">
                  <a:txBody>
                    <a:bodyPr/>
                    <a:lstStyle/>
                    <a:p>
                      <a:endParaRPr lang="en-US" dirty="0"/>
                    </a:p>
                  </a:txBody>
                  <a:tcPr anchor="ctr"/>
                </a:tc>
                <a:extLst>
                  <a:ext uri="{0D108BD9-81ED-4DB2-BD59-A6C34878D82A}">
                    <a16:rowId xmlns:a16="http://schemas.microsoft.com/office/drawing/2014/main" val="3616762253"/>
                  </a:ext>
                </a:extLst>
              </a:tr>
              <a:tr h="1027134">
                <a:tc gridSpan="2" vMerge="1">
                  <a:txBody>
                    <a:bodyPr/>
                    <a:lstStyle/>
                    <a:p>
                      <a:endParaRPr lang="en-US" dirty="0"/>
                    </a:p>
                  </a:txBody>
                  <a:tcPr/>
                </a:tc>
                <a:tc hMerge="1" vMerge="1">
                  <a:txBody>
                    <a:bodyPr/>
                    <a:lstStyle/>
                    <a:p>
                      <a:endParaRPr lang="en-US" dirty="0"/>
                    </a:p>
                  </a:txBody>
                  <a:tcPr/>
                </a:tc>
                <a:tc>
                  <a:txBody>
                    <a:bodyPr/>
                    <a:lstStyle/>
                    <a:p>
                      <a:pPr algn="ctr"/>
                      <a:r>
                        <a:rPr lang="en-US" dirty="0"/>
                        <a:t>Status = 0</a:t>
                      </a:r>
                    </a:p>
                    <a:p>
                      <a:pPr algn="ctr"/>
                      <a:r>
                        <a:rPr lang="en-US" dirty="0"/>
                        <a:t>(pass)</a:t>
                      </a:r>
                    </a:p>
                  </a:txBody>
                  <a:tcPr anchor="ctr"/>
                </a:tc>
                <a:tc>
                  <a:txBody>
                    <a:bodyPr/>
                    <a:lstStyle/>
                    <a:p>
                      <a:pPr algn="ctr"/>
                      <a:r>
                        <a:rPr lang="en-US" dirty="0"/>
                        <a:t>Status = 1</a:t>
                      </a:r>
                    </a:p>
                    <a:p>
                      <a:pPr algn="ctr"/>
                      <a:r>
                        <a:rPr lang="en-US" dirty="0"/>
                        <a:t>(fail)</a:t>
                      </a:r>
                    </a:p>
                  </a:txBody>
                  <a:tcPr anchor="ctr"/>
                </a:tc>
                <a:extLst>
                  <a:ext uri="{0D108BD9-81ED-4DB2-BD59-A6C34878D82A}">
                    <a16:rowId xmlns:a16="http://schemas.microsoft.com/office/drawing/2014/main" val="2453801572"/>
                  </a:ext>
                </a:extLst>
              </a:tr>
              <a:tr h="1027134">
                <a:tc rowSpan="2">
                  <a:txBody>
                    <a:bodyPr/>
                    <a:lstStyle/>
                    <a:p>
                      <a:pPr algn="ctr"/>
                      <a:r>
                        <a:rPr lang="en-US" sz="2400" b="1" dirty="0">
                          <a:solidFill>
                            <a:schemeClr val="bg1"/>
                          </a:solidFill>
                        </a:rPr>
                        <a:t>Predicted</a:t>
                      </a:r>
                    </a:p>
                  </a:txBody>
                  <a:tcPr vert="vert270" anchor="ctr">
                    <a:solidFill>
                      <a:schemeClr val="accent1"/>
                    </a:solidFill>
                  </a:tcPr>
                </a:tc>
                <a:tc>
                  <a:txBody>
                    <a:bodyPr/>
                    <a:lstStyle/>
                    <a:p>
                      <a:pPr algn="ctr"/>
                      <a:r>
                        <a:rPr lang="en-US" dirty="0"/>
                        <a:t>Status = 0</a:t>
                      </a:r>
                    </a:p>
                    <a:p>
                      <a:pPr algn="ctr"/>
                      <a:r>
                        <a:rPr lang="en-US" dirty="0"/>
                        <a:t>(pass)</a:t>
                      </a:r>
                    </a:p>
                    <a:p>
                      <a:pPr algn="ctr"/>
                      <a:endParaRPr lang="en-US" dirty="0"/>
                    </a:p>
                  </a:txBody>
                  <a:tcPr vert="vert270" anchor="ctr"/>
                </a:tc>
                <a:tc>
                  <a:txBody>
                    <a:bodyPr/>
                    <a:lstStyle/>
                    <a:p>
                      <a:pPr algn="ctr"/>
                      <a:r>
                        <a:rPr lang="en-US" sz="2800" dirty="0"/>
                        <a:t>TP</a:t>
                      </a:r>
                    </a:p>
                  </a:txBody>
                  <a:tcPr anchor="ctr">
                    <a:solidFill>
                      <a:srgbClr val="66FF66"/>
                    </a:solidFill>
                  </a:tcPr>
                </a:tc>
                <a:tc>
                  <a:txBody>
                    <a:bodyPr/>
                    <a:lstStyle/>
                    <a:p>
                      <a:pPr algn="ctr"/>
                      <a:r>
                        <a:rPr lang="en-US" sz="2800" dirty="0"/>
                        <a:t>FP</a:t>
                      </a:r>
                    </a:p>
                  </a:txBody>
                  <a:tcPr anchor="ctr">
                    <a:solidFill>
                      <a:srgbClr val="FF0000"/>
                    </a:solidFill>
                  </a:tcPr>
                </a:tc>
                <a:extLst>
                  <a:ext uri="{0D108BD9-81ED-4DB2-BD59-A6C34878D82A}">
                    <a16:rowId xmlns:a16="http://schemas.microsoft.com/office/drawing/2014/main" val="2766726079"/>
                  </a:ext>
                </a:extLst>
              </a:tr>
              <a:tr h="1027134">
                <a:tc vMerge="1">
                  <a:txBody>
                    <a:bodyPr/>
                    <a:lstStyle/>
                    <a:p>
                      <a:pPr algn="ctr"/>
                      <a:endParaRPr lang="en-US" dirty="0"/>
                    </a:p>
                  </a:txBody>
                  <a:tcPr anchor="ctr"/>
                </a:tc>
                <a:tc>
                  <a:txBody>
                    <a:bodyPr/>
                    <a:lstStyle/>
                    <a:p>
                      <a:pPr algn="ctr"/>
                      <a:r>
                        <a:rPr lang="en-US" dirty="0"/>
                        <a:t>Status = 1</a:t>
                      </a:r>
                    </a:p>
                    <a:p>
                      <a:pPr algn="ctr"/>
                      <a:r>
                        <a:rPr lang="en-US" dirty="0"/>
                        <a:t>(fail)</a:t>
                      </a:r>
                    </a:p>
                    <a:p>
                      <a:pPr algn="ctr"/>
                      <a:endParaRPr lang="en-US" dirty="0"/>
                    </a:p>
                  </a:txBody>
                  <a:tcPr vert="vert270" anchor="ctr"/>
                </a:tc>
                <a:tc>
                  <a:txBody>
                    <a:bodyPr/>
                    <a:lstStyle/>
                    <a:p>
                      <a:pPr algn="ctr"/>
                      <a:r>
                        <a:rPr lang="en-US" sz="2800" dirty="0"/>
                        <a:t>FN</a:t>
                      </a:r>
                    </a:p>
                  </a:txBody>
                  <a:tcPr anchor="ctr">
                    <a:solidFill>
                      <a:srgbClr val="FF0000"/>
                    </a:solidFill>
                  </a:tcPr>
                </a:tc>
                <a:tc>
                  <a:txBody>
                    <a:bodyPr/>
                    <a:lstStyle/>
                    <a:p>
                      <a:pPr algn="ctr"/>
                      <a:r>
                        <a:rPr lang="en-US" sz="2800" dirty="0"/>
                        <a:t>TP</a:t>
                      </a:r>
                    </a:p>
                  </a:txBody>
                  <a:tcPr anchor="ctr">
                    <a:solidFill>
                      <a:srgbClr val="66FF66"/>
                    </a:solidFill>
                  </a:tcPr>
                </a:tc>
                <a:extLst>
                  <a:ext uri="{0D108BD9-81ED-4DB2-BD59-A6C34878D82A}">
                    <a16:rowId xmlns:a16="http://schemas.microsoft.com/office/drawing/2014/main" val="2076994910"/>
                  </a:ext>
                </a:extLst>
              </a:tr>
            </a:tbl>
          </a:graphicData>
        </a:graphic>
      </p:graphicFrame>
      <p:sp>
        <p:nvSpPr>
          <p:cNvPr id="4" name="TextBox 3">
            <a:extLst>
              <a:ext uri="{FF2B5EF4-FFF2-40B4-BE49-F238E27FC236}">
                <a16:creationId xmlns:a16="http://schemas.microsoft.com/office/drawing/2014/main" id="{D2486A48-F8F2-4C02-B40C-2B0C9F77CDCD}"/>
              </a:ext>
            </a:extLst>
          </p:cNvPr>
          <p:cNvSpPr txBox="1"/>
          <p:nvPr/>
        </p:nvSpPr>
        <p:spPr>
          <a:xfrm>
            <a:off x="691718" y="1766179"/>
            <a:ext cx="3917863" cy="523220"/>
          </a:xfrm>
          <a:prstGeom prst="rect">
            <a:avLst/>
          </a:prstGeom>
          <a:noFill/>
        </p:spPr>
        <p:txBody>
          <a:bodyPr wrap="square" rtlCol="0">
            <a:spAutoFit/>
          </a:bodyPr>
          <a:lstStyle/>
          <a:p>
            <a:pPr algn="ctr"/>
            <a:r>
              <a:rPr lang="en-US" sz="2800" dirty="0"/>
              <a:t>Confusion Matrix</a:t>
            </a:r>
          </a:p>
        </p:txBody>
      </p:sp>
      <p:sp>
        <p:nvSpPr>
          <p:cNvPr id="5" name="TextBox 4">
            <a:extLst>
              <a:ext uri="{FF2B5EF4-FFF2-40B4-BE49-F238E27FC236}">
                <a16:creationId xmlns:a16="http://schemas.microsoft.com/office/drawing/2014/main" id="{451A1BF6-32D1-49DC-94E7-92FD4992AA42}"/>
              </a:ext>
            </a:extLst>
          </p:cNvPr>
          <p:cNvSpPr txBox="1"/>
          <p:nvPr/>
        </p:nvSpPr>
        <p:spPr>
          <a:xfrm>
            <a:off x="5010414" y="1453019"/>
            <a:ext cx="2379943" cy="1477328"/>
          </a:xfrm>
          <a:prstGeom prst="rect">
            <a:avLst/>
          </a:prstGeom>
          <a:noFill/>
        </p:spPr>
        <p:txBody>
          <a:bodyPr wrap="square" numCol="1" rtlCol="0">
            <a:spAutoFit/>
          </a:bodyPr>
          <a:lstStyle/>
          <a:p>
            <a:pPr marL="285750" indent="-285750">
              <a:buFont typeface="Arial" panose="020B0604020202020204" pitchFamily="34" charset="0"/>
              <a:buChar char="•"/>
            </a:pPr>
            <a:r>
              <a:rPr lang="en-US" dirty="0"/>
              <a:t>TP = true positive</a:t>
            </a:r>
          </a:p>
          <a:p>
            <a:pPr marL="285750" indent="-285750">
              <a:buFont typeface="Arial" panose="020B0604020202020204" pitchFamily="34" charset="0"/>
              <a:buChar char="•"/>
            </a:pPr>
            <a:r>
              <a:rPr lang="en-US" dirty="0"/>
              <a:t>FP = false positive</a:t>
            </a:r>
          </a:p>
          <a:p>
            <a:pPr marL="285750" indent="-285750">
              <a:buFont typeface="Arial" panose="020B0604020202020204" pitchFamily="34" charset="0"/>
              <a:buChar char="•"/>
            </a:pPr>
            <a:r>
              <a:rPr lang="en-US" dirty="0"/>
              <a:t>TN = true negative</a:t>
            </a:r>
          </a:p>
          <a:p>
            <a:pPr marL="285750" indent="-285750">
              <a:buFont typeface="Arial" panose="020B0604020202020204" pitchFamily="34" charset="0"/>
              <a:buChar char="•"/>
            </a:pPr>
            <a:r>
              <a:rPr lang="en-US" dirty="0"/>
              <a:t>FN = false negative</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E92FA0D5-BE0C-427A-BF66-EF914EC87F39}"/>
              </a:ext>
            </a:extLst>
          </p:cNvPr>
          <p:cNvSpPr txBox="1"/>
          <p:nvPr/>
        </p:nvSpPr>
        <p:spPr>
          <a:xfrm>
            <a:off x="7404968" y="1455107"/>
            <a:ext cx="4649246" cy="1200329"/>
          </a:xfrm>
          <a:prstGeom prst="rect">
            <a:avLst/>
          </a:prstGeom>
          <a:noFill/>
        </p:spPr>
        <p:txBody>
          <a:bodyPr wrap="square" numCol="1" rtlCol="0">
            <a:spAutoFit/>
          </a:bodyPr>
          <a:lstStyle/>
          <a:p>
            <a:pPr marL="285750" indent="-285750">
              <a:buFont typeface="Arial" panose="020B0604020202020204" pitchFamily="34" charset="0"/>
              <a:buChar char="•"/>
            </a:pPr>
            <a:r>
              <a:rPr lang="en-US" dirty="0"/>
              <a:t>CP = TP + FN = condition positive (data)</a:t>
            </a:r>
          </a:p>
          <a:p>
            <a:pPr marL="285750" indent="-285750">
              <a:buFont typeface="Arial" panose="020B0604020202020204" pitchFamily="34" charset="0"/>
              <a:buChar char="•"/>
            </a:pPr>
            <a:r>
              <a:rPr lang="en-US" dirty="0"/>
              <a:t>CN = TN + FP = condition negative (data)</a:t>
            </a:r>
          </a:p>
          <a:p>
            <a:pPr marL="285750" indent="-285750">
              <a:buFont typeface="Arial" panose="020B0604020202020204" pitchFamily="34" charset="0"/>
              <a:buChar char="•"/>
            </a:pPr>
            <a:r>
              <a:rPr lang="en-US" dirty="0"/>
              <a:t>PP = TP + FP = predicted positive (model)</a:t>
            </a:r>
          </a:p>
          <a:p>
            <a:pPr marL="285750" indent="-285750">
              <a:buFont typeface="Arial" panose="020B0604020202020204" pitchFamily="34" charset="0"/>
              <a:buChar char="•"/>
            </a:pPr>
            <a:r>
              <a:rPr lang="en-US" dirty="0"/>
              <a:t>PN = TN + FN = predicted negative (model)</a:t>
            </a:r>
          </a:p>
        </p:txBody>
      </p:sp>
      <p:grpSp>
        <p:nvGrpSpPr>
          <p:cNvPr id="11" name="Group 10">
            <a:extLst>
              <a:ext uri="{FF2B5EF4-FFF2-40B4-BE49-F238E27FC236}">
                <a16:creationId xmlns:a16="http://schemas.microsoft.com/office/drawing/2014/main" id="{6A0BB389-A2C4-4446-BEAE-26265D65B706}"/>
              </a:ext>
            </a:extLst>
          </p:cNvPr>
          <p:cNvGrpSpPr/>
          <p:nvPr/>
        </p:nvGrpSpPr>
        <p:grpSpPr>
          <a:xfrm>
            <a:off x="5901848" y="3428710"/>
            <a:ext cx="5271367" cy="2831544"/>
            <a:chOff x="5901848" y="3428710"/>
            <a:chExt cx="5271367" cy="2831544"/>
          </a:xfrm>
        </p:grpSpPr>
        <p:sp>
          <p:nvSpPr>
            <p:cNvPr id="8" name="TextBox 7">
              <a:extLst>
                <a:ext uri="{FF2B5EF4-FFF2-40B4-BE49-F238E27FC236}">
                  <a16:creationId xmlns:a16="http://schemas.microsoft.com/office/drawing/2014/main" id="{A5B03433-3F1A-4A3E-BE74-885AC84659A3}"/>
                </a:ext>
              </a:extLst>
            </p:cNvPr>
            <p:cNvSpPr txBox="1"/>
            <p:nvPr/>
          </p:nvSpPr>
          <p:spPr>
            <a:xfrm>
              <a:off x="5901848" y="3428710"/>
              <a:ext cx="5271367" cy="2831544"/>
            </a:xfrm>
            <a:prstGeom prst="rect">
              <a:avLst/>
            </a:prstGeom>
            <a:noFill/>
          </p:spPr>
          <p:txBody>
            <a:bodyPr wrap="square" numCol="1" rtlCol="0">
              <a:spAutoFit/>
            </a:bodyPr>
            <a:lstStyle/>
            <a:p>
              <a:r>
                <a:rPr lang="en-US" sz="2000" b="1" dirty="0"/>
                <a:t>True Positive Rate</a:t>
              </a:r>
            </a:p>
            <a:p>
              <a:pPr marL="285750" indent="-285750">
                <a:buFont typeface="Arial" panose="020B0604020202020204" pitchFamily="34" charset="0"/>
                <a:buChar char="•"/>
              </a:pPr>
              <a:r>
                <a:rPr lang="en-US" sz="2000" dirty="0"/>
                <a:t>TPR = TP/CP</a:t>
              </a:r>
            </a:p>
            <a:p>
              <a:r>
                <a:rPr lang="en-US" sz="2000" b="1" dirty="0"/>
                <a:t>True Negative Rate</a:t>
              </a:r>
            </a:p>
            <a:p>
              <a:pPr marL="285750" indent="-285750">
                <a:buFont typeface="Arial" panose="020B0604020202020204" pitchFamily="34" charset="0"/>
                <a:buChar char="•"/>
              </a:pPr>
              <a:r>
                <a:rPr lang="en-US" sz="2000" dirty="0"/>
                <a:t>TNR = TN/CN</a:t>
              </a:r>
            </a:p>
            <a:p>
              <a:r>
                <a:rPr lang="en-US" sz="2000" b="1" dirty="0"/>
                <a:t>Accuracy</a:t>
              </a:r>
            </a:p>
            <a:p>
              <a:pPr marL="285750" indent="-285750">
                <a:buFont typeface="Arial" panose="020B0604020202020204" pitchFamily="34" charset="0"/>
                <a:buChar char="•"/>
              </a:pPr>
              <a:r>
                <a:rPr lang="en-US" sz="2000" dirty="0"/>
                <a:t>ACC = (TP + TN) / (CP + CN)</a:t>
              </a:r>
            </a:p>
            <a:p>
              <a:r>
                <a:rPr lang="en-US" sz="2000" b="1" dirty="0"/>
                <a:t>F1 Score</a:t>
              </a:r>
            </a:p>
            <a:p>
              <a:pPr marL="285750" indent="-285750">
                <a:buFont typeface="Arial" panose="020B0604020202020204" pitchFamily="34" charset="0"/>
                <a:buChar char="•"/>
              </a:pPr>
              <a:r>
                <a:rPr lang="en-US" sz="2000" dirty="0"/>
                <a:t>F1 = 2*(TP/PP)*(TP/CP) / (TP/PP + TP/CP)</a:t>
              </a:r>
            </a:p>
            <a:p>
              <a:pPr marL="285750" indent="-28575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B7DE9B87-EEAF-4FC3-9B40-020F719C4043}"/>
                </a:ext>
              </a:extLst>
            </p:cNvPr>
            <p:cNvSpPr/>
            <p:nvPr/>
          </p:nvSpPr>
          <p:spPr>
            <a:xfrm>
              <a:off x="8494730" y="3428710"/>
              <a:ext cx="2379943" cy="1323439"/>
            </a:xfrm>
            <a:prstGeom prst="rect">
              <a:avLst/>
            </a:prstGeom>
          </p:spPr>
          <p:txBody>
            <a:bodyPr wrap="square">
              <a:spAutoFit/>
            </a:bodyPr>
            <a:lstStyle/>
            <a:p>
              <a:r>
                <a:rPr lang="en-US" sz="2000" b="1" dirty="0"/>
                <a:t>False Positive Rate</a:t>
              </a:r>
            </a:p>
            <a:p>
              <a:pPr marL="285750" indent="-285750">
                <a:buFont typeface="Arial" panose="020B0604020202020204" pitchFamily="34" charset="0"/>
                <a:buChar char="•"/>
              </a:pPr>
              <a:r>
                <a:rPr lang="en-US" sz="2000" dirty="0"/>
                <a:t>FPR = FP/CN</a:t>
              </a:r>
            </a:p>
            <a:p>
              <a:r>
                <a:rPr lang="en-US" sz="2000" b="1" dirty="0"/>
                <a:t>False Negative Rate</a:t>
              </a:r>
            </a:p>
            <a:p>
              <a:pPr marL="285750" indent="-285750">
                <a:buFont typeface="Arial" panose="020B0604020202020204" pitchFamily="34" charset="0"/>
                <a:buChar char="•"/>
              </a:pPr>
              <a:r>
                <a:rPr lang="en-US" sz="2000" dirty="0"/>
                <a:t>FNR = FN/CP</a:t>
              </a:r>
            </a:p>
          </p:txBody>
        </p:sp>
      </p:grpSp>
    </p:spTree>
    <p:extLst>
      <p:ext uri="{BB962C8B-B14F-4D97-AF65-F5344CB8AC3E}">
        <p14:creationId xmlns:p14="http://schemas.microsoft.com/office/powerpoint/2010/main" val="95689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normAutofit fontScale="90000"/>
          </a:bodyPr>
          <a:lstStyle/>
          <a:p>
            <a:r>
              <a:rPr lang="en-US" dirty="0"/>
              <a:t>Receiver operating characteristic (ROC) Analysis</a:t>
            </a:r>
          </a:p>
        </p:txBody>
      </p:sp>
      <p:pic>
        <p:nvPicPr>
          <p:cNvPr id="3" name="Picture 2">
            <a:extLst>
              <a:ext uri="{FF2B5EF4-FFF2-40B4-BE49-F238E27FC236}">
                <a16:creationId xmlns:a16="http://schemas.microsoft.com/office/drawing/2014/main" id="{8A37C6A7-563B-4C58-9964-914CACA11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53" y="1638586"/>
            <a:ext cx="5310297" cy="4854288"/>
          </a:xfrm>
          <a:prstGeom prst="rect">
            <a:avLst/>
          </a:prstGeom>
        </p:spPr>
      </p:pic>
      <p:sp>
        <p:nvSpPr>
          <p:cNvPr id="4" name="TextBox 3">
            <a:extLst>
              <a:ext uri="{FF2B5EF4-FFF2-40B4-BE49-F238E27FC236}">
                <a16:creationId xmlns:a16="http://schemas.microsoft.com/office/drawing/2014/main" id="{4CF1F22C-852A-41D2-A708-F6FFC310A49B}"/>
              </a:ext>
            </a:extLst>
          </p:cNvPr>
          <p:cNvSpPr txBox="1"/>
          <p:nvPr/>
        </p:nvSpPr>
        <p:spPr>
          <a:xfrm>
            <a:off x="6106174" y="1846943"/>
            <a:ext cx="5837470" cy="4170372"/>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Diagnostic test for ability of a binary classifier model as its discrimination threshold is varied between 0 and 1.</a:t>
            </a:r>
          </a:p>
          <a:p>
            <a:pPr marL="285750" indent="-285750">
              <a:spcAft>
                <a:spcPts val="1800"/>
              </a:spcAft>
              <a:buFont typeface="Arial" panose="020B0604020202020204" pitchFamily="34" charset="0"/>
              <a:buChar char="•"/>
            </a:pPr>
            <a:r>
              <a:rPr lang="en-US" sz="2000" dirty="0"/>
              <a:t>AUC = area under the ROC curve.</a:t>
            </a:r>
          </a:p>
          <a:p>
            <a:pPr marL="285750" indent="-285750">
              <a:spcAft>
                <a:spcPts val="1800"/>
              </a:spcAft>
              <a:buFont typeface="Arial" panose="020B0604020202020204" pitchFamily="34" charset="0"/>
              <a:buChar char="•"/>
            </a:pPr>
            <a:r>
              <a:rPr lang="en-US" sz="2000" dirty="0"/>
              <a:t>An AUC score of 0.5 corresponds to having little discernibility or little predictability better than chance and is represented by the 45 degree dashed line.</a:t>
            </a:r>
          </a:p>
          <a:p>
            <a:pPr marL="285750" indent="-285750">
              <a:spcAft>
                <a:spcPts val="1800"/>
              </a:spcAft>
              <a:buFont typeface="Arial" panose="020B0604020202020204" pitchFamily="34" charset="0"/>
              <a:buChar char="•"/>
            </a:pPr>
            <a:r>
              <a:rPr lang="en-US" sz="2000" dirty="0"/>
              <a:t>A score of 1 corresponds to perfect discernibility and is represented by a curve that tends to the upper left-hand corner.</a:t>
            </a:r>
          </a:p>
        </p:txBody>
      </p:sp>
    </p:spTree>
    <p:extLst>
      <p:ext uri="{BB962C8B-B14F-4D97-AF65-F5344CB8AC3E}">
        <p14:creationId xmlns:p14="http://schemas.microsoft.com/office/powerpoint/2010/main" val="278755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54EC-BDF5-45AC-8F78-F14EC68BBEFF}"/>
              </a:ext>
            </a:extLst>
          </p:cNvPr>
          <p:cNvSpPr>
            <a:spLocks noGrp="1"/>
          </p:cNvSpPr>
          <p:nvPr>
            <p:ph type="title"/>
          </p:nvPr>
        </p:nvSpPr>
        <p:spPr>
          <a:xfrm>
            <a:off x="838200" y="365126"/>
            <a:ext cx="10515600" cy="741186"/>
          </a:xfrm>
        </p:spPr>
        <p:txBody>
          <a:bodyPr/>
          <a:lstStyle/>
          <a:p>
            <a:r>
              <a:rPr lang="en-US" dirty="0"/>
              <a:t>Outline</a:t>
            </a:r>
          </a:p>
        </p:txBody>
      </p:sp>
      <p:sp>
        <p:nvSpPr>
          <p:cNvPr id="3" name="TextBox 2">
            <a:extLst>
              <a:ext uri="{FF2B5EF4-FFF2-40B4-BE49-F238E27FC236}">
                <a16:creationId xmlns:a16="http://schemas.microsoft.com/office/drawing/2014/main" id="{3FF38A4A-E76F-4C19-8D9F-658F0C224F6B}"/>
              </a:ext>
            </a:extLst>
          </p:cNvPr>
          <p:cNvSpPr txBox="1"/>
          <p:nvPr/>
        </p:nvSpPr>
        <p:spPr>
          <a:xfrm>
            <a:off x="838199" y="1354667"/>
            <a:ext cx="1063131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p>
          <a:p>
            <a:pPr marL="285750" indent="-285750">
              <a:buFont typeface="Arial" panose="020B0604020202020204" pitchFamily="34" charset="0"/>
              <a:buChar char="•"/>
            </a:pPr>
            <a:r>
              <a:rPr lang="en-US" sz="3200" dirty="0"/>
              <a:t>Data Exploration</a:t>
            </a:r>
          </a:p>
          <a:p>
            <a:pPr marL="285750" indent="-285750">
              <a:buFont typeface="Arial" panose="020B0604020202020204" pitchFamily="34" charset="0"/>
              <a:buChar char="•"/>
            </a:pPr>
            <a:r>
              <a:rPr lang="en-US" sz="3200" dirty="0"/>
              <a:t>Modeling</a:t>
            </a:r>
          </a:p>
          <a:p>
            <a:pPr marL="742950" lvl="1" indent="-285750">
              <a:buFont typeface="Arial" panose="020B0604020202020204" pitchFamily="34" charset="0"/>
              <a:buChar char="•"/>
            </a:pPr>
            <a:r>
              <a:rPr lang="en-US" sz="3200" dirty="0">
                <a:solidFill>
                  <a:srgbClr val="00B0F0"/>
                </a:solidFill>
              </a:rPr>
              <a:t>General Logistic Model</a:t>
            </a:r>
          </a:p>
          <a:p>
            <a:pPr marL="742950" lvl="1" indent="-285750">
              <a:buFont typeface="Arial" panose="020B0604020202020204" pitchFamily="34" charset="0"/>
              <a:buChar char="•"/>
            </a:pPr>
            <a:r>
              <a:rPr lang="en-US" sz="3200" dirty="0"/>
              <a:t>Random Forest</a:t>
            </a:r>
          </a:p>
          <a:p>
            <a:pPr marL="285750" indent="-285750">
              <a:buFont typeface="Arial" panose="020B0604020202020204" pitchFamily="34" charset="0"/>
              <a:buChar char="•"/>
            </a:pPr>
            <a:r>
              <a:rPr lang="en-US" sz="3200" dirty="0"/>
              <a:t>Conclusion and Recommendations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3429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Baseline Logistic Regression Modeling Flow</a:t>
            </a:r>
          </a:p>
        </p:txBody>
      </p:sp>
      <p:pic>
        <p:nvPicPr>
          <p:cNvPr id="3" name="Picture 2">
            <a:extLst>
              <a:ext uri="{FF2B5EF4-FFF2-40B4-BE49-F238E27FC236}">
                <a16:creationId xmlns:a16="http://schemas.microsoft.com/office/drawing/2014/main" id="{F5EBDC96-0DBC-468E-83F0-A1D91E5CC8D1}"/>
              </a:ext>
            </a:extLst>
          </p:cNvPr>
          <p:cNvPicPr>
            <a:picLocks noChangeAspect="1"/>
          </p:cNvPicPr>
          <p:nvPr/>
        </p:nvPicPr>
        <p:blipFill>
          <a:blip r:embed="rId2"/>
          <a:stretch>
            <a:fillRect/>
          </a:stretch>
        </p:blipFill>
        <p:spPr>
          <a:xfrm>
            <a:off x="892812" y="2031425"/>
            <a:ext cx="10139400" cy="3938202"/>
          </a:xfrm>
          <a:prstGeom prst="rect">
            <a:avLst/>
          </a:prstGeom>
        </p:spPr>
      </p:pic>
    </p:spTree>
    <p:extLst>
      <p:ext uri="{BB962C8B-B14F-4D97-AF65-F5344CB8AC3E}">
        <p14:creationId xmlns:p14="http://schemas.microsoft.com/office/powerpoint/2010/main" val="57681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Data Split</a:t>
            </a:r>
          </a:p>
        </p:txBody>
      </p:sp>
      <p:graphicFrame>
        <p:nvGraphicFramePr>
          <p:cNvPr id="3" name="Table 2">
            <a:extLst>
              <a:ext uri="{FF2B5EF4-FFF2-40B4-BE49-F238E27FC236}">
                <a16:creationId xmlns:a16="http://schemas.microsoft.com/office/drawing/2014/main" id="{5E6B4FB7-973E-4A16-B342-DE81AE6F3C75}"/>
              </a:ext>
            </a:extLst>
          </p:cNvPr>
          <p:cNvGraphicFramePr>
            <a:graphicFrameLocks noGrp="1"/>
          </p:cNvGraphicFramePr>
          <p:nvPr>
            <p:extLst>
              <p:ext uri="{D42A27DB-BD31-4B8C-83A1-F6EECF244321}">
                <p14:modId xmlns:p14="http://schemas.microsoft.com/office/powerpoint/2010/main" val="139747004"/>
              </p:ext>
            </p:extLst>
          </p:nvPr>
        </p:nvGraphicFramePr>
        <p:xfrm>
          <a:off x="545275" y="2391450"/>
          <a:ext cx="4793911" cy="1981200"/>
        </p:xfrm>
        <a:graphic>
          <a:graphicData uri="http://schemas.openxmlformats.org/drawingml/2006/table">
            <a:tbl>
              <a:tblPr/>
              <a:tblGrid>
                <a:gridCol w="848001">
                  <a:extLst>
                    <a:ext uri="{9D8B030D-6E8A-4147-A177-3AD203B41FA5}">
                      <a16:colId xmlns:a16="http://schemas.microsoft.com/office/drawing/2014/main" val="1677454194"/>
                    </a:ext>
                  </a:extLst>
                </a:gridCol>
                <a:gridCol w="1559342">
                  <a:extLst>
                    <a:ext uri="{9D8B030D-6E8A-4147-A177-3AD203B41FA5}">
                      <a16:colId xmlns:a16="http://schemas.microsoft.com/office/drawing/2014/main" val="1158560143"/>
                    </a:ext>
                  </a:extLst>
                </a:gridCol>
                <a:gridCol w="971127">
                  <a:extLst>
                    <a:ext uri="{9D8B030D-6E8A-4147-A177-3AD203B41FA5}">
                      <a16:colId xmlns:a16="http://schemas.microsoft.com/office/drawing/2014/main" val="3059548696"/>
                    </a:ext>
                  </a:extLst>
                </a:gridCol>
                <a:gridCol w="776614">
                  <a:extLst>
                    <a:ext uri="{9D8B030D-6E8A-4147-A177-3AD203B41FA5}">
                      <a16:colId xmlns:a16="http://schemas.microsoft.com/office/drawing/2014/main" val="1481356469"/>
                    </a:ext>
                  </a:extLst>
                </a:gridCol>
                <a:gridCol w="638827">
                  <a:extLst>
                    <a:ext uri="{9D8B030D-6E8A-4147-A177-3AD203B41FA5}">
                      <a16:colId xmlns:a16="http://schemas.microsoft.com/office/drawing/2014/main" val="1473243070"/>
                    </a:ext>
                  </a:extLst>
                </a:gridCol>
              </a:tblGrid>
              <a:tr h="0">
                <a:tc>
                  <a:txBody>
                    <a:bodyPr/>
                    <a:lstStyle/>
                    <a:p>
                      <a:pPr algn="l" fontAlgn="b"/>
                      <a:endParaRPr lang="en-US" b="1" dirty="0">
                        <a:solidFill>
                          <a:srgbClr val="444444"/>
                        </a:solidFill>
                        <a:effectLst/>
                      </a:endParaRPr>
                    </a:p>
                  </a:txBody>
                  <a:tcPr marL="60960" marR="60960" marT="60960" marB="60960" anchor="b">
                    <a:lnL>
                      <a:noFill/>
                    </a:lnL>
                    <a:lnR>
                      <a:noFill/>
                    </a:lnR>
                    <a:lnT w="12700" cmpd="sng">
                      <a:noFill/>
                      <a:prstDash val="solid"/>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b="1" dirty="0">
                          <a:solidFill>
                            <a:srgbClr val="444444"/>
                          </a:solidFill>
                          <a:effectLst/>
                        </a:rPr>
                        <a:t>Observations</a:t>
                      </a:r>
                    </a:p>
                  </a:txBody>
                  <a:tcPr marL="60960" marR="60960" marT="60960" marB="60960" anchor="b">
                    <a:lnL>
                      <a:noFill/>
                    </a:lnL>
                    <a:lnR>
                      <a:noFill/>
                    </a:lnR>
                    <a:lnT>
                      <a:noFill/>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b="1" dirty="0">
                          <a:solidFill>
                            <a:srgbClr val="444444"/>
                          </a:solidFill>
                          <a:effectLst/>
                        </a:rPr>
                        <a:t>Percent</a:t>
                      </a:r>
                    </a:p>
                  </a:txBody>
                  <a:tcPr marL="60960" marR="60960" marT="60960" marB="60960" anchor="b">
                    <a:lnL>
                      <a:noFill/>
                    </a:lnL>
                    <a:lnR>
                      <a:noFill/>
                    </a:lnR>
                    <a:lnT>
                      <a:noFill/>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b="1" dirty="0">
                          <a:solidFill>
                            <a:srgbClr val="444444"/>
                          </a:solidFill>
                          <a:effectLst/>
                        </a:rPr>
                        <a:t>Pass</a:t>
                      </a:r>
                    </a:p>
                  </a:txBody>
                  <a:tcPr marL="60960" marR="60960" marT="60960" marB="60960" anchor="b">
                    <a:lnL>
                      <a:noFill/>
                    </a:lnL>
                    <a:lnR>
                      <a:noFill/>
                    </a:lnR>
                    <a:lnT>
                      <a:noFill/>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b="1" dirty="0">
                          <a:solidFill>
                            <a:srgbClr val="444444"/>
                          </a:solidFill>
                          <a:effectLst/>
                        </a:rPr>
                        <a:t>Fail</a:t>
                      </a:r>
                    </a:p>
                  </a:txBody>
                  <a:tcPr marL="60960" marR="60960" marT="60960" marB="60960" anchor="b">
                    <a:lnL>
                      <a:noFill/>
                    </a:lnL>
                    <a:lnR>
                      <a:noFill/>
                    </a:lnR>
                    <a:lnT>
                      <a:noFill/>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917294"/>
                  </a:ext>
                </a:extLst>
              </a:tr>
              <a:tr h="0">
                <a:tc>
                  <a:txBody>
                    <a:bodyPr/>
                    <a:lstStyle/>
                    <a:p>
                      <a:pPr algn="l" fontAlgn="t"/>
                      <a:r>
                        <a:rPr lang="en-US" dirty="0">
                          <a:effectLst/>
                        </a:rPr>
                        <a:t>All Data</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fontAlgn="t"/>
                      <a:r>
                        <a:rPr lang="en-US" dirty="0">
                          <a:effectLst/>
                        </a:rPr>
                        <a:t>1567</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fontAlgn="t"/>
                      <a:r>
                        <a:rPr lang="en-US" dirty="0">
                          <a:effectLst/>
                        </a:rPr>
                        <a:t>100.00</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fontAlgn="t"/>
                      <a:r>
                        <a:rPr lang="en-US" dirty="0">
                          <a:effectLst/>
                        </a:rPr>
                        <a:t>1463</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fontAlgn="t"/>
                      <a:r>
                        <a:rPr lang="en-US" dirty="0">
                          <a:effectLst/>
                        </a:rPr>
                        <a:t>104</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484047988"/>
                  </a:ext>
                </a:extLst>
              </a:tr>
              <a:tr h="0">
                <a:tc>
                  <a:txBody>
                    <a:bodyPr/>
                    <a:lstStyle/>
                    <a:p>
                      <a:pPr algn="l" fontAlgn="t"/>
                      <a:r>
                        <a:rPr lang="en-US" dirty="0">
                          <a:effectLst/>
                        </a:rPr>
                        <a:t>Train</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US" dirty="0">
                          <a:effectLst/>
                        </a:rPr>
                        <a:t>1332</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US" dirty="0">
                          <a:effectLst/>
                        </a:rPr>
                        <a:t>85.00</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US" dirty="0">
                          <a:effectLst/>
                        </a:rPr>
                        <a:t>1244</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US" dirty="0">
                          <a:effectLst/>
                        </a:rPr>
                        <a:t>88</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1232476"/>
                  </a:ext>
                </a:extLst>
              </a:tr>
              <a:tr h="0">
                <a:tc>
                  <a:txBody>
                    <a:bodyPr/>
                    <a:lstStyle/>
                    <a:p>
                      <a:pPr algn="l" fontAlgn="t"/>
                      <a:r>
                        <a:rPr lang="en-US" dirty="0">
                          <a:effectLst/>
                        </a:rPr>
                        <a:t>Tune</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fontAlgn="t"/>
                      <a:r>
                        <a:rPr lang="en-US" dirty="0">
                          <a:effectLst/>
                        </a:rPr>
                        <a:t>157</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fontAlgn="t"/>
                      <a:r>
                        <a:rPr lang="en-US" dirty="0">
                          <a:effectLst/>
                        </a:rPr>
                        <a:t>10.02</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fontAlgn="t"/>
                      <a:r>
                        <a:rPr lang="en-US" dirty="0">
                          <a:effectLst/>
                        </a:rPr>
                        <a:t>146</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fontAlgn="t"/>
                      <a:r>
                        <a:rPr lang="en-US" dirty="0">
                          <a:effectLst/>
                        </a:rPr>
                        <a:t>11</a:t>
                      </a:r>
                    </a:p>
                  </a:txBody>
                  <a:tcPr marL="60960" marR="60960" marT="60960" marB="60960">
                    <a:lnL>
                      <a:noFill/>
                    </a:lnL>
                    <a:lnR>
                      <a:noFill/>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106186009"/>
                  </a:ext>
                </a:extLst>
              </a:tr>
              <a:tr h="0">
                <a:tc>
                  <a:txBody>
                    <a:bodyPr/>
                    <a:lstStyle/>
                    <a:p>
                      <a:pPr algn="l" fontAlgn="t"/>
                      <a:r>
                        <a:rPr lang="en-US" dirty="0">
                          <a:effectLst/>
                        </a:rPr>
                        <a:t>Test</a:t>
                      </a:r>
                    </a:p>
                  </a:txBody>
                  <a:tcPr marL="60960" marR="60960" marT="60960" marB="60960">
                    <a:lnL>
                      <a:noFill/>
                    </a:lnL>
                    <a:lnR>
                      <a:noFill/>
                    </a:lnR>
                    <a:lnT w="762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dirty="0">
                          <a:effectLst/>
                        </a:rPr>
                        <a:t>78</a:t>
                      </a:r>
                    </a:p>
                  </a:txBody>
                  <a:tcPr marL="60960" marR="60960" marT="60960" marB="60960">
                    <a:lnL>
                      <a:noFill/>
                    </a:lnL>
                    <a:lnR>
                      <a:noFill/>
                    </a:lnR>
                    <a:lnT w="762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dirty="0">
                          <a:effectLst/>
                        </a:rPr>
                        <a:t>4.98</a:t>
                      </a:r>
                    </a:p>
                  </a:txBody>
                  <a:tcPr marL="60960" marR="60960" marT="60960" marB="60960">
                    <a:lnL>
                      <a:noFill/>
                    </a:lnL>
                    <a:lnR>
                      <a:noFill/>
                    </a:lnR>
                    <a:lnT w="762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dirty="0">
                          <a:effectLst/>
                        </a:rPr>
                        <a:t>73</a:t>
                      </a:r>
                    </a:p>
                  </a:txBody>
                  <a:tcPr marL="60960" marR="60960" marT="60960" marB="60960">
                    <a:lnL>
                      <a:noFill/>
                    </a:lnL>
                    <a:lnR>
                      <a:noFill/>
                    </a:lnR>
                    <a:lnT w="762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dirty="0">
                          <a:effectLst/>
                        </a:rPr>
                        <a:t>5</a:t>
                      </a:r>
                    </a:p>
                  </a:txBody>
                  <a:tcPr marL="60960" marR="60960" marT="60960" marB="60960">
                    <a:lnL>
                      <a:noFill/>
                    </a:lnL>
                    <a:lnR>
                      <a:noFill/>
                    </a:lnR>
                    <a:lnT w="762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881327490"/>
                  </a:ext>
                </a:extLst>
              </a:tr>
            </a:tbl>
          </a:graphicData>
        </a:graphic>
      </p:graphicFrame>
      <p:sp>
        <p:nvSpPr>
          <p:cNvPr id="4" name="TextBox 3">
            <a:extLst>
              <a:ext uri="{FF2B5EF4-FFF2-40B4-BE49-F238E27FC236}">
                <a16:creationId xmlns:a16="http://schemas.microsoft.com/office/drawing/2014/main" id="{9DEF0D47-E40A-49DD-B0CC-BB8E41CCA888}"/>
              </a:ext>
            </a:extLst>
          </p:cNvPr>
          <p:cNvSpPr txBox="1"/>
          <p:nvPr/>
        </p:nvSpPr>
        <p:spPr>
          <a:xfrm>
            <a:off x="5655733" y="2377523"/>
            <a:ext cx="6254044" cy="224676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t>Dataset is split into 3 mutually exclusive sets:</a:t>
            </a:r>
          </a:p>
          <a:p>
            <a:pPr marL="742950" lvl="1" indent="-285750">
              <a:spcAft>
                <a:spcPts val="600"/>
              </a:spcAft>
              <a:buFont typeface="Arial" panose="020B0604020202020204" pitchFamily="34" charset="0"/>
              <a:buChar char="•"/>
            </a:pPr>
            <a:r>
              <a:rPr lang="en-US" sz="2000" dirty="0"/>
              <a:t>Train – 85% of data used only for model training</a:t>
            </a:r>
          </a:p>
          <a:p>
            <a:pPr marL="742950" lvl="1" indent="-285750">
              <a:spcAft>
                <a:spcPts val="600"/>
              </a:spcAft>
              <a:buFont typeface="Arial" panose="020B0604020202020204" pitchFamily="34" charset="0"/>
              <a:buChar char="•"/>
            </a:pPr>
            <a:r>
              <a:rPr lang="en-US" sz="2000" dirty="0"/>
              <a:t>Tune – 10% of data used only for parameter tuning.</a:t>
            </a:r>
          </a:p>
          <a:p>
            <a:pPr marL="742950" lvl="1" indent="-285750">
              <a:spcAft>
                <a:spcPts val="600"/>
              </a:spcAft>
              <a:buFont typeface="Arial" panose="020B0604020202020204" pitchFamily="34" charset="0"/>
              <a:buChar char="•"/>
            </a:pPr>
            <a:r>
              <a:rPr lang="en-US" sz="2000" dirty="0"/>
              <a:t>Test – 5% of data used only for final test</a:t>
            </a:r>
          </a:p>
          <a:p>
            <a:pPr marL="285750" indent="-285750">
              <a:spcAft>
                <a:spcPts val="1800"/>
              </a:spcAft>
              <a:buFont typeface="Arial" panose="020B0604020202020204" pitchFamily="34" charset="0"/>
              <a:buChar char="•"/>
            </a:pPr>
            <a:r>
              <a:rPr lang="en-US" sz="2000" dirty="0"/>
              <a:t>Each subset contains approximately the same ratio of  pass:fail observations.</a:t>
            </a:r>
          </a:p>
        </p:txBody>
      </p:sp>
    </p:spTree>
    <p:extLst>
      <p:ext uri="{BB962C8B-B14F-4D97-AF65-F5344CB8AC3E}">
        <p14:creationId xmlns:p14="http://schemas.microsoft.com/office/powerpoint/2010/main" val="101175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54EC-BDF5-45AC-8F78-F14EC68BBEFF}"/>
              </a:ext>
            </a:extLst>
          </p:cNvPr>
          <p:cNvSpPr>
            <a:spLocks noGrp="1"/>
          </p:cNvSpPr>
          <p:nvPr>
            <p:ph type="title"/>
          </p:nvPr>
        </p:nvSpPr>
        <p:spPr>
          <a:xfrm>
            <a:off x="838200" y="365126"/>
            <a:ext cx="10515600" cy="741186"/>
          </a:xfrm>
        </p:spPr>
        <p:txBody>
          <a:bodyPr/>
          <a:lstStyle/>
          <a:p>
            <a:r>
              <a:rPr lang="en-US" dirty="0"/>
              <a:t>Outline</a:t>
            </a:r>
          </a:p>
        </p:txBody>
      </p:sp>
      <p:sp>
        <p:nvSpPr>
          <p:cNvPr id="3" name="TextBox 2">
            <a:extLst>
              <a:ext uri="{FF2B5EF4-FFF2-40B4-BE49-F238E27FC236}">
                <a16:creationId xmlns:a16="http://schemas.microsoft.com/office/drawing/2014/main" id="{3FF38A4A-E76F-4C19-8D9F-658F0C224F6B}"/>
              </a:ext>
            </a:extLst>
          </p:cNvPr>
          <p:cNvSpPr txBox="1"/>
          <p:nvPr/>
        </p:nvSpPr>
        <p:spPr>
          <a:xfrm>
            <a:off x="838199" y="1354667"/>
            <a:ext cx="1063131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00B0F0"/>
                </a:solidFill>
              </a:rPr>
              <a:t>Introduction</a:t>
            </a:r>
          </a:p>
          <a:p>
            <a:pPr marL="285750" indent="-285750">
              <a:buFont typeface="Arial" panose="020B0604020202020204" pitchFamily="34" charset="0"/>
              <a:buChar char="•"/>
            </a:pPr>
            <a:r>
              <a:rPr lang="en-US" sz="3200" dirty="0"/>
              <a:t>Data Exploration</a:t>
            </a:r>
          </a:p>
          <a:p>
            <a:pPr marL="285750" indent="-285750">
              <a:buFont typeface="Arial" panose="020B0604020202020204" pitchFamily="34" charset="0"/>
              <a:buChar char="•"/>
            </a:pPr>
            <a:r>
              <a:rPr lang="en-US" sz="3200" dirty="0"/>
              <a:t>Modeling</a:t>
            </a:r>
          </a:p>
          <a:p>
            <a:pPr marL="742950" lvl="1" indent="-285750">
              <a:buFont typeface="Arial" panose="020B0604020202020204" pitchFamily="34" charset="0"/>
              <a:buChar char="•"/>
            </a:pPr>
            <a:r>
              <a:rPr lang="en-US" sz="3200" dirty="0"/>
              <a:t>General Logistic Model</a:t>
            </a:r>
          </a:p>
          <a:p>
            <a:pPr marL="742950" lvl="1" indent="-285750">
              <a:buFont typeface="Arial" panose="020B0604020202020204" pitchFamily="34" charset="0"/>
              <a:buChar char="•"/>
            </a:pPr>
            <a:r>
              <a:rPr lang="en-US" sz="3200" dirty="0"/>
              <a:t>Random Forest</a:t>
            </a:r>
          </a:p>
          <a:p>
            <a:pPr marL="285750" indent="-285750">
              <a:buFont typeface="Arial" panose="020B0604020202020204" pitchFamily="34" charset="0"/>
              <a:buChar char="•"/>
            </a:pPr>
            <a:r>
              <a:rPr lang="en-US" sz="3200" dirty="0"/>
              <a:t>Conclusion and Recommendations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414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199" y="365126"/>
            <a:ext cx="10700657" cy="741186"/>
          </a:xfrm>
        </p:spPr>
        <p:txBody>
          <a:bodyPr>
            <a:normAutofit/>
          </a:bodyPr>
          <a:lstStyle/>
          <a:p>
            <a:r>
              <a:rPr lang="en-US" dirty="0"/>
              <a:t>Baseline Model – Generalized Linear Model</a:t>
            </a:r>
          </a:p>
        </p:txBody>
      </p:sp>
      <p:grpSp>
        <p:nvGrpSpPr>
          <p:cNvPr id="8" name="Group 7">
            <a:extLst>
              <a:ext uri="{FF2B5EF4-FFF2-40B4-BE49-F238E27FC236}">
                <a16:creationId xmlns:a16="http://schemas.microsoft.com/office/drawing/2014/main" id="{CE587F58-73F9-4B27-84EA-82C720F18BC3}"/>
              </a:ext>
            </a:extLst>
          </p:cNvPr>
          <p:cNvGrpSpPr/>
          <p:nvPr/>
        </p:nvGrpSpPr>
        <p:grpSpPr>
          <a:xfrm>
            <a:off x="-36630" y="1706672"/>
            <a:ext cx="5000625" cy="4572000"/>
            <a:chOff x="-36630" y="1436432"/>
            <a:chExt cx="5577459" cy="4842240"/>
          </a:xfrm>
        </p:grpSpPr>
        <p:pic>
          <p:nvPicPr>
            <p:cNvPr id="2" name="Picture 1">
              <a:extLst>
                <a:ext uri="{FF2B5EF4-FFF2-40B4-BE49-F238E27FC236}">
                  <a16:creationId xmlns:a16="http://schemas.microsoft.com/office/drawing/2014/main" id="{F0EFCFF1-E13D-44B0-A2FA-2124F06AC3F5}"/>
                </a:ext>
              </a:extLst>
            </p:cNvPr>
            <p:cNvPicPr>
              <a:picLocks noChangeAspect="1"/>
            </p:cNvPicPr>
            <p:nvPr/>
          </p:nvPicPr>
          <p:blipFill rotWithShape="1">
            <a:blip r:embed="rId2"/>
            <a:srcRect t="12215" r="18180"/>
            <a:stretch/>
          </p:blipFill>
          <p:spPr>
            <a:xfrm>
              <a:off x="-8055" y="4121402"/>
              <a:ext cx="5548884" cy="2157270"/>
            </a:xfrm>
            <a:prstGeom prst="rect">
              <a:avLst/>
            </a:prstGeom>
          </p:spPr>
        </p:pic>
        <p:pic>
          <p:nvPicPr>
            <p:cNvPr id="5" name="Picture 4">
              <a:extLst>
                <a:ext uri="{FF2B5EF4-FFF2-40B4-BE49-F238E27FC236}">
                  <a16:creationId xmlns:a16="http://schemas.microsoft.com/office/drawing/2014/main" id="{74E21336-A0AC-4BA0-B0F5-6B9D7988559B}"/>
                </a:ext>
              </a:extLst>
            </p:cNvPr>
            <p:cNvPicPr>
              <a:picLocks noChangeAspect="1"/>
            </p:cNvPicPr>
            <p:nvPr/>
          </p:nvPicPr>
          <p:blipFill rotWithShape="1">
            <a:blip r:embed="rId3"/>
            <a:srcRect r="18104"/>
            <a:stretch/>
          </p:blipFill>
          <p:spPr>
            <a:xfrm>
              <a:off x="-36630" y="1436432"/>
              <a:ext cx="5577459" cy="2247900"/>
            </a:xfrm>
            <a:prstGeom prst="rect">
              <a:avLst/>
            </a:prstGeom>
          </p:spPr>
        </p:pic>
        <p:sp>
          <p:nvSpPr>
            <p:cNvPr id="7" name="TextBox 6">
              <a:extLst>
                <a:ext uri="{FF2B5EF4-FFF2-40B4-BE49-F238E27FC236}">
                  <a16:creationId xmlns:a16="http://schemas.microsoft.com/office/drawing/2014/main" id="{82D67BFE-6399-45B1-BD7C-CE1D4828247F}"/>
                </a:ext>
              </a:extLst>
            </p:cNvPr>
            <p:cNvSpPr txBox="1"/>
            <p:nvPr/>
          </p:nvSpPr>
          <p:spPr>
            <a:xfrm>
              <a:off x="2460171" y="3657598"/>
              <a:ext cx="424543" cy="796993"/>
            </a:xfrm>
            <a:prstGeom prst="rect">
              <a:avLst/>
            </a:prstGeom>
            <a:noFill/>
          </p:spPr>
          <p:txBody>
            <a:bodyPr wrap="square" rtlCol="0">
              <a:spAutoFit/>
            </a:bodyPr>
            <a:lstStyle/>
            <a:p>
              <a:pPr>
                <a:lnSpc>
                  <a:spcPts val="1200"/>
                </a:lnSpc>
              </a:pPr>
              <a:r>
                <a:rPr lang="en-US" sz="7000" dirty="0"/>
                <a:t>.</a:t>
              </a:r>
            </a:p>
            <a:p>
              <a:pPr>
                <a:lnSpc>
                  <a:spcPts val="1200"/>
                </a:lnSpc>
              </a:pPr>
              <a:r>
                <a:rPr lang="en-US" sz="7000" dirty="0"/>
                <a:t>.</a:t>
              </a:r>
            </a:p>
            <a:p>
              <a:pPr>
                <a:lnSpc>
                  <a:spcPts val="1200"/>
                </a:lnSpc>
              </a:pPr>
              <a:r>
                <a:rPr lang="en-US" sz="7000" dirty="0"/>
                <a:t>.</a:t>
              </a:r>
            </a:p>
          </p:txBody>
        </p:sp>
      </p:grpSp>
      <p:sp>
        <p:nvSpPr>
          <p:cNvPr id="9" name="TextBox 8">
            <a:extLst>
              <a:ext uri="{FF2B5EF4-FFF2-40B4-BE49-F238E27FC236}">
                <a16:creationId xmlns:a16="http://schemas.microsoft.com/office/drawing/2014/main" id="{FD3793EB-473B-4C68-8974-CA77FF8FDB04}"/>
              </a:ext>
            </a:extLst>
          </p:cNvPr>
          <p:cNvSpPr txBox="1"/>
          <p:nvPr/>
        </p:nvSpPr>
        <p:spPr>
          <a:xfrm>
            <a:off x="-11010" y="1349827"/>
            <a:ext cx="4987531" cy="369332"/>
          </a:xfrm>
          <a:prstGeom prst="rect">
            <a:avLst/>
          </a:prstGeom>
          <a:noFill/>
        </p:spPr>
        <p:txBody>
          <a:bodyPr wrap="square" rtlCol="0">
            <a:spAutoFit/>
          </a:bodyPr>
          <a:lstStyle/>
          <a:p>
            <a:pPr algn="ctr"/>
            <a:r>
              <a:rPr lang="en-US" dirty="0"/>
              <a:t>Model Result</a:t>
            </a:r>
          </a:p>
        </p:txBody>
      </p:sp>
      <p:pic>
        <p:nvPicPr>
          <p:cNvPr id="10" name="Picture 9">
            <a:extLst>
              <a:ext uri="{FF2B5EF4-FFF2-40B4-BE49-F238E27FC236}">
                <a16:creationId xmlns:a16="http://schemas.microsoft.com/office/drawing/2014/main" id="{D1338A4B-B4E9-4596-A38B-0308C3D563E9}"/>
              </a:ext>
            </a:extLst>
          </p:cNvPr>
          <p:cNvPicPr>
            <a:picLocks noChangeAspect="1"/>
          </p:cNvPicPr>
          <p:nvPr/>
        </p:nvPicPr>
        <p:blipFill>
          <a:blip r:embed="rId4"/>
          <a:stretch>
            <a:fillRect/>
          </a:stretch>
        </p:blipFill>
        <p:spPr>
          <a:xfrm>
            <a:off x="4963995" y="1719159"/>
            <a:ext cx="3619500" cy="4572000"/>
          </a:xfrm>
          <a:prstGeom prst="rect">
            <a:avLst/>
          </a:prstGeom>
        </p:spPr>
      </p:pic>
      <p:sp>
        <p:nvSpPr>
          <p:cNvPr id="11" name="TextBox 10">
            <a:extLst>
              <a:ext uri="{FF2B5EF4-FFF2-40B4-BE49-F238E27FC236}">
                <a16:creationId xmlns:a16="http://schemas.microsoft.com/office/drawing/2014/main" id="{4493E812-464A-426A-84C0-4169928194BF}"/>
              </a:ext>
            </a:extLst>
          </p:cNvPr>
          <p:cNvSpPr txBox="1"/>
          <p:nvPr/>
        </p:nvSpPr>
        <p:spPr>
          <a:xfrm>
            <a:off x="4963996" y="1362314"/>
            <a:ext cx="3632026" cy="369332"/>
          </a:xfrm>
          <a:prstGeom prst="rect">
            <a:avLst/>
          </a:prstGeom>
          <a:noFill/>
        </p:spPr>
        <p:txBody>
          <a:bodyPr wrap="square" rtlCol="0">
            <a:spAutoFit/>
          </a:bodyPr>
          <a:lstStyle/>
          <a:p>
            <a:pPr algn="ctr"/>
            <a:r>
              <a:rPr lang="en-US" dirty="0"/>
              <a:t>Training Data Model Performance</a:t>
            </a:r>
          </a:p>
        </p:txBody>
      </p:sp>
      <p:sp>
        <p:nvSpPr>
          <p:cNvPr id="12" name="TextBox 11">
            <a:extLst>
              <a:ext uri="{FF2B5EF4-FFF2-40B4-BE49-F238E27FC236}">
                <a16:creationId xmlns:a16="http://schemas.microsoft.com/office/drawing/2014/main" id="{5C532225-C4EF-4630-8A5F-49F0CD90D358}"/>
              </a:ext>
            </a:extLst>
          </p:cNvPr>
          <p:cNvSpPr txBox="1"/>
          <p:nvPr/>
        </p:nvSpPr>
        <p:spPr>
          <a:xfrm>
            <a:off x="8596022" y="1756631"/>
            <a:ext cx="3595978" cy="4708981"/>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Baseline model used as reference to beat.</a:t>
            </a:r>
          </a:p>
          <a:p>
            <a:pPr marL="285750" indent="-285750">
              <a:spcAft>
                <a:spcPts val="1800"/>
              </a:spcAft>
              <a:buFont typeface="Arial" panose="020B0604020202020204" pitchFamily="34" charset="0"/>
              <a:buChar char="•"/>
            </a:pPr>
            <a:r>
              <a:rPr lang="en-US" sz="2000" dirty="0"/>
              <a:t>Fits all features.</a:t>
            </a:r>
          </a:p>
          <a:p>
            <a:pPr marL="285750" indent="-285750">
              <a:spcAft>
                <a:spcPts val="1800"/>
              </a:spcAft>
              <a:buFont typeface="Arial" panose="020B0604020202020204" pitchFamily="34" charset="0"/>
              <a:buChar char="•"/>
            </a:pPr>
            <a:r>
              <a:rPr lang="en-US" sz="2000" dirty="0"/>
              <a:t>Sample of model results shows many insignificant features. </a:t>
            </a:r>
          </a:p>
          <a:p>
            <a:pPr marL="285750" indent="-285750">
              <a:spcAft>
                <a:spcPts val="1800"/>
              </a:spcAft>
              <a:buFont typeface="Arial" panose="020B0604020202020204" pitchFamily="34" charset="0"/>
              <a:buChar char="•"/>
            </a:pPr>
            <a:r>
              <a:rPr lang="en-US" sz="2000" dirty="0"/>
              <a:t>Baseline AIC score = 949.</a:t>
            </a:r>
          </a:p>
          <a:p>
            <a:pPr marL="285750" indent="-285750">
              <a:buFont typeface="Arial" panose="020B0604020202020204" pitchFamily="34" charset="0"/>
              <a:buChar char="•"/>
            </a:pPr>
            <a:r>
              <a:rPr lang="en-US" sz="2000" dirty="0"/>
              <a:t>Model performance:</a:t>
            </a:r>
          </a:p>
          <a:p>
            <a:pPr marL="742950" lvl="1" indent="-285750">
              <a:buFont typeface="Arial" panose="020B0604020202020204" pitchFamily="34" charset="0"/>
              <a:buChar char="•"/>
            </a:pPr>
            <a:r>
              <a:rPr lang="en-US" sz="2000" dirty="0"/>
              <a:t>TNR (specificity) = 89.8%</a:t>
            </a:r>
          </a:p>
          <a:p>
            <a:pPr marL="742950" lvl="1" indent="-285750">
              <a:buFont typeface="Arial" panose="020B0604020202020204" pitchFamily="34" charset="0"/>
              <a:buChar char="•"/>
            </a:pPr>
            <a:r>
              <a:rPr lang="en-US" sz="2000" dirty="0"/>
              <a:t>TPR (sensitivity) = 99.9%</a:t>
            </a:r>
          </a:p>
          <a:p>
            <a:pPr marL="742950" lvl="1" indent="-285750">
              <a:buFont typeface="Arial" panose="020B0604020202020204" pitchFamily="34" charset="0"/>
              <a:buChar char="•"/>
            </a:pPr>
            <a:r>
              <a:rPr lang="en-US" sz="2000" dirty="0"/>
              <a:t>Accuracy = 99.3%</a:t>
            </a:r>
          </a:p>
          <a:p>
            <a:pPr marL="742950" lvl="1" indent="-285750">
              <a:buFont typeface="Arial" panose="020B0604020202020204" pitchFamily="34" charset="0"/>
              <a:buChar char="•"/>
            </a:pPr>
            <a:r>
              <a:rPr lang="en-US" sz="2000" dirty="0"/>
              <a:t>F1 (not listed) = 99.6%</a:t>
            </a:r>
          </a:p>
        </p:txBody>
      </p:sp>
    </p:spTree>
    <p:extLst>
      <p:ext uri="{BB962C8B-B14F-4D97-AF65-F5344CB8AC3E}">
        <p14:creationId xmlns:p14="http://schemas.microsoft.com/office/powerpoint/2010/main" val="131824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Baseline Model - Tuning</a:t>
            </a:r>
          </a:p>
        </p:txBody>
      </p:sp>
      <p:grpSp>
        <p:nvGrpSpPr>
          <p:cNvPr id="12" name="Group 11">
            <a:extLst>
              <a:ext uri="{FF2B5EF4-FFF2-40B4-BE49-F238E27FC236}">
                <a16:creationId xmlns:a16="http://schemas.microsoft.com/office/drawing/2014/main" id="{3C02F91C-4405-4409-B3FE-E4630B12516E}"/>
              </a:ext>
            </a:extLst>
          </p:cNvPr>
          <p:cNvGrpSpPr/>
          <p:nvPr/>
        </p:nvGrpSpPr>
        <p:grpSpPr>
          <a:xfrm>
            <a:off x="6259647" y="1380166"/>
            <a:ext cx="5334462" cy="3292125"/>
            <a:chOff x="6384905" y="1782937"/>
            <a:chExt cx="5334462" cy="3292125"/>
          </a:xfrm>
        </p:grpSpPr>
        <p:pic>
          <p:nvPicPr>
            <p:cNvPr id="3" name="Picture 2">
              <a:extLst>
                <a:ext uri="{FF2B5EF4-FFF2-40B4-BE49-F238E27FC236}">
                  <a16:creationId xmlns:a16="http://schemas.microsoft.com/office/drawing/2014/main" id="{1D3CDE09-C3B2-4AB3-883C-CD62CED73CD0}"/>
                </a:ext>
              </a:extLst>
            </p:cNvPr>
            <p:cNvPicPr>
              <a:picLocks noChangeAspect="1"/>
            </p:cNvPicPr>
            <p:nvPr/>
          </p:nvPicPr>
          <p:blipFill>
            <a:blip r:embed="rId2"/>
            <a:stretch>
              <a:fillRect/>
            </a:stretch>
          </p:blipFill>
          <p:spPr>
            <a:xfrm>
              <a:off x="6384905" y="1782937"/>
              <a:ext cx="5334462" cy="3292125"/>
            </a:xfrm>
            <a:prstGeom prst="rect">
              <a:avLst/>
            </a:prstGeom>
          </p:spPr>
        </p:pic>
        <p:cxnSp>
          <p:nvCxnSpPr>
            <p:cNvPr id="8" name="Straight Arrow Connector 7">
              <a:extLst>
                <a:ext uri="{FF2B5EF4-FFF2-40B4-BE49-F238E27FC236}">
                  <a16:creationId xmlns:a16="http://schemas.microsoft.com/office/drawing/2014/main" id="{90378E21-E8D5-4E50-A612-22B8E57DAA90}"/>
                </a:ext>
              </a:extLst>
            </p:cNvPr>
            <p:cNvCxnSpPr>
              <a:cxnSpLocks/>
              <a:stCxn id="10" idx="0"/>
            </p:cNvCxnSpPr>
            <p:nvPr/>
          </p:nvCxnSpPr>
          <p:spPr>
            <a:xfrm flipV="1">
              <a:off x="8455069" y="2617942"/>
              <a:ext cx="100208" cy="811058"/>
            </a:xfrm>
            <a:prstGeom prst="straightConnector1">
              <a:avLst/>
            </a:prstGeom>
            <a:ln>
              <a:solidFill>
                <a:srgbClr val="FF0000"/>
              </a:solidFill>
              <a:tailEnd type="stealth"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189C8DB-2D2B-44B2-9954-16BA4B0F7565}"/>
                </a:ext>
              </a:extLst>
            </p:cNvPr>
            <p:cNvSpPr/>
            <p:nvPr/>
          </p:nvSpPr>
          <p:spPr>
            <a:xfrm>
              <a:off x="8367386" y="2317315"/>
              <a:ext cx="438411" cy="3006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B9CEF7DA-56C8-490A-9018-9EC190553BDC}"/>
                </a:ext>
              </a:extLst>
            </p:cNvPr>
            <p:cNvSpPr txBox="1"/>
            <p:nvPr/>
          </p:nvSpPr>
          <p:spPr>
            <a:xfrm>
              <a:off x="7177414" y="3429000"/>
              <a:ext cx="2555309" cy="646331"/>
            </a:xfrm>
            <a:prstGeom prst="rect">
              <a:avLst/>
            </a:prstGeom>
            <a:noFill/>
          </p:spPr>
          <p:txBody>
            <a:bodyPr wrap="square" rtlCol="0">
              <a:spAutoFit/>
            </a:bodyPr>
            <a:lstStyle/>
            <a:p>
              <a:r>
                <a:rPr lang="en-US" dirty="0"/>
                <a:t>Target threshold where TNR = Accuracy.</a:t>
              </a:r>
            </a:p>
          </p:txBody>
        </p:sp>
      </p:grpSp>
      <p:grpSp>
        <p:nvGrpSpPr>
          <p:cNvPr id="5" name="Group 4">
            <a:extLst>
              <a:ext uri="{FF2B5EF4-FFF2-40B4-BE49-F238E27FC236}">
                <a16:creationId xmlns:a16="http://schemas.microsoft.com/office/drawing/2014/main" id="{2D7805DE-22CF-4AE9-95F6-04ABD9F2C275}"/>
              </a:ext>
            </a:extLst>
          </p:cNvPr>
          <p:cNvGrpSpPr/>
          <p:nvPr/>
        </p:nvGrpSpPr>
        <p:grpSpPr>
          <a:xfrm>
            <a:off x="597893" y="1380166"/>
            <a:ext cx="5334462" cy="3292125"/>
            <a:chOff x="597893" y="1380166"/>
            <a:chExt cx="5334462" cy="3292125"/>
          </a:xfrm>
        </p:grpSpPr>
        <p:pic>
          <p:nvPicPr>
            <p:cNvPr id="2" name="Picture 1">
              <a:extLst>
                <a:ext uri="{FF2B5EF4-FFF2-40B4-BE49-F238E27FC236}">
                  <a16:creationId xmlns:a16="http://schemas.microsoft.com/office/drawing/2014/main" id="{18927C64-7D13-4370-AE48-E19A4C2C0AC7}"/>
                </a:ext>
              </a:extLst>
            </p:cNvPr>
            <p:cNvPicPr>
              <a:picLocks noChangeAspect="1"/>
            </p:cNvPicPr>
            <p:nvPr/>
          </p:nvPicPr>
          <p:blipFill>
            <a:blip r:embed="rId3"/>
            <a:stretch>
              <a:fillRect/>
            </a:stretch>
          </p:blipFill>
          <p:spPr>
            <a:xfrm>
              <a:off x="597893" y="1380166"/>
              <a:ext cx="5334462" cy="3292125"/>
            </a:xfrm>
            <a:prstGeom prst="rect">
              <a:avLst/>
            </a:prstGeom>
          </p:spPr>
        </p:pic>
        <p:sp>
          <p:nvSpPr>
            <p:cNvPr id="4" name="TextBox 3">
              <a:extLst>
                <a:ext uri="{FF2B5EF4-FFF2-40B4-BE49-F238E27FC236}">
                  <a16:creationId xmlns:a16="http://schemas.microsoft.com/office/drawing/2014/main" id="{00343E44-3725-4B03-A5E4-CC3070C6A192}"/>
                </a:ext>
              </a:extLst>
            </p:cNvPr>
            <p:cNvSpPr txBox="1"/>
            <p:nvPr/>
          </p:nvSpPr>
          <p:spPr>
            <a:xfrm>
              <a:off x="2623457" y="3211286"/>
              <a:ext cx="1247457" cy="338554"/>
            </a:xfrm>
            <a:prstGeom prst="rect">
              <a:avLst/>
            </a:prstGeom>
            <a:noFill/>
          </p:spPr>
          <p:txBody>
            <a:bodyPr wrap="none" rtlCol="0">
              <a:spAutoFit/>
            </a:bodyPr>
            <a:lstStyle/>
            <a:p>
              <a:r>
                <a:rPr lang="en-US" sz="1600" dirty="0"/>
                <a:t>AUC = 78.9%</a:t>
              </a:r>
            </a:p>
          </p:txBody>
        </p:sp>
      </p:grpSp>
      <p:sp>
        <p:nvSpPr>
          <p:cNvPr id="11" name="TextBox 10">
            <a:extLst>
              <a:ext uri="{FF2B5EF4-FFF2-40B4-BE49-F238E27FC236}">
                <a16:creationId xmlns:a16="http://schemas.microsoft.com/office/drawing/2014/main" id="{E65A1286-8CF2-42BB-B7DA-EFBB17F27207}"/>
              </a:ext>
            </a:extLst>
          </p:cNvPr>
          <p:cNvSpPr txBox="1"/>
          <p:nvPr/>
        </p:nvSpPr>
        <p:spPr>
          <a:xfrm>
            <a:off x="709386" y="4832092"/>
            <a:ext cx="4923770" cy="1862048"/>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AUC = 78.9% show moderate model ability to discern pass/fail .</a:t>
            </a:r>
          </a:p>
          <a:p>
            <a:pPr marL="285750" indent="-285750">
              <a:spcAft>
                <a:spcPts val="1800"/>
              </a:spcAft>
              <a:buFont typeface="Arial" panose="020B0604020202020204" pitchFamily="34" charset="0"/>
              <a:buChar char="•"/>
            </a:pPr>
            <a:r>
              <a:rPr lang="en-US" sz="2000" dirty="0"/>
              <a:t>Tuning range is very difficult to read on ROC curve so dependencies plotted versus threshold at right.</a:t>
            </a:r>
          </a:p>
        </p:txBody>
      </p:sp>
      <p:sp>
        <p:nvSpPr>
          <p:cNvPr id="13" name="TextBox 12">
            <a:extLst>
              <a:ext uri="{FF2B5EF4-FFF2-40B4-BE49-F238E27FC236}">
                <a16:creationId xmlns:a16="http://schemas.microsoft.com/office/drawing/2014/main" id="{DA54EE37-7A09-4171-9FC4-8AF2270917EC}"/>
              </a:ext>
            </a:extLst>
          </p:cNvPr>
          <p:cNvSpPr txBox="1"/>
          <p:nvPr/>
        </p:nvSpPr>
        <p:spPr>
          <a:xfrm>
            <a:off x="6438503" y="4826446"/>
            <a:ext cx="4923770" cy="1554272"/>
          </a:xfrm>
          <a:prstGeom prst="rect">
            <a:avLst/>
          </a:prstGeom>
          <a:noFill/>
        </p:spPr>
        <p:txBody>
          <a:bodyPr wrap="square" rtlCol="0">
            <a:spAutoFit/>
          </a:bodyPr>
          <a:lstStyle/>
          <a:p>
            <a:pPr marL="285750" indent="-285750">
              <a:buFont typeface="Arial" panose="020B0604020202020204" pitchFamily="34" charset="0"/>
              <a:buChar char="•"/>
            </a:pPr>
            <a:r>
              <a:rPr lang="en-US" sz="2000" dirty="0"/>
              <a:t>TNR is of primary concern.</a:t>
            </a:r>
          </a:p>
          <a:p>
            <a:pPr marL="742950" lvl="1" indent="-285750">
              <a:spcAft>
                <a:spcPts val="1800"/>
              </a:spcAft>
              <a:buFont typeface="Arial" panose="020B0604020202020204" pitchFamily="34" charset="0"/>
              <a:buChar char="•"/>
            </a:pPr>
            <a:r>
              <a:rPr lang="en-US" sz="2000" dirty="0"/>
              <a:t>Want to minimize false positives.</a:t>
            </a:r>
          </a:p>
          <a:p>
            <a:pPr marL="285750" indent="-285750">
              <a:spcAft>
                <a:spcPts val="1800"/>
              </a:spcAft>
              <a:buFont typeface="Arial" panose="020B0604020202020204" pitchFamily="34" charset="0"/>
              <a:buChar char="•"/>
            </a:pPr>
            <a:r>
              <a:rPr lang="en-US" sz="2000" dirty="0"/>
              <a:t>Optimum threshold occurs where TNR and accuracy curves intersect. </a:t>
            </a:r>
          </a:p>
        </p:txBody>
      </p:sp>
    </p:spTree>
    <p:extLst>
      <p:ext uri="{BB962C8B-B14F-4D97-AF65-F5344CB8AC3E}">
        <p14:creationId xmlns:p14="http://schemas.microsoft.com/office/powerpoint/2010/main" val="345763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Baseline Model – Performance</a:t>
            </a:r>
          </a:p>
        </p:txBody>
      </p:sp>
      <p:pic>
        <p:nvPicPr>
          <p:cNvPr id="2" name="Picture 1">
            <a:extLst>
              <a:ext uri="{FF2B5EF4-FFF2-40B4-BE49-F238E27FC236}">
                <a16:creationId xmlns:a16="http://schemas.microsoft.com/office/drawing/2014/main" id="{4FF231B3-D4AD-41B6-B28D-1833E305EF92}"/>
              </a:ext>
            </a:extLst>
          </p:cNvPr>
          <p:cNvPicPr>
            <a:picLocks noChangeAspect="1"/>
          </p:cNvPicPr>
          <p:nvPr/>
        </p:nvPicPr>
        <p:blipFill>
          <a:blip r:embed="rId2"/>
          <a:stretch>
            <a:fillRect/>
          </a:stretch>
        </p:blipFill>
        <p:spPr>
          <a:xfrm>
            <a:off x="3771899" y="1919509"/>
            <a:ext cx="3581400" cy="4333875"/>
          </a:xfrm>
          <a:prstGeom prst="rect">
            <a:avLst/>
          </a:prstGeom>
        </p:spPr>
      </p:pic>
      <p:pic>
        <p:nvPicPr>
          <p:cNvPr id="3" name="Picture 2">
            <a:extLst>
              <a:ext uri="{FF2B5EF4-FFF2-40B4-BE49-F238E27FC236}">
                <a16:creationId xmlns:a16="http://schemas.microsoft.com/office/drawing/2014/main" id="{64BE0BB4-3DCD-4EF7-999B-E2A7D88644CC}"/>
              </a:ext>
            </a:extLst>
          </p:cNvPr>
          <p:cNvPicPr>
            <a:picLocks noChangeAspect="1"/>
          </p:cNvPicPr>
          <p:nvPr/>
        </p:nvPicPr>
        <p:blipFill rotWithShape="1">
          <a:blip r:embed="rId3"/>
          <a:srcRect t="1728"/>
          <a:stretch/>
        </p:blipFill>
        <p:spPr>
          <a:xfrm>
            <a:off x="190499" y="1919509"/>
            <a:ext cx="3581400" cy="4333875"/>
          </a:xfrm>
          <a:prstGeom prst="rect">
            <a:avLst/>
          </a:prstGeom>
        </p:spPr>
      </p:pic>
      <p:sp>
        <p:nvSpPr>
          <p:cNvPr id="5" name="TextBox 4">
            <a:extLst>
              <a:ext uri="{FF2B5EF4-FFF2-40B4-BE49-F238E27FC236}">
                <a16:creationId xmlns:a16="http://schemas.microsoft.com/office/drawing/2014/main" id="{23F2D293-93DF-48E8-B931-72DC3E805F52}"/>
              </a:ext>
            </a:extLst>
          </p:cNvPr>
          <p:cNvSpPr txBox="1"/>
          <p:nvPr/>
        </p:nvSpPr>
        <p:spPr>
          <a:xfrm>
            <a:off x="190499" y="1547370"/>
            <a:ext cx="3663042" cy="369332"/>
          </a:xfrm>
          <a:prstGeom prst="rect">
            <a:avLst/>
          </a:prstGeom>
          <a:noFill/>
        </p:spPr>
        <p:txBody>
          <a:bodyPr wrap="square" rtlCol="0">
            <a:spAutoFit/>
          </a:bodyPr>
          <a:lstStyle/>
          <a:p>
            <a:pPr algn="ctr"/>
            <a:r>
              <a:rPr lang="en-US" dirty="0"/>
              <a:t>Training Data Model Performance</a:t>
            </a:r>
          </a:p>
        </p:txBody>
      </p:sp>
      <p:sp>
        <p:nvSpPr>
          <p:cNvPr id="7" name="TextBox 6">
            <a:extLst>
              <a:ext uri="{FF2B5EF4-FFF2-40B4-BE49-F238E27FC236}">
                <a16:creationId xmlns:a16="http://schemas.microsoft.com/office/drawing/2014/main" id="{520866AA-CEDE-4C7D-8598-719911F1EE05}"/>
              </a:ext>
            </a:extLst>
          </p:cNvPr>
          <p:cNvSpPr txBox="1"/>
          <p:nvPr/>
        </p:nvSpPr>
        <p:spPr>
          <a:xfrm>
            <a:off x="3853541" y="1547370"/>
            <a:ext cx="3499758" cy="369332"/>
          </a:xfrm>
          <a:prstGeom prst="rect">
            <a:avLst/>
          </a:prstGeom>
          <a:noFill/>
        </p:spPr>
        <p:txBody>
          <a:bodyPr wrap="square" rtlCol="0">
            <a:spAutoFit/>
          </a:bodyPr>
          <a:lstStyle/>
          <a:p>
            <a:pPr algn="ctr"/>
            <a:r>
              <a:rPr lang="en-US" dirty="0"/>
              <a:t>Test Data Model Performance</a:t>
            </a:r>
          </a:p>
        </p:txBody>
      </p:sp>
      <p:graphicFrame>
        <p:nvGraphicFramePr>
          <p:cNvPr id="4" name="Table 3">
            <a:extLst>
              <a:ext uri="{FF2B5EF4-FFF2-40B4-BE49-F238E27FC236}">
                <a16:creationId xmlns:a16="http://schemas.microsoft.com/office/drawing/2014/main" id="{BA65F6C9-1796-40AA-A76B-C395C8838BCD}"/>
              </a:ext>
            </a:extLst>
          </p:cNvPr>
          <p:cNvGraphicFramePr>
            <a:graphicFrameLocks noGrp="1"/>
          </p:cNvGraphicFramePr>
          <p:nvPr>
            <p:extLst>
              <p:ext uri="{D42A27DB-BD31-4B8C-83A1-F6EECF244321}">
                <p14:modId xmlns:p14="http://schemas.microsoft.com/office/powerpoint/2010/main" val="2866798449"/>
              </p:ext>
            </p:extLst>
          </p:nvPr>
        </p:nvGraphicFramePr>
        <p:xfrm>
          <a:off x="7395223" y="2379566"/>
          <a:ext cx="4661310" cy="1463040"/>
        </p:xfrm>
        <a:graphic>
          <a:graphicData uri="http://schemas.openxmlformats.org/drawingml/2006/table">
            <a:tbl>
              <a:tblPr/>
              <a:tblGrid>
                <a:gridCol w="774679">
                  <a:extLst>
                    <a:ext uri="{9D8B030D-6E8A-4147-A177-3AD203B41FA5}">
                      <a16:colId xmlns:a16="http://schemas.microsoft.com/office/drawing/2014/main" val="2730193325"/>
                    </a:ext>
                  </a:extLst>
                </a:gridCol>
                <a:gridCol w="584201">
                  <a:extLst>
                    <a:ext uri="{9D8B030D-6E8A-4147-A177-3AD203B41FA5}">
                      <a16:colId xmlns:a16="http://schemas.microsoft.com/office/drawing/2014/main" val="3591883862"/>
                    </a:ext>
                  </a:extLst>
                </a:gridCol>
                <a:gridCol w="707571">
                  <a:extLst>
                    <a:ext uri="{9D8B030D-6E8A-4147-A177-3AD203B41FA5}">
                      <a16:colId xmlns:a16="http://schemas.microsoft.com/office/drawing/2014/main" val="3102956258"/>
                    </a:ext>
                  </a:extLst>
                </a:gridCol>
                <a:gridCol w="740229">
                  <a:extLst>
                    <a:ext uri="{9D8B030D-6E8A-4147-A177-3AD203B41FA5}">
                      <a16:colId xmlns:a16="http://schemas.microsoft.com/office/drawing/2014/main" val="346745282"/>
                    </a:ext>
                  </a:extLst>
                </a:gridCol>
                <a:gridCol w="906364">
                  <a:extLst>
                    <a:ext uri="{9D8B030D-6E8A-4147-A177-3AD203B41FA5}">
                      <a16:colId xmlns:a16="http://schemas.microsoft.com/office/drawing/2014/main" val="3752759320"/>
                    </a:ext>
                  </a:extLst>
                </a:gridCol>
                <a:gridCol w="948266">
                  <a:extLst>
                    <a:ext uri="{9D8B030D-6E8A-4147-A177-3AD203B41FA5}">
                      <a16:colId xmlns:a16="http://schemas.microsoft.com/office/drawing/2014/main" val="1296640419"/>
                    </a:ext>
                  </a:extLst>
                </a:gridCol>
              </a:tblGrid>
              <a:tr h="0">
                <a:tc>
                  <a:txBody>
                    <a:bodyPr/>
                    <a:lstStyle/>
                    <a:p>
                      <a:pPr algn="l" fontAlgn="b"/>
                      <a:r>
                        <a:rPr lang="en-US" sz="1600" b="1" dirty="0">
                          <a:solidFill>
                            <a:srgbClr val="444444"/>
                          </a:solidFill>
                          <a:effectLst/>
                        </a:rPr>
                        <a:t>Model</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l" fontAlgn="b"/>
                      <a:r>
                        <a:rPr lang="en-US" sz="1600" b="1" dirty="0">
                          <a:solidFill>
                            <a:srgbClr val="444444"/>
                          </a:solidFill>
                          <a:effectLst/>
                        </a:rPr>
                        <a:t>Stage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TPR</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TNR</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Accuracy</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F1-Score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247151"/>
                  </a:ext>
                </a:extLst>
              </a:tr>
              <a:tr h="0">
                <a:tc>
                  <a:txBody>
                    <a:bodyPr/>
                    <a:lstStyle/>
                    <a:p>
                      <a:pPr algn="l" fontAlgn="t"/>
                      <a:r>
                        <a:rPr lang="en-US" sz="1600" dirty="0">
                          <a:effectLst/>
                        </a:rPr>
                        <a:t>logistic</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train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0.9992</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0.8977</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0.9925</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0.9960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84838991"/>
                  </a:ext>
                </a:extLst>
              </a:tr>
              <a:tr h="0">
                <a:tc>
                  <a:txBody>
                    <a:bodyPr/>
                    <a:lstStyle/>
                    <a:p>
                      <a:pPr algn="l" fontAlgn="t"/>
                      <a:r>
                        <a:rPr lang="en-US" sz="1600" dirty="0">
                          <a:effectLst/>
                        </a:rPr>
                        <a:t>logistic</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US" sz="1600" dirty="0">
                          <a:effectLst/>
                        </a:rPr>
                        <a:t>tune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0.7877</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0.8182</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0.7898</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0.8745</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50450814"/>
                  </a:ext>
                </a:extLst>
              </a:tr>
              <a:tr h="0">
                <a:tc>
                  <a:txBody>
                    <a:bodyPr/>
                    <a:lstStyle/>
                    <a:p>
                      <a:pPr algn="l" fontAlgn="t"/>
                      <a:r>
                        <a:rPr lang="en-US" sz="1600" dirty="0">
                          <a:effectLst/>
                        </a:rPr>
                        <a:t>logistic</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600" dirty="0">
                          <a:effectLst/>
                        </a:rPr>
                        <a:t>test</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600" dirty="0">
                          <a:effectLst/>
                        </a:rPr>
                        <a:t>0.8630</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600" dirty="0">
                          <a:effectLst/>
                        </a:rPr>
                        <a:t>0.8000</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600" dirty="0">
                          <a:effectLst/>
                        </a:rPr>
                        <a:t>0.8590</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600" dirty="0">
                          <a:effectLst/>
                        </a:rPr>
                        <a:t>0.9197</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247266792"/>
                  </a:ext>
                </a:extLst>
              </a:tr>
            </a:tbl>
          </a:graphicData>
        </a:graphic>
      </p:graphicFrame>
      <p:pic>
        <p:nvPicPr>
          <p:cNvPr id="9" name="Picture 8">
            <a:extLst>
              <a:ext uri="{FF2B5EF4-FFF2-40B4-BE49-F238E27FC236}">
                <a16:creationId xmlns:a16="http://schemas.microsoft.com/office/drawing/2014/main" id="{AAA6700D-10E1-4DEE-9A5F-7B8AF36C1724}"/>
              </a:ext>
            </a:extLst>
          </p:cNvPr>
          <p:cNvPicPr>
            <a:picLocks noChangeAspect="1"/>
          </p:cNvPicPr>
          <p:nvPr/>
        </p:nvPicPr>
        <p:blipFill>
          <a:blip r:embed="rId4"/>
          <a:stretch>
            <a:fillRect/>
          </a:stretch>
        </p:blipFill>
        <p:spPr>
          <a:xfrm>
            <a:off x="7648998" y="3962400"/>
            <a:ext cx="4325286" cy="2669319"/>
          </a:xfrm>
          <a:prstGeom prst="rect">
            <a:avLst/>
          </a:prstGeom>
        </p:spPr>
      </p:pic>
      <p:graphicFrame>
        <p:nvGraphicFramePr>
          <p:cNvPr id="10" name="Table 9">
            <a:extLst>
              <a:ext uri="{FF2B5EF4-FFF2-40B4-BE49-F238E27FC236}">
                <a16:creationId xmlns:a16="http://schemas.microsoft.com/office/drawing/2014/main" id="{F95D2685-C4FF-4F6A-AB32-5093389D1506}"/>
              </a:ext>
            </a:extLst>
          </p:cNvPr>
          <p:cNvGraphicFramePr>
            <a:graphicFrameLocks noGrp="1"/>
          </p:cNvGraphicFramePr>
          <p:nvPr>
            <p:extLst>
              <p:ext uri="{D42A27DB-BD31-4B8C-83A1-F6EECF244321}">
                <p14:modId xmlns:p14="http://schemas.microsoft.com/office/powerpoint/2010/main" val="547047097"/>
              </p:ext>
            </p:extLst>
          </p:nvPr>
        </p:nvGraphicFramePr>
        <p:xfrm>
          <a:off x="7434939" y="1550942"/>
          <a:ext cx="4621593" cy="731520"/>
        </p:xfrm>
        <a:graphic>
          <a:graphicData uri="http://schemas.openxmlformats.org/drawingml/2006/table">
            <a:tbl>
              <a:tblPr/>
              <a:tblGrid>
                <a:gridCol w="1093001">
                  <a:extLst>
                    <a:ext uri="{9D8B030D-6E8A-4147-A177-3AD203B41FA5}">
                      <a16:colId xmlns:a16="http://schemas.microsoft.com/office/drawing/2014/main" val="2545508971"/>
                    </a:ext>
                  </a:extLst>
                </a:gridCol>
                <a:gridCol w="1063482">
                  <a:extLst>
                    <a:ext uri="{9D8B030D-6E8A-4147-A177-3AD203B41FA5}">
                      <a16:colId xmlns:a16="http://schemas.microsoft.com/office/drawing/2014/main" val="607408273"/>
                    </a:ext>
                  </a:extLst>
                </a:gridCol>
                <a:gridCol w="1063482">
                  <a:extLst>
                    <a:ext uri="{9D8B030D-6E8A-4147-A177-3AD203B41FA5}">
                      <a16:colId xmlns:a16="http://schemas.microsoft.com/office/drawing/2014/main" val="3976597270"/>
                    </a:ext>
                  </a:extLst>
                </a:gridCol>
                <a:gridCol w="1401628">
                  <a:extLst>
                    <a:ext uri="{9D8B030D-6E8A-4147-A177-3AD203B41FA5}">
                      <a16:colId xmlns:a16="http://schemas.microsoft.com/office/drawing/2014/main" val="3300013872"/>
                    </a:ext>
                  </a:extLst>
                </a:gridCol>
              </a:tblGrid>
              <a:tr h="0">
                <a:tc>
                  <a:txBody>
                    <a:bodyPr/>
                    <a:lstStyle/>
                    <a:p>
                      <a:pPr algn="ctr" fontAlgn="b"/>
                      <a:r>
                        <a:rPr lang="en-US" sz="1600" b="1" dirty="0">
                          <a:solidFill>
                            <a:srgbClr val="444444"/>
                          </a:solidFill>
                          <a:effectLst/>
                        </a:rPr>
                        <a:t>AIC</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#Features</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AUC</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Threshold</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160264"/>
                  </a:ext>
                </a:extLst>
              </a:tr>
              <a:tr h="0">
                <a:tc>
                  <a:txBody>
                    <a:bodyPr/>
                    <a:lstStyle/>
                    <a:p>
                      <a:pPr algn="ctr" fontAlgn="t"/>
                      <a:r>
                        <a:rPr lang="en-US" sz="1600" dirty="0">
                          <a:effectLst/>
                        </a:rPr>
                        <a:t>949</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dirty="0">
                          <a:effectLst/>
                        </a:rPr>
                        <a:t>414</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dirty="0">
                          <a:effectLst/>
                        </a:rPr>
                        <a:t>0.7889</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dirty="0">
                          <a:effectLst/>
                        </a:rPr>
                        <a:t>0.0174</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80845535"/>
                  </a:ext>
                </a:extLst>
              </a:tr>
            </a:tbl>
          </a:graphicData>
        </a:graphic>
      </p:graphicFrame>
    </p:spTree>
    <p:extLst>
      <p:ext uri="{BB962C8B-B14F-4D97-AF65-F5344CB8AC3E}">
        <p14:creationId xmlns:p14="http://schemas.microsoft.com/office/powerpoint/2010/main" val="2979919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Iterative Logistic Regression Modeling Flow</a:t>
            </a:r>
          </a:p>
        </p:txBody>
      </p:sp>
      <p:grpSp>
        <p:nvGrpSpPr>
          <p:cNvPr id="5" name="Group 4">
            <a:extLst>
              <a:ext uri="{FF2B5EF4-FFF2-40B4-BE49-F238E27FC236}">
                <a16:creationId xmlns:a16="http://schemas.microsoft.com/office/drawing/2014/main" id="{F8E0018F-A9BE-4BB1-BC6F-094C2607B843}"/>
              </a:ext>
            </a:extLst>
          </p:cNvPr>
          <p:cNvGrpSpPr/>
          <p:nvPr/>
        </p:nvGrpSpPr>
        <p:grpSpPr>
          <a:xfrm>
            <a:off x="1027291" y="1182496"/>
            <a:ext cx="10139400" cy="5373801"/>
            <a:chOff x="1027291" y="1182496"/>
            <a:chExt cx="10139400" cy="5373801"/>
          </a:xfrm>
        </p:grpSpPr>
        <p:pic>
          <p:nvPicPr>
            <p:cNvPr id="2" name="Picture 1">
              <a:extLst>
                <a:ext uri="{FF2B5EF4-FFF2-40B4-BE49-F238E27FC236}">
                  <a16:creationId xmlns:a16="http://schemas.microsoft.com/office/drawing/2014/main" id="{B244F485-3B54-4B09-B89F-33FDD8CF8E0E}"/>
                </a:ext>
              </a:extLst>
            </p:cNvPr>
            <p:cNvPicPr>
              <a:picLocks noChangeAspect="1"/>
            </p:cNvPicPr>
            <p:nvPr/>
          </p:nvPicPr>
          <p:blipFill>
            <a:blip r:embed="rId2"/>
            <a:stretch>
              <a:fillRect/>
            </a:stretch>
          </p:blipFill>
          <p:spPr>
            <a:xfrm>
              <a:off x="1027291" y="1182496"/>
              <a:ext cx="10139400" cy="5373801"/>
            </a:xfrm>
            <a:prstGeom prst="rect">
              <a:avLst/>
            </a:prstGeom>
          </p:spPr>
        </p:pic>
        <p:sp>
          <p:nvSpPr>
            <p:cNvPr id="4" name="TextBox 3">
              <a:extLst>
                <a:ext uri="{FF2B5EF4-FFF2-40B4-BE49-F238E27FC236}">
                  <a16:creationId xmlns:a16="http://schemas.microsoft.com/office/drawing/2014/main" id="{576E932B-58EB-4EF5-BE86-3B37FA376DA6}"/>
                </a:ext>
              </a:extLst>
            </p:cNvPr>
            <p:cNvSpPr txBox="1"/>
            <p:nvPr/>
          </p:nvSpPr>
          <p:spPr>
            <a:xfrm>
              <a:off x="9123836" y="3854066"/>
              <a:ext cx="1948542" cy="369332"/>
            </a:xfrm>
            <a:prstGeom prst="rect">
              <a:avLst/>
            </a:prstGeom>
            <a:noFill/>
          </p:spPr>
          <p:txBody>
            <a:bodyPr wrap="square" rtlCol="0">
              <a:spAutoFit/>
            </a:bodyPr>
            <a:lstStyle/>
            <a:p>
              <a:pPr algn="ctr"/>
              <a:r>
                <a:rPr lang="en-US" dirty="0"/>
                <a:t>Significance test</a:t>
              </a:r>
            </a:p>
          </p:txBody>
        </p:sp>
      </p:grpSp>
    </p:spTree>
    <p:extLst>
      <p:ext uri="{BB962C8B-B14F-4D97-AF65-F5344CB8AC3E}">
        <p14:creationId xmlns:p14="http://schemas.microsoft.com/office/powerpoint/2010/main" val="3525231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Iterative Logistic Regression – Summary</a:t>
            </a:r>
          </a:p>
        </p:txBody>
      </p:sp>
      <p:sp>
        <p:nvSpPr>
          <p:cNvPr id="8" name="TextBox 7">
            <a:extLst>
              <a:ext uri="{FF2B5EF4-FFF2-40B4-BE49-F238E27FC236}">
                <a16:creationId xmlns:a16="http://schemas.microsoft.com/office/drawing/2014/main" id="{07DDA688-54DC-4ABA-9757-D5733C152A02}"/>
              </a:ext>
            </a:extLst>
          </p:cNvPr>
          <p:cNvSpPr txBox="1"/>
          <p:nvPr/>
        </p:nvSpPr>
        <p:spPr>
          <a:xfrm>
            <a:off x="925283" y="1811455"/>
            <a:ext cx="4321630" cy="369332"/>
          </a:xfrm>
          <a:prstGeom prst="rect">
            <a:avLst/>
          </a:prstGeom>
          <a:noFill/>
        </p:spPr>
        <p:txBody>
          <a:bodyPr wrap="square" rtlCol="0">
            <a:spAutoFit/>
          </a:bodyPr>
          <a:lstStyle/>
          <a:p>
            <a:pPr algn="ctr"/>
            <a:r>
              <a:rPr lang="en-US" dirty="0"/>
              <a:t>Model Summary</a:t>
            </a:r>
          </a:p>
        </p:txBody>
      </p:sp>
      <p:graphicFrame>
        <p:nvGraphicFramePr>
          <p:cNvPr id="10" name="Table 9">
            <a:extLst>
              <a:ext uri="{FF2B5EF4-FFF2-40B4-BE49-F238E27FC236}">
                <a16:creationId xmlns:a16="http://schemas.microsoft.com/office/drawing/2014/main" id="{4A79F260-E56B-43D8-8ADF-1E404FE7DBBB}"/>
              </a:ext>
            </a:extLst>
          </p:cNvPr>
          <p:cNvGraphicFramePr>
            <a:graphicFrameLocks noGrp="1"/>
          </p:cNvGraphicFramePr>
          <p:nvPr>
            <p:extLst>
              <p:ext uri="{D42A27DB-BD31-4B8C-83A1-F6EECF244321}">
                <p14:modId xmlns:p14="http://schemas.microsoft.com/office/powerpoint/2010/main" val="1681414405"/>
              </p:ext>
            </p:extLst>
          </p:nvPr>
        </p:nvGraphicFramePr>
        <p:xfrm>
          <a:off x="206020" y="3614476"/>
          <a:ext cx="5464696" cy="1454948"/>
        </p:xfrm>
        <a:graphic>
          <a:graphicData uri="http://schemas.openxmlformats.org/drawingml/2006/table">
            <a:tbl>
              <a:tblPr/>
              <a:tblGrid>
                <a:gridCol w="1551757">
                  <a:extLst>
                    <a:ext uri="{9D8B030D-6E8A-4147-A177-3AD203B41FA5}">
                      <a16:colId xmlns:a16="http://schemas.microsoft.com/office/drawing/2014/main" val="3697508679"/>
                    </a:ext>
                  </a:extLst>
                </a:gridCol>
                <a:gridCol w="615588">
                  <a:extLst>
                    <a:ext uri="{9D8B030D-6E8A-4147-A177-3AD203B41FA5}">
                      <a16:colId xmlns:a16="http://schemas.microsoft.com/office/drawing/2014/main" val="240695658"/>
                    </a:ext>
                  </a:extLst>
                </a:gridCol>
                <a:gridCol w="718585">
                  <a:extLst>
                    <a:ext uri="{9D8B030D-6E8A-4147-A177-3AD203B41FA5}">
                      <a16:colId xmlns:a16="http://schemas.microsoft.com/office/drawing/2014/main" val="1978816788"/>
                    </a:ext>
                  </a:extLst>
                </a:gridCol>
                <a:gridCol w="769631">
                  <a:extLst>
                    <a:ext uri="{9D8B030D-6E8A-4147-A177-3AD203B41FA5}">
                      <a16:colId xmlns:a16="http://schemas.microsoft.com/office/drawing/2014/main" val="4101404351"/>
                    </a:ext>
                  </a:extLst>
                </a:gridCol>
                <a:gridCol w="969536">
                  <a:extLst>
                    <a:ext uri="{9D8B030D-6E8A-4147-A177-3AD203B41FA5}">
                      <a16:colId xmlns:a16="http://schemas.microsoft.com/office/drawing/2014/main" val="555238455"/>
                    </a:ext>
                  </a:extLst>
                </a:gridCol>
                <a:gridCol w="839599">
                  <a:extLst>
                    <a:ext uri="{9D8B030D-6E8A-4147-A177-3AD203B41FA5}">
                      <a16:colId xmlns:a16="http://schemas.microsoft.com/office/drawing/2014/main" val="2207196926"/>
                    </a:ext>
                  </a:extLst>
                </a:gridCol>
              </a:tblGrid>
              <a:tr h="363737">
                <a:tc>
                  <a:txBody>
                    <a:bodyPr/>
                    <a:lstStyle/>
                    <a:p>
                      <a:pPr algn="l" fontAlgn="b"/>
                      <a:r>
                        <a:rPr lang="en-US" sz="1600" b="1" dirty="0">
                          <a:solidFill>
                            <a:srgbClr val="444444"/>
                          </a:solidFill>
                          <a:effectLst/>
                        </a:rPr>
                        <a:t>Model</a:t>
                      </a:r>
                    </a:p>
                  </a:txBody>
                  <a:tcPr marL="54270" marR="54270" marT="54270" marB="5427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l" fontAlgn="b"/>
                      <a:r>
                        <a:rPr lang="en-US" sz="1600" b="1" dirty="0">
                          <a:solidFill>
                            <a:srgbClr val="444444"/>
                          </a:solidFill>
                          <a:effectLst/>
                        </a:rPr>
                        <a:t>Stage</a:t>
                      </a:r>
                    </a:p>
                  </a:txBody>
                  <a:tcPr marL="54270" marR="54270" marT="54270" marB="5427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TPR</a:t>
                      </a:r>
                    </a:p>
                  </a:txBody>
                  <a:tcPr marL="54270" marR="54270" marT="54270" marB="5427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TNR</a:t>
                      </a:r>
                    </a:p>
                  </a:txBody>
                  <a:tcPr marL="54270" marR="54270" marT="54270" marB="5427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Accuracy</a:t>
                      </a:r>
                    </a:p>
                  </a:txBody>
                  <a:tcPr marL="54270" marR="54270" marT="54270" marB="5427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F1-Score</a:t>
                      </a:r>
                    </a:p>
                  </a:txBody>
                  <a:tcPr marL="54270" marR="54270" marT="54270" marB="54270"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4594957"/>
                  </a:ext>
                </a:extLst>
              </a:tr>
              <a:tr h="363737">
                <a:tc>
                  <a:txBody>
                    <a:bodyPr/>
                    <a:lstStyle/>
                    <a:p>
                      <a:pPr algn="l" fontAlgn="t"/>
                      <a:r>
                        <a:rPr lang="en-US" sz="1600" dirty="0">
                          <a:effectLst/>
                        </a:rPr>
                        <a:t>iterated logistic</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train</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0.9855</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0.0455</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0.9234</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0.9601</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74447862"/>
                  </a:ext>
                </a:extLst>
              </a:tr>
              <a:tr h="363737">
                <a:tc>
                  <a:txBody>
                    <a:bodyPr/>
                    <a:lstStyle/>
                    <a:p>
                      <a:pPr algn="l" fontAlgn="t"/>
                      <a:r>
                        <a:rPr lang="en-US" sz="1600" dirty="0">
                          <a:effectLst/>
                        </a:rPr>
                        <a:t>iterated logistic</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US" sz="1600" dirty="0">
                          <a:effectLst/>
                        </a:rPr>
                        <a:t>tune</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0.8151</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0.8182</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0.8153</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0.8914</a:t>
                      </a:r>
                    </a:p>
                  </a:txBody>
                  <a:tcPr marL="54270" marR="54270" marT="54270" marB="5427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68731318"/>
                  </a:ext>
                </a:extLst>
              </a:tr>
              <a:tr h="363737">
                <a:tc>
                  <a:txBody>
                    <a:bodyPr/>
                    <a:lstStyle/>
                    <a:p>
                      <a:pPr algn="l" fontAlgn="t"/>
                      <a:r>
                        <a:rPr lang="en-US" sz="1600" dirty="0">
                          <a:effectLst/>
                        </a:rPr>
                        <a:t>iterated logistic</a:t>
                      </a:r>
                    </a:p>
                  </a:txBody>
                  <a:tcPr marL="54270" marR="54270" marT="54270" marB="5427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600" dirty="0">
                          <a:effectLst/>
                        </a:rPr>
                        <a:t>test</a:t>
                      </a:r>
                    </a:p>
                  </a:txBody>
                  <a:tcPr marL="54270" marR="54270" marT="54270" marB="5427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600" dirty="0">
                          <a:effectLst/>
                        </a:rPr>
                        <a:t>0.4795</a:t>
                      </a:r>
                    </a:p>
                  </a:txBody>
                  <a:tcPr marL="54270" marR="54270" marT="54270" marB="5427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600" dirty="0">
                          <a:effectLst/>
                        </a:rPr>
                        <a:t>1.0000</a:t>
                      </a:r>
                    </a:p>
                  </a:txBody>
                  <a:tcPr marL="54270" marR="54270" marT="54270" marB="5427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600" dirty="0">
                          <a:effectLst/>
                        </a:rPr>
                        <a:t>0.5128</a:t>
                      </a:r>
                    </a:p>
                  </a:txBody>
                  <a:tcPr marL="54270" marR="54270" marT="54270" marB="5427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600" dirty="0">
                          <a:effectLst/>
                        </a:rPr>
                        <a:t>0.6481</a:t>
                      </a:r>
                    </a:p>
                  </a:txBody>
                  <a:tcPr marL="54270" marR="54270" marT="54270" marB="54270">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964888423"/>
                  </a:ext>
                </a:extLst>
              </a:tr>
            </a:tbl>
          </a:graphicData>
        </a:graphic>
      </p:graphicFrame>
      <p:pic>
        <p:nvPicPr>
          <p:cNvPr id="11" name="Picture 10">
            <a:extLst>
              <a:ext uri="{FF2B5EF4-FFF2-40B4-BE49-F238E27FC236}">
                <a16:creationId xmlns:a16="http://schemas.microsoft.com/office/drawing/2014/main" id="{047A78C5-BECB-4EA6-A26C-573A5DEFCF05}"/>
              </a:ext>
            </a:extLst>
          </p:cNvPr>
          <p:cNvPicPr>
            <a:picLocks noChangeAspect="1"/>
          </p:cNvPicPr>
          <p:nvPr/>
        </p:nvPicPr>
        <p:blipFill>
          <a:blip r:embed="rId2"/>
          <a:stretch>
            <a:fillRect/>
          </a:stretch>
        </p:blipFill>
        <p:spPr>
          <a:xfrm>
            <a:off x="5853722" y="1755012"/>
            <a:ext cx="6064523" cy="3742677"/>
          </a:xfrm>
          <a:prstGeom prst="rect">
            <a:avLst/>
          </a:prstGeom>
        </p:spPr>
      </p:pic>
      <p:graphicFrame>
        <p:nvGraphicFramePr>
          <p:cNvPr id="9" name="Table 8">
            <a:extLst>
              <a:ext uri="{FF2B5EF4-FFF2-40B4-BE49-F238E27FC236}">
                <a16:creationId xmlns:a16="http://schemas.microsoft.com/office/drawing/2014/main" id="{E1EE9D05-A758-40D7-A75A-0D27BC45ABFE}"/>
              </a:ext>
            </a:extLst>
          </p:cNvPr>
          <p:cNvGraphicFramePr>
            <a:graphicFrameLocks noGrp="1"/>
          </p:cNvGraphicFramePr>
          <p:nvPr>
            <p:extLst>
              <p:ext uri="{D42A27DB-BD31-4B8C-83A1-F6EECF244321}">
                <p14:modId xmlns:p14="http://schemas.microsoft.com/office/powerpoint/2010/main" val="3943279257"/>
              </p:ext>
            </p:extLst>
          </p:nvPr>
        </p:nvGraphicFramePr>
        <p:xfrm>
          <a:off x="1049123" y="2697480"/>
          <a:ext cx="4621593" cy="731520"/>
        </p:xfrm>
        <a:graphic>
          <a:graphicData uri="http://schemas.openxmlformats.org/drawingml/2006/table">
            <a:tbl>
              <a:tblPr/>
              <a:tblGrid>
                <a:gridCol w="1093001">
                  <a:extLst>
                    <a:ext uri="{9D8B030D-6E8A-4147-A177-3AD203B41FA5}">
                      <a16:colId xmlns:a16="http://schemas.microsoft.com/office/drawing/2014/main" val="2545508971"/>
                    </a:ext>
                  </a:extLst>
                </a:gridCol>
                <a:gridCol w="1063482">
                  <a:extLst>
                    <a:ext uri="{9D8B030D-6E8A-4147-A177-3AD203B41FA5}">
                      <a16:colId xmlns:a16="http://schemas.microsoft.com/office/drawing/2014/main" val="607408273"/>
                    </a:ext>
                  </a:extLst>
                </a:gridCol>
                <a:gridCol w="1063482">
                  <a:extLst>
                    <a:ext uri="{9D8B030D-6E8A-4147-A177-3AD203B41FA5}">
                      <a16:colId xmlns:a16="http://schemas.microsoft.com/office/drawing/2014/main" val="3976597270"/>
                    </a:ext>
                  </a:extLst>
                </a:gridCol>
                <a:gridCol w="1401628">
                  <a:extLst>
                    <a:ext uri="{9D8B030D-6E8A-4147-A177-3AD203B41FA5}">
                      <a16:colId xmlns:a16="http://schemas.microsoft.com/office/drawing/2014/main" val="3300013872"/>
                    </a:ext>
                  </a:extLst>
                </a:gridCol>
              </a:tblGrid>
              <a:tr h="0">
                <a:tc>
                  <a:txBody>
                    <a:bodyPr/>
                    <a:lstStyle/>
                    <a:p>
                      <a:pPr algn="ctr" fontAlgn="b"/>
                      <a:r>
                        <a:rPr lang="en-US" sz="1600" b="1" dirty="0">
                          <a:solidFill>
                            <a:srgbClr val="444444"/>
                          </a:solidFill>
                          <a:effectLst/>
                        </a:rPr>
                        <a:t>AIC</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#Features</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AUC</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Threshold</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160264"/>
                  </a:ext>
                </a:extLst>
              </a:tr>
              <a:tr h="0">
                <a:tc>
                  <a:txBody>
                    <a:bodyPr/>
                    <a:lstStyle/>
                    <a:p>
                      <a:pPr algn="ctr" fontAlgn="t"/>
                      <a:r>
                        <a:rPr lang="en-US" sz="1600" dirty="0">
                          <a:effectLst/>
                        </a:rPr>
                        <a:t>515</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endParaRPr lang="en-US" sz="1600" dirty="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dirty="0">
                          <a:effectLst/>
                        </a:rPr>
                        <a:t>0.9066</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dirty="0">
                          <a:effectLst/>
                        </a:rPr>
                        <a:t>0.1000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80845535"/>
                  </a:ext>
                </a:extLst>
              </a:tr>
            </a:tbl>
          </a:graphicData>
        </a:graphic>
      </p:graphicFrame>
    </p:spTree>
    <p:extLst>
      <p:ext uri="{BB962C8B-B14F-4D97-AF65-F5344CB8AC3E}">
        <p14:creationId xmlns:p14="http://schemas.microsoft.com/office/powerpoint/2010/main" val="2829033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947400" cy="741186"/>
          </a:xfrm>
        </p:spPr>
        <p:txBody>
          <a:bodyPr>
            <a:noAutofit/>
          </a:bodyPr>
          <a:lstStyle/>
          <a:p>
            <a:r>
              <a:rPr lang="en-US" sz="3600" dirty="0"/>
              <a:t>Class Balanced Iterative Logistic Regression Modeling Flow</a:t>
            </a:r>
          </a:p>
        </p:txBody>
      </p:sp>
      <p:graphicFrame>
        <p:nvGraphicFramePr>
          <p:cNvPr id="2" name="Table 1">
            <a:extLst>
              <a:ext uri="{FF2B5EF4-FFF2-40B4-BE49-F238E27FC236}">
                <a16:creationId xmlns:a16="http://schemas.microsoft.com/office/drawing/2014/main" id="{DA19BA41-373D-489D-BF0A-6AB96A9E0D27}"/>
              </a:ext>
            </a:extLst>
          </p:cNvPr>
          <p:cNvGraphicFramePr>
            <a:graphicFrameLocks noGrp="1"/>
          </p:cNvGraphicFramePr>
          <p:nvPr>
            <p:extLst>
              <p:ext uri="{D42A27DB-BD31-4B8C-83A1-F6EECF244321}">
                <p14:modId xmlns:p14="http://schemas.microsoft.com/office/powerpoint/2010/main" val="624913352"/>
              </p:ext>
            </p:extLst>
          </p:nvPr>
        </p:nvGraphicFramePr>
        <p:xfrm>
          <a:off x="3228618" y="1727473"/>
          <a:ext cx="3176413" cy="1219820"/>
        </p:xfrm>
        <a:graphic>
          <a:graphicData uri="http://schemas.openxmlformats.org/drawingml/2006/table">
            <a:tbl>
              <a:tblPr/>
              <a:tblGrid>
                <a:gridCol w="828955">
                  <a:extLst>
                    <a:ext uri="{9D8B030D-6E8A-4147-A177-3AD203B41FA5}">
                      <a16:colId xmlns:a16="http://schemas.microsoft.com/office/drawing/2014/main" val="3687919387"/>
                    </a:ext>
                  </a:extLst>
                </a:gridCol>
                <a:gridCol w="1150842">
                  <a:extLst>
                    <a:ext uri="{9D8B030D-6E8A-4147-A177-3AD203B41FA5}">
                      <a16:colId xmlns:a16="http://schemas.microsoft.com/office/drawing/2014/main" val="3849720614"/>
                    </a:ext>
                  </a:extLst>
                </a:gridCol>
                <a:gridCol w="630279">
                  <a:extLst>
                    <a:ext uri="{9D8B030D-6E8A-4147-A177-3AD203B41FA5}">
                      <a16:colId xmlns:a16="http://schemas.microsoft.com/office/drawing/2014/main" val="965470484"/>
                    </a:ext>
                  </a:extLst>
                </a:gridCol>
                <a:gridCol w="566337">
                  <a:extLst>
                    <a:ext uri="{9D8B030D-6E8A-4147-A177-3AD203B41FA5}">
                      <a16:colId xmlns:a16="http://schemas.microsoft.com/office/drawing/2014/main" val="1555887197"/>
                    </a:ext>
                  </a:extLst>
                </a:gridCol>
              </a:tblGrid>
              <a:tr h="549260">
                <a:tc>
                  <a:txBody>
                    <a:bodyPr/>
                    <a:lstStyle/>
                    <a:p>
                      <a:pPr algn="r" fontAlgn="b"/>
                      <a:br>
                        <a:rPr lang="en-US" sz="1400" dirty="0">
                          <a:solidFill>
                            <a:srgbClr val="444444"/>
                          </a:solidFill>
                          <a:effectLst/>
                        </a:rPr>
                      </a:br>
                      <a:endParaRPr lang="en-US" sz="1400" dirty="0">
                        <a:solidFill>
                          <a:srgbClr val="444444"/>
                        </a:solidFill>
                        <a:effectLst/>
                      </a:endParaRP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Observations</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Pass</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endParaRPr lang="en-US" sz="1400" b="1" dirty="0"/>
                    </a:p>
                    <a:p>
                      <a:pPr algn="r"/>
                      <a:r>
                        <a:rPr lang="en-US" sz="1400" b="1" dirty="0"/>
                        <a:t>Fail</a:t>
                      </a:r>
                    </a:p>
                  </a:txBody>
                  <a:tcPr>
                    <a:lnL>
                      <a:noFill/>
                    </a:lnL>
                    <a:lnR w="12700" cmpd="sng">
                      <a:noFill/>
                      <a:prstDash val="solid"/>
                    </a:lnR>
                    <a:lnT w="12700" cmpd="sng">
                      <a:noFill/>
                      <a:prstDash val="soli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207819"/>
                  </a:ext>
                </a:extLst>
              </a:tr>
              <a:tr h="324563">
                <a:tc>
                  <a:txBody>
                    <a:bodyPr/>
                    <a:lstStyle/>
                    <a:p>
                      <a:pPr algn="l" fontAlgn="t"/>
                      <a:r>
                        <a:rPr lang="en-US" sz="1400" dirty="0">
                          <a:effectLst/>
                        </a:rPr>
                        <a:t>Original</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1332</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1244</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88</a:t>
                      </a:r>
                    </a:p>
                  </a:txBody>
                  <a:tcPr marL="60960" marR="60960" marT="60960" marB="60960">
                    <a:lnL>
                      <a:noFill/>
                    </a:lnL>
                    <a:lnR>
                      <a:noFill/>
                    </a:lnR>
                    <a:lnT w="7620" cap="flat" cmpd="sng" algn="ctr">
                      <a:no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63441939"/>
                  </a:ext>
                </a:extLst>
              </a:tr>
              <a:tr h="324563">
                <a:tc>
                  <a:txBody>
                    <a:bodyPr/>
                    <a:lstStyle/>
                    <a:p>
                      <a:pPr algn="l" fontAlgn="t"/>
                      <a:r>
                        <a:rPr lang="en-US" sz="1400" dirty="0">
                          <a:effectLst/>
                        </a:rPr>
                        <a:t>Balanced</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tcPr>
                </a:tc>
                <a:tc>
                  <a:txBody>
                    <a:bodyPr/>
                    <a:lstStyle/>
                    <a:p>
                      <a:pPr algn="r" fontAlgn="t"/>
                      <a:r>
                        <a:rPr lang="en-US" sz="1400" dirty="0">
                          <a:effectLst/>
                        </a:rPr>
                        <a:t>2476</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tcPr>
                </a:tc>
                <a:tc>
                  <a:txBody>
                    <a:bodyPr/>
                    <a:lstStyle/>
                    <a:p>
                      <a:pPr algn="r" fontAlgn="t"/>
                      <a:r>
                        <a:rPr lang="en-US" sz="1400" dirty="0">
                          <a:effectLst/>
                        </a:rPr>
                        <a:t>1244</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tcPr>
                </a:tc>
                <a:tc>
                  <a:txBody>
                    <a:bodyPr/>
                    <a:lstStyle/>
                    <a:p>
                      <a:pPr algn="r" fontAlgn="t"/>
                      <a:r>
                        <a:rPr lang="en-US" sz="1400" dirty="0">
                          <a:effectLst/>
                        </a:rPr>
                        <a:t>1232</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892239917"/>
                  </a:ext>
                </a:extLst>
              </a:tr>
            </a:tbl>
          </a:graphicData>
        </a:graphic>
      </p:graphicFrame>
      <p:sp>
        <p:nvSpPr>
          <p:cNvPr id="5" name="TextBox 4">
            <a:extLst>
              <a:ext uri="{FF2B5EF4-FFF2-40B4-BE49-F238E27FC236}">
                <a16:creationId xmlns:a16="http://schemas.microsoft.com/office/drawing/2014/main" id="{12900D68-4894-4305-B014-8574A5085AEF}"/>
              </a:ext>
            </a:extLst>
          </p:cNvPr>
          <p:cNvSpPr txBox="1"/>
          <p:nvPr/>
        </p:nvSpPr>
        <p:spPr>
          <a:xfrm>
            <a:off x="3228618" y="1465863"/>
            <a:ext cx="3176413" cy="523220"/>
          </a:xfrm>
          <a:prstGeom prst="rect">
            <a:avLst/>
          </a:prstGeom>
          <a:noFill/>
        </p:spPr>
        <p:txBody>
          <a:bodyPr wrap="square" rtlCol="0">
            <a:spAutoFit/>
          </a:bodyPr>
          <a:lstStyle/>
          <a:p>
            <a:pPr algn="ctr"/>
            <a:r>
              <a:rPr lang="en-US" sz="1400" dirty="0"/>
              <a:t>Training Dataset Summary </a:t>
            </a:r>
          </a:p>
          <a:p>
            <a:pPr algn="ctr"/>
            <a:r>
              <a:rPr lang="en-US" sz="1400" dirty="0"/>
              <a:t>Before &amp; After Rebalancing</a:t>
            </a:r>
          </a:p>
        </p:txBody>
      </p:sp>
      <p:pic>
        <p:nvPicPr>
          <p:cNvPr id="4" name="Picture 3">
            <a:extLst>
              <a:ext uri="{FF2B5EF4-FFF2-40B4-BE49-F238E27FC236}">
                <a16:creationId xmlns:a16="http://schemas.microsoft.com/office/drawing/2014/main" id="{DBCFCF7C-C751-4026-BCCC-0B1F2A8F9A61}"/>
              </a:ext>
            </a:extLst>
          </p:cNvPr>
          <p:cNvPicPr>
            <a:picLocks noChangeAspect="1"/>
          </p:cNvPicPr>
          <p:nvPr/>
        </p:nvPicPr>
        <p:blipFill>
          <a:blip r:embed="rId2"/>
          <a:stretch>
            <a:fillRect/>
          </a:stretch>
        </p:blipFill>
        <p:spPr>
          <a:xfrm>
            <a:off x="747889" y="2271307"/>
            <a:ext cx="10393416" cy="4413480"/>
          </a:xfrm>
          <a:prstGeom prst="rect">
            <a:avLst/>
          </a:prstGeom>
        </p:spPr>
      </p:pic>
      <p:cxnSp>
        <p:nvCxnSpPr>
          <p:cNvPr id="8" name="Straight Arrow Connector 7">
            <a:extLst>
              <a:ext uri="{FF2B5EF4-FFF2-40B4-BE49-F238E27FC236}">
                <a16:creationId xmlns:a16="http://schemas.microsoft.com/office/drawing/2014/main" id="{8B2109E8-F872-4923-883F-3376C7C069F9}"/>
              </a:ext>
            </a:extLst>
          </p:cNvPr>
          <p:cNvCxnSpPr>
            <a:cxnSpLocks/>
          </p:cNvCxnSpPr>
          <p:nvPr/>
        </p:nvCxnSpPr>
        <p:spPr>
          <a:xfrm>
            <a:off x="5554133" y="2947293"/>
            <a:ext cx="0" cy="507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037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1201400" cy="741186"/>
          </a:xfrm>
        </p:spPr>
        <p:txBody>
          <a:bodyPr>
            <a:noAutofit/>
          </a:bodyPr>
          <a:lstStyle/>
          <a:p>
            <a:r>
              <a:rPr lang="en-US" sz="3600" dirty="0"/>
              <a:t>Class Balanced Iterative Logistic Regression - Summary</a:t>
            </a:r>
          </a:p>
        </p:txBody>
      </p:sp>
      <p:sp>
        <p:nvSpPr>
          <p:cNvPr id="8" name="TextBox 7">
            <a:extLst>
              <a:ext uri="{FF2B5EF4-FFF2-40B4-BE49-F238E27FC236}">
                <a16:creationId xmlns:a16="http://schemas.microsoft.com/office/drawing/2014/main" id="{07DDA688-54DC-4ABA-9757-D5733C152A02}"/>
              </a:ext>
            </a:extLst>
          </p:cNvPr>
          <p:cNvSpPr txBox="1"/>
          <p:nvPr/>
        </p:nvSpPr>
        <p:spPr>
          <a:xfrm>
            <a:off x="281941" y="1687278"/>
            <a:ext cx="4859021" cy="369332"/>
          </a:xfrm>
          <a:prstGeom prst="rect">
            <a:avLst/>
          </a:prstGeom>
          <a:noFill/>
        </p:spPr>
        <p:txBody>
          <a:bodyPr wrap="square" rtlCol="0">
            <a:spAutoFit/>
          </a:bodyPr>
          <a:lstStyle/>
          <a:p>
            <a:pPr algn="ctr"/>
            <a:r>
              <a:rPr lang="en-US" dirty="0"/>
              <a:t>Model Summary</a:t>
            </a:r>
          </a:p>
        </p:txBody>
      </p:sp>
      <p:graphicFrame>
        <p:nvGraphicFramePr>
          <p:cNvPr id="2" name="Table 1">
            <a:extLst>
              <a:ext uri="{FF2B5EF4-FFF2-40B4-BE49-F238E27FC236}">
                <a16:creationId xmlns:a16="http://schemas.microsoft.com/office/drawing/2014/main" id="{1699F341-4DAB-45F0-BC8E-B12CB394D875}"/>
              </a:ext>
            </a:extLst>
          </p:cNvPr>
          <p:cNvGraphicFramePr>
            <a:graphicFrameLocks noGrp="1"/>
          </p:cNvGraphicFramePr>
          <p:nvPr>
            <p:extLst>
              <p:ext uri="{D42A27DB-BD31-4B8C-83A1-F6EECF244321}">
                <p14:modId xmlns:p14="http://schemas.microsoft.com/office/powerpoint/2010/main" val="1637679596"/>
              </p:ext>
            </p:extLst>
          </p:nvPr>
        </p:nvGraphicFramePr>
        <p:xfrm>
          <a:off x="281941" y="3241944"/>
          <a:ext cx="4859021" cy="1981200"/>
        </p:xfrm>
        <a:graphic>
          <a:graphicData uri="http://schemas.openxmlformats.org/drawingml/2006/table">
            <a:tbl>
              <a:tblPr/>
              <a:tblGrid>
                <a:gridCol w="1419443">
                  <a:extLst>
                    <a:ext uri="{9D8B030D-6E8A-4147-A177-3AD203B41FA5}">
                      <a16:colId xmlns:a16="http://schemas.microsoft.com/office/drawing/2014/main" val="1825217234"/>
                    </a:ext>
                  </a:extLst>
                </a:gridCol>
                <a:gridCol w="600691">
                  <a:extLst>
                    <a:ext uri="{9D8B030D-6E8A-4147-A177-3AD203B41FA5}">
                      <a16:colId xmlns:a16="http://schemas.microsoft.com/office/drawing/2014/main" val="1542363008"/>
                    </a:ext>
                  </a:extLst>
                </a:gridCol>
                <a:gridCol w="633607">
                  <a:extLst>
                    <a:ext uri="{9D8B030D-6E8A-4147-A177-3AD203B41FA5}">
                      <a16:colId xmlns:a16="http://schemas.microsoft.com/office/drawing/2014/main" val="697403867"/>
                    </a:ext>
                  </a:extLst>
                </a:gridCol>
                <a:gridCol w="641835">
                  <a:extLst>
                    <a:ext uri="{9D8B030D-6E8A-4147-A177-3AD203B41FA5}">
                      <a16:colId xmlns:a16="http://schemas.microsoft.com/office/drawing/2014/main" val="2612434910"/>
                    </a:ext>
                  </a:extLst>
                </a:gridCol>
                <a:gridCol w="798180">
                  <a:extLst>
                    <a:ext uri="{9D8B030D-6E8A-4147-A177-3AD203B41FA5}">
                      <a16:colId xmlns:a16="http://schemas.microsoft.com/office/drawing/2014/main" val="2577137784"/>
                    </a:ext>
                  </a:extLst>
                </a:gridCol>
                <a:gridCol w="765265">
                  <a:extLst>
                    <a:ext uri="{9D8B030D-6E8A-4147-A177-3AD203B41FA5}">
                      <a16:colId xmlns:a16="http://schemas.microsoft.com/office/drawing/2014/main" val="2132769489"/>
                    </a:ext>
                  </a:extLst>
                </a:gridCol>
              </a:tblGrid>
              <a:tr h="0">
                <a:tc>
                  <a:txBody>
                    <a:bodyPr/>
                    <a:lstStyle/>
                    <a:p>
                      <a:pPr algn="l" fontAlgn="b"/>
                      <a:r>
                        <a:rPr lang="en-US" sz="1400" b="1" dirty="0">
                          <a:solidFill>
                            <a:srgbClr val="444444"/>
                          </a:solidFill>
                          <a:effectLst/>
                        </a:rPr>
                        <a:t>Model</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l" fontAlgn="b"/>
                      <a:r>
                        <a:rPr lang="en-US" sz="1400" b="1" dirty="0">
                          <a:solidFill>
                            <a:srgbClr val="444444"/>
                          </a:solidFill>
                          <a:effectLst/>
                        </a:rPr>
                        <a:t>Stage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TPR</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TNR</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Accuracy</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F1-Score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67799872"/>
                  </a:ext>
                </a:extLst>
              </a:tr>
              <a:tr h="0">
                <a:tc>
                  <a:txBody>
                    <a:bodyPr/>
                    <a:lstStyle/>
                    <a:p>
                      <a:pPr algn="l" fontAlgn="t"/>
                      <a:r>
                        <a:rPr lang="en-US" sz="1400" dirty="0">
                          <a:effectLst/>
                        </a:rPr>
                        <a:t>iterated logistic (SMOTE)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train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0.9960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1.0000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0.9980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0.9980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40230409"/>
                  </a:ext>
                </a:extLst>
              </a:tr>
              <a:tr h="0">
                <a:tc>
                  <a:txBody>
                    <a:bodyPr/>
                    <a:lstStyle/>
                    <a:p>
                      <a:pPr algn="l" fontAlgn="t"/>
                      <a:r>
                        <a:rPr lang="en-US" sz="1400" dirty="0">
                          <a:effectLst/>
                        </a:rPr>
                        <a:t>iterated logistic (SMOTE)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US" sz="1400" dirty="0">
                          <a:effectLst/>
                        </a:rPr>
                        <a:t>tune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400" dirty="0">
                          <a:effectLst/>
                        </a:rPr>
                        <a:t>0.7671</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400" dirty="0">
                          <a:effectLst/>
                        </a:rPr>
                        <a:t>0.8182</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400" dirty="0">
                          <a:effectLst/>
                        </a:rPr>
                        <a:t>0.7707</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400" dirty="0">
                          <a:effectLst/>
                        </a:rPr>
                        <a:t>0.8615</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99587843"/>
                  </a:ext>
                </a:extLst>
              </a:tr>
              <a:tr h="0">
                <a:tc>
                  <a:txBody>
                    <a:bodyPr/>
                    <a:lstStyle/>
                    <a:p>
                      <a:pPr algn="l" fontAlgn="t"/>
                      <a:r>
                        <a:rPr lang="en-US" sz="1400" dirty="0">
                          <a:effectLst/>
                        </a:rPr>
                        <a:t>iterated logistic (SMOTE)</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400" dirty="0">
                          <a:effectLst/>
                        </a:rPr>
                        <a:t>test</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400" dirty="0">
                          <a:effectLst/>
                        </a:rPr>
                        <a:t>0.8630</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400" dirty="0">
                          <a:effectLst/>
                        </a:rPr>
                        <a:t>0.8000</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400" dirty="0">
                          <a:effectLst/>
                        </a:rPr>
                        <a:t>0.8590</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400" dirty="0">
                          <a:effectLst/>
                        </a:rPr>
                        <a:t>0.9197</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921151106"/>
                  </a:ext>
                </a:extLst>
              </a:tr>
            </a:tbl>
          </a:graphicData>
        </a:graphic>
      </p:graphicFrame>
      <p:pic>
        <p:nvPicPr>
          <p:cNvPr id="3" name="Picture 2">
            <a:extLst>
              <a:ext uri="{FF2B5EF4-FFF2-40B4-BE49-F238E27FC236}">
                <a16:creationId xmlns:a16="http://schemas.microsoft.com/office/drawing/2014/main" id="{751A5B07-2B58-4514-A259-4D657C30FB2B}"/>
              </a:ext>
            </a:extLst>
          </p:cNvPr>
          <p:cNvPicPr>
            <a:picLocks noChangeAspect="1"/>
          </p:cNvPicPr>
          <p:nvPr/>
        </p:nvPicPr>
        <p:blipFill>
          <a:blip r:embed="rId2"/>
          <a:stretch>
            <a:fillRect/>
          </a:stretch>
        </p:blipFill>
        <p:spPr>
          <a:xfrm>
            <a:off x="5519823" y="1721145"/>
            <a:ext cx="6368969" cy="3930564"/>
          </a:xfrm>
          <a:prstGeom prst="rect">
            <a:avLst/>
          </a:prstGeom>
        </p:spPr>
      </p:pic>
      <p:graphicFrame>
        <p:nvGraphicFramePr>
          <p:cNvPr id="12" name="Table 11">
            <a:extLst>
              <a:ext uri="{FF2B5EF4-FFF2-40B4-BE49-F238E27FC236}">
                <a16:creationId xmlns:a16="http://schemas.microsoft.com/office/drawing/2014/main" id="{6549BC18-8F6B-4F87-A5F8-2B561D6DD66D}"/>
              </a:ext>
            </a:extLst>
          </p:cNvPr>
          <p:cNvGraphicFramePr>
            <a:graphicFrameLocks noGrp="1"/>
          </p:cNvGraphicFramePr>
          <p:nvPr>
            <p:extLst>
              <p:ext uri="{D42A27DB-BD31-4B8C-83A1-F6EECF244321}">
                <p14:modId xmlns:p14="http://schemas.microsoft.com/office/powerpoint/2010/main" val="1604871203"/>
              </p:ext>
            </p:extLst>
          </p:nvPr>
        </p:nvGraphicFramePr>
        <p:xfrm>
          <a:off x="608856" y="2291646"/>
          <a:ext cx="4621593" cy="731520"/>
        </p:xfrm>
        <a:graphic>
          <a:graphicData uri="http://schemas.openxmlformats.org/drawingml/2006/table">
            <a:tbl>
              <a:tblPr/>
              <a:tblGrid>
                <a:gridCol w="1093001">
                  <a:extLst>
                    <a:ext uri="{9D8B030D-6E8A-4147-A177-3AD203B41FA5}">
                      <a16:colId xmlns:a16="http://schemas.microsoft.com/office/drawing/2014/main" val="2545508971"/>
                    </a:ext>
                  </a:extLst>
                </a:gridCol>
                <a:gridCol w="1063482">
                  <a:extLst>
                    <a:ext uri="{9D8B030D-6E8A-4147-A177-3AD203B41FA5}">
                      <a16:colId xmlns:a16="http://schemas.microsoft.com/office/drawing/2014/main" val="607408273"/>
                    </a:ext>
                  </a:extLst>
                </a:gridCol>
                <a:gridCol w="1063482">
                  <a:extLst>
                    <a:ext uri="{9D8B030D-6E8A-4147-A177-3AD203B41FA5}">
                      <a16:colId xmlns:a16="http://schemas.microsoft.com/office/drawing/2014/main" val="3976597270"/>
                    </a:ext>
                  </a:extLst>
                </a:gridCol>
                <a:gridCol w="1401628">
                  <a:extLst>
                    <a:ext uri="{9D8B030D-6E8A-4147-A177-3AD203B41FA5}">
                      <a16:colId xmlns:a16="http://schemas.microsoft.com/office/drawing/2014/main" val="3300013872"/>
                    </a:ext>
                  </a:extLst>
                </a:gridCol>
              </a:tblGrid>
              <a:tr h="0">
                <a:tc>
                  <a:txBody>
                    <a:bodyPr/>
                    <a:lstStyle/>
                    <a:p>
                      <a:pPr algn="ctr" fontAlgn="b"/>
                      <a:r>
                        <a:rPr lang="en-US" sz="1600" b="1" dirty="0">
                          <a:solidFill>
                            <a:srgbClr val="444444"/>
                          </a:solidFill>
                          <a:effectLst/>
                        </a:rPr>
                        <a:t>AIC</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#Features</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AUC</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ctr" fontAlgn="b"/>
                      <a:r>
                        <a:rPr lang="en-US" sz="1600" b="1" dirty="0">
                          <a:solidFill>
                            <a:srgbClr val="444444"/>
                          </a:solidFill>
                          <a:effectLst/>
                        </a:rPr>
                        <a:t>Threshold</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160264"/>
                  </a:ext>
                </a:extLst>
              </a:tr>
              <a:tr h="0">
                <a:tc>
                  <a:txBody>
                    <a:bodyPr/>
                    <a:lstStyle/>
                    <a:p>
                      <a:pPr algn="ctr" fontAlgn="t"/>
                      <a:r>
                        <a:rPr lang="en-US" sz="1600" dirty="0">
                          <a:effectLst/>
                        </a:rPr>
                        <a:t>457</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endParaRPr lang="en-US" sz="1600" dirty="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dirty="0">
                          <a:effectLst/>
                        </a:rPr>
                        <a:t>0.8207</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600" dirty="0">
                          <a:effectLst/>
                        </a:rPr>
                        <a:t>0.0174</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80845535"/>
                  </a:ext>
                </a:extLst>
              </a:tr>
            </a:tbl>
          </a:graphicData>
        </a:graphic>
      </p:graphicFrame>
    </p:spTree>
    <p:extLst>
      <p:ext uri="{BB962C8B-B14F-4D97-AF65-F5344CB8AC3E}">
        <p14:creationId xmlns:p14="http://schemas.microsoft.com/office/powerpoint/2010/main" val="392437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54EC-BDF5-45AC-8F78-F14EC68BBEFF}"/>
              </a:ext>
            </a:extLst>
          </p:cNvPr>
          <p:cNvSpPr>
            <a:spLocks noGrp="1"/>
          </p:cNvSpPr>
          <p:nvPr>
            <p:ph type="title"/>
          </p:nvPr>
        </p:nvSpPr>
        <p:spPr>
          <a:xfrm>
            <a:off x="838200" y="365126"/>
            <a:ext cx="10515600" cy="741186"/>
          </a:xfrm>
        </p:spPr>
        <p:txBody>
          <a:bodyPr/>
          <a:lstStyle/>
          <a:p>
            <a:r>
              <a:rPr lang="en-US" dirty="0"/>
              <a:t>Outline</a:t>
            </a:r>
          </a:p>
        </p:txBody>
      </p:sp>
      <p:sp>
        <p:nvSpPr>
          <p:cNvPr id="3" name="TextBox 2">
            <a:extLst>
              <a:ext uri="{FF2B5EF4-FFF2-40B4-BE49-F238E27FC236}">
                <a16:creationId xmlns:a16="http://schemas.microsoft.com/office/drawing/2014/main" id="{3FF38A4A-E76F-4C19-8D9F-658F0C224F6B}"/>
              </a:ext>
            </a:extLst>
          </p:cNvPr>
          <p:cNvSpPr txBox="1"/>
          <p:nvPr/>
        </p:nvSpPr>
        <p:spPr>
          <a:xfrm>
            <a:off x="838199" y="1354667"/>
            <a:ext cx="1063131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p>
          <a:p>
            <a:pPr marL="285750" indent="-285750">
              <a:buFont typeface="Arial" panose="020B0604020202020204" pitchFamily="34" charset="0"/>
              <a:buChar char="•"/>
            </a:pPr>
            <a:r>
              <a:rPr lang="en-US" sz="3200" dirty="0"/>
              <a:t>Data Exploration</a:t>
            </a:r>
          </a:p>
          <a:p>
            <a:pPr marL="285750" indent="-285750">
              <a:buFont typeface="Arial" panose="020B0604020202020204" pitchFamily="34" charset="0"/>
              <a:buChar char="•"/>
            </a:pPr>
            <a:r>
              <a:rPr lang="en-US" sz="3200" dirty="0"/>
              <a:t>Modeling</a:t>
            </a:r>
          </a:p>
          <a:p>
            <a:pPr marL="742950" lvl="1" indent="-285750">
              <a:buFont typeface="Arial" panose="020B0604020202020204" pitchFamily="34" charset="0"/>
              <a:buChar char="•"/>
            </a:pPr>
            <a:r>
              <a:rPr lang="en-US" sz="3200" dirty="0"/>
              <a:t>General Logistic Model</a:t>
            </a:r>
          </a:p>
          <a:p>
            <a:pPr marL="742950" lvl="1" indent="-285750">
              <a:buFont typeface="Arial" panose="020B0604020202020204" pitchFamily="34" charset="0"/>
              <a:buChar char="•"/>
            </a:pPr>
            <a:r>
              <a:rPr lang="en-US" sz="3200" dirty="0">
                <a:solidFill>
                  <a:srgbClr val="00B0F0"/>
                </a:solidFill>
              </a:rPr>
              <a:t>Random Forest</a:t>
            </a:r>
          </a:p>
          <a:p>
            <a:pPr marL="285750" indent="-285750">
              <a:buFont typeface="Arial" panose="020B0604020202020204" pitchFamily="34" charset="0"/>
              <a:buChar char="•"/>
            </a:pPr>
            <a:r>
              <a:rPr lang="en-US" sz="3200" dirty="0"/>
              <a:t>Conclusion and Recommendations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94117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Random Forest Modeling Flow</a:t>
            </a:r>
          </a:p>
        </p:txBody>
      </p:sp>
      <p:pic>
        <p:nvPicPr>
          <p:cNvPr id="3" name="Picture 2">
            <a:extLst>
              <a:ext uri="{FF2B5EF4-FFF2-40B4-BE49-F238E27FC236}">
                <a16:creationId xmlns:a16="http://schemas.microsoft.com/office/drawing/2014/main" id="{0A2185B8-A204-4F3B-9BF8-4A5BBA2443FA}"/>
              </a:ext>
            </a:extLst>
          </p:cNvPr>
          <p:cNvPicPr>
            <a:picLocks noChangeAspect="1"/>
          </p:cNvPicPr>
          <p:nvPr/>
        </p:nvPicPr>
        <p:blipFill>
          <a:blip r:embed="rId2"/>
          <a:stretch>
            <a:fillRect/>
          </a:stretch>
        </p:blipFill>
        <p:spPr>
          <a:xfrm>
            <a:off x="474133" y="2495705"/>
            <a:ext cx="11413067" cy="3516749"/>
          </a:xfrm>
          <a:prstGeom prst="rect">
            <a:avLst/>
          </a:prstGeom>
        </p:spPr>
      </p:pic>
    </p:spTree>
    <p:extLst>
      <p:ext uri="{BB962C8B-B14F-4D97-AF65-F5344CB8AC3E}">
        <p14:creationId xmlns:p14="http://schemas.microsoft.com/office/powerpoint/2010/main" val="3922850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Parameter Trends – Training Data</a:t>
            </a:r>
          </a:p>
        </p:txBody>
      </p:sp>
      <p:pic>
        <p:nvPicPr>
          <p:cNvPr id="2" name="Picture 1">
            <a:extLst>
              <a:ext uri="{FF2B5EF4-FFF2-40B4-BE49-F238E27FC236}">
                <a16:creationId xmlns:a16="http://schemas.microsoft.com/office/drawing/2014/main" id="{C61D4A70-A56E-45C2-A72B-EC438079FDB1}"/>
              </a:ext>
            </a:extLst>
          </p:cNvPr>
          <p:cNvPicPr>
            <a:picLocks noChangeAspect="1"/>
          </p:cNvPicPr>
          <p:nvPr/>
        </p:nvPicPr>
        <p:blipFill>
          <a:blip r:embed="rId2"/>
          <a:stretch>
            <a:fillRect/>
          </a:stretch>
        </p:blipFill>
        <p:spPr>
          <a:xfrm>
            <a:off x="363321" y="1106314"/>
            <a:ext cx="7781123" cy="5520264"/>
          </a:xfrm>
          <a:prstGeom prst="rect">
            <a:avLst/>
          </a:prstGeom>
        </p:spPr>
      </p:pic>
      <p:sp>
        <p:nvSpPr>
          <p:cNvPr id="4" name="TextBox 3">
            <a:extLst>
              <a:ext uri="{FF2B5EF4-FFF2-40B4-BE49-F238E27FC236}">
                <a16:creationId xmlns:a16="http://schemas.microsoft.com/office/drawing/2014/main" id="{4D914B79-82EF-47D7-8E40-8BCC05DED936}"/>
              </a:ext>
            </a:extLst>
          </p:cNvPr>
          <p:cNvSpPr txBox="1"/>
          <p:nvPr/>
        </p:nvSpPr>
        <p:spPr>
          <a:xfrm>
            <a:off x="8144444" y="1106313"/>
            <a:ext cx="4047556" cy="2169825"/>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TPR, TNR, accuracy and F1 vs cutoff faceted by mtry and nodesize.</a:t>
            </a:r>
          </a:p>
          <a:p>
            <a:pPr marL="285750" indent="-285750">
              <a:spcAft>
                <a:spcPts val="1800"/>
              </a:spcAft>
              <a:buFont typeface="Arial" panose="020B0604020202020204" pitchFamily="34" charset="0"/>
              <a:buChar char="•"/>
            </a:pPr>
            <a:r>
              <a:rPr lang="en-US" sz="2000" dirty="0"/>
              <a:t>Training data models suggest a wide range of perfect fits (TNR = TPR = accuracy = F1 = 1)</a:t>
            </a:r>
          </a:p>
        </p:txBody>
      </p:sp>
    </p:spTree>
    <p:extLst>
      <p:ext uri="{BB962C8B-B14F-4D97-AF65-F5344CB8AC3E}">
        <p14:creationId xmlns:p14="http://schemas.microsoft.com/office/powerpoint/2010/main" val="185554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54EC-BDF5-45AC-8F78-F14EC68BBEFF}"/>
              </a:ext>
            </a:extLst>
          </p:cNvPr>
          <p:cNvSpPr>
            <a:spLocks noGrp="1"/>
          </p:cNvSpPr>
          <p:nvPr>
            <p:ph type="title"/>
          </p:nvPr>
        </p:nvSpPr>
        <p:spPr>
          <a:xfrm>
            <a:off x="838200" y="365126"/>
            <a:ext cx="10515600" cy="741186"/>
          </a:xfrm>
        </p:spPr>
        <p:txBody>
          <a:bodyPr/>
          <a:lstStyle/>
          <a:p>
            <a:r>
              <a:rPr lang="en-US" dirty="0"/>
              <a:t>Semiconductors Drive the IoT Industry</a:t>
            </a:r>
          </a:p>
        </p:txBody>
      </p:sp>
      <p:pic>
        <p:nvPicPr>
          <p:cNvPr id="7" name="Picture 6">
            <a:extLst>
              <a:ext uri="{FF2B5EF4-FFF2-40B4-BE49-F238E27FC236}">
                <a16:creationId xmlns:a16="http://schemas.microsoft.com/office/drawing/2014/main" id="{FDDCCD42-9753-4F46-AF67-47596EF5E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176" y="1163791"/>
            <a:ext cx="8048978" cy="5477777"/>
          </a:xfrm>
          <a:prstGeom prst="rect">
            <a:avLst/>
          </a:prstGeom>
        </p:spPr>
      </p:pic>
    </p:spTree>
    <p:extLst>
      <p:ext uri="{BB962C8B-B14F-4D97-AF65-F5344CB8AC3E}">
        <p14:creationId xmlns:p14="http://schemas.microsoft.com/office/powerpoint/2010/main" val="3054820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Parameter Sensitivity Plots – Tuning Data</a:t>
            </a:r>
          </a:p>
        </p:txBody>
      </p:sp>
      <p:pic>
        <p:nvPicPr>
          <p:cNvPr id="3" name="Picture 2">
            <a:extLst>
              <a:ext uri="{FF2B5EF4-FFF2-40B4-BE49-F238E27FC236}">
                <a16:creationId xmlns:a16="http://schemas.microsoft.com/office/drawing/2014/main" id="{55FB46C7-0163-436A-A281-0ABE6E5ED432}"/>
              </a:ext>
            </a:extLst>
          </p:cNvPr>
          <p:cNvPicPr>
            <a:picLocks noChangeAspect="1"/>
          </p:cNvPicPr>
          <p:nvPr/>
        </p:nvPicPr>
        <p:blipFill>
          <a:blip r:embed="rId2"/>
          <a:stretch>
            <a:fillRect/>
          </a:stretch>
        </p:blipFill>
        <p:spPr>
          <a:xfrm>
            <a:off x="497838" y="1096151"/>
            <a:ext cx="7646605" cy="5524127"/>
          </a:xfrm>
          <a:prstGeom prst="rect">
            <a:avLst/>
          </a:prstGeom>
        </p:spPr>
      </p:pic>
      <p:sp>
        <p:nvSpPr>
          <p:cNvPr id="4" name="TextBox 3">
            <a:extLst>
              <a:ext uri="{FF2B5EF4-FFF2-40B4-BE49-F238E27FC236}">
                <a16:creationId xmlns:a16="http://schemas.microsoft.com/office/drawing/2014/main" id="{952E89D3-2F60-4EDD-9366-94F6C5A2668E}"/>
              </a:ext>
            </a:extLst>
          </p:cNvPr>
          <p:cNvSpPr txBox="1"/>
          <p:nvPr/>
        </p:nvSpPr>
        <p:spPr>
          <a:xfrm>
            <a:off x="8144444" y="1106313"/>
            <a:ext cx="4047556" cy="2939266"/>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Applying unseen tuning data to the same models reveals overfitting still a problem for TNR.</a:t>
            </a:r>
          </a:p>
          <a:p>
            <a:pPr marL="742950" lvl="1" indent="-285750">
              <a:spcAft>
                <a:spcPts val="1800"/>
              </a:spcAft>
              <a:buFont typeface="Arial" panose="020B0604020202020204" pitchFamily="34" charset="0"/>
              <a:buChar char="•"/>
            </a:pPr>
            <a:r>
              <a:rPr lang="en-US" sz="2000" dirty="0"/>
              <a:t>NO perfect fits attainable.</a:t>
            </a:r>
          </a:p>
          <a:p>
            <a:pPr marL="285750" indent="-285750">
              <a:spcAft>
                <a:spcPts val="1800"/>
              </a:spcAft>
              <a:buFont typeface="Arial" panose="020B0604020202020204" pitchFamily="34" charset="0"/>
              <a:buChar char="•"/>
            </a:pPr>
            <a:r>
              <a:rPr lang="en-US" sz="2000" dirty="0"/>
              <a:t>TRP and TNR have opposing dependences. </a:t>
            </a:r>
          </a:p>
          <a:p>
            <a:pPr marL="285750" indent="-285750">
              <a:spcAft>
                <a:spcPts val="18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697458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Random Forest Model Tuning</a:t>
            </a:r>
          </a:p>
        </p:txBody>
      </p:sp>
      <p:pic>
        <p:nvPicPr>
          <p:cNvPr id="3" name="Picture 2">
            <a:extLst>
              <a:ext uri="{FF2B5EF4-FFF2-40B4-BE49-F238E27FC236}">
                <a16:creationId xmlns:a16="http://schemas.microsoft.com/office/drawing/2014/main" id="{F523B84D-C45B-4BA9-B7BE-AC065DD37D49}"/>
              </a:ext>
            </a:extLst>
          </p:cNvPr>
          <p:cNvPicPr>
            <a:picLocks noChangeAspect="1"/>
          </p:cNvPicPr>
          <p:nvPr/>
        </p:nvPicPr>
        <p:blipFill>
          <a:blip r:embed="rId2"/>
          <a:stretch>
            <a:fillRect/>
          </a:stretch>
        </p:blipFill>
        <p:spPr>
          <a:xfrm>
            <a:off x="191910" y="1380062"/>
            <a:ext cx="7952533" cy="4907849"/>
          </a:xfrm>
          <a:prstGeom prst="rect">
            <a:avLst/>
          </a:prstGeom>
        </p:spPr>
      </p:pic>
      <p:sp>
        <p:nvSpPr>
          <p:cNvPr id="4" name="TextBox 3">
            <a:extLst>
              <a:ext uri="{FF2B5EF4-FFF2-40B4-BE49-F238E27FC236}">
                <a16:creationId xmlns:a16="http://schemas.microsoft.com/office/drawing/2014/main" id="{4E5587AF-BBAA-4FE6-9889-281563CA69E3}"/>
              </a:ext>
            </a:extLst>
          </p:cNvPr>
          <p:cNvSpPr txBox="1"/>
          <p:nvPr/>
        </p:nvSpPr>
        <p:spPr>
          <a:xfrm>
            <a:off x="8144444" y="1456272"/>
            <a:ext cx="4047556" cy="4247317"/>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Cutoff functions for random forest models similar to threshold for logistic regression. </a:t>
            </a:r>
          </a:p>
          <a:p>
            <a:pPr marL="285750" indent="-285750">
              <a:spcAft>
                <a:spcPts val="1800"/>
              </a:spcAft>
              <a:buFont typeface="Arial" panose="020B0604020202020204" pitchFamily="34" charset="0"/>
              <a:buChar char="•"/>
            </a:pPr>
            <a:r>
              <a:rPr lang="en-US" sz="2000" dirty="0"/>
              <a:t>Optimum model is obtained from cases where TNR ~ accuracy.</a:t>
            </a:r>
          </a:p>
          <a:p>
            <a:pPr marL="285750" indent="-285750">
              <a:buFont typeface="Arial" panose="020B0604020202020204" pitchFamily="34" charset="0"/>
              <a:buChar char="•"/>
            </a:pPr>
            <a:r>
              <a:rPr lang="en-US" sz="2000" dirty="0"/>
              <a:t>Optimum model chosen:</a:t>
            </a:r>
          </a:p>
          <a:p>
            <a:pPr marL="742950" lvl="1" indent="-285750">
              <a:buFont typeface="Arial" panose="020B0604020202020204" pitchFamily="34" charset="0"/>
              <a:buChar char="•"/>
            </a:pPr>
            <a:r>
              <a:rPr lang="en-US" sz="2000" dirty="0"/>
              <a:t>nodesize = 1</a:t>
            </a:r>
          </a:p>
          <a:p>
            <a:pPr marL="742950" lvl="1" indent="-285750">
              <a:buFont typeface="Arial" panose="020B0604020202020204" pitchFamily="34" charset="0"/>
              <a:buChar char="•"/>
            </a:pPr>
            <a:r>
              <a:rPr lang="en-US" sz="2000" dirty="0"/>
              <a:t>ntree = 400</a:t>
            </a:r>
          </a:p>
          <a:p>
            <a:pPr marL="742950" lvl="1" indent="-285750">
              <a:buFont typeface="Arial" panose="020B0604020202020204" pitchFamily="34" charset="0"/>
              <a:buChar char="•"/>
            </a:pPr>
            <a:r>
              <a:rPr lang="en-US" sz="2000" dirty="0"/>
              <a:t>maxit = 10</a:t>
            </a:r>
          </a:p>
          <a:p>
            <a:pPr marL="742950" lvl="1" indent="-285750">
              <a:buFont typeface="Arial" panose="020B0604020202020204" pitchFamily="34" charset="0"/>
              <a:buChar char="•"/>
            </a:pPr>
            <a:r>
              <a:rPr lang="en-US" sz="2000" dirty="0"/>
              <a:t>mtry = 40</a:t>
            </a:r>
          </a:p>
          <a:p>
            <a:pPr marL="742950" lvl="1" indent="-285750">
              <a:buFont typeface="Arial" panose="020B0604020202020204" pitchFamily="34" charset="0"/>
              <a:buChar char="•"/>
            </a:pPr>
            <a:r>
              <a:rPr lang="en-US" sz="2000" dirty="0"/>
              <a:t>cutoff = 0.25</a:t>
            </a:r>
          </a:p>
          <a:p>
            <a:pPr marL="285750" indent="-285750">
              <a:spcAft>
                <a:spcPts val="18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883911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1201400" cy="741186"/>
          </a:xfrm>
        </p:spPr>
        <p:txBody>
          <a:bodyPr>
            <a:noAutofit/>
          </a:bodyPr>
          <a:lstStyle/>
          <a:p>
            <a:r>
              <a:rPr lang="en-US" sz="3600" dirty="0"/>
              <a:t>Random Forest - Summary</a:t>
            </a:r>
          </a:p>
        </p:txBody>
      </p:sp>
      <p:sp>
        <p:nvSpPr>
          <p:cNvPr id="8" name="TextBox 7">
            <a:extLst>
              <a:ext uri="{FF2B5EF4-FFF2-40B4-BE49-F238E27FC236}">
                <a16:creationId xmlns:a16="http://schemas.microsoft.com/office/drawing/2014/main" id="{07DDA688-54DC-4ABA-9757-D5733C152A02}"/>
              </a:ext>
            </a:extLst>
          </p:cNvPr>
          <p:cNvSpPr txBox="1"/>
          <p:nvPr/>
        </p:nvSpPr>
        <p:spPr>
          <a:xfrm>
            <a:off x="372254" y="1664700"/>
            <a:ext cx="4719036" cy="369332"/>
          </a:xfrm>
          <a:prstGeom prst="rect">
            <a:avLst/>
          </a:prstGeom>
          <a:noFill/>
        </p:spPr>
        <p:txBody>
          <a:bodyPr wrap="square" rtlCol="0">
            <a:spAutoFit/>
          </a:bodyPr>
          <a:lstStyle/>
          <a:p>
            <a:pPr algn="ctr"/>
            <a:r>
              <a:rPr lang="en-US" dirty="0"/>
              <a:t>Model Summary</a:t>
            </a:r>
          </a:p>
        </p:txBody>
      </p:sp>
      <p:graphicFrame>
        <p:nvGraphicFramePr>
          <p:cNvPr id="4" name="Table 3">
            <a:extLst>
              <a:ext uri="{FF2B5EF4-FFF2-40B4-BE49-F238E27FC236}">
                <a16:creationId xmlns:a16="http://schemas.microsoft.com/office/drawing/2014/main" id="{1F6E9B5D-F90D-4B83-8809-49AF71D5A898}"/>
              </a:ext>
            </a:extLst>
          </p:cNvPr>
          <p:cNvGraphicFramePr>
            <a:graphicFrameLocks noGrp="1"/>
          </p:cNvGraphicFramePr>
          <p:nvPr>
            <p:extLst>
              <p:ext uri="{D42A27DB-BD31-4B8C-83A1-F6EECF244321}">
                <p14:modId xmlns:p14="http://schemas.microsoft.com/office/powerpoint/2010/main" val="1581489768"/>
              </p:ext>
            </p:extLst>
          </p:nvPr>
        </p:nvGraphicFramePr>
        <p:xfrm>
          <a:off x="372253" y="1984018"/>
          <a:ext cx="4719036" cy="1341120"/>
        </p:xfrm>
        <a:graphic>
          <a:graphicData uri="http://schemas.openxmlformats.org/drawingml/2006/table">
            <a:tbl>
              <a:tblPr/>
              <a:tblGrid>
                <a:gridCol w="1242058">
                  <a:extLst>
                    <a:ext uri="{9D8B030D-6E8A-4147-A177-3AD203B41FA5}">
                      <a16:colId xmlns:a16="http://schemas.microsoft.com/office/drawing/2014/main" val="1401790448"/>
                    </a:ext>
                  </a:extLst>
                </a:gridCol>
                <a:gridCol w="564444">
                  <a:extLst>
                    <a:ext uri="{9D8B030D-6E8A-4147-A177-3AD203B41FA5}">
                      <a16:colId xmlns:a16="http://schemas.microsoft.com/office/drawing/2014/main" val="1248823279"/>
                    </a:ext>
                  </a:extLst>
                </a:gridCol>
                <a:gridCol w="677334">
                  <a:extLst>
                    <a:ext uri="{9D8B030D-6E8A-4147-A177-3AD203B41FA5}">
                      <a16:colId xmlns:a16="http://schemas.microsoft.com/office/drawing/2014/main" val="3591902888"/>
                    </a:ext>
                  </a:extLst>
                </a:gridCol>
                <a:gridCol w="654755">
                  <a:extLst>
                    <a:ext uri="{9D8B030D-6E8A-4147-A177-3AD203B41FA5}">
                      <a16:colId xmlns:a16="http://schemas.microsoft.com/office/drawing/2014/main" val="149221553"/>
                    </a:ext>
                  </a:extLst>
                </a:gridCol>
                <a:gridCol w="801511">
                  <a:extLst>
                    <a:ext uri="{9D8B030D-6E8A-4147-A177-3AD203B41FA5}">
                      <a16:colId xmlns:a16="http://schemas.microsoft.com/office/drawing/2014/main" val="271182240"/>
                    </a:ext>
                  </a:extLst>
                </a:gridCol>
                <a:gridCol w="778934">
                  <a:extLst>
                    <a:ext uri="{9D8B030D-6E8A-4147-A177-3AD203B41FA5}">
                      <a16:colId xmlns:a16="http://schemas.microsoft.com/office/drawing/2014/main" val="476249530"/>
                    </a:ext>
                  </a:extLst>
                </a:gridCol>
              </a:tblGrid>
              <a:tr h="0">
                <a:tc>
                  <a:txBody>
                    <a:bodyPr/>
                    <a:lstStyle/>
                    <a:p>
                      <a:pPr algn="l" fontAlgn="b"/>
                      <a:r>
                        <a:rPr lang="en-US" sz="1400" b="1" dirty="0">
                          <a:solidFill>
                            <a:srgbClr val="444444"/>
                          </a:solidFill>
                          <a:effectLst/>
                        </a:rPr>
                        <a:t>Model</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l" fontAlgn="b"/>
                      <a:r>
                        <a:rPr lang="en-US" sz="1400" b="1" dirty="0">
                          <a:solidFill>
                            <a:srgbClr val="444444"/>
                          </a:solidFill>
                          <a:effectLst/>
                        </a:rPr>
                        <a:t>Stage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TPR</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TNR</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Accuracy</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400" b="1" dirty="0">
                          <a:solidFill>
                            <a:srgbClr val="444444"/>
                          </a:solidFill>
                          <a:effectLst/>
                        </a:rPr>
                        <a:t>F1-Score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713499"/>
                  </a:ext>
                </a:extLst>
              </a:tr>
              <a:tr h="0">
                <a:tc>
                  <a:txBody>
                    <a:bodyPr/>
                    <a:lstStyle/>
                    <a:p>
                      <a:pPr algn="l" fontAlgn="t"/>
                      <a:r>
                        <a:rPr lang="en-US" sz="1400" dirty="0">
                          <a:effectLst/>
                        </a:rPr>
                        <a:t>random forest</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train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1.0000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1.0000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1.0000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400" dirty="0">
                          <a:effectLst/>
                        </a:rPr>
                        <a:t>1.0000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56623029"/>
                  </a:ext>
                </a:extLst>
              </a:tr>
              <a:tr h="0">
                <a:tc>
                  <a:txBody>
                    <a:bodyPr/>
                    <a:lstStyle/>
                    <a:p>
                      <a:pPr algn="l" fontAlgn="t"/>
                      <a:r>
                        <a:rPr lang="en-US" sz="1400" dirty="0">
                          <a:effectLst/>
                        </a:rPr>
                        <a:t>random forest</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US" sz="1400" dirty="0">
                          <a:effectLst/>
                        </a:rPr>
                        <a:t>tune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400" dirty="0">
                          <a:effectLst/>
                        </a:rPr>
                        <a:t>0.7945</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400" dirty="0">
                          <a:effectLst/>
                        </a:rPr>
                        <a:t>0.8182</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400" dirty="0">
                          <a:effectLst/>
                        </a:rPr>
                        <a:t>0.7962</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400" dirty="0">
                          <a:effectLst/>
                        </a:rPr>
                        <a:t>0.8788</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72197215"/>
                  </a:ext>
                </a:extLst>
              </a:tr>
              <a:tr h="0">
                <a:tc>
                  <a:txBody>
                    <a:bodyPr/>
                    <a:lstStyle/>
                    <a:p>
                      <a:pPr algn="l" fontAlgn="t"/>
                      <a:r>
                        <a:rPr lang="en-US" sz="1400" dirty="0">
                          <a:effectLst/>
                        </a:rPr>
                        <a:t>random forest</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400" dirty="0">
                          <a:effectLst/>
                        </a:rPr>
                        <a:t>test</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400" dirty="0">
                          <a:effectLst/>
                        </a:rPr>
                        <a:t>0.7808</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400" dirty="0">
                          <a:effectLst/>
                        </a:rPr>
                        <a:t>0.8000</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400" dirty="0">
                          <a:effectLst/>
                        </a:rPr>
                        <a:t>0.7821</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US" sz="1400" dirty="0">
                          <a:effectLst/>
                        </a:rPr>
                        <a:t>0.8702</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895614363"/>
                  </a:ext>
                </a:extLst>
              </a:tr>
            </a:tbl>
          </a:graphicData>
        </a:graphic>
      </p:graphicFrame>
      <p:pic>
        <p:nvPicPr>
          <p:cNvPr id="5" name="Picture 4">
            <a:extLst>
              <a:ext uri="{FF2B5EF4-FFF2-40B4-BE49-F238E27FC236}">
                <a16:creationId xmlns:a16="http://schemas.microsoft.com/office/drawing/2014/main" id="{296E4069-4435-4C0D-A9D1-61EE53FC7AE0}"/>
              </a:ext>
            </a:extLst>
          </p:cNvPr>
          <p:cNvPicPr>
            <a:picLocks noChangeAspect="1"/>
          </p:cNvPicPr>
          <p:nvPr/>
        </p:nvPicPr>
        <p:blipFill>
          <a:blip r:embed="rId2"/>
          <a:stretch>
            <a:fillRect/>
          </a:stretch>
        </p:blipFill>
        <p:spPr>
          <a:xfrm>
            <a:off x="5222047" y="1693329"/>
            <a:ext cx="6749820" cy="4165603"/>
          </a:xfrm>
          <a:prstGeom prst="rect">
            <a:avLst/>
          </a:prstGeom>
        </p:spPr>
      </p:pic>
    </p:spTree>
    <p:extLst>
      <p:ext uri="{BB962C8B-B14F-4D97-AF65-F5344CB8AC3E}">
        <p14:creationId xmlns:p14="http://schemas.microsoft.com/office/powerpoint/2010/main" val="791333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Model Comparison Summary</a:t>
            </a:r>
          </a:p>
        </p:txBody>
      </p:sp>
      <p:graphicFrame>
        <p:nvGraphicFramePr>
          <p:cNvPr id="2" name="Table 1">
            <a:extLst>
              <a:ext uri="{FF2B5EF4-FFF2-40B4-BE49-F238E27FC236}">
                <a16:creationId xmlns:a16="http://schemas.microsoft.com/office/drawing/2014/main" id="{DD37C9C5-A561-4032-AA88-F9832F06976C}"/>
              </a:ext>
            </a:extLst>
          </p:cNvPr>
          <p:cNvGraphicFramePr>
            <a:graphicFrameLocks noGrp="1"/>
          </p:cNvGraphicFramePr>
          <p:nvPr>
            <p:extLst>
              <p:ext uri="{D42A27DB-BD31-4B8C-83A1-F6EECF244321}">
                <p14:modId xmlns:p14="http://schemas.microsoft.com/office/powerpoint/2010/main" val="3467718561"/>
              </p:ext>
            </p:extLst>
          </p:nvPr>
        </p:nvGraphicFramePr>
        <p:xfrm>
          <a:off x="273755" y="2105890"/>
          <a:ext cx="5156201" cy="2048300"/>
        </p:xfrm>
        <a:graphic>
          <a:graphicData uri="http://schemas.openxmlformats.org/drawingml/2006/table">
            <a:tbl>
              <a:tblPr/>
              <a:tblGrid>
                <a:gridCol w="1456685">
                  <a:extLst>
                    <a:ext uri="{9D8B030D-6E8A-4147-A177-3AD203B41FA5}">
                      <a16:colId xmlns:a16="http://schemas.microsoft.com/office/drawing/2014/main" val="4120276846"/>
                    </a:ext>
                  </a:extLst>
                </a:gridCol>
                <a:gridCol w="616586">
                  <a:extLst>
                    <a:ext uri="{9D8B030D-6E8A-4147-A177-3AD203B41FA5}">
                      <a16:colId xmlns:a16="http://schemas.microsoft.com/office/drawing/2014/main" val="625361152"/>
                    </a:ext>
                  </a:extLst>
                </a:gridCol>
                <a:gridCol w="781009">
                  <a:extLst>
                    <a:ext uri="{9D8B030D-6E8A-4147-A177-3AD203B41FA5}">
                      <a16:colId xmlns:a16="http://schemas.microsoft.com/office/drawing/2014/main" val="1199213377"/>
                    </a:ext>
                  </a:extLst>
                </a:gridCol>
                <a:gridCol w="544651">
                  <a:extLst>
                    <a:ext uri="{9D8B030D-6E8A-4147-A177-3AD203B41FA5}">
                      <a16:colId xmlns:a16="http://schemas.microsoft.com/office/drawing/2014/main" val="1068718873"/>
                    </a:ext>
                  </a:extLst>
                </a:gridCol>
                <a:gridCol w="883773">
                  <a:extLst>
                    <a:ext uri="{9D8B030D-6E8A-4147-A177-3AD203B41FA5}">
                      <a16:colId xmlns:a16="http://schemas.microsoft.com/office/drawing/2014/main" val="519532465"/>
                    </a:ext>
                  </a:extLst>
                </a:gridCol>
                <a:gridCol w="873497">
                  <a:extLst>
                    <a:ext uri="{9D8B030D-6E8A-4147-A177-3AD203B41FA5}">
                      <a16:colId xmlns:a16="http://schemas.microsoft.com/office/drawing/2014/main" val="1298442905"/>
                    </a:ext>
                  </a:extLst>
                </a:gridCol>
              </a:tblGrid>
              <a:tr h="355667">
                <a:tc>
                  <a:txBody>
                    <a:bodyPr/>
                    <a:lstStyle/>
                    <a:p>
                      <a:pPr algn="l" fontAlgn="b"/>
                      <a:r>
                        <a:rPr lang="en-US" sz="1600" b="1" dirty="0">
                          <a:solidFill>
                            <a:srgbClr val="444444"/>
                          </a:solidFill>
                          <a:effectLst/>
                        </a:rPr>
                        <a:t>Model</a:t>
                      </a:r>
                    </a:p>
                  </a:txBody>
                  <a:tcPr marL="58526" marR="58526" marT="58526" marB="58526"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l" fontAlgn="b"/>
                      <a:r>
                        <a:rPr lang="en-US" sz="1600" b="1" dirty="0">
                          <a:solidFill>
                            <a:srgbClr val="444444"/>
                          </a:solidFill>
                          <a:effectLst/>
                        </a:rPr>
                        <a:t>Stage</a:t>
                      </a:r>
                    </a:p>
                  </a:txBody>
                  <a:tcPr marL="58526" marR="58526" marT="58526" marB="58526"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TPR</a:t>
                      </a:r>
                    </a:p>
                  </a:txBody>
                  <a:tcPr marL="58526" marR="58526" marT="58526" marB="58526"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TNR</a:t>
                      </a:r>
                    </a:p>
                  </a:txBody>
                  <a:tcPr marL="58526" marR="58526" marT="58526" marB="58526"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Accuracy</a:t>
                      </a:r>
                    </a:p>
                  </a:txBody>
                  <a:tcPr marL="58526" marR="58526" marT="58526" marB="58526"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sz="1600" b="1" dirty="0">
                          <a:solidFill>
                            <a:srgbClr val="444444"/>
                          </a:solidFill>
                          <a:effectLst/>
                        </a:rPr>
                        <a:t>F1-Score</a:t>
                      </a:r>
                    </a:p>
                  </a:txBody>
                  <a:tcPr marL="58526" marR="58526" marT="58526" marB="58526"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46498996"/>
                  </a:ext>
                </a:extLst>
              </a:tr>
              <a:tr h="355667">
                <a:tc>
                  <a:txBody>
                    <a:bodyPr/>
                    <a:lstStyle/>
                    <a:p>
                      <a:pPr algn="l" fontAlgn="t"/>
                      <a:r>
                        <a:rPr lang="en-US" sz="1600" dirty="0">
                          <a:effectLst/>
                        </a:rPr>
                        <a:t>logistic</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test</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0.8630</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0.8</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0.8590</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0.9197</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87424880"/>
                  </a:ext>
                </a:extLst>
              </a:tr>
              <a:tr h="355667">
                <a:tc>
                  <a:txBody>
                    <a:bodyPr/>
                    <a:lstStyle/>
                    <a:p>
                      <a:pPr algn="l" fontAlgn="t"/>
                      <a:r>
                        <a:rPr lang="en-US" sz="1600" dirty="0">
                          <a:effectLst/>
                        </a:rPr>
                        <a:t>iterated logistic</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US" sz="1600" dirty="0">
                          <a:effectLst/>
                        </a:rPr>
                        <a:t>test</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0.4795</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1.0</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0.5128</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sz="1600" dirty="0">
                          <a:effectLst/>
                        </a:rPr>
                        <a:t>0.6481</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26201048"/>
                  </a:ext>
                </a:extLst>
              </a:tr>
              <a:tr h="594283">
                <a:tc>
                  <a:txBody>
                    <a:bodyPr/>
                    <a:lstStyle/>
                    <a:p>
                      <a:pPr algn="l" fontAlgn="t"/>
                      <a:r>
                        <a:rPr lang="en-US" sz="1600" dirty="0">
                          <a:effectLst/>
                        </a:rPr>
                        <a:t>iterated logistic (SMOTE)</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test</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0.8630</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0.8</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0.8590</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sz="1600" dirty="0">
                          <a:effectLst/>
                        </a:rPr>
                        <a:t>0.9197</a:t>
                      </a:r>
                    </a:p>
                  </a:txBody>
                  <a:tcPr marL="58526" marR="58526" marT="58526" marB="585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31076647"/>
                  </a:ext>
                </a:extLst>
              </a:tr>
              <a:tr h="355667">
                <a:tc>
                  <a:txBody>
                    <a:bodyPr/>
                    <a:lstStyle/>
                    <a:p>
                      <a:pPr algn="l" fontAlgn="t"/>
                      <a:r>
                        <a:rPr lang="en-US" sz="1600" dirty="0">
                          <a:effectLst/>
                        </a:rPr>
                        <a:t>random forest</a:t>
                      </a:r>
                    </a:p>
                  </a:txBody>
                  <a:tcPr marL="58526" marR="58526" marT="58526" marB="58526">
                    <a:lnL>
                      <a:noFill/>
                    </a:lnL>
                    <a:lnR>
                      <a:noFill/>
                    </a:lnR>
                    <a:lnT w="7620" cap="flat" cmpd="sng" algn="ctr">
                      <a:solidFill>
                        <a:srgbClr val="DDDDDD"/>
                      </a:solidFill>
                      <a:prstDash val="solid"/>
                      <a:round/>
                      <a:headEnd type="none" w="med" len="med"/>
                      <a:tailEnd type="none" w="med" len="med"/>
                    </a:lnT>
                    <a:lnB>
                      <a:noFill/>
                    </a:lnB>
                  </a:tcPr>
                </a:tc>
                <a:tc>
                  <a:txBody>
                    <a:bodyPr/>
                    <a:lstStyle/>
                    <a:p>
                      <a:pPr algn="l" fontAlgn="t"/>
                      <a:r>
                        <a:rPr lang="en-US" sz="1600" dirty="0">
                          <a:effectLst/>
                        </a:rPr>
                        <a:t>test</a:t>
                      </a:r>
                    </a:p>
                  </a:txBody>
                  <a:tcPr marL="58526" marR="58526" marT="58526" marB="58526">
                    <a:lnL>
                      <a:noFill/>
                    </a:lnL>
                    <a:lnR>
                      <a:noFill/>
                    </a:lnR>
                    <a:lnT w="7620" cap="flat" cmpd="sng" algn="ctr">
                      <a:solidFill>
                        <a:srgbClr val="DDDDDD"/>
                      </a:solidFill>
                      <a:prstDash val="solid"/>
                      <a:round/>
                      <a:headEnd type="none" w="med" len="med"/>
                      <a:tailEnd type="none" w="med" len="med"/>
                    </a:lnT>
                    <a:lnB>
                      <a:noFill/>
                    </a:lnB>
                  </a:tcPr>
                </a:tc>
                <a:tc>
                  <a:txBody>
                    <a:bodyPr/>
                    <a:lstStyle/>
                    <a:p>
                      <a:pPr algn="r" fontAlgn="t"/>
                      <a:r>
                        <a:rPr lang="en-US" sz="1600" dirty="0">
                          <a:effectLst/>
                        </a:rPr>
                        <a:t>0.7808</a:t>
                      </a:r>
                    </a:p>
                  </a:txBody>
                  <a:tcPr marL="58526" marR="58526" marT="58526" marB="58526">
                    <a:lnL>
                      <a:noFill/>
                    </a:lnL>
                    <a:lnR>
                      <a:noFill/>
                    </a:lnR>
                    <a:lnT w="7620" cap="flat" cmpd="sng" algn="ctr">
                      <a:solidFill>
                        <a:srgbClr val="DDDDDD"/>
                      </a:solidFill>
                      <a:prstDash val="solid"/>
                      <a:round/>
                      <a:headEnd type="none" w="med" len="med"/>
                      <a:tailEnd type="none" w="med" len="med"/>
                    </a:lnT>
                    <a:lnB>
                      <a:noFill/>
                    </a:lnB>
                  </a:tcPr>
                </a:tc>
                <a:tc>
                  <a:txBody>
                    <a:bodyPr/>
                    <a:lstStyle/>
                    <a:p>
                      <a:pPr algn="r" fontAlgn="t"/>
                      <a:r>
                        <a:rPr lang="en-US" sz="1600" dirty="0">
                          <a:effectLst/>
                        </a:rPr>
                        <a:t>0.8</a:t>
                      </a:r>
                    </a:p>
                  </a:txBody>
                  <a:tcPr marL="58526" marR="58526" marT="58526" marB="58526">
                    <a:lnL>
                      <a:noFill/>
                    </a:lnL>
                    <a:lnR>
                      <a:noFill/>
                    </a:lnR>
                    <a:lnT w="7620" cap="flat" cmpd="sng" algn="ctr">
                      <a:solidFill>
                        <a:srgbClr val="DDDDDD"/>
                      </a:solidFill>
                      <a:prstDash val="solid"/>
                      <a:round/>
                      <a:headEnd type="none" w="med" len="med"/>
                      <a:tailEnd type="none" w="med" len="med"/>
                    </a:lnT>
                    <a:lnB>
                      <a:noFill/>
                    </a:lnB>
                  </a:tcPr>
                </a:tc>
                <a:tc>
                  <a:txBody>
                    <a:bodyPr/>
                    <a:lstStyle/>
                    <a:p>
                      <a:pPr algn="r" fontAlgn="t"/>
                      <a:r>
                        <a:rPr lang="en-US" sz="1600" dirty="0">
                          <a:effectLst/>
                        </a:rPr>
                        <a:t>0.7821</a:t>
                      </a:r>
                    </a:p>
                  </a:txBody>
                  <a:tcPr marL="58526" marR="58526" marT="58526" marB="58526">
                    <a:lnL>
                      <a:noFill/>
                    </a:lnL>
                    <a:lnR>
                      <a:noFill/>
                    </a:lnR>
                    <a:lnT w="7620" cap="flat" cmpd="sng" algn="ctr">
                      <a:solidFill>
                        <a:srgbClr val="DDDDDD"/>
                      </a:solidFill>
                      <a:prstDash val="solid"/>
                      <a:round/>
                      <a:headEnd type="none" w="med" len="med"/>
                      <a:tailEnd type="none" w="med" len="med"/>
                    </a:lnT>
                    <a:lnB>
                      <a:noFill/>
                    </a:lnB>
                  </a:tcPr>
                </a:tc>
                <a:tc>
                  <a:txBody>
                    <a:bodyPr/>
                    <a:lstStyle/>
                    <a:p>
                      <a:pPr algn="r" fontAlgn="t"/>
                      <a:r>
                        <a:rPr lang="en-US" sz="1600" dirty="0">
                          <a:effectLst/>
                        </a:rPr>
                        <a:t>0.8702</a:t>
                      </a:r>
                    </a:p>
                  </a:txBody>
                  <a:tcPr marL="58526" marR="58526" marT="58526" marB="58526">
                    <a:lnL>
                      <a:noFill/>
                    </a:lnL>
                    <a:lnR>
                      <a:noFill/>
                    </a:lnR>
                    <a:lnT w="7620"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2055009461"/>
                  </a:ext>
                </a:extLst>
              </a:tr>
            </a:tbl>
          </a:graphicData>
        </a:graphic>
      </p:graphicFrame>
      <p:sp>
        <p:nvSpPr>
          <p:cNvPr id="4" name="TextBox 3">
            <a:extLst>
              <a:ext uri="{FF2B5EF4-FFF2-40B4-BE49-F238E27FC236}">
                <a16:creationId xmlns:a16="http://schemas.microsoft.com/office/drawing/2014/main" id="{FEF3D5F4-5622-4779-834C-CD3EC1AB263B}"/>
              </a:ext>
            </a:extLst>
          </p:cNvPr>
          <p:cNvSpPr txBox="1"/>
          <p:nvPr/>
        </p:nvSpPr>
        <p:spPr>
          <a:xfrm>
            <a:off x="386644" y="1709856"/>
            <a:ext cx="5370690" cy="369332"/>
          </a:xfrm>
          <a:prstGeom prst="rect">
            <a:avLst/>
          </a:prstGeom>
          <a:noFill/>
        </p:spPr>
        <p:txBody>
          <a:bodyPr wrap="square" rtlCol="0">
            <a:spAutoFit/>
          </a:bodyPr>
          <a:lstStyle/>
          <a:p>
            <a:pPr algn="ctr"/>
            <a:r>
              <a:rPr lang="en-US" dirty="0"/>
              <a:t>Model Summary</a:t>
            </a:r>
          </a:p>
        </p:txBody>
      </p:sp>
      <p:pic>
        <p:nvPicPr>
          <p:cNvPr id="3" name="Picture 2">
            <a:extLst>
              <a:ext uri="{FF2B5EF4-FFF2-40B4-BE49-F238E27FC236}">
                <a16:creationId xmlns:a16="http://schemas.microsoft.com/office/drawing/2014/main" id="{7556BBEB-877E-4429-BAD0-46B54E97D68A}"/>
              </a:ext>
            </a:extLst>
          </p:cNvPr>
          <p:cNvPicPr>
            <a:picLocks noChangeAspect="1"/>
          </p:cNvPicPr>
          <p:nvPr/>
        </p:nvPicPr>
        <p:blipFill>
          <a:blip r:embed="rId2"/>
          <a:stretch>
            <a:fillRect/>
          </a:stretch>
        </p:blipFill>
        <p:spPr>
          <a:xfrm>
            <a:off x="5531555" y="1696416"/>
            <a:ext cx="6561897" cy="4049628"/>
          </a:xfrm>
          <a:prstGeom prst="rect">
            <a:avLst/>
          </a:prstGeom>
        </p:spPr>
      </p:pic>
    </p:spTree>
    <p:extLst>
      <p:ext uri="{BB962C8B-B14F-4D97-AF65-F5344CB8AC3E}">
        <p14:creationId xmlns:p14="http://schemas.microsoft.com/office/powerpoint/2010/main" val="3650263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54EC-BDF5-45AC-8F78-F14EC68BBEFF}"/>
              </a:ext>
            </a:extLst>
          </p:cNvPr>
          <p:cNvSpPr>
            <a:spLocks noGrp="1"/>
          </p:cNvSpPr>
          <p:nvPr>
            <p:ph type="title"/>
          </p:nvPr>
        </p:nvSpPr>
        <p:spPr>
          <a:xfrm>
            <a:off x="838200" y="365126"/>
            <a:ext cx="10515600" cy="741186"/>
          </a:xfrm>
        </p:spPr>
        <p:txBody>
          <a:bodyPr/>
          <a:lstStyle/>
          <a:p>
            <a:r>
              <a:rPr lang="en-US" dirty="0"/>
              <a:t>Outline</a:t>
            </a:r>
          </a:p>
        </p:txBody>
      </p:sp>
      <p:sp>
        <p:nvSpPr>
          <p:cNvPr id="3" name="TextBox 2">
            <a:extLst>
              <a:ext uri="{FF2B5EF4-FFF2-40B4-BE49-F238E27FC236}">
                <a16:creationId xmlns:a16="http://schemas.microsoft.com/office/drawing/2014/main" id="{3FF38A4A-E76F-4C19-8D9F-658F0C224F6B}"/>
              </a:ext>
            </a:extLst>
          </p:cNvPr>
          <p:cNvSpPr txBox="1"/>
          <p:nvPr/>
        </p:nvSpPr>
        <p:spPr>
          <a:xfrm>
            <a:off x="838199" y="1354667"/>
            <a:ext cx="1063131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p>
          <a:p>
            <a:pPr marL="285750" indent="-285750">
              <a:buFont typeface="Arial" panose="020B0604020202020204" pitchFamily="34" charset="0"/>
              <a:buChar char="•"/>
            </a:pPr>
            <a:r>
              <a:rPr lang="en-US" sz="3200" dirty="0"/>
              <a:t>Data Exploration</a:t>
            </a:r>
          </a:p>
          <a:p>
            <a:pPr marL="285750" indent="-285750">
              <a:buFont typeface="Arial" panose="020B0604020202020204" pitchFamily="34" charset="0"/>
              <a:buChar char="•"/>
            </a:pPr>
            <a:r>
              <a:rPr lang="en-US" sz="3200" dirty="0"/>
              <a:t>Modeling</a:t>
            </a:r>
          </a:p>
          <a:p>
            <a:pPr marL="742950" lvl="1" indent="-285750">
              <a:buFont typeface="Arial" panose="020B0604020202020204" pitchFamily="34" charset="0"/>
              <a:buChar char="•"/>
            </a:pPr>
            <a:r>
              <a:rPr lang="en-US" sz="3200" dirty="0"/>
              <a:t>General Logistic Model</a:t>
            </a:r>
          </a:p>
          <a:p>
            <a:pPr marL="742950" lvl="1" indent="-285750">
              <a:buFont typeface="Arial" panose="020B0604020202020204" pitchFamily="34" charset="0"/>
              <a:buChar char="•"/>
            </a:pPr>
            <a:r>
              <a:rPr lang="en-US" sz="3200" dirty="0"/>
              <a:t>Random Forest</a:t>
            </a:r>
          </a:p>
          <a:p>
            <a:pPr marL="285750" indent="-285750">
              <a:buFont typeface="Arial" panose="020B0604020202020204" pitchFamily="34" charset="0"/>
              <a:buChar char="•"/>
            </a:pPr>
            <a:r>
              <a:rPr lang="en-US" sz="3200" dirty="0">
                <a:solidFill>
                  <a:srgbClr val="00B0F0"/>
                </a:solidFill>
              </a:rPr>
              <a:t>Conclusion and Recommendations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81402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Conclusions</a:t>
            </a:r>
          </a:p>
        </p:txBody>
      </p:sp>
      <p:sp>
        <p:nvSpPr>
          <p:cNvPr id="3" name="TextBox 2">
            <a:extLst>
              <a:ext uri="{FF2B5EF4-FFF2-40B4-BE49-F238E27FC236}">
                <a16:creationId xmlns:a16="http://schemas.microsoft.com/office/drawing/2014/main" id="{90F273F4-1C07-4527-AB72-7EFCEE6A0B87}"/>
              </a:ext>
            </a:extLst>
          </p:cNvPr>
          <p:cNvSpPr txBox="1"/>
          <p:nvPr/>
        </p:nvSpPr>
        <p:spPr>
          <a:xfrm>
            <a:off x="575733" y="1444978"/>
            <a:ext cx="10995378" cy="40934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t>The baseline logistic model utilizing all 414 features yielded a model performance of TPR = 0.863, TNR = 0.8, accuracy = 85.9% and F1 score = 91.97%.</a:t>
            </a:r>
          </a:p>
          <a:p>
            <a:pPr marL="285750" indent="-285750">
              <a:spcAft>
                <a:spcPts val="1200"/>
              </a:spcAft>
              <a:buFont typeface="Arial" panose="020B0604020202020204" pitchFamily="34" charset="0"/>
              <a:buChar char="•"/>
            </a:pPr>
            <a:r>
              <a:rPr lang="en-US" sz="2400" dirty="0"/>
              <a:t>A more efficient model with the same predictive power as the baseline model was the iterated logistic model applied to class balanced data which yielded a model performance of TPR = 0.863, TNR = 0.8, accuracy = 85.9% and F1 score = 91.97%, but used only 139 features.</a:t>
            </a:r>
          </a:p>
          <a:p>
            <a:pPr marL="285750" indent="-285750">
              <a:spcAft>
                <a:spcPts val="1200"/>
              </a:spcAft>
              <a:buFont typeface="Arial" panose="020B0604020202020204" pitchFamily="34" charset="0"/>
              <a:buChar char="•"/>
            </a:pPr>
            <a:r>
              <a:rPr lang="en-US" sz="2400" dirty="0"/>
              <a:t>The random forest model performance was slightly lower than the above logistic models (TPR = 0.7808, TNR = 0.8, accuracy = 78.2%, F1 score = 87.0%), but the stability in the model from tuning to test stages suggests the model is a very good runner-up.</a:t>
            </a:r>
          </a:p>
        </p:txBody>
      </p:sp>
    </p:spTree>
    <p:extLst>
      <p:ext uri="{BB962C8B-B14F-4D97-AF65-F5344CB8AC3E}">
        <p14:creationId xmlns:p14="http://schemas.microsoft.com/office/powerpoint/2010/main" val="4123160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Future Recommendations</a:t>
            </a:r>
          </a:p>
        </p:txBody>
      </p:sp>
      <p:sp>
        <p:nvSpPr>
          <p:cNvPr id="3" name="TextBox 2">
            <a:extLst>
              <a:ext uri="{FF2B5EF4-FFF2-40B4-BE49-F238E27FC236}">
                <a16:creationId xmlns:a16="http://schemas.microsoft.com/office/drawing/2014/main" id="{90F273F4-1C07-4527-AB72-7EFCEE6A0B87}"/>
              </a:ext>
            </a:extLst>
          </p:cNvPr>
          <p:cNvSpPr txBox="1"/>
          <p:nvPr/>
        </p:nvSpPr>
        <p:spPr>
          <a:xfrm>
            <a:off x="575733" y="1444978"/>
            <a:ext cx="10995378" cy="440120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The power and utility of random forest was evident in the initial training results, but even using class balanced data and optimizing on the ‘cutoff’ parameter, the model still suffered from over fitting. The next step for this dataset is to apply algorithm ensemble techniques mentioned earlier for addressing class imbalance. In particular XG Boost, an extreme gradient boost algorithm based on trees, is of interest due to its out-of-the-box performance, versatility in tuning parameters and parallel processing capability.</a:t>
            </a:r>
          </a:p>
          <a:p>
            <a:pPr marL="285750" indent="-285750">
              <a:spcAft>
                <a:spcPts val="1200"/>
              </a:spcAft>
              <a:buFont typeface="Arial" panose="020B0604020202020204" pitchFamily="34" charset="0"/>
              <a:buChar char="•"/>
            </a:pPr>
            <a:r>
              <a:rPr lang="en-US" sz="2000" dirty="0"/>
              <a:t>The biggest problem with the current dataset was not having any information about the sensor data. If the physical meaning of the measurements were available it would be possible to perform feature engineering to transform the data based on the underlying physical meaning.</a:t>
            </a:r>
          </a:p>
          <a:p>
            <a:pPr marL="285750" indent="-285750">
              <a:spcAft>
                <a:spcPts val="1200"/>
              </a:spcAft>
              <a:buFont typeface="Arial" panose="020B0604020202020204" pitchFamily="34" charset="0"/>
              <a:buChar char="•"/>
            </a:pPr>
            <a:r>
              <a:rPr lang="en-US" sz="2000" dirty="0"/>
              <a:t>The pass/fail criteria is another unknown. If this criteria was available it would provide additional feature engineering support or suggest additional sub classifications, meaning there may be more than one failure criteria at work which affects which sensors are more relevant for each failure type. The current model assumes the same sensors are important for all failures which is not correct.</a:t>
            </a:r>
          </a:p>
        </p:txBody>
      </p:sp>
    </p:spTree>
    <p:extLst>
      <p:ext uri="{BB962C8B-B14F-4D97-AF65-F5344CB8AC3E}">
        <p14:creationId xmlns:p14="http://schemas.microsoft.com/office/powerpoint/2010/main" val="256390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54EC-BDF5-45AC-8F78-F14EC68BBEFF}"/>
              </a:ext>
            </a:extLst>
          </p:cNvPr>
          <p:cNvSpPr>
            <a:spLocks noGrp="1"/>
          </p:cNvSpPr>
          <p:nvPr>
            <p:ph type="title"/>
          </p:nvPr>
        </p:nvSpPr>
        <p:spPr>
          <a:xfrm>
            <a:off x="838200" y="365126"/>
            <a:ext cx="10515600" cy="741186"/>
          </a:xfrm>
        </p:spPr>
        <p:txBody>
          <a:bodyPr/>
          <a:lstStyle/>
          <a:p>
            <a:r>
              <a:rPr lang="en-US" dirty="0"/>
              <a:t>Major Fabrication Steps in CMOS Processing</a:t>
            </a:r>
          </a:p>
        </p:txBody>
      </p:sp>
      <p:pic>
        <p:nvPicPr>
          <p:cNvPr id="4" name="Picture 3">
            <a:extLst>
              <a:ext uri="{FF2B5EF4-FFF2-40B4-BE49-F238E27FC236}">
                <a16:creationId xmlns:a16="http://schemas.microsoft.com/office/drawing/2014/main" id="{CF2D661E-A4C3-4D9E-A884-B0C772963245}"/>
              </a:ext>
            </a:extLst>
          </p:cNvPr>
          <p:cNvPicPr>
            <a:picLocks noChangeAspect="1"/>
          </p:cNvPicPr>
          <p:nvPr/>
        </p:nvPicPr>
        <p:blipFill rotWithShape="1">
          <a:blip r:embed="rId2">
            <a:extLst>
              <a:ext uri="{28A0092B-C50C-407E-A947-70E740481C1C}">
                <a14:useLocalDpi xmlns:a14="http://schemas.microsoft.com/office/drawing/2010/main" val="0"/>
              </a:ext>
            </a:extLst>
          </a:blip>
          <a:srcRect t="8674"/>
          <a:stretch/>
        </p:blipFill>
        <p:spPr>
          <a:xfrm>
            <a:off x="45154" y="1090372"/>
            <a:ext cx="8128000" cy="5567251"/>
          </a:xfrm>
          <a:prstGeom prst="rect">
            <a:avLst/>
          </a:prstGeom>
        </p:spPr>
      </p:pic>
      <p:sp>
        <p:nvSpPr>
          <p:cNvPr id="5" name="TextBox 4">
            <a:extLst>
              <a:ext uri="{FF2B5EF4-FFF2-40B4-BE49-F238E27FC236}">
                <a16:creationId xmlns:a16="http://schemas.microsoft.com/office/drawing/2014/main" id="{A609EB54-E2DA-4910-8577-BCFF11F9F707}"/>
              </a:ext>
            </a:extLst>
          </p:cNvPr>
          <p:cNvSpPr txBox="1"/>
          <p:nvPr/>
        </p:nvSpPr>
        <p:spPr>
          <a:xfrm>
            <a:off x="7766756" y="1388533"/>
            <a:ext cx="4255911" cy="335476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t>There are dozens to hundreds of fabrication step in a wafer fab flow.</a:t>
            </a:r>
          </a:p>
          <a:p>
            <a:pPr marL="285750" indent="-285750">
              <a:spcAft>
                <a:spcPts val="1200"/>
              </a:spcAft>
              <a:buFont typeface="Arial" panose="020B0604020202020204" pitchFamily="34" charset="0"/>
              <a:buChar char="•"/>
            </a:pPr>
            <a:r>
              <a:rPr lang="en-US" sz="2400" dirty="0"/>
              <a:t>Each step involves equipment fitted with multiple sensors.</a:t>
            </a:r>
          </a:p>
          <a:p>
            <a:pPr marL="285750" indent="-285750">
              <a:spcAft>
                <a:spcPts val="1200"/>
              </a:spcAft>
              <a:buFont typeface="Arial" panose="020B0604020202020204" pitchFamily="34" charset="0"/>
              <a:buChar char="•"/>
            </a:pPr>
            <a:r>
              <a:rPr lang="en-US" sz="2400" dirty="0"/>
              <a:t>Sensor data can be mined to model and predict  final pass/fail wafer status.</a:t>
            </a:r>
          </a:p>
        </p:txBody>
      </p:sp>
    </p:spTree>
    <p:extLst>
      <p:ext uri="{BB962C8B-B14F-4D97-AF65-F5344CB8AC3E}">
        <p14:creationId xmlns:p14="http://schemas.microsoft.com/office/powerpoint/2010/main" val="253523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Yield Defined</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4545AE1-AA88-4F8C-B2F3-086ED136AF92}"/>
                  </a:ext>
                </a:extLst>
              </p:cNvPr>
              <p:cNvSpPr txBox="1"/>
              <p:nvPr/>
            </p:nvSpPr>
            <p:spPr>
              <a:xfrm>
                <a:off x="1115973" y="1657771"/>
                <a:ext cx="2406161" cy="4582152"/>
              </a:xfrm>
              <a:prstGeom prst="rect">
                <a:avLst/>
              </a:prstGeom>
              <a:noFill/>
            </p:spPr>
            <p:txBody>
              <a:bodyPr wrap="square" lIns="0" tIns="0" rIns="0" bIns="0" rtlCol="0">
                <a:spAutoFit/>
              </a:bodyPr>
              <a:lstStyle/>
              <a:p>
                <a:pPr algn="ctr"/>
                <a:r>
                  <a:rPr lang="en-US" sz="2000" b="1" u="sng" dirty="0">
                    <a:latin typeface="Cambria Math" panose="02040503050406030204" pitchFamily="18" charset="0"/>
                  </a:rPr>
                  <a:t>Wafer Yield</a:t>
                </a:r>
              </a:p>
              <a:p>
                <a:pPr algn="ctr"/>
                <a:endParaRPr lang="en-US" sz="800" b="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𝑊</m:t>
                          </m:r>
                        </m:sub>
                      </m:sSub>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𝑊𝑎𝑓𝑒𝑟𝑠</m:t>
                              </m:r>
                            </m:e>
                            <m:sub>
                              <m:r>
                                <a:rPr lang="en-US" sz="2000" b="0" i="1" smtClean="0">
                                  <a:latin typeface="Cambria Math" panose="02040503050406030204" pitchFamily="18" charset="0"/>
                                </a:rPr>
                                <m:t>𝑂𝑢𝑡</m:t>
                              </m:r>
                            </m:sub>
                          </m:sSub>
                        </m:num>
                        <m:den>
                          <m:sSub>
                            <m:sSubPr>
                              <m:ctrlPr>
                                <a:rPr lang="en-US" sz="2000" i="1" smtClean="0">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𝑊𝑎𝑓𝑒𝑟𝑠</m:t>
                              </m:r>
                            </m:e>
                            <m:sub>
                              <m:r>
                                <a:rPr lang="en-US" sz="2000" b="0" i="1" smtClean="0">
                                  <a:latin typeface="Cambria Math" panose="02040503050406030204" pitchFamily="18" charset="0"/>
                                </a:rPr>
                                <m:t>𝑆𝑡𝑎𝑟𝑡𝑒𝑑</m:t>
                              </m:r>
                            </m:sub>
                          </m:sSub>
                        </m:den>
                      </m:f>
                    </m:oMath>
                  </m:oMathPara>
                </a14:m>
                <a:endParaRPr lang="en-US" sz="2000" dirty="0"/>
              </a:p>
              <a:p>
                <a:endParaRPr lang="en-US" sz="1400" i="1" dirty="0">
                  <a:latin typeface="Cambria Math" panose="02040503050406030204" pitchFamily="18" charset="0"/>
                </a:endParaRPr>
              </a:p>
              <a:p>
                <a:pPr algn="ctr"/>
                <a:r>
                  <a:rPr lang="en-US" sz="2000" b="1" u="sng" dirty="0">
                    <a:latin typeface="Cambria Math" panose="02040503050406030204" pitchFamily="18" charset="0"/>
                  </a:rPr>
                  <a:t>Die Yield</a:t>
                </a:r>
              </a:p>
              <a:p>
                <a:pPr algn="ctr"/>
                <a:endParaRPr lang="en-US" sz="800" b="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𝐷</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0" i="1" smtClean="0">
                                  <a:latin typeface="Cambria Math" panose="02040503050406030204" pitchFamily="18" charset="0"/>
                                </a:rPr>
                                <m:t>𝐷𝑖𝑒𝑠</m:t>
                              </m:r>
                            </m:e>
                            <m:sub>
                              <m:r>
                                <a:rPr lang="en-US" sz="2000" i="1">
                                  <a:latin typeface="Cambria Math" panose="02040503050406030204" pitchFamily="18" charset="0"/>
                                </a:rPr>
                                <m:t>𝑂𝑢𝑡</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0" i="1" smtClean="0">
                                  <a:latin typeface="Cambria Math" panose="02040503050406030204" pitchFamily="18" charset="0"/>
                                </a:rPr>
                                <m:t>𝐷𝑖𝑒𝑠</m:t>
                              </m:r>
                            </m:e>
                            <m:sub>
                              <m:r>
                                <a:rPr lang="en-US" sz="2000" i="1">
                                  <a:latin typeface="Cambria Math" panose="02040503050406030204" pitchFamily="18" charset="0"/>
                                </a:rPr>
                                <m:t>𝑆𝑡𝑎𝑟𝑡</m:t>
                              </m:r>
                              <m:r>
                                <a:rPr lang="en-US" sz="2000" b="0" i="1" smtClean="0">
                                  <a:latin typeface="Cambria Math" panose="02040503050406030204" pitchFamily="18" charset="0"/>
                                </a:rPr>
                                <m:t>𝑒𝑑</m:t>
                              </m:r>
                            </m:sub>
                          </m:sSub>
                        </m:den>
                      </m:f>
                    </m:oMath>
                  </m:oMathPara>
                </a14:m>
                <a:endParaRPr lang="en-US" sz="2000" dirty="0"/>
              </a:p>
              <a:p>
                <a:endParaRPr lang="en-US" sz="1400" dirty="0"/>
              </a:p>
              <a:p>
                <a:pPr algn="ctr"/>
                <a:r>
                  <a:rPr lang="en-US" sz="2000" b="1" u="sng" dirty="0">
                    <a:latin typeface="Cambria Math" panose="02040503050406030204" pitchFamily="18" charset="0"/>
                  </a:rPr>
                  <a:t>Chip Yield</a:t>
                </a:r>
              </a:p>
              <a:p>
                <a:pPr algn="ctr"/>
                <a:endParaRPr lang="en-US" sz="800" b="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𝐶</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0" i="1" smtClean="0">
                                  <a:latin typeface="Cambria Math" panose="02040503050406030204" pitchFamily="18" charset="0"/>
                                </a:rPr>
                                <m:t>𝐶h𝑖𝑝𝑠</m:t>
                              </m:r>
                            </m:e>
                            <m:sub>
                              <m:r>
                                <a:rPr lang="en-US" sz="2000" i="1">
                                  <a:latin typeface="Cambria Math" panose="02040503050406030204" pitchFamily="18" charset="0"/>
                                </a:rPr>
                                <m:t>𝑂𝑢𝑡</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0" i="1" smtClean="0">
                                  <a:latin typeface="Cambria Math" panose="02040503050406030204" pitchFamily="18" charset="0"/>
                                </a:rPr>
                                <m:t>𝐶h𝑖𝑝𝑠</m:t>
                              </m:r>
                            </m:e>
                            <m:sub>
                              <m:r>
                                <a:rPr lang="en-US" sz="2000" i="1">
                                  <a:latin typeface="Cambria Math" panose="02040503050406030204" pitchFamily="18" charset="0"/>
                                </a:rPr>
                                <m:t>𝑆𝑡𝑎𝑟𝑡</m:t>
                              </m:r>
                              <m:r>
                                <a:rPr lang="en-US" sz="2000" b="0" i="1" smtClean="0">
                                  <a:latin typeface="Cambria Math" panose="02040503050406030204" pitchFamily="18" charset="0"/>
                                </a:rPr>
                                <m:t>𝑒𝑑</m:t>
                              </m:r>
                            </m:sub>
                          </m:sSub>
                        </m:den>
                      </m:f>
                    </m:oMath>
                  </m:oMathPara>
                </a14:m>
                <a:endParaRPr lang="en-US" sz="2000" dirty="0"/>
              </a:p>
              <a:p>
                <a:endParaRPr lang="en-US" sz="1400" dirty="0"/>
              </a:p>
              <a:p>
                <a:pPr algn="ctr"/>
                <a:r>
                  <a:rPr lang="en-US" sz="2000" b="1" u="sng" dirty="0">
                    <a:latin typeface="Cambria Math" panose="02040503050406030204" pitchFamily="18" charset="0"/>
                  </a:rPr>
                  <a:t>Total Yield</a:t>
                </a:r>
              </a:p>
              <a:p>
                <a:pPr algn="ctr"/>
                <a:endParaRPr lang="en-US" sz="800" b="1" u="sng" dirty="0">
                  <a:latin typeface="Cambria Math" panose="02040503050406030204" pitchFamily="18" charset="0"/>
                </a:endParaRP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𝑇𝑜𝑡𝑎𝑙</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𝑊</m:t>
                        </m:r>
                      </m:sub>
                    </m:sSub>
                  </m:oMath>
                </a14:m>
                <a:r>
                  <a:rPr lang="en-US" sz="2000" dirty="0"/>
                  <a:t> x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𝐷</m:t>
                        </m:r>
                      </m:sub>
                    </m:sSub>
                  </m:oMath>
                </a14:m>
                <a:r>
                  <a:rPr lang="en-US" sz="2000" dirty="0"/>
                  <a:t> x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b="0" i="1" smtClean="0">
                            <a:latin typeface="Cambria Math" panose="02040503050406030204" pitchFamily="18" charset="0"/>
                          </a:rPr>
                          <m:t>𝐶</m:t>
                        </m:r>
                      </m:sub>
                    </m:sSub>
                  </m:oMath>
                </a14:m>
                <a:endParaRPr lang="en-US" sz="2000" dirty="0"/>
              </a:p>
            </p:txBody>
          </p:sp>
        </mc:Choice>
        <mc:Fallback xmlns="">
          <p:sp>
            <p:nvSpPr>
              <p:cNvPr id="2" name="TextBox 1">
                <a:extLst>
                  <a:ext uri="{FF2B5EF4-FFF2-40B4-BE49-F238E27FC236}">
                    <a16:creationId xmlns:a16="http://schemas.microsoft.com/office/drawing/2014/main" id="{94545AE1-AA88-4F8C-B2F3-086ED136AF92}"/>
                  </a:ext>
                </a:extLst>
              </p:cNvPr>
              <p:cNvSpPr txBox="1">
                <a:spLocks noRot="1" noChangeAspect="1" noMove="1" noResize="1" noEditPoints="1" noAdjustHandles="1" noChangeArrowheads="1" noChangeShapeType="1" noTextEdit="1"/>
              </p:cNvSpPr>
              <p:nvPr/>
            </p:nvSpPr>
            <p:spPr>
              <a:xfrm>
                <a:off x="1115973" y="1657771"/>
                <a:ext cx="2406161" cy="4582152"/>
              </a:xfrm>
              <a:prstGeom prst="rect">
                <a:avLst/>
              </a:prstGeom>
              <a:blipFill>
                <a:blip r:embed="rId2"/>
                <a:stretch>
                  <a:fillRect l="-3544" t="-1729" b="-239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1270814-E487-4A00-BA96-7C5B1CFF700A}"/>
              </a:ext>
            </a:extLst>
          </p:cNvPr>
          <p:cNvSpPr txBox="1"/>
          <p:nvPr/>
        </p:nvSpPr>
        <p:spPr>
          <a:xfrm>
            <a:off x="4007556" y="1975556"/>
            <a:ext cx="7463586"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Yield is defined by (#item output / #items started).</a:t>
            </a:r>
          </a:p>
          <a:p>
            <a:pPr marL="285750" indent="-285750">
              <a:lnSpc>
                <a:spcPct val="150000"/>
              </a:lnSpc>
              <a:buFont typeface="Arial" panose="020B0604020202020204" pitchFamily="34" charset="0"/>
              <a:buChar char="•"/>
            </a:pPr>
            <a:r>
              <a:rPr lang="en-US" sz="2400" dirty="0"/>
              <a:t>Fab yield is defined as wafer yield </a:t>
            </a:r>
            <a:r>
              <a:rPr lang="en-US" sz="2400" i="1" dirty="0"/>
              <a:t>x</a:t>
            </a:r>
            <a:r>
              <a:rPr lang="en-US" sz="2400" dirty="0"/>
              <a:t> die yield </a:t>
            </a:r>
            <a:r>
              <a:rPr lang="en-US" sz="2400" i="1" dirty="0"/>
              <a:t>x</a:t>
            </a:r>
            <a:r>
              <a:rPr lang="en-US" sz="2400" dirty="0"/>
              <a:t> chip yield.</a:t>
            </a:r>
          </a:p>
          <a:p>
            <a:pPr marL="285750" indent="-285750">
              <a:lnSpc>
                <a:spcPct val="150000"/>
              </a:lnSpc>
              <a:buFont typeface="Arial" panose="020B0604020202020204" pitchFamily="34" charset="0"/>
              <a:buChar char="•"/>
            </a:pPr>
            <a:r>
              <a:rPr lang="en-US" sz="2400" dirty="0"/>
              <a:t>This project is concerned with wafer yield only.</a:t>
            </a:r>
          </a:p>
        </p:txBody>
      </p:sp>
    </p:spTree>
    <p:extLst>
      <p:ext uri="{BB962C8B-B14F-4D97-AF65-F5344CB8AC3E}">
        <p14:creationId xmlns:p14="http://schemas.microsoft.com/office/powerpoint/2010/main" val="357636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EADDA7C-7693-4E28-9B69-044501CAEBCE}"/>
              </a:ext>
            </a:extLst>
          </p:cNvPr>
          <p:cNvGraphicFramePr>
            <a:graphicFrameLocks/>
          </p:cNvGraphicFramePr>
          <p:nvPr>
            <p:extLst>
              <p:ext uri="{D42A27DB-BD31-4B8C-83A1-F6EECF244321}">
                <p14:modId xmlns:p14="http://schemas.microsoft.com/office/powerpoint/2010/main" val="875704821"/>
              </p:ext>
            </p:extLst>
          </p:nvPr>
        </p:nvGraphicFramePr>
        <p:xfrm>
          <a:off x="623705" y="1651002"/>
          <a:ext cx="7885290" cy="44354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EC64DC1F-519C-494C-9EAB-F8F0CB517B9A}"/>
              </a:ext>
            </a:extLst>
          </p:cNvPr>
          <p:cNvGraphicFramePr>
            <a:graphicFrameLocks noGrp="1"/>
          </p:cNvGraphicFramePr>
          <p:nvPr>
            <p:extLst>
              <p:ext uri="{D42A27DB-BD31-4B8C-83A1-F6EECF244321}">
                <p14:modId xmlns:p14="http://schemas.microsoft.com/office/powerpoint/2010/main" val="239218465"/>
              </p:ext>
            </p:extLst>
          </p:nvPr>
        </p:nvGraphicFramePr>
        <p:xfrm>
          <a:off x="8699914" y="2132101"/>
          <a:ext cx="2739214" cy="1862662"/>
        </p:xfrm>
        <a:graphic>
          <a:graphicData uri="http://schemas.openxmlformats.org/drawingml/2006/table">
            <a:tbl>
              <a:tblPr>
                <a:tableStyleId>{5C22544A-7EE6-4342-B048-85BDC9FD1C3A}</a:tableStyleId>
              </a:tblPr>
              <a:tblGrid>
                <a:gridCol w="2209633">
                  <a:extLst>
                    <a:ext uri="{9D8B030D-6E8A-4147-A177-3AD203B41FA5}">
                      <a16:colId xmlns:a16="http://schemas.microsoft.com/office/drawing/2014/main" val="1974523426"/>
                    </a:ext>
                  </a:extLst>
                </a:gridCol>
                <a:gridCol w="529581">
                  <a:extLst>
                    <a:ext uri="{9D8B030D-6E8A-4147-A177-3AD203B41FA5}">
                      <a16:colId xmlns:a16="http://schemas.microsoft.com/office/drawing/2014/main" val="46254856"/>
                    </a:ext>
                  </a:extLst>
                </a:gridCol>
              </a:tblGrid>
              <a:tr h="262964">
                <a:tc>
                  <a:txBody>
                    <a:bodyPr/>
                    <a:lstStyle/>
                    <a:p>
                      <a:pPr algn="l" fontAlgn="b"/>
                      <a:r>
                        <a:rPr lang="en-US" sz="1600" u="none" strike="noStrike" dirty="0">
                          <a:ln>
                            <a:noFill/>
                          </a:ln>
                          <a:effectLst/>
                        </a:rPr>
                        <a:t># Process Steps</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600" u="none" strike="noStrike" dirty="0">
                          <a:ln>
                            <a:noFill/>
                          </a:ln>
                          <a:effectLst/>
                        </a:rPr>
                        <a:t>225</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7882588"/>
                  </a:ext>
                </a:extLst>
              </a:tr>
              <a:tr h="284878">
                <a:tc>
                  <a:txBody>
                    <a:bodyPr/>
                    <a:lstStyle/>
                    <a:p>
                      <a:pPr algn="l" fontAlgn="b"/>
                      <a:r>
                        <a:rPr lang="en-US" sz="1600" u="none" strike="noStrike" dirty="0">
                          <a:ln>
                            <a:noFill/>
                          </a:ln>
                          <a:effectLst/>
                        </a:rPr>
                        <a:t># Chips / Wafer</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600" u="none" strike="noStrike" dirty="0">
                          <a:ln>
                            <a:noFill/>
                          </a:ln>
                          <a:effectLst/>
                        </a:rPr>
                        <a:t>100</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972250"/>
                  </a:ext>
                </a:extLst>
              </a:tr>
              <a:tr h="262964">
                <a:tc>
                  <a:txBody>
                    <a:bodyPr/>
                    <a:lstStyle/>
                    <a:p>
                      <a:pPr algn="l" fontAlgn="b"/>
                      <a:r>
                        <a:rPr lang="en-US" sz="1600" u="none" strike="noStrike" dirty="0">
                          <a:ln>
                            <a:noFill/>
                          </a:ln>
                          <a:effectLst/>
                        </a:rPr>
                        <a:t>Material [$/wafer]</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600" u="none" strike="noStrike" dirty="0">
                          <a:ln>
                            <a:noFill/>
                          </a:ln>
                          <a:effectLst/>
                        </a:rPr>
                        <a:t>$200 </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2394985"/>
                  </a:ext>
                </a:extLst>
              </a:tr>
              <a:tr h="262964">
                <a:tc>
                  <a:txBody>
                    <a:bodyPr/>
                    <a:lstStyle/>
                    <a:p>
                      <a:pPr algn="l" fontAlgn="b"/>
                      <a:r>
                        <a:rPr lang="en-US" sz="1600" u="none" strike="noStrike" dirty="0">
                          <a:ln>
                            <a:noFill/>
                          </a:ln>
                          <a:effectLst/>
                        </a:rPr>
                        <a:t>Processing [$/wafer/step]</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600" u="none" strike="noStrike" dirty="0">
                          <a:ln>
                            <a:noFill/>
                          </a:ln>
                          <a:effectLst/>
                        </a:rPr>
                        <a:t>$2 </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580494"/>
                  </a:ext>
                </a:extLst>
              </a:tr>
              <a:tr h="262964">
                <a:tc>
                  <a:txBody>
                    <a:bodyPr/>
                    <a:lstStyle/>
                    <a:p>
                      <a:pPr algn="l" fontAlgn="b"/>
                      <a:r>
                        <a:rPr lang="en-US" sz="1600" u="none" strike="noStrike" dirty="0">
                          <a:ln>
                            <a:noFill/>
                          </a:ln>
                          <a:effectLst/>
                        </a:rPr>
                        <a:t>Packaging [$/chip]</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600" u="none" strike="noStrike" dirty="0">
                          <a:ln>
                            <a:noFill/>
                          </a:ln>
                          <a:effectLst/>
                        </a:rPr>
                        <a:t>$2 </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5768519"/>
                  </a:ext>
                </a:extLst>
              </a:tr>
              <a:tr h="262964">
                <a:tc>
                  <a:txBody>
                    <a:bodyPr/>
                    <a:lstStyle/>
                    <a:p>
                      <a:pPr algn="l" fontAlgn="b"/>
                      <a:r>
                        <a:rPr lang="en-US" sz="1600" u="none" strike="noStrike" dirty="0">
                          <a:ln>
                            <a:noFill/>
                          </a:ln>
                          <a:effectLst/>
                        </a:rPr>
                        <a:t>Price  [$/chip]</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600" u="none" strike="noStrike" dirty="0">
                          <a:ln>
                            <a:noFill/>
                          </a:ln>
                          <a:effectLst/>
                        </a:rPr>
                        <a:t>$20 </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5607127"/>
                  </a:ext>
                </a:extLst>
              </a:tr>
              <a:tr h="262964">
                <a:tc>
                  <a:txBody>
                    <a:bodyPr/>
                    <a:lstStyle/>
                    <a:p>
                      <a:pPr algn="l" fontAlgn="b"/>
                      <a:r>
                        <a:rPr lang="en-US" sz="1600" u="none" strike="noStrike" dirty="0">
                          <a:ln>
                            <a:noFill/>
                          </a:ln>
                          <a:effectLst/>
                        </a:rPr>
                        <a:t>wafer starts /day</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600" u="none" strike="noStrike" dirty="0">
                          <a:ln>
                            <a:noFill/>
                          </a:ln>
                          <a:effectLst/>
                        </a:rPr>
                        <a:t>1500</a:t>
                      </a:r>
                      <a:endParaRPr lang="en-US" sz="1600" b="0" i="0" u="none" strike="noStrike" dirty="0">
                        <a:ln>
                          <a:noFill/>
                        </a:ln>
                        <a:solidFill>
                          <a:srgbClr val="000000"/>
                        </a:solidFill>
                        <a:effectLst/>
                        <a:latin typeface="Calibri" panose="020F0502020204030204" pitchFamily="34" charset="0"/>
                      </a:endParaRPr>
                    </a:p>
                  </a:txBody>
                  <a:tcPr marL="10957" marR="10957" marT="109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2940073"/>
                  </a:ext>
                </a:extLst>
              </a:tr>
            </a:tbl>
          </a:graphicData>
        </a:graphic>
      </p:graphicFrame>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Yield Loss Strongly Affects Bottom Line</a:t>
            </a:r>
          </a:p>
        </p:txBody>
      </p:sp>
      <p:sp>
        <p:nvSpPr>
          <p:cNvPr id="3" name="TextBox 2">
            <a:extLst>
              <a:ext uri="{FF2B5EF4-FFF2-40B4-BE49-F238E27FC236}">
                <a16:creationId xmlns:a16="http://schemas.microsoft.com/office/drawing/2014/main" id="{5712DE2E-E35B-467C-A53D-4E6F8CC888DB}"/>
              </a:ext>
            </a:extLst>
          </p:cNvPr>
          <p:cNvSpPr txBox="1"/>
          <p:nvPr/>
        </p:nvSpPr>
        <p:spPr>
          <a:xfrm>
            <a:off x="8575735" y="4289778"/>
            <a:ext cx="3130844"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Assumed daily costs above.</a:t>
            </a:r>
          </a:p>
          <a:p>
            <a:pPr marL="285750" indent="-285750">
              <a:buFont typeface="Arial" panose="020B0604020202020204" pitchFamily="34" charset="0"/>
              <a:buChar char="•"/>
            </a:pPr>
            <a:r>
              <a:rPr lang="en-US" dirty="0"/>
              <a:t>Ignores die &amp; chip yield. </a:t>
            </a:r>
          </a:p>
        </p:txBody>
      </p:sp>
    </p:spTree>
    <p:extLst>
      <p:ext uri="{BB962C8B-B14F-4D97-AF65-F5344CB8AC3E}">
        <p14:creationId xmlns:p14="http://schemas.microsoft.com/office/powerpoint/2010/main" val="119250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54EC-BDF5-45AC-8F78-F14EC68BBEFF}"/>
              </a:ext>
            </a:extLst>
          </p:cNvPr>
          <p:cNvSpPr>
            <a:spLocks noGrp="1"/>
          </p:cNvSpPr>
          <p:nvPr>
            <p:ph type="title"/>
          </p:nvPr>
        </p:nvSpPr>
        <p:spPr>
          <a:xfrm>
            <a:off x="838200" y="365126"/>
            <a:ext cx="10515600" cy="741186"/>
          </a:xfrm>
        </p:spPr>
        <p:txBody>
          <a:bodyPr/>
          <a:lstStyle/>
          <a:p>
            <a:r>
              <a:rPr lang="en-US" dirty="0"/>
              <a:t>Outline</a:t>
            </a:r>
          </a:p>
        </p:txBody>
      </p:sp>
      <p:sp>
        <p:nvSpPr>
          <p:cNvPr id="3" name="TextBox 2">
            <a:extLst>
              <a:ext uri="{FF2B5EF4-FFF2-40B4-BE49-F238E27FC236}">
                <a16:creationId xmlns:a16="http://schemas.microsoft.com/office/drawing/2014/main" id="{3FF38A4A-E76F-4C19-8D9F-658F0C224F6B}"/>
              </a:ext>
            </a:extLst>
          </p:cNvPr>
          <p:cNvSpPr txBox="1"/>
          <p:nvPr/>
        </p:nvSpPr>
        <p:spPr>
          <a:xfrm>
            <a:off x="838199" y="1354667"/>
            <a:ext cx="1063131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p>
          <a:p>
            <a:pPr marL="285750" indent="-285750">
              <a:buFont typeface="Arial" panose="020B0604020202020204" pitchFamily="34" charset="0"/>
              <a:buChar char="•"/>
            </a:pPr>
            <a:r>
              <a:rPr lang="en-US" sz="3200" dirty="0">
                <a:solidFill>
                  <a:srgbClr val="00B0F0"/>
                </a:solidFill>
              </a:rPr>
              <a:t>Data Exploration</a:t>
            </a:r>
          </a:p>
          <a:p>
            <a:pPr marL="285750" indent="-285750">
              <a:buFont typeface="Arial" panose="020B0604020202020204" pitchFamily="34" charset="0"/>
              <a:buChar char="•"/>
            </a:pPr>
            <a:r>
              <a:rPr lang="en-US" sz="3200" dirty="0"/>
              <a:t>Modeling</a:t>
            </a:r>
          </a:p>
          <a:p>
            <a:pPr marL="742950" lvl="1" indent="-285750">
              <a:buFont typeface="Arial" panose="020B0604020202020204" pitchFamily="34" charset="0"/>
              <a:buChar char="•"/>
            </a:pPr>
            <a:r>
              <a:rPr lang="en-US" sz="3200" dirty="0"/>
              <a:t>General Logistic Model</a:t>
            </a:r>
          </a:p>
          <a:p>
            <a:pPr marL="742950" lvl="1" indent="-285750">
              <a:buFont typeface="Arial" panose="020B0604020202020204" pitchFamily="34" charset="0"/>
              <a:buChar char="•"/>
            </a:pPr>
            <a:r>
              <a:rPr lang="en-US" sz="3200" dirty="0"/>
              <a:t>Random Forest</a:t>
            </a:r>
          </a:p>
          <a:p>
            <a:pPr marL="285750" indent="-285750">
              <a:buFont typeface="Arial" panose="020B0604020202020204" pitchFamily="34" charset="0"/>
              <a:buChar char="•"/>
            </a:pPr>
            <a:r>
              <a:rPr lang="en-US" sz="3200" dirty="0"/>
              <a:t>Conclusion and Recommendations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6605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Data Set</a:t>
            </a:r>
          </a:p>
        </p:txBody>
      </p:sp>
      <p:graphicFrame>
        <p:nvGraphicFramePr>
          <p:cNvPr id="4" name="Table 3">
            <a:extLst>
              <a:ext uri="{FF2B5EF4-FFF2-40B4-BE49-F238E27FC236}">
                <a16:creationId xmlns:a16="http://schemas.microsoft.com/office/drawing/2014/main" id="{57FB56E4-99D9-4760-9DE7-B7EBF3577100}"/>
              </a:ext>
            </a:extLst>
          </p:cNvPr>
          <p:cNvGraphicFramePr>
            <a:graphicFrameLocks noGrp="1"/>
          </p:cNvGraphicFramePr>
          <p:nvPr>
            <p:extLst>
              <p:ext uri="{D42A27DB-BD31-4B8C-83A1-F6EECF244321}">
                <p14:modId xmlns:p14="http://schemas.microsoft.com/office/powerpoint/2010/main" val="518925669"/>
              </p:ext>
            </p:extLst>
          </p:nvPr>
        </p:nvGraphicFramePr>
        <p:xfrm>
          <a:off x="812798" y="1731152"/>
          <a:ext cx="3409245" cy="2377440"/>
        </p:xfrm>
        <a:graphic>
          <a:graphicData uri="http://schemas.openxmlformats.org/drawingml/2006/table">
            <a:tbl>
              <a:tblPr/>
              <a:tblGrid>
                <a:gridCol w="1804278">
                  <a:extLst>
                    <a:ext uri="{9D8B030D-6E8A-4147-A177-3AD203B41FA5}">
                      <a16:colId xmlns:a16="http://schemas.microsoft.com/office/drawing/2014/main" val="1327251890"/>
                    </a:ext>
                  </a:extLst>
                </a:gridCol>
                <a:gridCol w="826032">
                  <a:extLst>
                    <a:ext uri="{9D8B030D-6E8A-4147-A177-3AD203B41FA5}">
                      <a16:colId xmlns:a16="http://schemas.microsoft.com/office/drawing/2014/main" val="2951810583"/>
                    </a:ext>
                  </a:extLst>
                </a:gridCol>
                <a:gridCol w="778935">
                  <a:extLst>
                    <a:ext uri="{9D8B030D-6E8A-4147-A177-3AD203B41FA5}">
                      <a16:colId xmlns:a16="http://schemas.microsoft.com/office/drawing/2014/main" val="4213716269"/>
                    </a:ext>
                  </a:extLst>
                </a:gridCol>
              </a:tblGrid>
              <a:tr h="0">
                <a:tc>
                  <a:txBody>
                    <a:bodyPr/>
                    <a:lstStyle/>
                    <a:p>
                      <a:pPr algn="l" fontAlgn="b"/>
                      <a:r>
                        <a:rPr lang="en-US" b="1" dirty="0">
                          <a:solidFill>
                            <a:srgbClr val="444444"/>
                          </a:solidFill>
                          <a:effectLst/>
                        </a:rPr>
                        <a:t>Metric</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b="1" dirty="0">
                          <a:solidFill>
                            <a:srgbClr val="444444"/>
                          </a:solidFill>
                          <a:effectLst/>
                        </a:rPr>
                        <a:t>Initial</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tc>
                  <a:txBody>
                    <a:bodyPr/>
                    <a:lstStyle/>
                    <a:p>
                      <a:pPr algn="r" fontAlgn="b"/>
                      <a:r>
                        <a:rPr lang="en-US" b="1" dirty="0">
                          <a:solidFill>
                            <a:srgbClr val="444444"/>
                          </a:solidFill>
                          <a:effectLst/>
                        </a:rPr>
                        <a:t>Final</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92232968"/>
                  </a:ext>
                </a:extLst>
              </a:tr>
              <a:tr h="0">
                <a:tc>
                  <a:txBody>
                    <a:bodyPr/>
                    <a:lstStyle/>
                    <a:p>
                      <a:pPr algn="l" fontAlgn="t"/>
                      <a:r>
                        <a:rPr lang="en-US" dirty="0">
                          <a:effectLst/>
                        </a:rPr>
                        <a:t># of Variables</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dirty="0">
                          <a:effectLst/>
                        </a:rPr>
                        <a:t>593</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dirty="0">
                          <a:effectLst/>
                        </a:rPr>
                        <a:t>417</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25665286"/>
                  </a:ext>
                </a:extLst>
              </a:tr>
              <a:tr h="0">
                <a:tc>
                  <a:txBody>
                    <a:bodyPr/>
                    <a:lstStyle/>
                    <a:p>
                      <a:pPr algn="l" fontAlgn="t"/>
                      <a:r>
                        <a:rPr lang="en-US" dirty="0">
                          <a:effectLst/>
                        </a:rPr>
                        <a:t># of Observations</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dirty="0">
                          <a:effectLst/>
                        </a:rPr>
                        <a:t>1567</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r" fontAlgn="t"/>
                      <a:r>
                        <a:rPr lang="en-US" dirty="0">
                          <a:effectLst/>
                        </a:rPr>
                        <a:t>1567</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38289171"/>
                  </a:ext>
                </a:extLst>
              </a:tr>
              <a:tr h="0">
                <a:tc>
                  <a:txBody>
                    <a:bodyPr/>
                    <a:lstStyle/>
                    <a:p>
                      <a:pPr algn="l" fontAlgn="t"/>
                      <a:r>
                        <a:rPr lang="en-US" dirty="0">
                          <a:effectLst/>
                        </a:rPr>
                        <a:t># passing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dirty="0">
                          <a:effectLst/>
                        </a:rPr>
                        <a:t>1463</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US" dirty="0">
                          <a:effectLst/>
                        </a:rPr>
                        <a:t>1463</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98517526"/>
                  </a:ext>
                </a:extLst>
              </a:tr>
              <a:tr h="0">
                <a:tc>
                  <a:txBody>
                    <a:bodyPr/>
                    <a:lstStyle/>
                    <a:p>
                      <a:pPr algn="l" fontAlgn="t"/>
                      <a:r>
                        <a:rPr lang="en-US" dirty="0">
                          <a:effectLst/>
                        </a:rPr>
                        <a:t># failing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algn="r" fontAlgn="t"/>
                      <a:r>
                        <a:rPr lang="en-US" dirty="0">
                          <a:effectLst/>
                        </a:rPr>
                        <a:t>104</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algn="r" fontAlgn="t"/>
                      <a:r>
                        <a:rPr lang="en-US" dirty="0">
                          <a:effectLst/>
                        </a:rPr>
                        <a:t>104</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457345435"/>
                  </a:ext>
                </a:extLst>
              </a:tr>
              <a:tr h="0">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 Missings</a:t>
                      </a:r>
                      <a:endParaRPr lang="en-US" sz="1800" b="0" i="0" u="none" strike="noStrike" dirty="0">
                        <a:effectLst/>
                        <a:latin typeface="Arial" panose="020B060402020202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marL="0" algn="r"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4.51</a:t>
                      </a:r>
                      <a:endParaRPr lang="en-US" sz="1800" b="0" i="0" u="none" strike="noStrike" dirty="0">
                        <a:effectLst/>
                        <a:latin typeface="Arial" panose="020B060402020202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marL="0" algn="r"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0</a:t>
                      </a:r>
                      <a:endParaRPr lang="en-US" sz="1800" b="0" i="0" u="none" strike="noStrike" dirty="0">
                        <a:effectLst/>
                        <a:latin typeface="Arial" panose="020B060402020202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79048081"/>
                  </a:ext>
                </a:extLst>
              </a:tr>
            </a:tbl>
          </a:graphicData>
        </a:graphic>
      </p:graphicFrame>
      <p:sp>
        <p:nvSpPr>
          <p:cNvPr id="2" name="TextBox 1">
            <a:extLst>
              <a:ext uri="{FF2B5EF4-FFF2-40B4-BE49-F238E27FC236}">
                <a16:creationId xmlns:a16="http://schemas.microsoft.com/office/drawing/2014/main" id="{50DB5BF0-8A25-4E13-9B84-CDC7AF7D3E18}"/>
              </a:ext>
            </a:extLst>
          </p:cNvPr>
          <p:cNvSpPr txBox="1"/>
          <p:nvPr/>
        </p:nvSpPr>
        <p:spPr>
          <a:xfrm>
            <a:off x="4594578" y="1817511"/>
            <a:ext cx="7337778" cy="4199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SECOM Dataset: </a:t>
            </a:r>
            <a:r>
              <a:rPr lang="en-US" sz="2000" dirty="0">
                <a:hlinkClick r:id="rId2"/>
              </a:rPr>
              <a:t>http://archive.ics.uci.edu/ml/datasets/secom</a:t>
            </a:r>
            <a:endParaRPr lang="en-US" sz="2000" dirty="0"/>
          </a:p>
          <a:p>
            <a:pPr marL="285750" indent="-285750">
              <a:lnSpc>
                <a:spcPct val="150000"/>
              </a:lnSpc>
              <a:buFont typeface="Arial" panose="020B0604020202020204" pitchFamily="34" charset="0"/>
              <a:buChar char="•"/>
            </a:pPr>
            <a:r>
              <a:rPr lang="en-US" sz="2000" dirty="0"/>
              <a:t>Initial dataset:</a:t>
            </a:r>
          </a:p>
          <a:p>
            <a:pPr marL="742950" lvl="1" indent="-285750">
              <a:lnSpc>
                <a:spcPct val="150000"/>
              </a:lnSpc>
              <a:buFont typeface="Arial" panose="020B0604020202020204" pitchFamily="34" charset="0"/>
              <a:buChar char="•"/>
            </a:pPr>
            <a:r>
              <a:rPr lang="en-US" sz="2000" dirty="0"/>
              <a:t>Contains 593 variables, 590 are sensor data.</a:t>
            </a:r>
          </a:p>
          <a:p>
            <a:pPr marL="742950" lvl="1" indent="-285750">
              <a:lnSpc>
                <a:spcPct val="150000"/>
              </a:lnSpc>
              <a:buFont typeface="Arial" panose="020B0604020202020204" pitchFamily="34" charset="0"/>
              <a:buChar char="•"/>
            </a:pPr>
            <a:r>
              <a:rPr lang="en-US" sz="2000" dirty="0"/>
              <a:t>1567 observations – one per wafer.</a:t>
            </a:r>
          </a:p>
          <a:p>
            <a:pPr marL="1200150" lvl="2" indent="-285750">
              <a:lnSpc>
                <a:spcPct val="150000"/>
              </a:lnSpc>
              <a:buFont typeface="Arial" panose="020B0604020202020204" pitchFamily="34" charset="0"/>
              <a:buChar char="•"/>
            </a:pPr>
            <a:r>
              <a:rPr lang="en-US" sz="2000" dirty="0"/>
              <a:t>1463 pass, 104 fail</a:t>
            </a:r>
          </a:p>
          <a:p>
            <a:pPr marL="742950" lvl="1" indent="-285750">
              <a:lnSpc>
                <a:spcPct val="150000"/>
              </a:lnSpc>
              <a:buFont typeface="Arial" panose="020B0604020202020204" pitchFamily="34" charset="0"/>
              <a:buChar char="•"/>
            </a:pPr>
            <a:r>
              <a:rPr lang="en-US" sz="2000" dirty="0"/>
              <a:t>4.51% of data are missing.</a:t>
            </a:r>
          </a:p>
          <a:p>
            <a:pPr marL="285750" indent="-285750">
              <a:lnSpc>
                <a:spcPct val="150000"/>
              </a:lnSpc>
              <a:buFont typeface="Arial" panose="020B0604020202020204" pitchFamily="34" charset="0"/>
              <a:buChar char="•"/>
            </a:pPr>
            <a:r>
              <a:rPr lang="en-US" sz="2000" dirty="0"/>
              <a:t>After data wrangling:</a:t>
            </a:r>
          </a:p>
          <a:p>
            <a:pPr marL="742950" lvl="1" indent="-285750">
              <a:lnSpc>
                <a:spcPct val="150000"/>
              </a:lnSpc>
              <a:buFont typeface="Arial" panose="020B0604020202020204" pitchFamily="34" charset="0"/>
              <a:buChar char="•"/>
            </a:pPr>
            <a:r>
              <a:rPr lang="en-US" sz="2000" dirty="0"/>
              <a:t>417 variables, 414 are sensor data.</a:t>
            </a:r>
          </a:p>
          <a:p>
            <a:pPr marL="742950" lvl="1" indent="-285750">
              <a:lnSpc>
                <a:spcPct val="150000"/>
              </a:lnSpc>
              <a:buFont typeface="Arial" panose="020B0604020202020204" pitchFamily="34" charset="0"/>
              <a:buChar char="•"/>
            </a:pPr>
            <a:r>
              <a:rPr lang="en-US" sz="2000" dirty="0"/>
              <a:t>All missings imputed.</a:t>
            </a:r>
          </a:p>
        </p:txBody>
      </p:sp>
    </p:spTree>
    <p:extLst>
      <p:ext uri="{BB962C8B-B14F-4D97-AF65-F5344CB8AC3E}">
        <p14:creationId xmlns:p14="http://schemas.microsoft.com/office/powerpoint/2010/main" val="344955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07A5ED-C280-4A5E-9114-529604F7C768}"/>
              </a:ext>
            </a:extLst>
          </p:cNvPr>
          <p:cNvSpPr>
            <a:spLocks noGrp="1"/>
          </p:cNvSpPr>
          <p:nvPr>
            <p:ph type="title"/>
          </p:nvPr>
        </p:nvSpPr>
        <p:spPr>
          <a:xfrm>
            <a:off x="838200" y="365126"/>
            <a:ext cx="10515600" cy="741186"/>
          </a:xfrm>
        </p:spPr>
        <p:txBody>
          <a:bodyPr/>
          <a:lstStyle/>
          <a:p>
            <a:r>
              <a:rPr lang="en-US" dirty="0"/>
              <a:t>Sample Sensor Data PDF and Q-Q Plots</a:t>
            </a:r>
          </a:p>
        </p:txBody>
      </p:sp>
      <p:grpSp>
        <p:nvGrpSpPr>
          <p:cNvPr id="2" name="Group 1">
            <a:extLst>
              <a:ext uri="{FF2B5EF4-FFF2-40B4-BE49-F238E27FC236}">
                <a16:creationId xmlns:a16="http://schemas.microsoft.com/office/drawing/2014/main" id="{82ED697A-AB57-42E2-9600-AFBC18859401}"/>
              </a:ext>
            </a:extLst>
          </p:cNvPr>
          <p:cNvGrpSpPr/>
          <p:nvPr/>
        </p:nvGrpSpPr>
        <p:grpSpPr>
          <a:xfrm>
            <a:off x="324325" y="1444267"/>
            <a:ext cx="7826253" cy="5008687"/>
            <a:chOff x="324325" y="1444267"/>
            <a:chExt cx="8232079" cy="5268410"/>
          </a:xfrm>
        </p:grpSpPr>
        <p:pic>
          <p:nvPicPr>
            <p:cNvPr id="9" name="Picture 8">
              <a:extLst>
                <a:ext uri="{FF2B5EF4-FFF2-40B4-BE49-F238E27FC236}">
                  <a16:creationId xmlns:a16="http://schemas.microsoft.com/office/drawing/2014/main" id="{AB4200E4-BAC5-48F8-9CCA-1F55BBAD8BA0}"/>
                </a:ext>
              </a:extLst>
            </p:cNvPr>
            <p:cNvPicPr>
              <a:picLocks noChangeAspect="1"/>
            </p:cNvPicPr>
            <p:nvPr/>
          </p:nvPicPr>
          <p:blipFill>
            <a:blip r:embed="rId2"/>
            <a:stretch>
              <a:fillRect/>
            </a:stretch>
          </p:blipFill>
          <p:spPr>
            <a:xfrm>
              <a:off x="324325" y="1444267"/>
              <a:ext cx="4059765" cy="2505456"/>
            </a:xfrm>
            <a:prstGeom prst="rect">
              <a:avLst/>
            </a:prstGeom>
          </p:spPr>
        </p:pic>
        <p:pic>
          <p:nvPicPr>
            <p:cNvPr id="10" name="Picture 9">
              <a:extLst>
                <a:ext uri="{FF2B5EF4-FFF2-40B4-BE49-F238E27FC236}">
                  <a16:creationId xmlns:a16="http://schemas.microsoft.com/office/drawing/2014/main" id="{DA23D524-42E3-4AA9-AAC1-81396823471C}"/>
                </a:ext>
              </a:extLst>
            </p:cNvPr>
            <p:cNvPicPr>
              <a:picLocks noChangeAspect="1"/>
            </p:cNvPicPr>
            <p:nvPr/>
          </p:nvPicPr>
          <p:blipFill>
            <a:blip r:embed="rId3"/>
            <a:stretch>
              <a:fillRect/>
            </a:stretch>
          </p:blipFill>
          <p:spPr>
            <a:xfrm>
              <a:off x="324325" y="4207221"/>
              <a:ext cx="4059765" cy="2505456"/>
            </a:xfrm>
            <a:prstGeom prst="rect">
              <a:avLst/>
            </a:prstGeom>
          </p:spPr>
        </p:pic>
        <p:pic>
          <p:nvPicPr>
            <p:cNvPr id="11" name="Picture 10">
              <a:extLst>
                <a:ext uri="{FF2B5EF4-FFF2-40B4-BE49-F238E27FC236}">
                  <a16:creationId xmlns:a16="http://schemas.microsoft.com/office/drawing/2014/main" id="{DD628BFA-809F-489B-A8F7-0B9CBFC1F819}"/>
                </a:ext>
              </a:extLst>
            </p:cNvPr>
            <p:cNvPicPr>
              <a:picLocks noChangeAspect="1"/>
            </p:cNvPicPr>
            <p:nvPr/>
          </p:nvPicPr>
          <p:blipFill>
            <a:blip r:embed="rId4"/>
            <a:stretch>
              <a:fillRect/>
            </a:stretch>
          </p:blipFill>
          <p:spPr>
            <a:xfrm>
              <a:off x="4496639" y="1444267"/>
              <a:ext cx="4059765" cy="2505456"/>
            </a:xfrm>
            <a:prstGeom prst="rect">
              <a:avLst/>
            </a:prstGeom>
          </p:spPr>
        </p:pic>
        <p:pic>
          <p:nvPicPr>
            <p:cNvPr id="13" name="Picture 12">
              <a:extLst>
                <a:ext uri="{FF2B5EF4-FFF2-40B4-BE49-F238E27FC236}">
                  <a16:creationId xmlns:a16="http://schemas.microsoft.com/office/drawing/2014/main" id="{FCD781CF-80E8-49DF-9037-AEDED2E5EA4B}"/>
                </a:ext>
              </a:extLst>
            </p:cNvPr>
            <p:cNvPicPr>
              <a:picLocks noChangeAspect="1"/>
            </p:cNvPicPr>
            <p:nvPr/>
          </p:nvPicPr>
          <p:blipFill>
            <a:blip r:embed="rId5"/>
            <a:stretch>
              <a:fillRect/>
            </a:stretch>
          </p:blipFill>
          <p:spPr>
            <a:xfrm>
              <a:off x="4496639" y="4207220"/>
              <a:ext cx="4059765" cy="2505456"/>
            </a:xfrm>
            <a:prstGeom prst="rect">
              <a:avLst/>
            </a:prstGeom>
          </p:spPr>
        </p:pic>
      </p:grpSp>
      <p:sp>
        <p:nvSpPr>
          <p:cNvPr id="8" name="TextBox 7">
            <a:extLst>
              <a:ext uri="{FF2B5EF4-FFF2-40B4-BE49-F238E27FC236}">
                <a16:creationId xmlns:a16="http://schemas.microsoft.com/office/drawing/2014/main" id="{1A97498F-49F2-42FA-B564-EBE93876BAE9}"/>
              </a:ext>
            </a:extLst>
          </p:cNvPr>
          <p:cNvSpPr txBox="1"/>
          <p:nvPr/>
        </p:nvSpPr>
        <p:spPr>
          <a:xfrm>
            <a:off x="8334252" y="1444267"/>
            <a:ext cx="3533423" cy="3016210"/>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t>Sensor V3 PDF exhibits “normal” behavior.</a:t>
            </a:r>
          </a:p>
          <a:p>
            <a:pPr marL="285750" indent="-285750">
              <a:spcAft>
                <a:spcPts val="1800"/>
              </a:spcAft>
              <a:buFont typeface="Arial" panose="020B0604020202020204" pitchFamily="34" charset="0"/>
              <a:buChar char="•"/>
            </a:pPr>
            <a:r>
              <a:rPr lang="en-US" sz="2000" dirty="0"/>
              <a:t>Q-Q plot linear behavior between z = +/-1.96 treated as normal distribution.</a:t>
            </a:r>
          </a:p>
          <a:p>
            <a:pPr marL="285750" indent="-285750">
              <a:spcAft>
                <a:spcPts val="1800"/>
              </a:spcAft>
              <a:buFont typeface="Arial" panose="020B0604020202020204" pitchFamily="34" charset="0"/>
              <a:buChar char="•"/>
            </a:pPr>
            <a:r>
              <a:rPr lang="en-US" sz="2000" dirty="0"/>
              <a:t>Bimodal distributions treated as normal based on this criteria. </a:t>
            </a:r>
          </a:p>
        </p:txBody>
      </p:sp>
    </p:spTree>
    <p:extLst>
      <p:ext uri="{BB962C8B-B14F-4D97-AF65-F5344CB8AC3E}">
        <p14:creationId xmlns:p14="http://schemas.microsoft.com/office/powerpoint/2010/main" val="984900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1769</Words>
  <Application>Microsoft Office PowerPoint</Application>
  <PresentationFormat>Widescreen</PresentationFormat>
  <Paragraphs>439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Predicting Semiconductor Wafer Failures From Process Equipment Sensor Data</vt:lpstr>
      <vt:lpstr>Outline</vt:lpstr>
      <vt:lpstr>Semiconductors Drive the IoT Industry</vt:lpstr>
      <vt:lpstr>Major Fabrication Steps in CMOS Processing</vt:lpstr>
      <vt:lpstr>Yield Defined</vt:lpstr>
      <vt:lpstr>Yield Loss Strongly Affects Bottom Line</vt:lpstr>
      <vt:lpstr>Outline</vt:lpstr>
      <vt:lpstr>Data Set</vt:lpstr>
      <vt:lpstr>Sample Sensor Data PDF and Q-Q Plots</vt:lpstr>
      <vt:lpstr>Sensor Data PDF and Q-Q Plots</vt:lpstr>
      <vt:lpstr>Scatter Plots and Correlogram (abbreviated)</vt:lpstr>
      <vt:lpstr>Correlogram (all features)</vt:lpstr>
      <vt:lpstr>Dependent Variable – Regressor Correlations</vt:lpstr>
      <vt:lpstr>Outline</vt:lpstr>
      <vt:lpstr>Logistic Regression Model Performance</vt:lpstr>
      <vt:lpstr>Receiver operating characteristic (ROC) Analysis</vt:lpstr>
      <vt:lpstr>Outline</vt:lpstr>
      <vt:lpstr>Baseline Logistic Regression Modeling Flow</vt:lpstr>
      <vt:lpstr>Data Split</vt:lpstr>
      <vt:lpstr>Baseline Model – Generalized Linear Model</vt:lpstr>
      <vt:lpstr>Baseline Model - Tuning</vt:lpstr>
      <vt:lpstr>Baseline Model – Performance</vt:lpstr>
      <vt:lpstr>Iterative Logistic Regression Modeling Flow</vt:lpstr>
      <vt:lpstr>Iterative Logistic Regression – Summary</vt:lpstr>
      <vt:lpstr>Class Balanced Iterative Logistic Regression Modeling Flow</vt:lpstr>
      <vt:lpstr>Class Balanced Iterative Logistic Regression - Summary</vt:lpstr>
      <vt:lpstr>Outline</vt:lpstr>
      <vt:lpstr>Random Forest Modeling Flow</vt:lpstr>
      <vt:lpstr>Parameter Trends – Training Data</vt:lpstr>
      <vt:lpstr>Parameter Sensitivity Plots – Tuning Data</vt:lpstr>
      <vt:lpstr>Random Forest Model Tuning</vt:lpstr>
      <vt:lpstr>Random Forest - Summary</vt:lpstr>
      <vt:lpstr>Model Comparison Summary</vt:lpstr>
      <vt:lpstr>Outline</vt:lpstr>
      <vt:lpstr>Conclusions</vt:lpstr>
      <vt:lpstr>Future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Semiconductor Wafer Failures by Modeling Equipment Sensor Data</dc:title>
  <dc:creator>John Campi</dc:creator>
  <cp:lastModifiedBy>John Campi</cp:lastModifiedBy>
  <cp:revision>135</cp:revision>
  <dcterms:created xsi:type="dcterms:W3CDTF">2019-03-08T15:55:07Z</dcterms:created>
  <dcterms:modified xsi:type="dcterms:W3CDTF">2019-03-13T00:11:36Z</dcterms:modified>
</cp:coreProperties>
</file>