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73"/>
  </p:notesMasterIdLst>
  <p:handoutMasterIdLst>
    <p:handoutMasterId r:id="rId74"/>
  </p:handoutMasterIdLst>
  <p:sldIdLst>
    <p:sldId id="256" r:id="rId3"/>
    <p:sldId id="265" r:id="rId4"/>
    <p:sldId id="337" r:id="rId5"/>
    <p:sldId id="267" r:id="rId6"/>
    <p:sldId id="282" r:id="rId7"/>
    <p:sldId id="322" r:id="rId8"/>
    <p:sldId id="325" r:id="rId9"/>
    <p:sldId id="324" r:id="rId10"/>
    <p:sldId id="316" r:id="rId11"/>
    <p:sldId id="317" r:id="rId12"/>
    <p:sldId id="326" r:id="rId13"/>
    <p:sldId id="269" r:id="rId14"/>
    <p:sldId id="309" r:id="rId15"/>
    <p:sldId id="319" r:id="rId16"/>
    <p:sldId id="318" r:id="rId17"/>
    <p:sldId id="330" r:id="rId18"/>
    <p:sldId id="266" r:id="rId19"/>
    <p:sldId id="313" r:id="rId20"/>
    <p:sldId id="283" r:id="rId21"/>
    <p:sldId id="320" r:id="rId22"/>
    <p:sldId id="285" r:id="rId23"/>
    <p:sldId id="327" r:id="rId24"/>
    <p:sldId id="303" r:id="rId25"/>
    <p:sldId id="288" r:id="rId26"/>
    <p:sldId id="290" r:id="rId27"/>
    <p:sldId id="328" r:id="rId28"/>
    <p:sldId id="273" r:id="rId29"/>
    <p:sldId id="315" r:id="rId30"/>
    <p:sldId id="331" r:id="rId31"/>
    <p:sldId id="302" r:id="rId32"/>
    <p:sldId id="311" r:id="rId33"/>
    <p:sldId id="291" r:id="rId34"/>
    <p:sldId id="292" r:id="rId35"/>
    <p:sldId id="338" r:id="rId36"/>
    <p:sldId id="329" r:id="rId37"/>
    <p:sldId id="332" r:id="rId38"/>
    <p:sldId id="270" r:id="rId39"/>
    <p:sldId id="336" r:id="rId40"/>
    <p:sldId id="271" r:id="rId41"/>
    <p:sldId id="272" r:id="rId42"/>
    <p:sldId id="306" r:id="rId43"/>
    <p:sldId id="339" r:id="rId44"/>
    <p:sldId id="274" r:id="rId45"/>
    <p:sldId id="279" r:id="rId46"/>
    <p:sldId id="280" r:id="rId47"/>
    <p:sldId id="294" r:id="rId48"/>
    <p:sldId id="275" r:id="rId49"/>
    <p:sldId id="293" r:id="rId50"/>
    <p:sldId id="312" r:id="rId51"/>
    <p:sldId id="340" r:id="rId52"/>
    <p:sldId id="341" r:id="rId53"/>
    <p:sldId id="277" r:id="rId54"/>
    <p:sldId id="333" r:id="rId55"/>
    <p:sldId id="342" r:id="rId56"/>
    <p:sldId id="349" r:id="rId57"/>
    <p:sldId id="343" r:id="rId58"/>
    <p:sldId id="345" r:id="rId59"/>
    <p:sldId id="344" r:id="rId60"/>
    <p:sldId id="346" r:id="rId61"/>
    <p:sldId id="347" r:id="rId62"/>
    <p:sldId id="295" r:id="rId63"/>
    <p:sldId id="348" r:id="rId64"/>
    <p:sldId id="335" r:id="rId65"/>
    <p:sldId id="298" r:id="rId66"/>
    <p:sldId id="307" r:id="rId67"/>
    <p:sldId id="299" r:id="rId68"/>
    <p:sldId id="300" r:id="rId69"/>
    <p:sldId id="314" r:id="rId70"/>
    <p:sldId id="301" r:id="rId71"/>
    <p:sldId id="308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5E7"/>
    <a:srgbClr val="E6F2DE"/>
    <a:srgbClr val="E2F0D8"/>
    <a:srgbClr val="E2ECD8"/>
    <a:srgbClr val="E8F0E0"/>
    <a:srgbClr val="ECF3E5"/>
    <a:srgbClr val="000000"/>
    <a:srgbClr val="33CC33"/>
    <a:srgbClr val="E3EDDA"/>
    <a:srgbClr val="DC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3" autoAdjust="0"/>
    <p:restoredTop sz="84379" autoAdjust="0"/>
  </p:normalViewPr>
  <p:slideViewPr>
    <p:cSldViewPr snapToGrid="0">
      <p:cViewPr varScale="1">
        <p:scale>
          <a:sx n="85" d="100"/>
          <a:sy n="85" d="100"/>
        </p:scale>
        <p:origin x="-94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9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interSettings" Target="printerSettings/printerSettings1.bin"/><Relationship Id="rId76" Type="http://schemas.openxmlformats.org/officeDocument/2006/relationships/commentAuthors" Target="commentAuthors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C1833-9FA6-4B29-808B-A4D7358C1C77}" type="datetimeFigureOut">
              <a:rPr lang="pt-BR" smtClean="0"/>
              <a:t>4/9/15</a:t>
            </a:fld>
            <a:endParaRPr lang="pt-B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8BA10-35C4-4E1F-8BDE-70B18ADE44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88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faostat.fao.org/site/567/DesktopDefault.aspx?PageID=567%23ancor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faostat.fao.org/site/567/DesktopDefault.aspx?PageID=567%23anco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</a:t>
            </a:r>
            <a:r>
              <a:rPr lang="pt-BR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necessário facilitar a representação e comunicação do 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conhecimento dos especialistas do domínio e os especialistas em TI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92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</a:t>
            </a:r>
            <a:r>
              <a:rPr lang="pt-BR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necessário facilitar a representação e comunicação, também existe uma equipe focada na </a:t>
            </a:r>
            <a:r>
              <a:rPr lang="pt-BR" sz="1200" baseline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</a:t>
            </a:r>
            <a:r>
              <a:rPr lang="pt-BR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baseline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referençasão</a:t>
            </a:r>
            <a:r>
              <a:rPr lang="pt-BR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56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conceito</a:t>
            </a:r>
            <a:r>
              <a:rPr lang="pt-BR" baseline="0" dirty="0" smtClean="0"/>
              <a:t> fundamental do sistema são os indicadores os quais dependem do mais relevante segundo o critério do avaliador e do contexto produtivo, tendo incontáveis possibilidades, no desenvolvimento do projeto a quantidade total de indicadores têm mudado de 67 para 39 e atualmente se está reduzindo a quantidade para facilitar sua </a:t>
            </a:r>
            <a:r>
              <a:rPr lang="pt-BR" baseline="0" dirty="0" err="1" smtClean="0"/>
              <a:t>aplição</a:t>
            </a:r>
            <a:r>
              <a:rPr lang="pt-BR" baseline="0" dirty="0" smtClean="0"/>
              <a:t> em um conjunto de usinas da região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5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deve ser</a:t>
            </a:r>
            <a:r>
              <a:rPr lang="pt-BR" baseline="0" dirty="0" smtClean="0"/>
              <a:t> 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adaptável às mudanças do domínio, tanto na base conceitual como nas</a:t>
            </a:r>
            <a:r>
              <a:rPr lang="pt-BR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interfaces gráficas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9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projeto foi</a:t>
            </a:r>
            <a:r>
              <a:rPr lang="pt-BR" baseline="0" dirty="0" smtClean="0"/>
              <a:t> dividido no levantamento do conhecimento do domínio que permitiu a construção da base de conhecimento e das recomendações o qual está a cargo dos especialistas, o desenvolvimento do sistema </a:t>
            </a:r>
            <a:r>
              <a:rPr lang="pt-BR" baseline="0" dirty="0" err="1" smtClean="0"/>
              <a:t>SustenAgro</a:t>
            </a:r>
            <a:r>
              <a:rPr lang="pt-BR" baseline="0" dirty="0" smtClean="0"/>
              <a:t> que está a cargo da equipe de TI, na qual meu trabalho vai estar focado nas interfaces </a:t>
            </a:r>
            <a:r>
              <a:rPr lang="pt-BR" baseline="0" dirty="0" err="1" smtClean="0"/>
              <a:t>graficas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8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deve ser</a:t>
            </a:r>
            <a:r>
              <a:rPr lang="pt-BR" baseline="0" dirty="0" smtClean="0"/>
              <a:t> 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adaptável às mudanças do domínio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4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áreas do conhecimento envolvidas no desenvolvimento da presente pesquisa são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São aplicáveis em todas as áreas do conhecimento e pelo</a:t>
            </a:r>
            <a:r>
              <a:rPr lang="pt-BR" baseline="0" dirty="0" smtClean="0"/>
              <a:t> geral usam técnicas estatísticas ou de inteligência artificial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50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SAD combinam as habilidades dos especialistas (humanos) à capacidade dos computadores de acessar uma vasta quantidade de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Lu, </a:t>
            </a:r>
            <a:r>
              <a:rPr lang="pt-BR" dirty="0" err="1" smtClean="0"/>
              <a:t>Jinwei</a:t>
            </a:r>
            <a:r>
              <a:rPr lang="pt-BR" dirty="0" smtClean="0"/>
              <a:t>; Clive Roberts; Karl Lang; Alan </a:t>
            </a:r>
            <a:r>
              <a:rPr lang="pt-BR" dirty="0" err="1" smtClean="0"/>
              <a:t>Stirling</a:t>
            </a:r>
            <a:r>
              <a:rPr lang="pt-BR" dirty="0" smtClean="0"/>
              <a:t> </a:t>
            </a:r>
            <a:r>
              <a:rPr lang="pt-BR" dirty="0" err="1" smtClean="0"/>
              <a:t>und</a:t>
            </a:r>
            <a:r>
              <a:rPr lang="pt-BR" dirty="0" smtClean="0"/>
              <a:t> Keith </a:t>
            </a:r>
            <a:r>
              <a:rPr lang="pt-BR" dirty="0" err="1" smtClean="0"/>
              <a:t>Madelin</a:t>
            </a:r>
            <a:r>
              <a:rPr lang="pt-BR" dirty="0" smtClean="0"/>
              <a:t> (2006): The 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Semantic</a:t>
            </a:r>
            <a:r>
              <a:rPr lang="pt-BR" dirty="0" smtClean="0"/>
              <a:t> Web Technologies for Railway </a:t>
            </a:r>
            <a:r>
              <a:rPr lang="pt-BR" dirty="0" err="1" smtClean="0"/>
              <a:t>Decision</a:t>
            </a:r>
            <a:r>
              <a:rPr lang="pt-BR" dirty="0" smtClean="0"/>
              <a:t> </a:t>
            </a:r>
            <a:r>
              <a:rPr lang="pt-BR" dirty="0" err="1" smtClean="0"/>
              <a:t>Support</a:t>
            </a:r>
            <a:r>
              <a:rPr lang="pt-BR" dirty="0" smtClean="0"/>
              <a:t>. In: </a:t>
            </a:r>
            <a:r>
              <a:rPr lang="pt-BR" dirty="0" err="1" smtClean="0"/>
              <a:t>Intelligent</a:t>
            </a:r>
            <a:r>
              <a:rPr lang="pt-BR" dirty="0" smtClean="0"/>
              <a:t> </a:t>
            </a:r>
            <a:r>
              <a:rPr lang="pt-BR" dirty="0" err="1" smtClean="0"/>
              <a:t>Decision-making</a:t>
            </a:r>
            <a:r>
              <a:rPr lang="pt-BR" dirty="0" smtClean="0"/>
              <a:t> </a:t>
            </a:r>
            <a:r>
              <a:rPr lang="pt-BR" dirty="0" err="1" smtClean="0"/>
              <a:t>Support</a:t>
            </a:r>
            <a:r>
              <a:rPr lang="pt-BR" dirty="0" smtClean="0"/>
              <a:t> Systems, Springer, S. 321–337.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2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9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Este esquema de exemplo é</a:t>
            </a:r>
            <a:r>
              <a:rPr lang="pt-BR" baseline="0" dirty="0" smtClean="0"/>
              <a:t> muito similar ao esquema de </a:t>
            </a:r>
            <a:r>
              <a:rPr lang="pt-BR" baseline="0" dirty="0" err="1" smtClean="0"/>
              <a:t>sustenAgro</a:t>
            </a:r>
            <a:r>
              <a:rPr lang="pt-BR" baseline="0" dirty="0" smtClean="0"/>
              <a:t> porque leva os dados que são representados por modelos a uma camada de mais alto </a:t>
            </a:r>
            <a:r>
              <a:rPr lang="pt-BR" baseline="0" dirty="0" err="1" smtClean="0"/>
              <a:t>nivel</a:t>
            </a:r>
            <a:r>
              <a:rPr lang="pt-BR" baseline="0" dirty="0" smtClean="0"/>
              <a:t> chamada gestão do conhecimento a qual é apresentada por meio de interfaces de usuário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42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Fowler, Martin (2010): Domain-</a:t>
            </a:r>
            <a:r>
              <a:rPr lang="pt-BR" dirty="0" err="1" smtClean="0"/>
              <a:t>speciﬁc</a:t>
            </a:r>
            <a:r>
              <a:rPr lang="pt-BR" dirty="0" smtClean="0"/>
              <a:t> </a:t>
            </a:r>
            <a:r>
              <a:rPr lang="pt-BR" dirty="0" err="1" smtClean="0"/>
              <a:t>languages</a:t>
            </a:r>
            <a:r>
              <a:rPr lang="pt-BR" dirty="0" smtClean="0"/>
              <a:t>. Pearson </a:t>
            </a:r>
            <a:r>
              <a:rPr lang="pt-BR" dirty="0" err="1" smtClean="0"/>
              <a:t>Education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autor Fowler (2010) diz que programadores instruem o computador no que ele deve fazer, pois já entendem a maneira dele trabalhar, mas com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DSLs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feito o inverso: o computador começa a entender o que o programador (usuário) escreve.</a:t>
            </a:r>
          </a:p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Fowler, Martin (2010): Domain-</a:t>
            </a:r>
            <a:r>
              <a:rPr lang="pt-BR" dirty="0" err="1" smtClean="0"/>
              <a:t>speciﬁc</a:t>
            </a:r>
            <a:r>
              <a:rPr lang="pt-BR" dirty="0" smtClean="0"/>
              <a:t> </a:t>
            </a:r>
            <a:r>
              <a:rPr lang="pt-BR" dirty="0" err="1" smtClean="0"/>
              <a:t>languages</a:t>
            </a:r>
            <a:r>
              <a:rPr lang="pt-BR" dirty="0" smtClean="0"/>
              <a:t>. Pearson </a:t>
            </a:r>
            <a:r>
              <a:rPr lang="pt-BR" dirty="0" err="1" smtClean="0"/>
              <a:t>Education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autor Fowler (2010) diz que programadores instruem o computador no que ele deve fazer, pois já entendem a maneira dele trabalhar, mas com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DSLs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feito o inverso: o computador começa a entender o que o programador (usuário) escreve.</a:t>
            </a:r>
          </a:p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1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web semântica tem como objetivo incorporar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signiﬁcado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às informações presentes na web, criando um ambiente onde agentes de software e usuários possam trabalhar de forma cooperativa e entender o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signiﬁcado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(sentido) presente nos dados. (Brandão e de Lucena, 2002).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Brandão, </a:t>
            </a:r>
            <a:r>
              <a:rPr lang="pt-BR" dirty="0" err="1" smtClean="0"/>
              <a:t>Anarosa</a:t>
            </a:r>
            <a:r>
              <a:rPr lang="pt-BR" dirty="0" smtClean="0"/>
              <a:t> Alves Franco </a:t>
            </a:r>
            <a:r>
              <a:rPr lang="pt-BR" dirty="0" err="1" smtClean="0"/>
              <a:t>und</a:t>
            </a:r>
            <a:r>
              <a:rPr lang="pt-BR" dirty="0" smtClean="0"/>
              <a:t> Carlos José Pereira de Lucena (2002): Uma Introdução à engenharia de ontologias no contexto da web semântica. 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99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</a:t>
            </a:r>
            <a:r>
              <a:rPr lang="pt-BR" baseline="0" dirty="0" smtClean="0"/>
              <a:t> uma família de especificações da World </a:t>
            </a:r>
            <a:r>
              <a:rPr lang="pt-BR" baseline="0" dirty="0" err="1" smtClean="0"/>
              <a:t>Wide</a:t>
            </a:r>
            <a:r>
              <a:rPr lang="pt-BR" baseline="0" dirty="0" smtClean="0"/>
              <a:t> Web Consortium W3C,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3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 linguagem foi projetada para aplicações que necessitam processar o conteúdo da informação em vez de apenas apresentar informações</a:t>
            </a:r>
          </a:p>
          <a:p>
            <a:endParaRPr lang="pt-BR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Baseado em</a:t>
            </a:r>
            <a:r>
              <a:rPr lang="pt-BR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XML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2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web semântica tem como objetivo incorporar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signiﬁcado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às informações presentes na web, criando um ambiente onde agentes de software e usuários possam trabalhar de forma cooperativa e entender o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signiﬁcado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(sentido) presente nos dados. (Brandão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Lucena, 2002).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Web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Ontology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(OWL) foi recomendada pelo W3C em 2004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McGuinness,DeborahL;FrankVanHarmelenetal</a:t>
            </a:r>
            <a:r>
              <a:rPr lang="pt-BR" dirty="0" smtClean="0"/>
              <a:t>.(2004): </a:t>
            </a:r>
            <a:r>
              <a:rPr lang="pt-BR" dirty="0" err="1" smtClean="0"/>
              <a:t>OWLwebontologylanguage</a:t>
            </a:r>
            <a:r>
              <a:rPr lang="pt-BR" dirty="0" smtClean="0"/>
              <a:t> overview. W3C </a:t>
            </a:r>
            <a:r>
              <a:rPr lang="pt-BR" dirty="0" err="1" smtClean="0"/>
              <a:t>recommendation</a:t>
            </a:r>
            <a:r>
              <a:rPr lang="pt-BR" dirty="0" smtClean="0"/>
              <a:t>, 10(10):2004.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Brandão, </a:t>
            </a:r>
            <a:r>
              <a:rPr lang="pt-BR" dirty="0" err="1" smtClean="0"/>
              <a:t>Anarosa</a:t>
            </a:r>
            <a:r>
              <a:rPr lang="pt-BR" dirty="0" smtClean="0"/>
              <a:t> Alves Franco </a:t>
            </a:r>
            <a:r>
              <a:rPr lang="pt-BR" dirty="0" err="1" smtClean="0"/>
              <a:t>und</a:t>
            </a:r>
            <a:r>
              <a:rPr lang="pt-BR" dirty="0" smtClean="0"/>
              <a:t> Carlos José Pereira de Lucena (2002): Uma Introdução à engenharia de ontologias no contexto da web semântica. 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8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Zeng, M. L. (2008). "Knowledge organization systems (KOS)." Knowledge Organization 35(2-3): 160-182.</a:t>
            </a:r>
          </a:p>
          <a:p>
            <a:r>
              <a:rPr lang="pt-BR" dirty="0" err="1" smtClean="0"/>
              <a:t>Allemang</a:t>
            </a:r>
            <a:r>
              <a:rPr lang="pt-BR" dirty="0" smtClean="0"/>
              <a:t>, </a:t>
            </a:r>
            <a:r>
              <a:rPr lang="pt-BR" dirty="0" err="1" smtClean="0"/>
              <a:t>D.undJ.Hendler</a:t>
            </a:r>
            <a:r>
              <a:rPr lang="pt-BR" dirty="0" smtClean="0"/>
              <a:t>(2011): </a:t>
            </a:r>
            <a:r>
              <a:rPr lang="pt-BR" dirty="0" err="1" smtClean="0"/>
              <a:t>Semantic</a:t>
            </a:r>
            <a:r>
              <a:rPr lang="pt-BR" dirty="0" smtClean="0"/>
              <a:t> Web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Ontologist</a:t>
            </a:r>
            <a:r>
              <a:rPr lang="pt-BR" dirty="0" smtClean="0"/>
              <a:t>: </a:t>
            </a:r>
            <a:r>
              <a:rPr lang="pt-BR" dirty="0" err="1" smtClean="0"/>
              <a:t>Eﬀective</a:t>
            </a:r>
            <a:r>
              <a:rPr lang="pt-BR" dirty="0" smtClean="0"/>
              <a:t> </a:t>
            </a:r>
            <a:r>
              <a:rPr lang="pt-BR" dirty="0" err="1" smtClean="0"/>
              <a:t>Modeling</a:t>
            </a:r>
            <a:r>
              <a:rPr lang="pt-BR" dirty="0" smtClean="0"/>
              <a:t> in RDFS </a:t>
            </a:r>
            <a:r>
              <a:rPr lang="pt-BR" dirty="0" err="1" smtClean="0"/>
              <a:t>and</a:t>
            </a:r>
            <a:r>
              <a:rPr lang="pt-BR" dirty="0" smtClean="0"/>
              <a:t> OWL. </a:t>
            </a:r>
            <a:r>
              <a:rPr lang="pt-BR" dirty="0" err="1" smtClean="0"/>
              <a:t>Elsevier</a:t>
            </a:r>
            <a:r>
              <a:rPr lang="pt-BR" dirty="0" smtClean="0"/>
              <a:t> Science.</a:t>
            </a:r>
          </a:p>
          <a:p>
            <a:endParaRPr lang="pt-BR" dirty="0" smtClean="0"/>
          </a:p>
          <a:p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Esse tipo de sistemas são levados ao contexto da Web para representar fenômenos em um formato entendível pelos humanos e computadores (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Allemang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Hendler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2011).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12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5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28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principal trabalho para o presente projeto foi desenvolvido na tese de</a:t>
            </a:r>
            <a:endParaRPr lang="pt-BR" dirty="0" smtClean="0"/>
          </a:p>
          <a:p>
            <a:r>
              <a:rPr lang="pt-BR" dirty="0" smtClean="0"/>
              <a:t>Oliveira Cardoso, Bruno (2013): Avaliação da sustentabilidade de sistemas de produção da cana-de-açúcar no estado de São Paulo: uma proposta metodológica e de modelo conceitual. 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16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Oliveira Cardoso, Bruno (2013): Avaliação da sustentabilidade de sistemas de produção da cana-de-açúcar no estado de São Paulo: uma proposta metodológica e de modelo conceitual. 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71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McGuinness,DeborahL;FrankVanHarmelenetal</a:t>
            </a:r>
            <a:r>
              <a:rPr lang="pt-BR" dirty="0" smtClean="0"/>
              <a:t>.(2004): </a:t>
            </a:r>
            <a:r>
              <a:rPr lang="pt-BR" dirty="0" err="1" smtClean="0"/>
              <a:t>OWLwebontologylanguage</a:t>
            </a:r>
            <a:r>
              <a:rPr lang="pt-BR" dirty="0" smtClean="0"/>
              <a:t> overview. W3C </a:t>
            </a:r>
            <a:r>
              <a:rPr lang="pt-BR" dirty="0" err="1" smtClean="0"/>
              <a:t>recommendation</a:t>
            </a:r>
            <a:r>
              <a:rPr lang="pt-BR" dirty="0" smtClean="0"/>
              <a:t>, 10(10):2004. </a:t>
            </a:r>
          </a:p>
          <a:p>
            <a:endParaRPr lang="pt-BR" dirty="0" smtClean="0"/>
          </a:p>
          <a:p>
            <a:r>
              <a:rPr lang="en-US" dirty="0" err="1" smtClean="0"/>
              <a:t>Kraines</a:t>
            </a:r>
            <a:r>
              <a:rPr lang="en-US" dirty="0" smtClean="0"/>
              <a:t>, Steven und </a:t>
            </a:r>
            <a:r>
              <a:rPr lang="en-US" dirty="0" err="1" smtClean="0"/>
              <a:t>Weisen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r>
              <a:rPr lang="en-US" dirty="0" smtClean="0"/>
              <a:t> (2011): A system for ontology-based sharing of expert knowledge in sustainability science. Data Science Journal, 9:107–123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65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 chegar a uma integração, cada uma dos tópicos abordados pelas ontologias estava desconexo dos outros.</a:t>
            </a:r>
          </a:p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5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 chegar a uma integração, cada uma dos tópicos abordados pelas ontologias estava desconexo dos outros,</a:t>
            </a:r>
            <a:r>
              <a:rPr lang="pt-BR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no caso de </a:t>
            </a:r>
            <a:r>
              <a:rPr lang="pt-BR" sz="1200" baseline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necessária uma descrição particular dos indicadores e fazer seu mapeamento com os outros elementos do sistema.</a:t>
            </a:r>
            <a:endParaRPr lang="pt-BR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5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sistema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ontologias vão ajudar no desenvolvimento das interfaces gráficas.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Exatamente na definição e no fluxo de dados dos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Widgets</a:t>
            </a:r>
            <a:endParaRPr lang="pt-BR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Paulheim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Heiko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und Florian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Probst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(2012): Ontology-enhanced user interfaces: A survey. Semantic-Enabled Advancements on the Web: Applications Across Industries: Applications Across Industries, S. 214.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4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</a:t>
            </a:r>
            <a:r>
              <a:rPr lang="pt-BR" baseline="0" dirty="0" smtClean="0"/>
              <a:t> fazer um sistema adaptável ao conhecimento</a:t>
            </a:r>
            <a:r>
              <a:rPr lang="es-CO" baseline="0" dirty="0" smtClean="0"/>
              <a:t>?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3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5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assim embasar políticas públicas que melhorem a sustentabilidade das unidades produtivas (fazendas e usinas).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exemplo melhorando</a:t>
            </a:r>
            <a:r>
              <a:rPr lang="pt-BR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praticas produtivas como mudar a queima de palha no campo para a caldeira</a:t>
            </a:r>
            <a:endParaRPr lang="pt-BR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presente pesquisa a cultura de cana-de-açúcar é entendida como um sistema de produção agrícola com dimensões ambientais, sociais e econômicas de natureza complexa (Simon, 1991).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41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Imagem tomada</a:t>
            </a:r>
            <a:r>
              <a:rPr lang="pt-BR" baseline="0" dirty="0" smtClean="0"/>
              <a:t> de: </a:t>
            </a:r>
            <a:r>
              <a:rPr lang="pt-BR" dirty="0" smtClean="0"/>
              <a:t>http://vassdigital.com/blog/scrum-la-metodologia-de-desarrollo-agil-por-excelencia/</a:t>
            </a:r>
          </a:p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79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9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80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Porém,</a:t>
            </a:r>
            <a:r>
              <a:rPr lang="pt-BR" baseline="0" noProof="0" dirty="0" smtClean="0"/>
              <a:t> o </a:t>
            </a:r>
            <a:endParaRPr lang="pt-BR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17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principal</a:t>
            </a:r>
            <a:r>
              <a:rPr lang="es-CO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200" baseline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conceito</a:t>
            </a:r>
            <a:r>
              <a:rPr lang="es-CO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modelado </a:t>
            </a:r>
            <a:r>
              <a:rPr lang="es-CO" sz="1200" baseline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vai</a:t>
            </a:r>
            <a:r>
              <a:rPr lang="es-CO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 os indicadores de </a:t>
            </a:r>
            <a:r>
              <a:rPr lang="es-CO" sz="1200" baseline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sustentabilidade</a:t>
            </a:r>
            <a:r>
              <a:rPr lang="es-CO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Essas recomendações vão ser inferidas da própria ontologia, onde serão relacionadas com os aspectos críticos de cada dimensão da sustentabilidade e assim identificar fraquezas para tomar medidas corretivas, essas características foram propostas por (Oliveira Cardoso, 2013).</a:t>
            </a:r>
          </a:p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8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02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758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Permitindo dessa maneira fazer um mapeamento entre os dados que serão inseridos no sistema e os controles visuais que representem esses dados segundo o critério dos usuários.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finalidade dessas ontologias é representar e organizar o conhecimento das áreas de avaliação de sustentabilidade e de interfaces gráficas com a finalidade de fazer um relacionamentos entre conceitos delas e assim fornecer funcionalidades de interesse para o usuário como é a geração de interfaces gráficas a partir de informação do domínio do especialista em sustentabilidade em agricultura.</a:t>
            </a:r>
          </a:p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846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relaciona esses conceitos com duas ontologias, permitindo dessa forma a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deﬁnição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indicadores e a ligação deles com os controles visuais para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ﬂexibilizar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geração dinâmica de interfaces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gráﬁcas</a:t>
            </a:r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073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9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Simon, Herbert A (1991): The architecture of complexity. Springer.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Complexidade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liga</a:t>
            </a:r>
            <a:r>
              <a:rPr lang="pt-BR" dirty="0" err="1" smtClean="0"/>
              <a:t>ções</a:t>
            </a:r>
            <a:r>
              <a:rPr lang="pt-BR" baseline="0" dirty="0" smtClean="0"/>
              <a:t> dos elementos componentes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2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567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684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91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40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31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3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359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646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4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dimensões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esquema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patrão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sustentabilidade</a:t>
            </a:r>
            <a:r>
              <a:rPr lang="en-US" baseline="0" dirty="0" smtClean="0"/>
              <a:t>, </a:t>
            </a: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47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73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http://bio.icmc.usp.br:8888/sustenagro/</a:t>
            </a:r>
          </a:p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http://bio.icmc.usp.br:8888/sustenagro/</a:t>
            </a:r>
          </a:p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713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4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86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13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o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mockup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validado, será iniciado o desenvolvimento de um protótipo da interface </a:t>
            </a:r>
            <a:r>
              <a:rPr lang="pt-BR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gráﬁca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permitirá determinar os requisitos funcionais.</a:t>
            </a:r>
          </a:p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78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671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11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3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Esquema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padrão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sustentabilidade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onde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detalham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interseções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dimensões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sustentabilidade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localizando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sustentabilidade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centro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delas</a:t>
            </a: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087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Food And Agricultural Organization of United Nations: Economic And Social Department: The Statistical Division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avaliada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três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aspectos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sustentabilidade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u="none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Food And Agricultural Organization of United Nations: Economic And Social Department: The Statistical Division</a:t>
            </a: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2010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Brasil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produz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700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milões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toneladas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-de-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açúcar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relevante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contribuir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ferramentas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ajudem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melhora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sustentabilidade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porque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têm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potencial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mudanzas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alto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tres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dimensões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presente pesquisa a cultura de cana-de-açúcar é entendida como um sistema de produção agrícola com dimensões ambientais, sociais e econômicas de natureza complexa (Simon, 1991).</a:t>
            </a:r>
          </a:p>
          <a:p>
            <a:r>
              <a:rPr lang="en-US" dirty="0" smtClean="0"/>
              <a:t>Simon, Herbert A (1991): The architecture of complexity. Springer.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2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E3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1" y="2"/>
            <a:ext cx="12192000" cy="6858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629241C-7EE0-43C7-A4E0-A9ADFDA74022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-3"/>
            <a:ext cx="10515600" cy="6858003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/>
          <p:nvPr userDrawn="1"/>
        </p:nvSpPr>
        <p:spPr>
          <a:xfrm>
            <a:off x="0" y="0"/>
            <a:ext cx="12192000" cy="1152000"/>
          </a:xfrm>
          <a:prstGeom prst="rect">
            <a:avLst/>
          </a:prstGeom>
          <a:solidFill>
            <a:srgbClr val="EDF5E7"/>
          </a:solidFill>
          <a:ln>
            <a:noFill/>
          </a:ln>
          <a:effectLst>
            <a:outerShdw blurRad="63500" dist="63500" dir="5400000" algn="ctr" rotWithShape="0">
              <a:schemeClr val="bg1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0"/>
            <a:ext cx="10744200" cy="1152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41837"/>
            <a:ext cx="3276600" cy="43200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FCD79E2E-9F16-4E55-AD99-098FF067FB83}" type="datetime1">
              <a:rPr lang="en-US" smtClean="0"/>
              <a:pPr/>
              <a:t>4/9/15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41837"/>
            <a:ext cx="2895600" cy="43200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41837"/>
            <a:ext cx="3276600" cy="43200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E305-6AE3-448C-9AC1-AA6215E1FCAB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4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5080" y="1"/>
            <a:ext cx="11001829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627" y="436099"/>
            <a:ext cx="10406743" cy="2270816"/>
          </a:xfrm>
          <a:noFill/>
        </p:spPr>
        <p:txBody>
          <a:bodyPr>
            <a:noAutofit/>
          </a:bodyPr>
          <a:lstStyle/>
          <a:p>
            <a:pPr algn="ctr"/>
            <a:r>
              <a:rPr lang="pt-BR" sz="3600" noProof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Tecnologias da Web </a:t>
            </a:r>
            <a:r>
              <a:rPr lang="pt-BR" sz="3600" noProof="1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Semântica </a:t>
            </a:r>
            <a:r>
              <a:rPr lang="pt-BR" sz="3600" noProof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</a:t>
            </a:r>
            <a:r>
              <a:rPr lang="pt-BR" sz="3600" noProof="1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Geracão de Interfaces Gráficas </a:t>
            </a:r>
            <a:r>
              <a:rPr lang="pt-BR" sz="3600" noProof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Sistemas de Apoio a </a:t>
            </a:r>
            <a:r>
              <a:rPr lang="pt-BR" sz="3600" noProof="1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Decisão: Caso SustenAgro.</a:t>
            </a:r>
            <a:endParaRPr lang="es-ES" sz="3600" noProof="1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9240" y="2877639"/>
            <a:ext cx="9373511" cy="2423886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John F. Garavito </a:t>
            </a:r>
            <a:r>
              <a:rPr lang="pt-BR" sz="2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Suárez</a:t>
            </a:r>
            <a:r>
              <a:rPr lang="pt-BR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Prof. Dr. </a:t>
            </a:r>
            <a:r>
              <a:rPr lang="pt-BR" sz="2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Dilvan</a:t>
            </a:r>
            <a:r>
              <a:rPr lang="pt-BR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Abreu Moreira</a:t>
            </a:r>
          </a:p>
          <a:p>
            <a:pPr algn="ctr">
              <a:lnSpc>
                <a:spcPct val="100000"/>
              </a:lnSpc>
            </a:pPr>
            <a:endParaRPr lang="pt-BR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Qualificação de Mestrado em Ciências da Computação</a:t>
            </a:r>
          </a:p>
          <a:p>
            <a:pPr algn="ctr">
              <a:lnSpc>
                <a:spcPct val="100000"/>
              </a:lnSpc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Instituto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Ciências Matemáticas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de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Computação (ICMC - USP)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8" b="1417"/>
          <a:stretch/>
        </p:blipFill>
        <p:spPr>
          <a:xfrm>
            <a:off x="3694711" y="5869616"/>
            <a:ext cx="2099069" cy="8606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4" b="7783"/>
          <a:stretch/>
        </p:blipFill>
        <p:spPr>
          <a:xfrm>
            <a:off x="1225953" y="5860606"/>
            <a:ext cx="1858586" cy="8595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189" y="5860606"/>
            <a:ext cx="2652799" cy="85950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53" y="5849737"/>
            <a:ext cx="1417621" cy="84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Introdução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98295"/>
            <a:ext cx="10744200" cy="50406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98295"/>
            <a:ext cx="10920351" cy="3645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Projeto liderado pela </a:t>
            </a: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Embrapa Meio Ambiente desde o 2013 e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 a participação de especialistas nas áreas de:</a:t>
            </a:r>
          </a:p>
          <a:p>
            <a:pPr algn="just">
              <a:lnSpc>
                <a:spcPct val="17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Sustentabilidade</a:t>
            </a:r>
          </a:p>
          <a:p>
            <a:pPr algn="just">
              <a:lnSpc>
                <a:spcPct val="17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Modelagem de conhecimento</a:t>
            </a:r>
          </a:p>
          <a:p>
            <a:pPr algn="just">
              <a:lnSpc>
                <a:spcPct val="17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Banco de dados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404" y="5148414"/>
            <a:ext cx="2741056" cy="102511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43" y="5148414"/>
            <a:ext cx="3162300" cy="102458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660611" y="6356352"/>
            <a:ext cx="5416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4: Unidades de pesquisa participantes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5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Introdução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98295"/>
            <a:ext cx="10744200" cy="50406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98295"/>
            <a:ext cx="10920351" cy="494604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ICMC o sistema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está sendo desenvolvido por: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Especialista em web semântica</a:t>
            </a:r>
          </a:p>
          <a:p>
            <a:pPr algn="just">
              <a:lnSpc>
                <a:spcPct val="17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Mestrando focado na arquitetura do software e no sistema de armazenamento e recuperação de dados (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back-end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>
              <a:lnSpc>
                <a:spcPct val="17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Mestrado focado na interface gráfica e interação com os usuários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(front-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>
              <a:lnSpc>
                <a:spcPct val="170000"/>
              </a:lnSpc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70000"/>
              </a:lnSpc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Introdução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98295"/>
            <a:ext cx="10744200" cy="50406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 característica essencial é que o conhecimento sobre sustentabilidade em cana-de-açúcar está em continua mudança, sendo necessária uma estratégia que facilite a representação e comunicação dela entre os membros da equipe, e a implementação no sistema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7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Introdução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98295"/>
            <a:ext cx="10744200" cy="50406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mudanças no conhecimento do especialista influem na totalidade do sistema, inclusive nas interfaces gráficas, permitindo assim a identificação de um problema de pesquisa.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9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Introdução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Rectángulo redondeado 1"/>
          <p:cNvSpPr/>
          <p:nvPr/>
        </p:nvSpPr>
        <p:spPr>
          <a:xfrm>
            <a:off x="492099" y="3012325"/>
            <a:ext cx="2566737" cy="1909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 de</a:t>
            </a:r>
          </a:p>
          <a:p>
            <a:pPr algn="ctr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Conhecimento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4318" y="3012325"/>
            <a:ext cx="4419647" cy="1909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913"/>
          <a:stretch/>
        </p:blipFill>
        <p:spPr>
          <a:xfrm>
            <a:off x="3919242" y="3513496"/>
            <a:ext cx="2441269" cy="107023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425578" y="3051831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6360511" y="3015255"/>
            <a:ext cx="0" cy="190901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8929447" y="3012325"/>
            <a:ext cx="2894733" cy="1909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Recomendações de sustentabilidade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494716" y="3590837"/>
            <a:ext cx="1582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</a:t>
            </a:r>
          </a:p>
          <a:p>
            <a:pPr algn="ctr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Gráfica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Conector recto de flecha 14"/>
          <p:cNvCxnSpPr>
            <a:stCxn id="2" idx="3"/>
            <a:endCxn id="8" idx="1"/>
          </p:cNvCxnSpPr>
          <p:nvPr/>
        </p:nvCxnSpPr>
        <p:spPr>
          <a:xfrm>
            <a:off x="3058836" y="3966830"/>
            <a:ext cx="72548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8203965" y="3966830"/>
            <a:ext cx="72548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echa circular 18"/>
          <p:cNvSpPr/>
          <p:nvPr/>
        </p:nvSpPr>
        <p:spPr>
          <a:xfrm>
            <a:off x="1402075" y="2263988"/>
            <a:ext cx="746784" cy="736599"/>
          </a:xfrm>
          <a:prstGeom prst="circularArrow">
            <a:avLst>
              <a:gd name="adj1" fmla="val 11747"/>
              <a:gd name="adj2" fmla="val 950449"/>
              <a:gd name="adj3" fmla="val 20504275"/>
              <a:gd name="adj4" fmla="val 122996"/>
              <a:gd name="adj5" fmla="val 164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Flecha circular 19"/>
          <p:cNvSpPr/>
          <p:nvPr/>
        </p:nvSpPr>
        <p:spPr>
          <a:xfrm>
            <a:off x="6912566" y="2223983"/>
            <a:ext cx="746784" cy="736599"/>
          </a:xfrm>
          <a:prstGeom prst="circularArrow">
            <a:avLst>
              <a:gd name="adj1" fmla="val 11747"/>
              <a:gd name="adj2" fmla="val 950449"/>
              <a:gd name="adj3" fmla="val 20504275"/>
              <a:gd name="adj4" fmla="val 122996"/>
              <a:gd name="adj5" fmla="val 164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Flecha circular 20"/>
          <p:cNvSpPr/>
          <p:nvPr/>
        </p:nvSpPr>
        <p:spPr>
          <a:xfrm>
            <a:off x="10003421" y="2263988"/>
            <a:ext cx="746784" cy="736599"/>
          </a:xfrm>
          <a:prstGeom prst="circularArrow">
            <a:avLst>
              <a:gd name="adj1" fmla="val 11747"/>
              <a:gd name="adj2" fmla="val 950449"/>
              <a:gd name="adj3" fmla="val 20504275"/>
              <a:gd name="adj4" fmla="val 122996"/>
              <a:gd name="adj5" fmla="val 164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360509" y="1849622"/>
            <a:ext cx="1837736" cy="425448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uadroTexto 22"/>
          <p:cNvSpPr txBox="1"/>
          <p:nvPr/>
        </p:nvSpPr>
        <p:spPr>
          <a:xfrm>
            <a:off x="1162158" y="194040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Mudanças</a:t>
            </a:r>
            <a:endParaRPr lang="pt-BR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668928" y="190246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Mudanças</a:t>
            </a:r>
            <a:endParaRPr lang="pt-B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63504" y="190246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Mudanças</a:t>
            </a:r>
            <a:endParaRPr lang="pt-BR" dirty="0"/>
          </a:p>
        </p:txBody>
      </p:sp>
      <p:sp>
        <p:nvSpPr>
          <p:cNvPr id="27" name="Rectángulo 26"/>
          <p:cNvSpPr/>
          <p:nvPr/>
        </p:nvSpPr>
        <p:spPr>
          <a:xfrm>
            <a:off x="3629166" y="6267612"/>
            <a:ext cx="472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4: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como caixa preta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0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/>
      <p:bldP spid="12" grpId="0" animBg="1"/>
      <p:bldP spid="13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Introdução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98295"/>
            <a:ext cx="10744200" cy="50406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flexibilizar a geração de interfaces gráficas por meio do conhecimento do especialista</a:t>
            </a:r>
            <a:r>
              <a:rPr lang="es-CO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pt-BR" sz="2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6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Roteiro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51428"/>
            <a:ext cx="10744200" cy="49049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Trabalhos relacionados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 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preliminares</a:t>
            </a: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 de trabalho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1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Contextualização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277226"/>
            <a:ext cx="10861965" cy="50791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apresentar a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que pretende resolver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dito problema,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necessário introduzir os seguintes conceitos: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Sistemas de Apoio a Decisão (SAD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>
              <a:lnSpc>
                <a:spcPct val="170000"/>
              </a:lnSpc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Linguagens específicas de domínio (DSL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>
              <a:lnSpc>
                <a:spcPct val="17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semântica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6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Contextualização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277227"/>
            <a:ext cx="11081979" cy="7185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Sistemas </a:t>
            </a:r>
            <a:r>
              <a:rPr lang="pt-BR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Apoio a Decisão (SAD</a:t>
            </a: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pt-BR" sz="2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1" y="2629743"/>
            <a:ext cx="10744200" cy="30761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“Os SAD são sistemas que possuem meios que auxiliam a comparação, analise e apoio para escolha de alternativas num processo de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decisão.” (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Heinzle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al.,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2010).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34161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995758"/>
            <a:ext cx="10744201" cy="43605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SAD ajudam acessar os dados, desenvolver modelos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interpretar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formular e avaliar alternativas e cenários distintos onde podem haver possíveis soluções para os problemas que se quer solucionar (Lu et al., 2006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pt-BR" sz="2400" dirty="0" smtClean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277227"/>
            <a:ext cx="11081979" cy="7185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Sistemas </a:t>
            </a:r>
            <a:r>
              <a:rPr lang="pt-BR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Apoio a Decisão (SAD</a:t>
            </a: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pt-BR" sz="2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4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Roteiro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51428"/>
            <a:ext cx="10744200" cy="49049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Trabalhos relacionados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preliminares</a:t>
            </a: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 de trabalho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Contextualização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2977351" y="6247054"/>
            <a:ext cx="600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5: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Componentes de um SAD (Júnior,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2006)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82" y="1995759"/>
            <a:ext cx="6251235" cy="4031171"/>
          </a:xfrm>
          <a:prstGeom prst="rect">
            <a:avLst/>
          </a:prstGeom>
        </p:spPr>
      </p:pic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277227"/>
            <a:ext cx="11081979" cy="7185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Sistemas </a:t>
            </a:r>
            <a:r>
              <a:rPr lang="pt-BR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Apoio a Decisão (SAD</a:t>
            </a: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pt-BR" sz="2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5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995759"/>
            <a:ext cx="10744200" cy="40544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tipo de linguagem de programação ou linguagem de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especiﬁcação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dedicada a um domínio particular de problema, uma técnica de representação de problema particular e/ou uma técnica de solução particular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HTML, CSS, SQL, LOGO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277227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Linguagem de domínio </a:t>
            </a:r>
            <a:r>
              <a:rPr lang="pt-P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específico (DSL)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9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277227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Linguagem de domínio </a:t>
            </a:r>
            <a:r>
              <a:rPr lang="pt-P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específico</a:t>
            </a:r>
            <a:r>
              <a:rPr lang="pt-P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(DSL)</a:t>
            </a:r>
          </a:p>
        </p:txBody>
      </p:sp>
      <p:pic>
        <p:nvPicPr>
          <p:cNvPr id="2050" name="Picture 2" descr="There are languages which are marvelous for specific things, like math (MATLAB), drawing (Logo), database management (SQL) or audio synthesis (CSound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59" y="2501324"/>
            <a:ext cx="5448460" cy="33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3926169" y="6171686"/>
            <a:ext cx="411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6: Exemplo da DSL LOGO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0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Contextualização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995759"/>
            <a:ext cx="11321142" cy="359224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“Fornece um </a:t>
            </a: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comum que permite compartilhar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reutilizar dados através das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fronteiras de aplicações, empresas e comunidades.” o termo foi cunhado por Tim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Berners-Lee para uma </a:t>
            </a: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de dados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possa ser</a:t>
            </a: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processada por computadores.</a:t>
            </a:r>
            <a:endParaRPr lang="pt-BR" sz="2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277227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Sem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ântica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1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400299"/>
            <a:ext cx="11321142" cy="4321177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Padrão que descreve o conhecimento segundo um modelo básico de dados que consiste em uma tripla composta por: sujeito, predicado e objeto.</a:t>
            </a:r>
            <a:endParaRPr lang="pt-BR" sz="2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 descr="http://www.scielo.br/img/revistas/tinf/v25n1/a08fi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08"/>
          <a:stretch/>
        </p:blipFill>
        <p:spPr bwMode="auto">
          <a:xfrm>
            <a:off x="3174498" y="4454914"/>
            <a:ext cx="5843002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3423793" y="5783819"/>
            <a:ext cx="534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7: Exemplo de tripla em formato RDF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609600" y="1277227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Sem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ântica –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Framework RDF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4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438399"/>
            <a:ext cx="11321142" cy="4283077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Permite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representar e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compartilhar informação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meio da definição, classificação e o relacionamento dos dados, este padrão é usado pelas ontologias da web semântica. (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McGuinness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al., 2004)</a:t>
            </a:r>
            <a:endParaRPr lang="pt-BR" sz="2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277227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Sem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ântica –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Framework RDF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4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Contextualização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277227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Sem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ântica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4" name="Picture 2" descr="http://www.w3.org/2001/sw/layerCak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7" y="1237674"/>
            <a:ext cx="4822825" cy="506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3579470" y="6320692"/>
            <a:ext cx="480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8: Arquitetura da web semântica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489200"/>
            <a:ext cx="10885714" cy="36978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ontologias são um tipo de sistemas de representação e organização do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conhecimento (KOS) (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Zeng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 L.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2008), onde os dados são: </a:t>
            </a:r>
          </a:p>
          <a:p>
            <a:pPr marL="0" indent="0" algn="just"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Identificados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Classificados</a:t>
            </a: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Relacionados </a:t>
            </a: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Inferidos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277227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Sem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ântica - Ontologias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4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011037" y="6118138"/>
            <a:ext cx="386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9: Exemplo de Ontologia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609600" y="1277227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Sem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ântica - Ontologias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2969183" y="5368584"/>
            <a:ext cx="965200" cy="596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Leão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3272028" y="3633150"/>
            <a:ext cx="1691124" cy="749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Carnívoro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6761353" y="3645147"/>
            <a:ext cx="1642626" cy="749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herbívoro</a:t>
            </a:r>
          </a:p>
        </p:txBody>
      </p:sp>
      <p:cxnSp>
        <p:nvCxnSpPr>
          <p:cNvPr id="11" name="Conector curvado 10"/>
          <p:cNvCxnSpPr>
            <a:stCxn id="2" idx="0"/>
            <a:endCxn id="3" idx="4"/>
          </p:cNvCxnSpPr>
          <p:nvPr/>
        </p:nvCxnSpPr>
        <p:spPr>
          <a:xfrm rot="5400000" flipH="1" flipV="1">
            <a:off x="3291619" y="4542614"/>
            <a:ext cx="986134" cy="6658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5161039" y="2299724"/>
            <a:ext cx="1587500" cy="749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Animal</a:t>
            </a:r>
            <a:endParaRPr lang="pt-BR" dirty="0"/>
          </a:p>
        </p:txBody>
      </p:sp>
      <p:cxnSp>
        <p:nvCxnSpPr>
          <p:cNvPr id="17" name="Conector curvado 16"/>
          <p:cNvCxnSpPr>
            <a:stCxn id="3" idx="0"/>
            <a:endCxn id="15" idx="2"/>
          </p:cNvCxnSpPr>
          <p:nvPr/>
        </p:nvCxnSpPr>
        <p:spPr>
          <a:xfrm rot="5400000" flipH="1" flipV="1">
            <a:off x="4159926" y="2632038"/>
            <a:ext cx="958776" cy="10434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curvado 21"/>
          <p:cNvCxnSpPr>
            <a:stCxn id="10" idx="0"/>
            <a:endCxn id="15" idx="6"/>
          </p:cNvCxnSpPr>
          <p:nvPr/>
        </p:nvCxnSpPr>
        <p:spPr>
          <a:xfrm rot="16200000" flipV="1">
            <a:off x="6680217" y="2742697"/>
            <a:ext cx="970773" cy="8341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curvado 26"/>
          <p:cNvCxnSpPr>
            <a:stCxn id="3" idx="0"/>
            <a:endCxn id="15" idx="4"/>
          </p:cNvCxnSpPr>
          <p:nvPr/>
        </p:nvCxnSpPr>
        <p:spPr>
          <a:xfrm rot="5400000" flipH="1" flipV="1">
            <a:off x="4744126" y="2422488"/>
            <a:ext cx="584126" cy="1837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405965" y="2283518"/>
            <a:ext cx="1587500" cy="749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Plant</a:t>
            </a:r>
            <a:endParaRPr lang="pt-BR" dirty="0"/>
          </a:p>
        </p:txBody>
      </p:sp>
      <p:cxnSp>
        <p:nvCxnSpPr>
          <p:cNvPr id="31" name="Conector curvado 30"/>
          <p:cNvCxnSpPr>
            <a:stCxn id="10" idx="0"/>
            <a:endCxn id="30" idx="4"/>
          </p:cNvCxnSpPr>
          <p:nvPr/>
        </p:nvCxnSpPr>
        <p:spPr>
          <a:xfrm rot="5400000" flipH="1" flipV="1">
            <a:off x="8085026" y="2530459"/>
            <a:ext cx="612329" cy="16170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100065" y="5368584"/>
            <a:ext cx="1545213" cy="596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Antílope</a:t>
            </a:r>
            <a:endParaRPr lang="pt-BR" dirty="0"/>
          </a:p>
        </p:txBody>
      </p:sp>
      <p:cxnSp>
        <p:nvCxnSpPr>
          <p:cNvPr id="35" name="Conector curvado 34"/>
          <p:cNvCxnSpPr>
            <a:stCxn id="34" idx="0"/>
            <a:endCxn id="10" idx="4"/>
          </p:cNvCxnSpPr>
          <p:nvPr/>
        </p:nvCxnSpPr>
        <p:spPr>
          <a:xfrm rot="16200000" flipV="1">
            <a:off x="7240601" y="4736513"/>
            <a:ext cx="974137" cy="2900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3934104" y="47066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é-um</a:t>
            </a:r>
            <a:endParaRPr lang="pt-BR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787786" y="469684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é-um</a:t>
            </a:r>
            <a:endParaRPr lang="pt-BR" dirty="0"/>
          </a:p>
        </p:txBody>
      </p:sp>
      <p:sp>
        <p:nvSpPr>
          <p:cNvPr id="40" name="CuadroTexto 39"/>
          <p:cNvSpPr txBox="1"/>
          <p:nvPr/>
        </p:nvSpPr>
        <p:spPr>
          <a:xfrm>
            <a:off x="3723516" y="258586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é-um</a:t>
            </a:r>
            <a:endParaRPr lang="pt-BR" dirty="0"/>
          </a:p>
        </p:txBody>
      </p:sp>
      <p:sp>
        <p:nvSpPr>
          <p:cNvPr id="49" name="CuadroTexto 48"/>
          <p:cNvSpPr txBox="1"/>
          <p:nvPr/>
        </p:nvSpPr>
        <p:spPr>
          <a:xfrm>
            <a:off x="7301469" y="258586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é-um</a:t>
            </a:r>
            <a:endParaRPr lang="pt-BR" dirty="0"/>
          </a:p>
        </p:txBody>
      </p:sp>
      <p:sp>
        <p:nvSpPr>
          <p:cNvPr id="50" name="CuadroTexto 49"/>
          <p:cNvSpPr txBox="1"/>
          <p:nvPr/>
        </p:nvSpPr>
        <p:spPr>
          <a:xfrm>
            <a:off x="5275723" y="3231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come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8795706" y="3231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come</a:t>
            </a:r>
          </a:p>
        </p:txBody>
      </p:sp>
    </p:spTree>
    <p:extLst>
      <p:ext uri="{BB962C8B-B14F-4D97-AF65-F5344CB8AC3E}">
        <p14:creationId xmlns:p14="http://schemas.microsoft.com/office/powerpoint/2010/main" val="148274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5" grpId="0" animBg="1"/>
      <p:bldP spid="30" grpId="0" animBg="1"/>
      <p:bldP spid="34" grpId="0" animBg="1"/>
      <p:bldP spid="36" grpId="0"/>
      <p:bldP spid="39" grpId="0"/>
      <p:bldP spid="40" grpId="0"/>
      <p:bldP spid="49" grpId="0"/>
      <p:bldP spid="50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Roteiro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51428"/>
            <a:ext cx="10744200" cy="49049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Trabalhos relacionados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 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preliminares</a:t>
            </a: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 de trabalho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0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Roteiro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51428"/>
            <a:ext cx="10744200" cy="49049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Trabalhos relacionados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 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preliminares</a:t>
            </a: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 de trabalho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Trabalhos relacionados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98294"/>
            <a:ext cx="10744200" cy="50406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Oliveira Cardoso identificou um conjunto de 39 indicadores de sustentabilidade que foram aceitos e validados, permitindo assim a quantificação dos aspectos críticos em relação à sustentabilidade nos sistemas produtivos de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cana-de-acúcar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Principal recurso conceitual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9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Trabalhos relacionados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03292"/>
            <a:ext cx="10744200" cy="508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 de indicador: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22272"/>
              </p:ext>
            </p:extLst>
          </p:nvPr>
        </p:nvGraphicFramePr>
        <p:xfrm>
          <a:off x="701961" y="2239161"/>
          <a:ext cx="10270838" cy="3789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5011"/>
                <a:gridCol w="7445827"/>
              </a:tblGrid>
              <a:tr h="513569">
                <a:tc>
                  <a:txBody>
                    <a:bodyPr/>
                    <a:lstStyle/>
                    <a:p>
                      <a:r>
                        <a:rPr lang="pt-BR" b="1" dirty="0" smtClean="0"/>
                        <a:t>Nome do</a:t>
                      </a:r>
                      <a:r>
                        <a:rPr lang="pt-BR" b="1" baseline="0" dirty="0" smtClean="0"/>
                        <a:t> indicador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Ocorrência de queimada de palha no campo. </a:t>
                      </a:r>
                      <a:endParaRPr lang="pt-B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446">
                <a:tc>
                  <a:txBody>
                    <a:bodyPr/>
                    <a:lstStyle/>
                    <a:p>
                      <a:r>
                        <a:rPr lang="pt-BR" b="1" dirty="0" smtClean="0"/>
                        <a:t>Definição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BR" dirty="0" smtClean="0"/>
                        <a:t>Segundo Leme (2005), haveria redução de 36% na emissão de gases do efeito estufa (GEE) se a palha fosse queimada nas caldeiras das usinas e destilarias, ao invés de ser queimada no campo. No mesmo estudo, calculou em 5,94 KgCO2eq/</a:t>
                      </a:r>
                      <a:r>
                        <a:rPr lang="pt-BR" dirty="0" err="1" smtClean="0"/>
                        <a:t>tc</a:t>
                      </a:r>
                      <a:r>
                        <a:rPr lang="pt-BR" dirty="0" smtClean="0"/>
                        <a:t> a taxa dessa redução (ANDRADE; DINIZ, 2007). 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6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Limiar de sustentabilidade</a:t>
                      </a:r>
                      <a:endParaRPr lang="pt-BR" b="1" dirty="0" smtClean="0"/>
                    </a:p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 smtClean="0"/>
                        <a:t>Queimada no campo: menos sustentável (-1).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 smtClean="0"/>
                        <a:t>Queimada nas caldeiras: mais sustentável (+1).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667">
                <a:tc>
                  <a:txBody>
                    <a:bodyPr/>
                    <a:lstStyle/>
                    <a:p>
                      <a:r>
                        <a:rPr lang="pt-BR" b="1" dirty="0" smtClean="0"/>
                        <a:t>Medida de Manejo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BR" dirty="0" smtClean="0"/>
                        <a:t>Adoção de caldeiras e controle das queimadas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788821" y="6169582"/>
            <a:ext cx="383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Tabela 1: Exemplo de indicador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9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Trabalhos relacionados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1" y="2318421"/>
            <a:ext cx="10744200" cy="25545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Existem SAD que suportam a avaliação de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sustentabilidade (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Olsson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al, 2009) e (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Brilhante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al, 2006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eles usam estratégias que integram indicadores e fazem a avaliação por métodos aritméticos, esses frameworks não fazem uso de ontologias.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609600" y="4946574"/>
            <a:ext cx="1074420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Kraines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desenvolveram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framework para compartir conhecimento em sustentabilidade que é baseado em ontologias.</a:t>
            </a:r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Frameworks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2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Trabalhos relacionados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581161"/>
            <a:ext cx="11081979" cy="3410856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Foram encontradas e analisadas ontologias que se enfocavam em áreas especificas relacionadas com a presente pesquisa: </a:t>
            </a:r>
          </a:p>
          <a:p>
            <a:pPr algn="just">
              <a:lnSpc>
                <a:spcPct val="17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Sustentabilidade em agricultura</a:t>
            </a:r>
          </a:p>
          <a:p>
            <a:pPr algn="just">
              <a:lnSpc>
                <a:spcPct val="17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Cana-de-açúcar</a:t>
            </a:r>
          </a:p>
          <a:p>
            <a:pPr algn="just">
              <a:lnSpc>
                <a:spcPct val="17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 gráficas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Ontologias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9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Trabalhos relacionados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Ontologias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99771" y="2216826"/>
            <a:ext cx="3207658" cy="18723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Sustentabilidade em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agricultura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6745675" y="2216826"/>
            <a:ext cx="3207658" cy="18723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 de</a:t>
            </a:r>
          </a:p>
          <a:p>
            <a:pPr algn="ctr"/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Açúcar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4377871" y="4484009"/>
            <a:ext cx="3207658" cy="18723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</a:t>
            </a:r>
          </a:p>
          <a:p>
            <a:pPr algn="ctr"/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Gráficas</a:t>
            </a:r>
            <a:endParaRPr lang="pt-B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633107" y="3550560"/>
            <a:ext cx="4697185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ontologias estão</a:t>
            </a:r>
          </a:p>
          <a:p>
            <a:pPr algn="ctr"/>
            <a:r>
              <a:rPr lang="pt-B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desconexas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050881" y="6402945"/>
            <a:ext cx="400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10: Exemplo de Ontologia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2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Trabalhos relacionados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340484"/>
            <a:ext cx="11081979" cy="389221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artigo de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Paulheim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Probst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(2012) identificaram que as ontologias contribuem às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 gráficas : </a:t>
            </a: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Visualização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Interação</a:t>
            </a:r>
          </a:p>
          <a:p>
            <a:pPr algn="just">
              <a:lnSpc>
                <a:spcPct val="17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Desenvolvimento.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Ontologias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Roteiro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51428"/>
            <a:ext cx="10744200" cy="49049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Trabalhos relacionados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 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preliminares</a:t>
            </a: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 de trabalho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Proposta de trabalho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98295"/>
            <a:ext cx="10744200" cy="50406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Lembrando o problema de pesquisa:</a:t>
            </a:r>
          </a:p>
          <a:p>
            <a:pPr marL="0" indent="0" algn="just"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pt-BR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flexibilizar a geração de interfaces gráficas por meio do conhecimento do especialista</a:t>
            </a:r>
            <a:r>
              <a:rPr lang="es-CO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pt-BR" sz="2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3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Proposta de trabalho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98295"/>
            <a:ext cx="10744200" cy="50406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Foram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formuladas as seguintes perguntas de pesquisa que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orientarão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projeto de mestrado:</a:t>
            </a:r>
          </a:p>
          <a:p>
            <a:pPr marL="0" indent="0" algn="just"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integrar o conhecimento dos especialistas em um sistema de apoio a decisão, permitindo a contínua mudança do modelo do domínio?</a:t>
            </a:r>
          </a:p>
          <a:p>
            <a:pPr algn="just"/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gerar interfaces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gráﬁcas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partir das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deﬁnições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domínio do conhecimento?</a:t>
            </a: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0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Proposta de trabalho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98294"/>
            <a:ext cx="10568354" cy="50406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Baseado nas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perguntas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pesquisa e na literatura consultada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linha de pesquisa formulou-se a seguinte hipótese: </a:t>
            </a:r>
          </a:p>
          <a:p>
            <a:pPr marL="0" indent="0" algn="just"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pt-BR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“As tecnologias da </a:t>
            </a: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semântica e uma DSL podem </a:t>
            </a: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suportar </a:t>
            </a:r>
            <a:r>
              <a:rPr lang="pt-BR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geração de interfaces gráficas baseadas em conhecimento </a:t>
            </a: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especialistas”</a:t>
            </a:r>
            <a:endParaRPr lang="pt-BR" sz="2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136923"/>
            <a:ext cx="6503297" cy="3901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sistema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um tipo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apoio a decisão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741" y="2558648"/>
            <a:ext cx="3794059" cy="200183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410793" y="4752992"/>
            <a:ext cx="4091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1: Logotipo de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(Embrapa Meio Ambiente 2013)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2755281"/>
            <a:ext cx="6503297" cy="32826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 a finalidade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suportar a </a:t>
            </a:r>
            <a:r>
              <a:rPr lang="pt-BR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avaliação da sustentabilidade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 sistemas produtivos de cana-de-açúcar no centro sul do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Brasil</a:t>
            </a:r>
          </a:p>
        </p:txBody>
      </p:sp>
    </p:spTree>
    <p:extLst>
      <p:ext uri="{BB962C8B-B14F-4D97-AF65-F5344CB8AC3E}">
        <p14:creationId xmlns:p14="http://schemas.microsoft.com/office/powerpoint/2010/main" val="346508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98296"/>
            <a:ext cx="10744200" cy="13226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definir o sistema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foi realizado o levantamento de requisitos por meio da metodologia SCRUM, identificando-se os seguintes: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40</a:t>
            </a:fld>
            <a:endParaRPr lang="en-US" dirty="0"/>
          </a:p>
        </p:txBody>
      </p:sp>
      <p:pic>
        <p:nvPicPr>
          <p:cNvPr id="2050" name="Picture 2" descr="http://vassdigital.com/wp-content/uploads/2012/09/scrum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340" y="2820911"/>
            <a:ext cx="6422717" cy="353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4088809" y="6356352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11: Metodologia SCRUM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7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Proposta de trabalho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08632"/>
            <a:ext cx="11292114" cy="6207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armazenamento e recuperação de dados e informação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597" y="1403197"/>
            <a:ext cx="11553371" cy="66697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Implementação da metodologia de avaliação de sustentabilidade</a:t>
            </a:r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609601" y="1347325"/>
            <a:ext cx="11292113" cy="751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Representação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conceitual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sustentabilidade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agricultura</a:t>
            </a:r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609596" y="1364934"/>
            <a:ext cx="11553371" cy="6822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Representação conceitual dos conceitos de interface gráfica</a:t>
            </a:r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609593" y="1521097"/>
            <a:ext cx="11292116" cy="7623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Apresentação dos resultados de avaliação de sustentabilidade e geração de relatórios</a:t>
            </a:r>
          </a:p>
        </p:txBody>
      </p:sp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609593" y="1392780"/>
            <a:ext cx="11553371" cy="6149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Linguagem para manipulação dos dados e as interfaces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graficas</a:t>
            </a: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6196547" y="3397947"/>
            <a:ext cx="1240211" cy="2238052"/>
            <a:chOff x="5502587" y="3497943"/>
            <a:chExt cx="1240211" cy="2238052"/>
          </a:xfrm>
        </p:grpSpPr>
        <p:sp>
          <p:nvSpPr>
            <p:cNvPr id="2" name="Disco magnético 1"/>
            <p:cNvSpPr/>
            <p:nvPr/>
          </p:nvSpPr>
          <p:spPr>
            <a:xfrm>
              <a:off x="5622857" y="3497943"/>
              <a:ext cx="999672" cy="1903468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5502587" y="5366663"/>
              <a:ext cx="1240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Triplestore</a:t>
              </a:r>
              <a:endParaRPr lang="pt-BR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2835407" y="3205243"/>
            <a:ext cx="3481410" cy="1335315"/>
            <a:chOff x="2929374" y="3062512"/>
            <a:chExt cx="3481410" cy="1335315"/>
          </a:xfrm>
        </p:grpSpPr>
        <p:grpSp>
          <p:nvGrpSpPr>
            <p:cNvPr id="18" name="Grupo 17"/>
            <p:cNvGrpSpPr/>
            <p:nvPr/>
          </p:nvGrpSpPr>
          <p:grpSpPr>
            <a:xfrm>
              <a:off x="2929374" y="3062512"/>
              <a:ext cx="1792913" cy="1335315"/>
              <a:chOff x="3178629" y="3062512"/>
              <a:chExt cx="1543658" cy="1335315"/>
            </a:xfrm>
          </p:grpSpPr>
          <p:sp>
            <p:nvSpPr>
              <p:cNvPr id="14" name="Cruz 13"/>
              <p:cNvSpPr/>
              <p:nvPr/>
            </p:nvSpPr>
            <p:spPr>
              <a:xfrm>
                <a:off x="3178629" y="3062512"/>
                <a:ext cx="1543658" cy="1335315"/>
              </a:xfrm>
              <a:prstGeom prst="plus">
                <a:avLst>
                  <a:gd name="adj" fmla="val 27182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3190570" y="3407003"/>
                <a:ext cx="15197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 smtClean="0"/>
                  <a:t>Ontologia de</a:t>
                </a:r>
              </a:p>
              <a:p>
                <a:pPr algn="ctr"/>
                <a:r>
                  <a:rPr lang="pt-BR" dirty="0" smtClean="0"/>
                  <a:t>Domínio</a:t>
                </a:r>
                <a:endParaRPr lang="pt-BR" dirty="0"/>
              </a:p>
            </p:txBody>
          </p:sp>
        </p:grpSp>
        <p:cxnSp>
          <p:nvCxnSpPr>
            <p:cNvPr id="23" name="Conector recto de flecha 22"/>
            <p:cNvCxnSpPr>
              <a:stCxn id="2" idx="2"/>
              <a:endCxn id="14" idx="3"/>
            </p:cNvCxnSpPr>
            <p:nvPr/>
          </p:nvCxnSpPr>
          <p:spPr>
            <a:xfrm flipH="1" flipV="1">
              <a:off x="4722287" y="3730170"/>
              <a:ext cx="1688497" cy="476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4046118" y="1879754"/>
            <a:ext cx="2866692" cy="1335825"/>
            <a:chOff x="4414036" y="1346904"/>
            <a:chExt cx="2866692" cy="1335825"/>
          </a:xfrm>
        </p:grpSpPr>
        <p:sp>
          <p:nvSpPr>
            <p:cNvPr id="25" name="Elipse 24"/>
            <p:cNvSpPr/>
            <p:nvPr/>
          </p:nvSpPr>
          <p:spPr>
            <a:xfrm>
              <a:off x="4682671" y="1346904"/>
              <a:ext cx="2598057" cy="115129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Método de avaliação de sustentabilidade</a:t>
              </a:r>
              <a:endParaRPr lang="pt-BR" dirty="0"/>
            </a:p>
          </p:txBody>
        </p:sp>
        <p:cxnSp>
          <p:nvCxnSpPr>
            <p:cNvPr id="28" name="Conector recto de flecha 27"/>
            <p:cNvCxnSpPr>
              <a:stCxn id="14" idx="0"/>
              <a:endCxn id="25" idx="2"/>
            </p:cNvCxnSpPr>
            <p:nvPr/>
          </p:nvCxnSpPr>
          <p:spPr>
            <a:xfrm flipV="1">
              <a:off x="4414036" y="1922552"/>
              <a:ext cx="268635" cy="76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6912810" y="1907320"/>
            <a:ext cx="3585022" cy="1096163"/>
            <a:chOff x="7522032" y="1849987"/>
            <a:chExt cx="3585022" cy="1096163"/>
          </a:xfrm>
        </p:grpSpPr>
        <p:sp>
          <p:nvSpPr>
            <p:cNvPr id="32" name="Rectángulo 31"/>
            <p:cNvSpPr/>
            <p:nvPr/>
          </p:nvSpPr>
          <p:spPr>
            <a:xfrm>
              <a:off x="8494482" y="1849987"/>
              <a:ext cx="2612572" cy="1096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Recomendações</a:t>
              </a:r>
              <a:endParaRPr lang="pt-BR" dirty="0"/>
            </a:p>
          </p:txBody>
        </p:sp>
        <p:cxnSp>
          <p:nvCxnSpPr>
            <p:cNvPr id="34" name="Conector recto de flecha 33"/>
            <p:cNvCxnSpPr>
              <a:stCxn id="25" idx="6"/>
              <a:endCxn id="32" idx="1"/>
            </p:cNvCxnSpPr>
            <p:nvPr/>
          </p:nvCxnSpPr>
          <p:spPr>
            <a:xfrm>
              <a:off x="7522032" y="2398069"/>
              <a:ext cx="972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upo 38"/>
          <p:cNvGrpSpPr/>
          <p:nvPr/>
        </p:nvGrpSpPr>
        <p:grpSpPr>
          <a:xfrm>
            <a:off x="2663747" y="4349681"/>
            <a:ext cx="3653070" cy="1519981"/>
            <a:chOff x="2915550" y="4339345"/>
            <a:chExt cx="3653070" cy="1519981"/>
          </a:xfrm>
        </p:grpSpPr>
        <p:grpSp>
          <p:nvGrpSpPr>
            <p:cNvPr id="19" name="Grupo 18"/>
            <p:cNvGrpSpPr/>
            <p:nvPr/>
          </p:nvGrpSpPr>
          <p:grpSpPr>
            <a:xfrm>
              <a:off x="2915550" y="4524011"/>
              <a:ext cx="2103203" cy="1335315"/>
              <a:chOff x="3028059" y="3062512"/>
              <a:chExt cx="1844800" cy="1335315"/>
            </a:xfrm>
          </p:grpSpPr>
          <p:sp>
            <p:nvSpPr>
              <p:cNvPr id="20" name="Cruz 19"/>
              <p:cNvSpPr/>
              <p:nvPr/>
            </p:nvSpPr>
            <p:spPr>
              <a:xfrm>
                <a:off x="3178629" y="3062512"/>
                <a:ext cx="1543658" cy="1335315"/>
              </a:xfrm>
              <a:prstGeom prst="plus">
                <a:avLst>
                  <a:gd name="adj" fmla="val 27182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3028059" y="3407003"/>
                <a:ext cx="18448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 smtClean="0"/>
                  <a:t>Ontologia de</a:t>
                </a:r>
              </a:p>
              <a:p>
                <a:pPr algn="ctr"/>
                <a:r>
                  <a:rPr lang="pt-BR" dirty="0" smtClean="0"/>
                  <a:t>Interface Gráfica</a:t>
                </a:r>
                <a:endParaRPr lang="pt-BR" dirty="0"/>
              </a:p>
            </p:txBody>
          </p:sp>
        </p:grpSp>
        <p:cxnSp>
          <p:nvCxnSpPr>
            <p:cNvPr id="38" name="Conector recto de flecha 37"/>
            <p:cNvCxnSpPr>
              <a:stCxn id="2" idx="2"/>
            </p:cNvCxnSpPr>
            <p:nvPr/>
          </p:nvCxnSpPr>
          <p:spPr>
            <a:xfrm flipH="1">
              <a:off x="4847090" y="4339345"/>
              <a:ext cx="1721530" cy="804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4029601" y="5879998"/>
            <a:ext cx="2754090" cy="851815"/>
            <a:chOff x="4281404" y="5869662"/>
            <a:chExt cx="2754090" cy="851815"/>
          </a:xfrm>
        </p:grpSpPr>
        <p:sp>
          <p:nvSpPr>
            <p:cNvPr id="40" name="Pergamino horizontal 39"/>
            <p:cNvSpPr/>
            <p:nvPr/>
          </p:nvSpPr>
          <p:spPr>
            <a:xfrm>
              <a:off x="4880123" y="5965371"/>
              <a:ext cx="2155371" cy="756106"/>
            </a:xfrm>
            <a:prstGeom prst="horizontalScroll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DSL</a:t>
              </a:r>
              <a:endParaRPr lang="pt-BR" dirty="0"/>
            </a:p>
          </p:txBody>
        </p:sp>
        <p:cxnSp>
          <p:nvCxnSpPr>
            <p:cNvPr id="42" name="Conector recto de flecha 41"/>
            <p:cNvCxnSpPr>
              <a:stCxn id="20" idx="2"/>
              <a:endCxn id="40" idx="1"/>
            </p:cNvCxnSpPr>
            <p:nvPr/>
          </p:nvCxnSpPr>
          <p:spPr>
            <a:xfrm>
              <a:off x="4281404" y="5869662"/>
              <a:ext cx="598719" cy="473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6783691" y="5615186"/>
            <a:ext cx="3714141" cy="1151296"/>
            <a:chOff x="3566587" y="1346904"/>
            <a:chExt cx="3714141" cy="1151296"/>
          </a:xfrm>
        </p:grpSpPr>
        <p:sp>
          <p:nvSpPr>
            <p:cNvPr id="53" name="Elipse 52"/>
            <p:cNvSpPr/>
            <p:nvPr/>
          </p:nvSpPr>
          <p:spPr>
            <a:xfrm>
              <a:off x="4682671" y="1346904"/>
              <a:ext cx="2598057" cy="115129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Sistema Gerador de interfaces</a:t>
              </a:r>
              <a:endParaRPr lang="pt-BR" dirty="0"/>
            </a:p>
          </p:txBody>
        </p:sp>
        <p:cxnSp>
          <p:nvCxnSpPr>
            <p:cNvPr id="54" name="Conector recto de flecha 53"/>
            <p:cNvCxnSpPr>
              <a:stCxn id="40" idx="3"/>
              <a:endCxn id="53" idx="2"/>
            </p:cNvCxnSpPr>
            <p:nvPr/>
          </p:nvCxnSpPr>
          <p:spPr>
            <a:xfrm flipV="1">
              <a:off x="3566587" y="1922552"/>
              <a:ext cx="1116084" cy="162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6" name="CuadroTexto 55"/>
          <p:cNvSpPr txBox="1"/>
          <p:nvPr/>
        </p:nvSpPr>
        <p:spPr>
          <a:xfrm>
            <a:off x="0" y="6297009"/>
            <a:ext cx="455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12: Arquitetura de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Marcador de posición de contenido 2"/>
          <p:cNvSpPr txBox="1">
            <a:spLocks/>
          </p:cNvSpPr>
          <p:nvPr/>
        </p:nvSpPr>
        <p:spPr>
          <a:xfrm>
            <a:off x="609588" y="1343065"/>
            <a:ext cx="11292116" cy="7623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Mapeamento entre a DSL e os repositórios da interfaces gráficas</a:t>
            </a:r>
          </a:p>
        </p:txBody>
      </p:sp>
      <p:sp>
        <p:nvSpPr>
          <p:cNvPr id="63" name="Marcador de posición de contenido 2"/>
          <p:cNvSpPr txBox="1">
            <a:spLocks/>
          </p:cNvSpPr>
          <p:nvPr/>
        </p:nvSpPr>
        <p:spPr>
          <a:xfrm>
            <a:off x="609588" y="1333019"/>
            <a:ext cx="11292116" cy="7623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 Geradas</a:t>
            </a:r>
          </a:p>
        </p:txBody>
      </p:sp>
      <p:grpSp>
        <p:nvGrpSpPr>
          <p:cNvPr id="72" name="Grupo 71"/>
          <p:cNvGrpSpPr/>
          <p:nvPr/>
        </p:nvGrpSpPr>
        <p:grpSpPr>
          <a:xfrm>
            <a:off x="7885260" y="3801599"/>
            <a:ext cx="2612572" cy="1813587"/>
            <a:chOff x="7885260" y="3801599"/>
            <a:chExt cx="2612572" cy="1813587"/>
          </a:xfrm>
        </p:grpSpPr>
        <p:sp>
          <p:nvSpPr>
            <p:cNvPr id="65" name="Rectángulo 64"/>
            <p:cNvSpPr/>
            <p:nvPr/>
          </p:nvSpPr>
          <p:spPr>
            <a:xfrm>
              <a:off x="7885260" y="3801599"/>
              <a:ext cx="2612572" cy="1096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Interfaces Gráficas</a:t>
              </a:r>
              <a:endParaRPr lang="pt-BR" dirty="0"/>
            </a:p>
          </p:txBody>
        </p:sp>
        <p:cxnSp>
          <p:nvCxnSpPr>
            <p:cNvPr id="66" name="Conector recto de flecha 65"/>
            <p:cNvCxnSpPr>
              <a:stCxn id="53" idx="0"/>
              <a:endCxn id="65" idx="2"/>
            </p:cNvCxnSpPr>
            <p:nvPr/>
          </p:nvCxnSpPr>
          <p:spPr>
            <a:xfrm flipH="1" flipV="1">
              <a:off x="9191546" y="4897762"/>
              <a:ext cx="7258" cy="717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610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62" grpId="0"/>
      <p:bldP spid="62" grpId="1"/>
      <p:bldP spid="63" grpId="0"/>
      <p:bldP spid="63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Proposta de trabalho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5345892" y="2819062"/>
            <a:ext cx="1240211" cy="2238052"/>
            <a:chOff x="5502587" y="3497943"/>
            <a:chExt cx="1240211" cy="2238052"/>
          </a:xfrm>
          <a:effectLst>
            <a:glow rad="101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" name="Disco magnético 1"/>
            <p:cNvSpPr/>
            <p:nvPr/>
          </p:nvSpPr>
          <p:spPr>
            <a:xfrm>
              <a:off x="5622857" y="3497943"/>
              <a:ext cx="999672" cy="1903468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5502587" y="5366663"/>
              <a:ext cx="1240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Triplestore</a:t>
              </a:r>
              <a:endParaRPr lang="pt-BR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984752" y="2626358"/>
            <a:ext cx="3481410" cy="1335315"/>
            <a:chOff x="2929374" y="3062512"/>
            <a:chExt cx="3481410" cy="1335315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grpSp>
          <p:nvGrpSpPr>
            <p:cNvPr id="18" name="Grupo 17"/>
            <p:cNvGrpSpPr/>
            <p:nvPr/>
          </p:nvGrpSpPr>
          <p:grpSpPr>
            <a:xfrm>
              <a:off x="2929374" y="3062512"/>
              <a:ext cx="1792913" cy="1335315"/>
              <a:chOff x="3178629" y="3062512"/>
              <a:chExt cx="1543658" cy="1335315"/>
            </a:xfrm>
          </p:grpSpPr>
          <p:sp>
            <p:nvSpPr>
              <p:cNvPr id="14" name="Cruz 13"/>
              <p:cNvSpPr/>
              <p:nvPr/>
            </p:nvSpPr>
            <p:spPr>
              <a:xfrm>
                <a:off x="3178629" y="3062512"/>
                <a:ext cx="1543658" cy="1335315"/>
              </a:xfrm>
              <a:prstGeom prst="plus">
                <a:avLst>
                  <a:gd name="adj" fmla="val 27182"/>
                </a:avLst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3190570" y="3407003"/>
                <a:ext cx="15197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 smtClean="0"/>
                  <a:t>Ontologia de</a:t>
                </a:r>
              </a:p>
              <a:p>
                <a:pPr algn="ctr"/>
                <a:r>
                  <a:rPr lang="pt-BR" dirty="0" smtClean="0"/>
                  <a:t>Domínio</a:t>
                </a:r>
                <a:endParaRPr lang="pt-BR" dirty="0"/>
              </a:p>
            </p:txBody>
          </p:sp>
        </p:grpSp>
        <p:cxnSp>
          <p:nvCxnSpPr>
            <p:cNvPr id="23" name="Conector recto de flecha 22"/>
            <p:cNvCxnSpPr>
              <a:stCxn id="2" idx="2"/>
              <a:endCxn id="14" idx="3"/>
            </p:cNvCxnSpPr>
            <p:nvPr/>
          </p:nvCxnSpPr>
          <p:spPr>
            <a:xfrm flipH="1" flipV="1">
              <a:off x="4722287" y="3730170"/>
              <a:ext cx="1688497" cy="476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2881209" y="1300869"/>
            <a:ext cx="3180946" cy="1325489"/>
            <a:chOff x="4099782" y="1346904"/>
            <a:chExt cx="3180946" cy="1325489"/>
          </a:xfrm>
        </p:grpSpPr>
        <p:sp>
          <p:nvSpPr>
            <p:cNvPr id="25" name="Elipse 24"/>
            <p:cNvSpPr/>
            <p:nvPr/>
          </p:nvSpPr>
          <p:spPr>
            <a:xfrm>
              <a:off x="4682671" y="1346904"/>
              <a:ext cx="2598057" cy="115129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Método de avaliação de sustentabilidade</a:t>
              </a:r>
              <a:endParaRPr lang="pt-BR" dirty="0"/>
            </a:p>
          </p:txBody>
        </p:sp>
        <p:cxnSp>
          <p:nvCxnSpPr>
            <p:cNvPr id="28" name="Conector recto de flecha 27"/>
            <p:cNvCxnSpPr>
              <a:stCxn id="14" idx="0"/>
              <a:endCxn id="25" idx="2"/>
            </p:cNvCxnSpPr>
            <p:nvPr/>
          </p:nvCxnSpPr>
          <p:spPr>
            <a:xfrm flipV="1">
              <a:off x="4099782" y="1922552"/>
              <a:ext cx="582889" cy="7498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6062155" y="1328435"/>
            <a:ext cx="3585022" cy="1096163"/>
            <a:chOff x="7522032" y="1849987"/>
            <a:chExt cx="3585022" cy="1096163"/>
          </a:xfrm>
        </p:grpSpPr>
        <p:sp>
          <p:nvSpPr>
            <p:cNvPr id="32" name="Rectángulo 31"/>
            <p:cNvSpPr/>
            <p:nvPr/>
          </p:nvSpPr>
          <p:spPr>
            <a:xfrm>
              <a:off x="8494482" y="1849987"/>
              <a:ext cx="2612572" cy="10961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Recomendações</a:t>
              </a:r>
              <a:endParaRPr lang="pt-BR" dirty="0"/>
            </a:p>
          </p:txBody>
        </p:sp>
        <p:cxnSp>
          <p:nvCxnSpPr>
            <p:cNvPr id="34" name="Conector recto de flecha 33"/>
            <p:cNvCxnSpPr>
              <a:stCxn id="25" idx="6"/>
              <a:endCxn id="32" idx="1"/>
            </p:cNvCxnSpPr>
            <p:nvPr/>
          </p:nvCxnSpPr>
          <p:spPr>
            <a:xfrm>
              <a:off x="7522032" y="2398069"/>
              <a:ext cx="972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39" name="Grupo 38"/>
          <p:cNvGrpSpPr/>
          <p:nvPr/>
        </p:nvGrpSpPr>
        <p:grpSpPr>
          <a:xfrm>
            <a:off x="1813092" y="3770796"/>
            <a:ext cx="3653070" cy="1519981"/>
            <a:chOff x="2915550" y="4339345"/>
            <a:chExt cx="3653070" cy="1519981"/>
          </a:xfrm>
          <a:effectLst>
            <a:glow rad="101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9" name="Grupo 18"/>
            <p:cNvGrpSpPr/>
            <p:nvPr/>
          </p:nvGrpSpPr>
          <p:grpSpPr>
            <a:xfrm>
              <a:off x="2915550" y="4524011"/>
              <a:ext cx="2103203" cy="1335315"/>
              <a:chOff x="3028059" y="3062512"/>
              <a:chExt cx="1844800" cy="1335315"/>
            </a:xfrm>
          </p:grpSpPr>
          <p:sp>
            <p:nvSpPr>
              <p:cNvPr id="20" name="Cruz 19"/>
              <p:cNvSpPr/>
              <p:nvPr/>
            </p:nvSpPr>
            <p:spPr>
              <a:xfrm>
                <a:off x="3178629" y="3062512"/>
                <a:ext cx="1543658" cy="1335315"/>
              </a:xfrm>
              <a:prstGeom prst="plus">
                <a:avLst>
                  <a:gd name="adj" fmla="val 27182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3028059" y="3407003"/>
                <a:ext cx="18448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 smtClean="0"/>
                  <a:t>Ontologia de</a:t>
                </a:r>
              </a:p>
              <a:p>
                <a:pPr algn="ctr"/>
                <a:r>
                  <a:rPr lang="pt-BR" dirty="0" smtClean="0"/>
                  <a:t>Interface Gráfica</a:t>
                </a:r>
                <a:endParaRPr lang="pt-BR" dirty="0"/>
              </a:p>
            </p:txBody>
          </p:sp>
        </p:grpSp>
        <p:cxnSp>
          <p:nvCxnSpPr>
            <p:cNvPr id="38" name="Conector recto de flecha 37"/>
            <p:cNvCxnSpPr>
              <a:stCxn id="2" idx="2"/>
            </p:cNvCxnSpPr>
            <p:nvPr/>
          </p:nvCxnSpPr>
          <p:spPr>
            <a:xfrm flipH="1">
              <a:off x="4847090" y="4339345"/>
              <a:ext cx="1721530" cy="837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2864692" y="5290777"/>
            <a:ext cx="3068344" cy="862151"/>
            <a:chOff x="3967150" y="5859326"/>
            <a:chExt cx="3068344" cy="862151"/>
          </a:xfrm>
          <a:effectLst>
            <a:glow rad="101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40" name="Pergamino horizontal 39"/>
            <p:cNvSpPr/>
            <p:nvPr/>
          </p:nvSpPr>
          <p:spPr>
            <a:xfrm>
              <a:off x="4880123" y="5965371"/>
              <a:ext cx="2155371" cy="756106"/>
            </a:xfrm>
            <a:prstGeom prst="horizontalScroll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DSL</a:t>
              </a:r>
              <a:endParaRPr lang="pt-BR" dirty="0"/>
            </a:p>
          </p:txBody>
        </p:sp>
        <p:cxnSp>
          <p:nvCxnSpPr>
            <p:cNvPr id="42" name="Conector recto de flecha 41"/>
            <p:cNvCxnSpPr>
              <a:stCxn id="20" idx="2"/>
              <a:endCxn id="40" idx="1"/>
            </p:cNvCxnSpPr>
            <p:nvPr/>
          </p:nvCxnSpPr>
          <p:spPr>
            <a:xfrm>
              <a:off x="3967150" y="5859326"/>
              <a:ext cx="912973" cy="48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5933036" y="5199227"/>
            <a:ext cx="3714141" cy="1151296"/>
            <a:chOff x="3566587" y="1509830"/>
            <a:chExt cx="3714141" cy="1151296"/>
          </a:xfrm>
          <a:effectLst>
            <a:glow rad="101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53" name="Elipse 52"/>
            <p:cNvSpPr/>
            <p:nvPr/>
          </p:nvSpPr>
          <p:spPr>
            <a:xfrm>
              <a:off x="4682671" y="1509830"/>
              <a:ext cx="2598057" cy="115129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Sistema Gerador de interfaces</a:t>
              </a:r>
              <a:endParaRPr lang="pt-BR" dirty="0"/>
            </a:p>
          </p:txBody>
        </p:sp>
        <p:cxnSp>
          <p:nvCxnSpPr>
            <p:cNvPr id="54" name="Conector recto de flecha 53"/>
            <p:cNvCxnSpPr>
              <a:stCxn id="40" idx="3"/>
              <a:endCxn id="53" idx="2"/>
            </p:cNvCxnSpPr>
            <p:nvPr/>
          </p:nvCxnSpPr>
          <p:spPr>
            <a:xfrm>
              <a:off x="3566587" y="2085478"/>
              <a:ext cx="11160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6" name="CuadroTexto 55"/>
          <p:cNvSpPr txBox="1"/>
          <p:nvPr/>
        </p:nvSpPr>
        <p:spPr>
          <a:xfrm>
            <a:off x="0" y="6297009"/>
            <a:ext cx="455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13: Arquitetura de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7034605" y="3222714"/>
            <a:ext cx="2612572" cy="1976513"/>
            <a:chOff x="7885260" y="3801599"/>
            <a:chExt cx="2612572" cy="1976513"/>
          </a:xfrm>
          <a:effectLst>
            <a:glow rad="101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65" name="Rectángulo 64"/>
            <p:cNvSpPr/>
            <p:nvPr/>
          </p:nvSpPr>
          <p:spPr>
            <a:xfrm>
              <a:off x="7885260" y="3801599"/>
              <a:ext cx="2612572" cy="1096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Interfaces Gráficas</a:t>
              </a:r>
              <a:endParaRPr lang="pt-BR" dirty="0"/>
            </a:p>
          </p:txBody>
        </p:sp>
        <p:cxnSp>
          <p:nvCxnSpPr>
            <p:cNvPr id="66" name="Conector recto de flecha 65"/>
            <p:cNvCxnSpPr>
              <a:stCxn id="53" idx="0"/>
              <a:endCxn id="65" idx="2"/>
            </p:cNvCxnSpPr>
            <p:nvPr/>
          </p:nvCxnSpPr>
          <p:spPr>
            <a:xfrm flipH="1" flipV="1">
              <a:off x="9191546" y="4897762"/>
              <a:ext cx="7258" cy="880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703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216826"/>
            <a:ext cx="10744200" cy="370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armazenamento e recuperação de dados e informações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permitirá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padroniza-las em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formato de triplas, permitindo a compatibilidade e o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reuso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 informações entre fontes de dados externas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o presente projeto foi selecionada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Triplestore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Parliament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TripleStore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4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267552"/>
            <a:ext cx="10744200" cy="26673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Estes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 vão permitir avaliar a sustentabilidade de uma unidade produtiva e gerar um resultado que permitira fazer comparações e indicar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recomendações para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garantir a sustentabilidade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Ontologia de domínio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3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235199"/>
            <a:ext cx="10744200" cy="43037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dimensões de sustentabilidade</a:t>
            </a: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indicadores de sustentabilidade</a:t>
            </a: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componentes de indicadores</a:t>
            </a: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limiares dos indicadores</a:t>
            </a: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metodologia de avaliação</a:t>
            </a: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índices de sustentabilidade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Ontologia de domínio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5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46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71" y="1498295"/>
            <a:ext cx="6129458" cy="455572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815224" y="6282875"/>
            <a:ext cx="6480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14: Elementos básicos da ontologia de domínio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Ontologia de domínio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1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728685"/>
            <a:ext cx="10744200" cy="38102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Essa ontologia da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semântica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vai representar: </a:t>
            </a:r>
          </a:p>
          <a:p>
            <a:pPr marL="0" indent="0" algn="just"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controles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visuais</a:t>
            </a: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tipos de controles visuais</a:t>
            </a:r>
          </a:p>
          <a:p>
            <a:pPr algn="just"/>
            <a:r>
              <a:rPr lang="es-CO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dados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suportados</a:t>
            </a: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padrão de entrada de dados</a:t>
            </a: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padrão de saída de dados saída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Ontologia de interface gráfica</a:t>
            </a:r>
            <a:endParaRPr lang="pt-P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1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583005"/>
            <a:ext cx="10744200" cy="29904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 linguagem especifica de domínio que permitira fazer: </a:t>
            </a:r>
          </a:p>
          <a:p>
            <a:pPr marL="0" indent="0" algn="just"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deﬁnição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 indicadores</a:t>
            </a: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definição de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 de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usuário</a:t>
            </a: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gerador de interfaces </a:t>
            </a: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48</a:t>
            </a:fld>
            <a:endParaRPr lang="en-US" dirty="0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609600" y="1650694"/>
            <a:ext cx="112343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(DSL)</a:t>
            </a:r>
          </a:p>
        </p:txBody>
      </p:sp>
    </p:spTree>
    <p:extLst>
      <p:ext uri="{BB962C8B-B14F-4D97-AF65-F5344CB8AC3E}">
        <p14:creationId xmlns:p14="http://schemas.microsoft.com/office/powerpoint/2010/main" val="306024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Proposta de trabalho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887806"/>
            <a:ext cx="10744200" cy="346854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CO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s-CO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ndicador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s-CO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titulo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Ocorrência de queimada de palha no campo</a:t>
            </a:r>
            <a:r>
              <a:rPr lang="pt-B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pt-BR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pt-BR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escrição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s-CO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Haveria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redução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….”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s-CO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dimensão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“ambiental”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s-CO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componentes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{</a:t>
            </a:r>
            <a:r>
              <a:rPr lang="es-CO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“Queimada no campo”, tipo: “</a:t>
            </a:r>
            <a:r>
              <a:rPr lang="es-CO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booleano”, </a:t>
            </a:r>
            <a:r>
              <a:rPr lang="es-CO" sz="18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limiares</a:t>
            </a:r>
            <a:r>
              <a:rPr lang="es-CO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“sim, n</a:t>
            </a:r>
            <a:r>
              <a:rPr lang="pt-BR" sz="18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ão</a:t>
            </a:r>
            <a:r>
              <a:rPr lang="es-CO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]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pt-BR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pt-BR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eferencia</a:t>
            </a:r>
            <a:r>
              <a:rPr lang="pt-B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“Leme 2005”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650694"/>
            <a:ext cx="112343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(DSL) – Definição dos indicadores</a:t>
            </a:r>
          </a:p>
        </p:txBody>
      </p:sp>
    </p:spTree>
    <p:extLst>
      <p:ext uri="{BB962C8B-B14F-4D97-AF65-F5344CB8AC3E}">
        <p14:creationId xmlns:p14="http://schemas.microsoft.com/office/powerpoint/2010/main" val="58340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Introdução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98295"/>
            <a:ext cx="10744200" cy="50406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processo de decisão é feito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sistemas de produção agrícola que são sistemas complexos, porque abrangem múltiplos conceitos, classificações, relacionamentos e comportamentos, o que justifica o suporte computacional (Simon, 1991).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440710" y="1813675"/>
            <a:ext cx="11081979" cy="7185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None/>
            </a:pP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</a:t>
            </a:r>
            <a:r>
              <a:rPr lang="pt-BR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Apoio a </a:t>
            </a: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Decisão</a:t>
            </a:r>
            <a:endParaRPr lang="pt-BR" sz="2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2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Proposta de trabalho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358189"/>
            <a:ext cx="10744200" cy="43632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matriz_sustentabilidade{</a:t>
            </a:r>
            <a:endParaRPr lang="es-CO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id “</a:t>
            </a:r>
            <a:r>
              <a:rPr lang="es-CO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matriz_sustentabilidade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s-CO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entrada_dados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mapa [{</a:t>
            </a:r>
            <a:r>
              <a:rPr lang="es-CO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“</a:t>
            </a:r>
            <a:r>
              <a:rPr lang="es-CO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id_x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”, tipo: “</a:t>
            </a:r>
            <a:r>
              <a:rPr lang="es-CO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numerico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”},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{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nome: “id_y”, 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tipo: “numerico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”},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nome: “content”, tipo: “texto”}]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pt-BR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650694"/>
            <a:ext cx="112343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(DSL) -  Definição de interface</a:t>
            </a:r>
          </a:p>
        </p:txBody>
      </p:sp>
    </p:spTree>
    <p:extLst>
      <p:ext uri="{BB962C8B-B14F-4D97-AF65-F5344CB8AC3E}">
        <p14:creationId xmlns:p14="http://schemas.microsoft.com/office/powerpoint/2010/main" val="182143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Proposta de trabalho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358189"/>
            <a:ext cx="10744200" cy="43632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endParaRPr lang="pt-BR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217560"/>
            <a:ext cx="112343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(DSL) -  Geração de interfaces</a:t>
            </a:r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762000" y="2021538"/>
            <a:ext cx="10744200" cy="4515457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s-CO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ão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[ambiental,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titulo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“Dimens</a:t>
            </a:r>
            <a:r>
              <a:rPr lang="pt-B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ão</a:t>
            </a: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ambiental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…]</a:t>
            </a: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dimensão 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[social, </a:t>
            </a: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titulo: “Dimens</a:t>
            </a:r>
            <a:r>
              <a:rPr lang="pt-B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ão</a:t>
            </a: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social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dimensão 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[economica, </a:t>
            </a: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titulo: “Dimens</a:t>
            </a:r>
            <a:r>
              <a:rPr lang="pt-B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ão</a:t>
            </a: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economica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</a:t>
            </a:r>
            <a:r>
              <a:rPr lang="es-CO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pt-BR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2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960913"/>
            <a:ext cx="5689600" cy="3578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gerador de interfaces é uma camada adicional ao processo de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deﬁnição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interface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gráﬁca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Ele usa a DSL de Interface e a as ontologias (de domínio e da UI), Figura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5,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gerar a interface Web no padrão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HTML.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52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98295"/>
            <a:ext cx="2867025" cy="40671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655909" y="5710021"/>
            <a:ext cx="3857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15: Sistema Gerador de </a:t>
            </a:r>
          </a:p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 Gráficas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gerador de interfaces gráficas</a:t>
            </a:r>
          </a:p>
        </p:txBody>
      </p:sp>
    </p:spTree>
    <p:extLst>
      <p:ext uri="{BB962C8B-B14F-4D97-AF65-F5344CB8AC3E}">
        <p14:creationId xmlns:p14="http://schemas.microsoft.com/office/powerpoint/2010/main" val="411270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Roteiro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51428"/>
            <a:ext cx="10744200" cy="49049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Trabalhos relacionados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preliminares</a:t>
            </a: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 de trabalho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0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Resultados preliminares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Primeira versão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ontologia de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domínio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54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36" y="1283368"/>
            <a:ext cx="5196031" cy="54536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9099668" y="5710021"/>
            <a:ext cx="2901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16: Exemplo da </a:t>
            </a:r>
          </a:p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Dimensão Ambiental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7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Resultados preliminares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Primeira versão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ontologia de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domínio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55</a:t>
            </a:fld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9099668" y="5710021"/>
            <a:ext cx="302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17: Exemplo dos </a:t>
            </a:r>
          </a:p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Indicadores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26" y="1245530"/>
            <a:ext cx="4968674" cy="54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6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583006"/>
            <a:ext cx="11001829" cy="37733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 da historia de usuário #3: </a:t>
            </a:r>
          </a:p>
          <a:p>
            <a:pPr marL="0" indent="0" algn="just"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“O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usuário deverá preencher o estado de cada indicador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especíﬁco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nas dimensões ambiental, econômica e social.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Estes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indicadores vão ser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deﬁnidos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pelo programa.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Eles devem se adaptar às condições das regiões e microrregiões do Brasil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mesma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 as faixas de limiares de sustentabilidade são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deﬁnidas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</a:p>
          <a:p>
            <a:pPr marL="0" indent="0" algn="just">
              <a:buNone/>
            </a:pPr>
            <a:endParaRPr lang="pt-BR" sz="2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56</a:t>
            </a:fld>
            <a:endParaRPr lang="en-US" dirty="0"/>
          </a:p>
        </p:txBody>
      </p:sp>
      <p:sp>
        <p:nvSpPr>
          <p:cNvPr id="8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Resultados preliminares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Historias 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usuário </a:t>
            </a:r>
          </a:p>
        </p:txBody>
      </p:sp>
    </p:spTree>
    <p:extLst>
      <p:ext uri="{BB962C8B-B14F-4D97-AF65-F5344CB8AC3E}">
        <p14:creationId xmlns:p14="http://schemas.microsoft.com/office/powerpoint/2010/main" val="371458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583006"/>
            <a:ext cx="11001829" cy="37733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Foi detalhado textualmente o processo das historias de usuário, descrevendo a interação dos usuários com o sistema e gerando uma sequencia de passos que permitem analisar os requisitos do sistema em cada iteração</a:t>
            </a:r>
          </a:p>
          <a:p>
            <a:pPr marL="0" indent="0" algn="just"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Resultados preliminares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Cenários</a:t>
            </a:r>
          </a:p>
        </p:txBody>
      </p:sp>
    </p:spTree>
    <p:extLst>
      <p:ext uri="{BB962C8B-B14F-4D97-AF65-F5344CB8AC3E}">
        <p14:creationId xmlns:p14="http://schemas.microsoft.com/office/powerpoint/2010/main" val="268224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58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43" y="1485868"/>
            <a:ext cx="10538714" cy="471697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704036" y="5633266"/>
            <a:ext cx="3184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18: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StoryBoard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#3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Resultados preliminares</a:t>
            </a:r>
            <a:b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StoryBoard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60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59</a:t>
            </a:fld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94" y="1261044"/>
            <a:ext cx="6005245" cy="559695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896539" y="5922555"/>
            <a:ext cx="310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19: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Mockup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Home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Resultados preliminares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Mockups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 Interfaces 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</a:t>
            </a:r>
            <a:r>
              <a:rPr lang="pt-BR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endParaRPr lang="pt-BR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6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Introdução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98295"/>
            <a:ext cx="10744200" cy="50406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Busca mensurar a sustentabilidade em termos das dimensões ambientais, sociais e econômicas medindo um equilíbrio entre elas (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Brundtlandt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1987) e (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Bellen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2005).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2033131"/>
            <a:ext cx="11081979" cy="7185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Avaliação da sustentabilidade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7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60</a:t>
            </a:fld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8758989" y="5710021"/>
            <a:ext cx="2346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20: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Mockup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Indicadores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57" y="1269630"/>
            <a:ext cx="5996032" cy="5588370"/>
          </a:xfrm>
          <a:prstGeom prst="rect">
            <a:avLst/>
          </a:prstGeom>
        </p:spPr>
      </p:pic>
      <p:sp>
        <p:nvSpPr>
          <p:cNvPr id="9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Resultados preliminares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Mockups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 Interfaces 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</a:t>
            </a:r>
            <a:r>
              <a:rPr lang="pt-BR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endParaRPr lang="pt-BR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2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Resultados preliminares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Protótipo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Interface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Gráﬁca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endParaRPr lang="pt-BR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31" y="1218416"/>
            <a:ext cx="6529137" cy="550306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246268" y="5710021"/>
            <a:ext cx="2960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21: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Protótipo do 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Home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Resultados preliminares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Protótipo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Interface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Gráﬁca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endParaRPr lang="pt-BR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25426" y="5710021"/>
            <a:ext cx="313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22: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Protótipo do 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Indicadores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35" y="1237077"/>
            <a:ext cx="5295129" cy="562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9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Roteiro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51428"/>
            <a:ext cx="10744200" cy="49049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Trabalhos relacionados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 de trabalho</a:t>
            </a: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preliminares</a:t>
            </a: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indent="-1143000">
              <a:lnSpc>
                <a:spcPct val="170000"/>
              </a:lnSpc>
              <a:buFont typeface="+mj-lt"/>
              <a:buAutoNum type="arabicPeriod"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 de trabalho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5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Plano de trabalho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2293256"/>
            <a:ext cx="9483829" cy="40630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conhecimento do domínio envolvido no sistema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está em contínua construção. Por isso, é necessário um enfoque que permita realizar mudanças na estrutura e no conteúdo usados no sistema durante seu desenvolvimento. As ontologias permitem representar o conhecimento de um domínio por meio de formatos, como a linguagem OWL, permitindo separar o conhecimento das outras partes do sistema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Metodologia das ontologias</a:t>
            </a:r>
          </a:p>
        </p:txBody>
      </p:sp>
    </p:spTree>
    <p:extLst>
      <p:ext uri="{BB962C8B-B14F-4D97-AF65-F5344CB8AC3E}">
        <p14:creationId xmlns:p14="http://schemas.microsoft.com/office/powerpoint/2010/main" val="314833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375474" y="6361745"/>
            <a:ext cx="978326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7964456" y="5715414"/>
            <a:ext cx="3025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23:  Metodologia </a:t>
            </a:r>
          </a:p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 ontologias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45" y="1392078"/>
            <a:ext cx="3914549" cy="5334792"/>
          </a:xfrm>
          <a:prstGeom prst="rect">
            <a:avLst/>
          </a:prstGeom>
        </p:spPr>
      </p:pic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Plano de trabalho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Protótipo 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Metodologia das </a:t>
            </a:r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ontologias</a:t>
            </a:r>
            <a:endParaRPr lang="pt-BR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1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Plano de trabalho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599" y="2641600"/>
            <a:ext cx="11234057" cy="39769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desenvolvimento do sistema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será realizado por meio de metodologias ágeis de desenvolvimento de software, principalmente serão utilizadas algumas práticas da metodologia SCRUM (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Schwaber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Beedle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2002). </a:t>
            </a: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Também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será usado o enfoque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UserCentered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Design. Nesse sentido, está sendo desenvolvido primeiramente um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mockup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interface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gráﬁca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sistema, o qual será o meio de comunicação com os parceiros do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determinar as funcionalidades básicas do sistema. </a:t>
            </a: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609600" y="1498294"/>
            <a:ext cx="11081979" cy="718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Metodologia de desenvolvimento de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4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</a:t>
            </a: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 de trabalho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486888" y="1619406"/>
            <a:ext cx="11566566" cy="49195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A1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Obtenção de créditos referente as disciplinas do programa de mestrado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A2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Exame de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proﬁciência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 língua portuguesa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A3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Levantamento bibliógrafo sobre a área de pesquisa. </a:t>
            </a:r>
            <a:endParaRPr lang="pt-BR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A4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Estudo sobre web semântica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A5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Estudo sobre ontologias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A6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Desenvolvimento da ontologia do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A7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Exame de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proﬁciência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 língua inglesa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A8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Desenvolvimento da ontologia de Controles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Gráﬁcos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(com apenas os controles usados no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A9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Qualiﬁcação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redação da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monograﬁa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qualiﬁcação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incluindo detalhamento do projeto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A10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Exame de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Qualiﬁcação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(apresentação da proposta à Comissão Examinadora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A11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Implementação do primeiro protótipo da DSL e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A12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Testes preliminares,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reﬁnamento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reimplementação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sistema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A13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Testes e validação: estudos de caso e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reﬁnamentos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pt-BR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A14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Redação da dissertação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A15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Redação e submissão de artigos com os resultados obtidos. </a:t>
            </a:r>
            <a:endParaRPr lang="pt-BR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A16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Defesa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0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</a:t>
            </a: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 de trabalho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68</a:t>
            </a:fld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78" y="1388410"/>
            <a:ext cx="5956980" cy="471164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6066" y="6352145"/>
            <a:ext cx="284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Tabela 2:  Cronograma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4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</a:t>
            </a: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 de trabalho</a:t>
            </a: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188686" y="1253682"/>
            <a:ext cx="11306628" cy="52342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esperados</a:t>
            </a:r>
          </a:p>
          <a:p>
            <a:pPr marL="0" indent="0" algn="just"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ontologia de domínio do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que será a base conceitual e tecnológica de todo o sistema e integrará o conhecimento sobre sustentabilidade e o sistema produtivo de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cana-de-açúcar.</a:t>
            </a:r>
          </a:p>
          <a:p>
            <a:pPr algn="just"/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DSL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que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ﬂexibilizará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deﬁnição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 indicadores e interface de usuário por parte dos criadores do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sistema.</a:t>
            </a:r>
          </a:p>
          <a:p>
            <a:pPr algn="just"/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Ontologiae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DSL dos Componentes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Gráﬁcos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poderá ser usada em outros </a:t>
            </a: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SADs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algn="just"/>
            <a:endParaRPr lang="pt-B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SustenAgro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Introdução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3294939" y="6210478"/>
            <a:ext cx="537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2: As três esferas da sustentabilidade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http://www.revistaseletronicas.fmu.br/public/journals/2/homepageImage_pt_B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6" b="8846"/>
          <a:stretch/>
        </p:blipFill>
        <p:spPr bwMode="auto">
          <a:xfrm>
            <a:off x="2546668" y="1348822"/>
            <a:ext cx="7355606" cy="486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7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188686" y="1253682"/>
            <a:ext cx="11306628" cy="52342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70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0299" b="171"/>
          <a:stretch/>
        </p:blipFill>
        <p:spPr>
          <a:xfrm>
            <a:off x="-29989" y="-23446"/>
            <a:ext cx="12221990" cy="6869723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39149" y="-23447"/>
            <a:ext cx="10883713" cy="686972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000" noProof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Muitíssimo obrigado,</a:t>
            </a:r>
            <a:br>
              <a:rPr lang="pt-BR" sz="8000" noProof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8000" noProof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sz="8000" noProof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8000" noProof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Perguntas</a:t>
            </a:r>
            <a:r>
              <a:rPr lang="es-CO" sz="8000" noProof="1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s-ES" sz="8000" noProof="1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872" y="3936273"/>
            <a:ext cx="2523809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1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Introdução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osición de contenido 2"/>
          <p:cNvSpPr txBox="1">
            <a:spLocks/>
          </p:cNvSpPr>
          <p:nvPr/>
        </p:nvSpPr>
        <p:spPr>
          <a:xfrm>
            <a:off x="609600" y="1498295"/>
            <a:ext cx="10744200" cy="50406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cultura da cana-de-açúcar foi escolhida pela importância histórica, econômica e social no Brasil, sendo atualmente o maior produtor desta cultura no mundo (FAO, 2013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Marcador de posición de contenido 2"/>
          <p:cNvSpPr txBox="1">
            <a:spLocks/>
          </p:cNvSpPr>
          <p:nvPr/>
        </p:nvSpPr>
        <p:spPr>
          <a:xfrm>
            <a:off x="440710" y="1838059"/>
            <a:ext cx="11081979" cy="7185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None/>
            </a:pPr>
            <a:r>
              <a:rPr lang="pt-BR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Avaliação da sustentabilidade</a:t>
            </a:r>
            <a:endParaRPr lang="pt-BR" sz="2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4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132113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Introdução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http://image.slidesharecdn.com/seminarclass-140222072224-phpapp01/95/effect-of-the-different-auxins-and-cytokinins-in-callus-induction-shootand-root-regeneration-in-sugarcane-3-638.jpg?cb=139307542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54"/>
          <a:stretch/>
        </p:blipFill>
        <p:spPr bwMode="auto">
          <a:xfrm>
            <a:off x="1148602" y="1354962"/>
            <a:ext cx="9666192" cy="477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919272" y="6302201"/>
            <a:ext cx="823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3: Produção mundial de cana-de-açúcar no 2010 (FAO, 2013)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9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4243</Words>
  <Application>Microsoft Macintosh PowerPoint</Application>
  <PresentationFormat>Custom</PresentationFormat>
  <Paragraphs>615</Paragraphs>
  <Slides>70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WelcomeDoc</vt:lpstr>
      <vt:lpstr>Tecnologias da Web Semântica na Geracão de Interfaces Gráficas para Sistemas de Apoio a Decisão: Caso SustenAgro.</vt:lpstr>
      <vt:lpstr>Roteiro</vt:lpstr>
      <vt:lpstr>Roteiro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Roteiro</vt:lpstr>
      <vt:lpstr>2. Contextualização</vt:lpstr>
      <vt:lpstr>2. Contextualização</vt:lpstr>
      <vt:lpstr>2. Contextualização</vt:lpstr>
      <vt:lpstr>2. Contextualização</vt:lpstr>
      <vt:lpstr>2. Contextualização</vt:lpstr>
      <vt:lpstr>2. Contextualização</vt:lpstr>
      <vt:lpstr>2. Contextualização</vt:lpstr>
      <vt:lpstr>2. Contextualização</vt:lpstr>
      <vt:lpstr>2. Contextualização</vt:lpstr>
      <vt:lpstr>2. Contextualização</vt:lpstr>
      <vt:lpstr>2. Contextualização</vt:lpstr>
      <vt:lpstr>2. Contextualização</vt:lpstr>
      <vt:lpstr>Roteiro</vt:lpstr>
      <vt:lpstr>3. Trabalhos relacionados</vt:lpstr>
      <vt:lpstr>3. Trabalhos relacionados</vt:lpstr>
      <vt:lpstr>3. Trabalhos relacionados</vt:lpstr>
      <vt:lpstr>3. Trabalhos relacionados</vt:lpstr>
      <vt:lpstr>3. Trabalhos relacionados</vt:lpstr>
      <vt:lpstr>3. Trabalhos relacionados</vt:lpstr>
      <vt:lpstr>Roteiro</vt:lpstr>
      <vt:lpstr>4. Proposta de trabalho</vt:lpstr>
      <vt:lpstr>4. Proposta de trabalho</vt:lpstr>
      <vt:lpstr>4. Proposta de trabalho</vt:lpstr>
      <vt:lpstr>4. Proposta de trabalho</vt:lpstr>
      <vt:lpstr>4. Proposta de trabalho</vt:lpstr>
      <vt:lpstr>4. Proposta de trabalho</vt:lpstr>
      <vt:lpstr>4. Proposta de trabalho</vt:lpstr>
      <vt:lpstr>4. Proposta de trabalho</vt:lpstr>
      <vt:lpstr>4. Proposta de trabalho</vt:lpstr>
      <vt:lpstr>4. Proposta de trabalho</vt:lpstr>
      <vt:lpstr>4. Proposta de trabalho</vt:lpstr>
      <vt:lpstr>4. Proposta de trabalho</vt:lpstr>
      <vt:lpstr>4. Proposta de trabalho</vt:lpstr>
      <vt:lpstr>4. Proposta de trabalho</vt:lpstr>
      <vt:lpstr>4. Proposta de trabalho</vt:lpstr>
      <vt:lpstr>4. Proposta de trabalho</vt:lpstr>
      <vt:lpstr>Roteiro</vt:lpstr>
      <vt:lpstr>5. Resultados preliminares Primeira versão da ontologia de domínio</vt:lpstr>
      <vt:lpstr>5. Resultados preliminares Primeira versão da ontologia de domínio</vt:lpstr>
      <vt:lpstr>5. Resultados preliminares Historias de usuário </vt:lpstr>
      <vt:lpstr>5. Resultados preliminares Cenários</vt:lpstr>
      <vt:lpstr>5. Resultados preliminares StoryBoard</vt:lpstr>
      <vt:lpstr>5. Resultados preliminares Mockups das Interfaces do SustenAgro</vt:lpstr>
      <vt:lpstr>5. Resultados preliminares Mockups das Interfaces do SustenAgro</vt:lpstr>
      <vt:lpstr>5. Resultados preliminares Protótipo da Interface Gráﬁca do SustenAgro</vt:lpstr>
      <vt:lpstr>5. Resultados preliminares Protótipo da Interface Gráﬁca do SustenAgro</vt:lpstr>
      <vt:lpstr>Roteiro</vt:lpstr>
      <vt:lpstr>6. Plano de trabalho</vt:lpstr>
      <vt:lpstr>6. Plano de trabalho Protótipo Metodologia das ontologias</vt:lpstr>
      <vt:lpstr>6. Plano de trabalho</vt:lpstr>
      <vt:lpstr>6. Plano de trabalho</vt:lpstr>
      <vt:lpstr>6. Plano de trabalho</vt:lpstr>
      <vt:lpstr>6. Plano de trabalho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Qualification</dc:title>
  <dc:creator/>
  <cp:keywords/>
  <cp:lastModifiedBy/>
  <cp:revision>1</cp:revision>
  <dcterms:created xsi:type="dcterms:W3CDTF">2015-03-31T22:16:38Z</dcterms:created>
  <dcterms:modified xsi:type="dcterms:W3CDTF">2015-04-09T16:48:48Z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