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83C-F15F-4840-A561-9F9EB00F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AA7BD-4260-4A7B-BCF2-73B3F9D0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1EED-AF11-4EB5-A142-531AA85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11D7-6506-4637-81C2-41672234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3D6A-51CF-4A07-96B5-5D61CD24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2E9A-54E4-4752-9CB4-BE8E39D0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0F65-FC77-4C91-87E0-59B3EC08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EBB0-9C0B-4EE4-A3EE-EB15502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7C52-79DF-433E-AC09-A007F2D4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E7CF-C22B-401B-92C2-C18E30BB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513FE-2945-46AE-A083-79B607457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5C39-0EE4-4143-BFAF-837F64512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223E-567F-4C9E-AEE9-D2A15C86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D93B-3105-4077-9EC2-F07683E7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5340-560A-4C0C-9169-DC76CF7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645-3638-4892-A6EC-C2EB5187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E834-F021-49C8-B8CE-CBA8FC95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98D1-956A-46FC-8953-CB6A2C8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619E-6F81-4E2A-9BD2-1D66B76D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798C-AD36-46DE-8F93-3E043569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0D0-D0E9-4330-9C6F-51C48CD5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7A22-EB04-41EB-9E42-304999D5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CCA6-49EF-4F0F-96F0-4707E10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7FE2-7E10-4748-8A9C-D250BA36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A8A6-4DE3-4FDE-A982-A89E7A55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3E9-5C9A-496F-AD12-4159270E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C942-7032-472A-9DEE-E9573E4C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51C3-3C96-4957-91BC-F49220E1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90B4-F9FC-4E4D-AA56-934CF126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8084-CDEE-41A3-BE98-DF564461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B3B51-8932-490A-A0C6-26064DD1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E814-4F97-48E4-93F7-CAA8F46B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3376-7300-46DD-8556-2D954CC3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A6AC-17C9-4417-96F9-DE28C442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CF5A6-7455-4E7C-A584-2773D13C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81B1-D7CC-452D-BACE-87CA9E1B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11F2A-ECC5-43E3-82AF-70B0F616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803B5-9804-4263-9A5D-12E07479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56696-B2A9-47F2-B571-5C168044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F45A-20B7-4314-8B98-0D5976AE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FD6E8-5BBD-4967-B1DF-9FBA3B66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B313F-8F0F-4572-A098-A404E595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9F72B-ECDB-40AC-826B-5CC9E5B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7CAE-4E4C-42C2-A278-CFE6E47A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3E9A-724D-4393-84DA-CA0F1A2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1F67F-7BD4-41E3-8A99-7C16ED42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85ED-404E-4053-8FB3-1632F856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E233-3C2A-454D-967F-01A3F7C3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76E71-33D2-43F0-B246-0C1CE1EC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9C4A-50D4-415A-9750-A2793553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DB99-60BA-4563-8EBA-4503362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D40E-20C0-4865-99E4-EDB31E21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F9B-A904-4EF5-AEEF-B14D22B3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EE13C-357E-406D-9D09-15F29455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838E-A327-47F8-BA73-70C7E11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F83E-F94E-4B80-BF00-EF6FD275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EE8B-456D-4870-8ED8-77D2138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556C-72E4-4B9E-A70B-A063415C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541C0-C48A-49CA-9E59-C058BDC0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9CE9-491B-478E-B6D9-0202D5BD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00AA-5762-4D06-B68B-3956D01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8F65-6372-4C96-8AD4-FF8E7FEC2F2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5413-42D5-48DD-9F00-B4C41C9A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571A-8413-44C9-9826-B3FC58EA6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190-BB78-4A05-B9A3-A7390CD6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9A3D25-5C37-44F1-BA60-EDE8DAB1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59697"/>
              </p:ext>
            </p:extLst>
          </p:nvPr>
        </p:nvGraphicFramePr>
        <p:xfrm>
          <a:off x="4271301" y="5018258"/>
          <a:ext cx="7742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28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46262">
                <a:tc>
                  <a:txBody>
                    <a:bodyPr/>
                    <a:lstStyle/>
                    <a:p>
                      <a:r>
                        <a:rPr lang="en-US" sz="800" dirty="0"/>
                        <a:t>Allergies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27979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27979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27979">
                <a:tc>
                  <a:txBody>
                    <a:bodyPr/>
                    <a:lstStyle/>
                    <a:p>
                      <a:r>
                        <a:rPr lang="en-US" sz="600" dirty="0"/>
                        <a:t>Allergy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27979">
                <a:tc>
                  <a:txBody>
                    <a:bodyPr/>
                    <a:lstStyle/>
                    <a:p>
                      <a:r>
                        <a:rPr lang="en-US" sz="600" dirty="0" err="1"/>
                        <a:t>Allergy_Reaction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B50D56-F812-467F-B773-114BE5A1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41139"/>
              </p:ext>
            </p:extLst>
          </p:nvPr>
        </p:nvGraphicFramePr>
        <p:xfrm>
          <a:off x="5479170" y="781538"/>
          <a:ext cx="87153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2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lang="en-US" sz="800" dirty="0"/>
                        <a:t>Base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PAT_MRN_ID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5547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INPATIENT_DATA_ID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Admission_Type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Admit_Source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775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LOS_Hours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35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Reason_Visit_Name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13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HOSP_ADMSN_TIME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HOSP__DISCH_TIME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697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600" dirty="0" err="1"/>
                        <a:t>Discharge_Destination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85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Primary_Diagnosis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642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 err="1"/>
                        <a:t>Secondary_Diagnosis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7927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Primary_ICD10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85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Secondary_ICD10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615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9B13B48-624F-4DD7-9993-9A908CB9C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21923"/>
              </p:ext>
            </p:extLst>
          </p:nvPr>
        </p:nvGraphicFramePr>
        <p:xfrm>
          <a:off x="1725892" y="781538"/>
          <a:ext cx="932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65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43877">
                <a:tc>
                  <a:txBody>
                    <a:bodyPr/>
                    <a:lstStyle/>
                    <a:p>
                      <a:r>
                        <a:rPr lang="en-US" sz="800" dirty="0"/>
                        <a:t>Medications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20155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/>
                        <a:t>Medication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Start_Date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End_Date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73785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Ordering_Mode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3728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HV_Discrete_Dose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11937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HV_Discrete_Dose_Unit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6156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01911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Mar_Dose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86245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Mar_Does_Unit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1107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Mar_Taken_Time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7751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Mar_Action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50517"/>
                  </a:ext>
                </a:extLst>
              </a:tr>
              <a:tr h="125892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Mar_Route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2839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25C5B0A-18B8-4905-9CE1-739F4953A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89552"/>
              </p:ext>
            </p:extLst>
          </p:nvPr>
        </p:nvGraphicFramePr>
        <p:xfrm>
          <a:off x="5474806" y="4035983"/>
          <a:ext cx="7980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8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r>
                        <a:rPr lang="en-US" sz="8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EVENT_ID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IN_Event_Type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3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Department_Name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BED_ID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5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ROOM_ID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5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Start_Time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8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End_Time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Out_Event_Type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1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7055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7381F3B-E109-419B-8AE4-232DAB12E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4893"/>
              </p:ext>
            </p:extLst>
          </p:nvPr>
        </p:nvGraphicFramePr>
        <p:xfrm>
          <a:off x="1712638" y="3962036"/>
          <a:ext cx="91960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603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Lab_Orders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PROC_ID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Component_Name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9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Order_Status_C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Order_Status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5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Result_date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7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Ord_Num_Value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4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Ord_Value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Component_Comments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81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Ordering_CCSN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Resulting_CSN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9269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A7EB033-7E18-4D72-A65C-4F20A8DC0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20034"/>
              </p:ext>
            </p:extLst>
          </p:nvPr>
        </p:nvGraphicFramePr>
        <p:xfrm>
          <a:off x="4271301" y="2899898"/>
          <a:ext cx="799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6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18014">
                <a:tc>
                  <a:txBody>
                    <a:bodyPr/>
                    <a:lstStyle/>
                    <a:p>
                      <a:r>
                        <a:rPr lang="en-US" sz="800" dirty="0"/>
                        <a:t>ICU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EVENT_ID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In_Event_Type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6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Department_Name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7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Start_Time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98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End_Time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4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Out_Event_Type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5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538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2FCBDEA-9A1A-4A5A-B062-1C8C0B9B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19213"/>
              </p:ext>
            </p:extLst>
          </p:nvPr>
        </p:nvGraphicFramePr>
        <p:xfrm>
          <a:off x="3037858" y="781538"/>
          <a:ext cx="7742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28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53378">
                <a:tc>
                  <a:txBody>
                    <a:bodyPr/>
                    <a:lstStyle/>
                    <a:p>
                      <a:r>
                        <a:rPr lang="en-US" sz="800" dirty="0"/>
                        <a:t>Flowsheets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/>
                        <a:t>FLO_MEAS_ID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Flo_Meas_Name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Disp_Name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47892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Meas_Value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25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Meas_Comment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81021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Recorded_Time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13446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Fsd_Id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52824"/>
                  </a:ext>
                </a:extLst>
              </a:tr>
              <a:tr h="134206">
                <a:tc>
                  <a:txBody>
                    <a:bodyPr/>
                    <a:lstStyle/>
                    <a:p>
                      <a:r>
                        <a:rPr lang="en-US" sz="600" dirty="0" err="1"/>
                        <a:t>Flow_Type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6049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62FD7B5-EFB6-4E9E-A677-9880FB4E8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96471"/>
              </p:ext>
            </p:extLst>
          </p:nvPr>
        </p:nvGraphicFramePr>
        <p:xfrm>
          <a:off x="4271301" y="781538"/>
          <a:ext cx="87153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2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PAT_ENC_CSN_ID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Age_June1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Marital_Status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Patient_Race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7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52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Preferred_Language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ABO_RH_Blood_Type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5057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CCA52A0-B604-4785-95D2-5A3C26ED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05859"/>
              </p:ext>
            </p:extLst>
          </p:nvPr>
        </p:nvGraphicFramePr>
        <p:xfrm>
          <a:off x="3017300" y="3146819"/>
          <a:ext cx="91960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603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Order_Type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PROC_ID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Order_Status_C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7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3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Result_Date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7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Ord_Num_Value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Ord_Value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Component_Comment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4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Ordering_CSN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Resulting_CSN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79570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E14E82A-E263-4C1E-8A50-A21945B57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0370"/>
              </p:ext>
            </p:extLst>
          </p:nvPr>
        </p:nvGraphicFramePr>
        <p:xfrm>
          <a:off x="282579" y="781538"/>
          <a:ext cx="1045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00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70856">
                <a:tc>
                  <a:txBody>
                    <a:bodyPr/>
                    <a:lstStyle/>
                    <a:p>
                      <a:r>
                        <a:rPr lang="en-US" sz="800" dirty="0" err="1"/>
                        <a:t>Social_Hx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/>
                        <a:t>PAT_ID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Tobacco_User_C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20155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Smoking_Tob_Use_C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Smoking_Start_Date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Smoking_Quit_Date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Cigarettes_YN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73785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Pipes_YN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3728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Cigars_YN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11937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Tobacco_Pak_Per_Day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615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Tobacco_Used_Years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01911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Tobacco_Comment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86245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Smokeless_Tob_Use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1107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Snuff_YN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7751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Chew_YN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50517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Smokeless_Quit_Date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28394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Alcohol_Use_C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67880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Alcohol_SRC_C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14465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Alcohol_Freq_C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15364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Alcohol_Drinks_Per_Day_C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169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Alcohol_Binge_C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3920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Alcohol_OZ_Per_WK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83890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Alcohol_Comment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191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Drug_SRC_C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2061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IV_Drug_User_YN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9131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ILL_Drug_User_C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53893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Illicit_Drug_Freq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91116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r>
                        <a:rPr lang="en-US" sz="600" dirty="0" err="1"/>
                        <a:t>Illicit_Drug_CMT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654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EE713D5-4A73-4918-BF89-A4FB70B30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55347"/>
              </p:ext>
            </p:extLst>
          </p:nvPr>
        </p:nvGraphicFramePr>
        <p:xfrm>
          <a:off x="9478341" y="774623"/>
          <a:ext cx="12124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86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229577">
                <a:tc>
                  <a:txBody>
                    <a:bodyPr/>
                    <a:lstStyle/>
                    <a:p>
                      <a:r>
                        <a:rPr lang="en-US" sz="800" dirty="0" err="1"/>
                        <a:t>Alarms_MRN_Location_Date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MrnAuth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fName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lName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94234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0449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631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/>
                        <a:t>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53012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Polltime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74547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46312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aFlag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9403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aInactive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81472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aSil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0255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aSetLow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92692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aSetHigh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71034"/>
                  </a:ext>
                </a:extLst>
              </a:tr>
              <a:tr h="129974">
                <a:tc>
                  <a:txBody>
                    <a:bodyPr/>
                    <a:lstStyle/>
                    <a:p>
                      <a:r>
                        <a:rPr lang="en-US" sz="600" dirty="0" err="1"/>
                        <a:t>aVal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4592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FA4EAB9-467F-41EF-AEEE-0EC44AFD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99006"/>
              </p:ext>
            </p:extLst>
          </p:nvPr>
        </p:nvGraphicFramePr>
        <p:xfrm>
          <a:off x="10953514" y="774623"/>
          <a:ext cx="106344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43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189591">
                <a:tc>
                  <a:txBody>
                    <a:bodyPr/>
                    <a:lstStyle/>
                    <a:p>
                      <a:r>
                        <a:rPr lang="en-US" sz="800" dirty="0" err="1"/>
                        <a:t>Measurement_MRN_Location_Date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MrnAuth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fName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lName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9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5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Polltime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7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4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mSite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mUom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81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mVal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025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4E3E6C9-B49C-411C-9738-312CDA5C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65561"/>
              </p:ext>
            </p:extLst>
          </p:nvPr>
        </p:nvGraphicFramePr>
        <p:xfrm>
          <a:off x="8053208" y="781538"/>
          <a:ext cx="111810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07">
                  <a:extLst>
                    <a:ext uri="{9D8B030D-6E8A-4147-A177-3AD203B41FA5}">
                      <a16:colId xmlns:a16="http://schemas.microsoft.com/office/drawing/2014/main" val="1027891506"/>
                    </a:ext>
                  </a:extLst>
                </a:gridCol>
              </a:tblGrid>
              <a:tr h="242166">
                <a:tc>
                  <a:txBody>
                    <a:bodyPr/>
                    <a:lstStyle/>
                    <a:p>
                      <a:r>
                        <a:rPr lang="en-US" sz="800" dirty="0" err="1"/>
                        <a:t>Wave_MRN_Location_Date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22674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92330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MrnType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52316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MrnAuth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50243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fName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40146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lName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94234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0449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631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/>
                        <a:t>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53012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Polltime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74547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wName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46312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wGain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9403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wHZ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81472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wWave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0255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wUom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92692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wSite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71034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wScale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45928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wInvalid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11082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wMissing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78123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wPoints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28364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wPointsBytes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33377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wMin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22269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wMax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77463"/>
                  </a:ext>
                </a:extLst>
              </a:tr>
              <a:tr h="137101">
                <a:tc>
                  <a:txBody>
                    <a:bodyPr/>
                    <a:lstStyle/>
                    <a:p>
                      <a:r>
                        <a:rPr lang="en-US" sz="600" dirty="0" err="1"/>
                        <a:t>wOffset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7673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77DB7D-E993-4593-97DB-4D08E8367282}"/>
              </a:ext>
            </a:extLst>
          </p:cNvPr>
          <p:cNvCxnSpPr>
            <a:cxnSpLocks/>
          </p:cNvCxnSpPr>
          <p:nvPr/>
        </p:nvCxnSpPr>
        <p:spPr>
          <a:xfrm>
            <a:off x="7191341" y="0"/>
            <a:ext cx="2711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FDF5DE-8C0E-4EB7-93C2-DC808EDB1A4B}"/>
              </a:ext>
            </a:extLst>
          </p:cNvPr>
          <p:cNvSpPr txBox="1"/>
          <p:nvPr/>
        </p:nvSpPr>
        <p:spPr>
          <a:xfrm>
            <a:off x="2879112" y="105198"/>
            <a:ext cx="105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IHIS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34116-35AE-4A45-8D91-7AF966D717DF}"/>
              </a:ext>
            </a:extLst>
          </p:cNvPr>
          <p:cNvSpPr txBox="1"/>
          <p:nvPr/>
        </p:nvSpPr>
        <p:spPr>
          <a:xfrm>
            <a:off x="9478341" y="105198"/>
            <a:ext cx="105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GE Data</a:t>
            </a:r>
          </a:p>
        </p:txBody>
      </p:sp>
    </p:spTree>
    <p:extLst>
      <p:ext uri="{BB962C8B-B14F-4D97-AF65-F5344CB8AC3E}">
        <p14:creationId xmlns:p14="http://schemas.microsoft.com/office/powerpoint/2010/main" val="164312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576</Words>
  <Application>Microsoft Office PowerPoint</Application>
  <PresentationFormat>Widescreen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gifford</dc:creator>
  <cp:lastModifiedBy>ryan gifford</cp:lastModifiedBy>
  <cp:revision>10</cp:revision>
  <dcterms:created xsi:type="dcterms:W3CDTF">2020-12-16T15:54:42Z</dcterms:created>
  <dcterms:modified xsi:type="dcterms:W3CDTF">2021-01-08T19:35:47Z</dcterms:modified>
</cp:coreProperties>
</file>