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mp4" ContentType="video/unknown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3" r:id="rId6"/>
    <p:sldId id="269" r:id="rId7"/>
    <p:sldId id="259" r:id="rId8"/>
    <p:sldId id="264" r:id="rId9"/>
    <p:sldId id="262" r:id="rId10"/>
    <p:sldId id="265" r:id="rId11"/>
    <p:sldId id="267" r:id="rId12"/>
    <p:sldId id="266" r:id="rId13"/>
    <p:sldId id="268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1F46-54D9-BA48-8BC4-6C2282812ED3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6EBC-002E-E745-AAE5-85B8EFF9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46EBC-002E-E745-AAE5-85B8EFF92C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46EBC-002E-E745-AAE5-85B8EFF92C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1,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Predicting tennis match outcomes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8437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9011352" cy="8561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do the top players stack up?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7471" b="7471"/>
          <a:stretch>
            <a:fillRect/>
          </a:stretch>
        </p:blipFill>
        <p:spPr>
          <a:xfrm>
            <a:off x="0" y="1774297"/>
            <a:ext cx="9011352" cy="4796332"/>
          </a:xfrm>
        </p:spPr>
      </p:pic>
    </p:spTree>
    <p:extLst>
      <p:ext uri="{BB962C8B-B14F-4D97-AF65-F5344CB8AC3E}">
        <p14:creationId xmlns:p14="http://schemas.microsoft.com/office/powerpoint/2010/main" val="326669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3" t="1745" r="3726" b="2429"/>
          <a:stretch/>
        </p:blipFill>
        <p:spPr>
          <a:xfrm>
            <a:off x="-1037" y="661011"/>
            <a:ext cx="9012982" cy="4644479"/>
          </a:xfrm>
        </p:spPr>
      </p:pic>
    </p:spTree>
    <p:extLst>
      <p:ext uri="{BB962C8B-B14F-4D97-AF65-F5344CB8AC3E}">
        <p14:creationId xmlns:p14="http://schemas.microsoft.com/office/powerpoint/2010/main" val="131109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afael Nadal sliding on clay 2012 Roland Garros Finals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730591"/>
            <a:ext cx="7620000" cy="5007780"/>
          </a:xfrm>
        </p:spPr>
      </p:pic>
    </p:spTree>
    <p:extLst>
      <p:ext uri="{BB962C8B-B14F-4D97-AF65-F5344CB8AC3E}">
        <p14:creationId xmlns:p14="http://schemas.microsoft.com/office/powerpoint/2010/main" val="323102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031669" cy="856195"/>
          </a:xfrm>
        </p:spPr>
        <p:txBody>
          <a:bodyPr/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154034" cy="5105400"/>
          </a:xfrm>
        </p:spPr>
        <p:txBody>
          <a:bodyPr/>
          <a:lstStyle/>
          <a:p>
            <a:r>
              <a:rPr lang="en-US" dirty="0" smtClean="0"/>
              <a:t>15 Inputs: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All those of Model 1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# of </a:t>
            </a:r>
            <a:r>
              <a:rPr lang="en-US" dirty="0"/>
              <a:t>g</a:t>
            </a:r>
            <a:r>
              <a:rPr lang="en-US" dirty="0" smtClean="0"/>
              <a:t>ames played on court type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win percentage on court type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Hidden Layers:		MSE:</a:t>
            </a:r>
          </a:p>
          <a:p>
            <a:r>
              <a:rPr lang="en-US" dirty="0" smtClean="0"/>
              <a:t>10				.15</a:t>
            </a:r>
          </a:p>
          <a:p>
            <a:r>
              <a:rPr lang="en-US" dirty="0" smtClean="0"/>
              <a:t>20				.14</a:t>
            </a:r>
          </a:p>
          <a:p>
            <a:r>
              <a:rPr lang="en-US" dirty="0" smtClean="0"/>
              <a:t>10,5				.14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4192208"/>
            <a:ext cx="9144000" cy="34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5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084449" cy="751825"/>
          </a:xfrm>
        </p:spPr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9420"/>
            <a:ext cx="7620000" cy="4786744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In-Depth Statistics:</a:t>
            </a:r>
          </a:p>
          <a:p>
            <a:pPr marL="457200" indent="-457200">
              <a:buAutoNum type="arabicPeriod"/>
            </a:pPr>
            <a:r>
              <a:rPr lang="en-US" dirty="0" smtClean="0"/>
              <a:t>Winning % on first serve</a:t>
            </a:r>
          </a:p>
          <a:p>
            <a:pPr marL="457200" indent="-457200">
              <a:buAutoNum type="arabicPeriod"/>
            </a:pPr>
            <a:r>
              <a:rPr lang="en-US" dirty="0" smtClean="0"/>
              <a:t>Winning % on second serve</a:t>
            </a:r>
          </a:p>
          <a:p>
            <a:pPr marL="457200" indent="-457200">
              <a:buAutoNum type="arabicPeriod"/>
            </a:pPr>
            <a:r>
              <a:rPr lang="en-US" dirty="0" smtClean="0"/>
              <a:t>Winning % on return serve</a:t>
            </a:r>
          </a:p>
          <a:p>
            <a:pPr marL="457200" indent="-457200">
              <a:buAutoNum type="arabicPeriod"/>
            </a:pPr>
            <a:r>
              <a:rPr lang="en-US" dirty="0" smtClean="0"/>
              <a:t>Winning % on break point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255657" cy="1062853"/>
          </a:xfrm>
        </p:spPr>
        <p:txBody>
          <a:bodyPr/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5483742"/>
          </a:xfrm>
        </p:spPr>
        <p:txBody>
          <a:bodyPr>
            <a:normAutofit/>
          </a:bodyPr>
          <a:lstStyle/>
          <a:p>
            <a:r>
              <a:rPr lang="en-US" dirty="0" smtClean="0"/>
              <a:t>23 Inputs: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All those of Model 2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4 in-depth statistics for each player</a:t>
            </a:r>
          </a:p>
          <a:p>
            <a:endParaRPr lang="en-US" dirty="0" smtClean="0"/>
          </a:p>
          <a:p>
            <a:r>
              <a:rPr lang="en-US" dirty="0" smtClean="0"/>
              <a:t>Hidden Layers:		MSE:</a:t>
            </a:r>
          </a:p>
          <a:p>
            <a:r>
              <a:rPr lang="en-US" dirty="0" smtClean="0"/>
              <a:t>5				.16</a:t>
            </a:r>
          </a:p>
          <a:p>
            <a:r>
              <a:rPr lang="en-US" dirty="0" smtClean="0"/>
              <a:t>10				.16</a:t>
            </a:r>
          </a:p>
          <a:p>
            <a:r>
              <a:rPr lang="en-US" dirty="0" smtClean="0"/>
              <a:t>20				.15</a:t>
            </a:r>
          </a:p>
          <a:p>
            <a:r>
              <a:rPr lang="en-US" dirty="0" smtClean="0"/>
              <a:t>30				.14</a:t>
            </a:r>
          </a:p>
          <a:p>
            <a:r>
              <a:rPr lang="en-US" dirty="0" smtClean="0"/>
              <a:t>30,10				.11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3444221"/>
            <a:ext cx="9144000" cy="34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6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52718"/>
            <a:ext cx="8469087" cy="935853"/>
          </a:xfrm>
        </p:spPr>
        <p:txBody>
          <a:bodyPr>
            <a:normAutofit/>
          </a:bodyPr>
          <a:lstStyle/>
          <a:p>
            <a:r>
              <a:rPr lang="en-US" dirty="0" smtClean="0"/>
              <a:t>FURTHER Evaluating Model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 inputs from 2011-2014 period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neural network on 2015 matches before the 2015 US Open (which began August 31, 2015)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2015 US Open betting lines from </a:t>
            </a:r>
            <a:r>
              <a:rPr lang="en-US" dirty="0" err="1" smtClean="0"/>
              <a:t>OddsShark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alculate net profit if $100 bet on every predicted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9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8469086" cy="1044710"/>
          </a:xfrm>
        </p:spPr>
        <p:txBody>
          <a:bodyPr>
            <a:noAutofit/>
          </a:bodyPr>
          <a:lstStyle/>
          <a:p>
            <a:r>
              <a:rPr lang="en-US" sz="4400" dirty="0" smtClean="0"/>
              <a:t>US Open test Results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42144"/>
            <a:ext cx="8233229" cy="49348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127 matches</a:t>
            </a:r>
          </a:p>
          <a:p>
            <a:r>
              <a:rPr lang="en-US" sz="2400" dirty="0" smtClean="0"/>
              <a:t>Only 35 matches had players of whom all inputs were known.</a:t>
            </a:r>
          </a:p>
          <a:p>
            <a:r>
              <a:rPr lang="en-US" sz="2400" dirty="0" smtClean="0"/>
              <a:t>NN predicted: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31 Correct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4 Incorrect</a:t>
            </a:r>
          </a:p>
          <a:p>
            <a:endParaRPr lang="en-US" sz="2400" dirty="0"/>
          </a:p>
          <a:p>
            <a:r>
              <a:rPr lang="en-US" sz="2400" dirty="0" smtClean="0"/>
              <a:t>A $100 bet on each of these matches would have led a net profit of $1,289.66</a:t>
            </a:r>
          </a:p>
        </p:txBody>
      </p:sp>
    </p:spTree>
    <p:extLst>
      <p:ext uri="{BB962C8B-B14F-4D97-AF65-F5344CB8AC3E}">
        <p14:creationId xmlns:p14="http://schemas.microsoft.com/office/powerpoint/2010/main" val="4309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861"/>
            <a:ext cx="5620657" cy="863282"/>
          </a:xfrm>
        </p:spPr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8" y="1451431"/>
            <a:ext cx="8233229" cy="4934856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Of the 35 predicted matches every upset was correctly predicted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For each of the 4 wrongly predicted matches the network predicted the underdog to win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neural net predicted some large upsets: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+798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+503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+248</a:t>
            </a:r>
          </a:p>
        </p:txBody>
      </p:sp>
    </p:spTree>
    <p:extLst>
      <p:ext uri="{BB962C8B-B14F-4D97-AF65-F5344CB8AC3E}">
        <p14:creationId xmlns:p14="http://schemas.microsoft.com/office/powerpoint/2010/main" val="381188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9374"/>
            <a:ext cx="9707859" cy="7086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IS TENNIS GOOD FOR PREDICTION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225" y="1343821"/>
            <a:ext cx="8406593" cy="492897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Individual Sport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Tournament oriented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Round-based tournament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Well-documented results and betting lines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In-depth statistics available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800" dirty="0" smtClean="0"/>
              <a:t>visualize tennis matches using network graphs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73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412989" cy="756717"/>
          </a:xfrm>
        </p:spPr>
        <p:txBody>
          <a:bodyPr/>
          <a:lstStyle/>
          <a:p>
            <a:r>
              <a:rPr lang="en-US" dirty="0" smtClean="0"/>
              <a:t>2015 BEST Performers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76" t="4645" r="15619" b="12849"/>
          <a:stretch/>
        </p:blipFill>
        <p:spPr>
          <a:xfrm>
            <a:off x="944316" y="1508399"/>
            <a:ext cx="5128618" cy="3978002"/>
          </a:xfrm>
        </p:spPr>
      </p:pic>
    </p:spTree>
    <p:extLst>
      <p:ext uri="{BB962C8B-B14F-4D97-AF65-F5344CB8AC3E}">
        <p14:creationId xmlns:p14="http://schemas.microsoft.com/office/powerpoint/2010/main" val="290514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28" y="152718"/>
            <a:ext cx="7395352" cy="758969"/>
          </a:xfrm>
        </p:spPr>
        <p:txBody>
          <a:bodyPr/>
          <a:lstStyle/>
          <a:p>
            <a:r>
              <a:rPr lang="en-US" dirty="0"/>
              <a:t>2015 </a:t>
            </a:r>
            <a:r>
              <a:rPr lang="en-US" dirty="0" smtClean="0"/>
              <a:t>Worst Performers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20" t="4968" r="21325" b="9417"/>
          <a:stretch/>
        </p:blipFill>
        <p:spPr>
          <a:xfrm>
            <a:off x="468528" y="1383811"/>
            <a:ext cx="5779872" cy="3744428"/>
          </a:xfrm>
        </p:spPr>
      </p:pic>
    </p:spTree>
    <p:extLst>
      <p:ext uri="{BB962C8B-B14F-4D97-AF65-F5344CB8AC3E}">
        <p14:creationId xmlns:p14="http://schemas.microsoft.com/office/powerpoint/2010/main" val="244979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39" y="152718"/>
            <a:ext cx="8743072" cy="7426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Best Win Percentage (Past 5 </a:t>
            </a:r>
            <a:r>
              <a:rPr lang="en-US" sz="3200" dirty="0" err="1" smtClean="0"/>
              <a:t>yrs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55" t="9658" r="13285" b="17746"/>
          <a:stretch/>
        </p:blipFill>
        <p:spPr>
          <a:xfrm>
            <a:off x="0" y="1400317"/>
            <a:ext cx="8857042" cy="3565119"/>
          </a:xfrm>
        </p:spPr>
      </p:pic>
    </p:spTree>
    <p:extLst>
      <p:ext uri="{BB962C8B-B14F-4D97-AF65-F5344CB8AC3E}">
        <p14:creationId xmlns:p14="http://schemas.microsoft.com/office/powerpoint/2010/main" val="2518678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458177" cy="1064936"/>
          </a:xfrm>
        </p:spPr>
        <p:txBody>
          <a:bodyPr/>
          <a:lstStyle/>
          <a:p>
            <a:r>
              <a:rPr lang="en-US" dirty="0" smtClean="0"/>
              <a:t>Neural Network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Calculate statistics from 2011-2014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Train and test model on 2015 matches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Evaluate models based on MSE</a:t>
            </a:r>
          </a:p>
        </p:txBody>
      </p:sp>
    </p:spTree>
    <p:extLst>
      <p:ext uri="{BB962C8B-B14F-4D97-AF65-F5344CB8AC3E}">
        <p14:creationId xmlns:p14="http://schemas.microsoft.com/office/powerpoint/2010/main" val="291268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03756"/>
          </a:xfrm>
        </p:spPr>
        <p:txBody>
          <a:bodyPr>
            <a:normAutofit/>
          </a:bodyPr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0744"/>
            <a:ext cx="8022492" cy="5502794"/>
          </a:xfrm>
        </p:spPr>
        <p:txBody>
          <a:bodyPr>
            <a:noAutofit/>
          </a:bodyPr>
          <a:lstStyle/>
          <a:p>
            <a:r>
              <a:rPr lang="en-US" dirty="0" smtClean="0"/>
              <a:t>Basic Model:</a:t>
            </a:r>
          </a:p>
          <a:p>
            <a:r>
              <a:rPr lang="en-US" dirty="0" smtClean="0"/>
              <a:t>8 inputs:</a:t>
            </a:r>
          </a:p>
          <a:p>
            <a:r>
              <a:rPr lang="en-US" dirty="0" smtClean="0"/>
              <a:t>1. Wins</a:t>
            </a:r>
          </a:p>
          <a:p>
            <a:r>
              <a:rPr lang="en-US" dirty="0" smtClean="0"/>
              <a:t>2. Losses</a:t>
            </a:r>
          </a:p>
          <a:p>
            <a:r>
              <a:rPr lang="en-US" dirty="0" smtClean="0"/>
              <a:t>3. Games Played</a:t>
            </a:r>
          </a:p>
          <a:p>
            <a:r>
              <a:rPr lang="en-US" dirty="0" smtClean="0"/>
              <a:t>4. Win %</a:t>
            </a:r>
          </a:p>
          <a:p>
            <a:endParaRPr lang="en-US" dirty="0" smtClean="0"/>
          </a:p>
          <a:p>
            <a:r>
              <a:rPr lang="en-US" dirty="0" smtClean="0"/>
              <a:t>Hidden Layers:		MSE:</a:t>
            </a:r>
          </a:p>
          <a:p>
            <a:r>
              <a:rPr lang="en-US" dirty="0" smtClean="0"/>
              <a:t>10				.35</a:t>
            </a:r>
          </a:p>
          <a:p>
            <a:r>
              <a:rPr lang="en-US" dirty="0" smtClean="0"/>
              <a:t>20				.31</a:t>
            </a:r>
          </a:p>
          <a:p>
            <a:r>
              <a:rPr lang="en-US" dirty="0" smtClean="0"/>
              <a:t>10,5				.31</a:t>
            </a:r>
          </a:p>
          <a:p>
            <a:r>
              <a:rPr lang="en-US" dirty="0" smtClean="0"/>
              <a:t>20,5				.31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983467"/>
            <a:ext cx="91440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8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7"/>
            <a:ext cx="6608896" cy="1084571"/>
          </a:xfrm>
        </p:spPr>
        <p:txBody>
          <a:bodyPr/>
          <a:lstStyle/>
          <a:p>
            <a:r>
              <a:rPr lang="en-US" dirty="0" smtClean="0"/>
              <a:t>Additional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3 main types of courts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Hard       55%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Clay	      33% 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Grass     11%</a:t>
            </a:r>
          </a:p>
          <a:p>
            <a:pPr lvl="1" indent="0">
              <a:buNone/>
            </a:pPr>
            <a:endParaRPr lang="en-US" sz="3200" dirty="0" smtClean="0"/>
          </a:p>
          <a:p>
            <a:r>
              <a:rPr lang="en-US" sz="2800" b="0" dirty="0" smtClean="0"/>
              <a:t>Only .1% of matches do not have a court type</a:t>
            </a:r>
            <a:endParaRPr lang="en-US" sz="2800" b="0" dirty="0"/>
          </a:p>
          <a:p>
            <a:endParaRPr lang="en-US" sz="3200" dirty="0" smtClean="0"/>
          </a:p>
          <a:p>
            <a:r>
              <a:rPr lang="en-US" sz="3200" dirty="0" smtClean="0"/>
              <a:t>Does this really matter?</a:t>
            </a:r>
          </a:p>
        </p:txBody>
      </p:sp>
    </p:spTree>
    <p:extLst>
      <p:ext uri="{BB962C8B-B14F-4D97-AF65-F5344CB8AC3E}">
        <p14:creationId xmlns:p14="http://schemas.microsoft.com/office/powerpoint/2010/main" val="317651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85" y="4323413"/>
            <a:ext cx="5791200" cy="421319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Hard</a:t>
            </a:r>
            <a:endParaRPr lang="en-US" sz="25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370" t="15371" r="13000" b="12685"/>
          <a:stretch/>
        </p:blipFill>
        <p:spPr>
          <a:xfrm>
            <a:off x="2182458" y="108670"/>
            <a:ext cx="5898980" cy="1990917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3446" y="78982"/>
            <a:ext cx="5287791" cy="4428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Grass</a:t>
            </a:r>
            <a:endParaRPr lang="en-US" sz="25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3446" y="2264203"/>
            <a:ext cx="5061637" cy="4258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902" t="8809" r="6692" b="6325"/>
          <a:stretch/>
        </p:blipFill>
        <p:spPr>
          <a:xfrm>
            <a:off x="2182458" y="2264204"/>
            <a:ext cx="5898980" cy="2059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8272" t="6930" r="9793" b="14845"/>
          <a:stretch/>
        </p:blipFill>
        <p:spPr>
          <a:xfrm>
            <a:off x="2182458" y="4720509"/>
            <a:ext cx="5898980" cy="213749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0" y="216395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25943" y="4323413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83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2978</TotalTime>
  <Words>329</Words>
  <Application>Microsoft Macintosh PowerPoint</Application>
  <PresentationFormat>On-screen Show (4:3)</PresentationFormat>
  <Paragraphs>94</Paragraphs>
  <Slides>18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Predicting tennis match outcomes</vt:lpstr>
      <vt:lpstr>Why IS TENNIS GOOD FOR PREDICTION</vt:lpstr>
      <vt:lpstr>2015 BEST Performers</vt:lpstr>
      <vt:lpstr>2015 Worst Performers</vt:lpstr>
      <vt:lpstr>Best Win Percentage (Past 5 yrs)</vt:lpstr>
      <vt:lpstr>Neural Network models</vt:lpstr>
      <vt:lpstr>Model 1</vt:lpstr>
      <vt:lpstr>Additional Feature</vt:lpstr>
      <vt:lpstr>Hard</vt:lpstr>
      <vt:lpstr>How do the top players stack up?</vt:lpstr>
      <vt:lpstr>PowerPoint Presentation</vt:lpstr>
      <vt:lpstr>PowerPoint Presentation</vt:lpstr>
      <vt:lpstr>Model 2</vt:lpstr>
      <vt:lpstr>Additional Features</vt:lpstr>
      <vt:lpstr>Model 3</vt:lpstr>
      <vt:lpstr>FURTHER Evaluating Model 3 </vt:lpstr>
      <vt:lpstr>US Open test Results</vt:lpstr>
      <vt:lpstr>Highlights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tennis match outcomes</dc:title>
  <dc:creator>John Cook</dc:creator>
  <cp:lastModifiedBy>John Cook</cp:lastModifiedBy>
  <cp:revision>24</cp:revision>
  <dcterms:created xsi:type="dcterms:W3CDTF">2016-05-01T13:49:34Z</dcterms:created>
  <dcterms:modified xsi:type="dcterms:W3CDTF">2016-05-03T15:28:07Z</dcterms:modified>
</cp:coreProperties>
</file>