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All eigenvalues of the (m × m) matrix A have modulus less than 1 if 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only if det(I</a:t>
            </a:r>
            <a:r>
              <a:rPr lang="en" sz="700">
                <a:solidFill>
                  <a:schemeClr val="dk1"/>
                </a:solidFill>
              </a:rPr>
              <a:t>m </a:t>
            </a:r>
            <a:r>
              <a:rPr lang="en" sz="1000">
                <a:solidFill>
                  <a:schemeClr val="dk1"/>
                </a:solidFill>
              </a:rPr>
              <a:t>− Az) à= 0 for |z| ≤ 1, that is, the polynomial det(I</a:t>
            </a:r>
            <a:r>
              <a:rPr lang="en" sz="700">
                <a:solidFill>
                  <a:schemeClr val="dk1"/>
                </a:solidFill>
              </a:rPr>
              <a:t>m </a:t>
            </a:r>
            <a:r>
              <a:rPr lang="en" sz="1000">
                <a:solidFill>
                  <a:schemeClr val="dk1"/>
                </a:solidFill>
              </a:rPr>
              <a:t>− Az) has no roots in and on the complex unit circle.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8499"/>
            <a:ext cx="9143999" cy="30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7" y="2009176"/>
            <a:ext cx="450114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766849" cy="13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0" y="1196900"/>
            <a:ext cx="82215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chemeClr val="dk1"/>
                </a:solidFill>
              </a:rPr>
              <a:t>As  j → inf</a:t>
            </a:r>
            <a:r>
              <a:rPr lang="en" sz="3600" u="sng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 rtl="0">
              <a:spcBef>
                <a:spcPts val="0"/>
              </a:spcBef>
              <a:buNone/>
            </a:pPr>
            <a:r>
              <a:rPr lang="en" sz="3600" u="sng"/>
              <a:t>Thus We Get: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0" y="3690400"/>
            <a:ext cx="4004449" cy="14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04449" cy="14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5" y="1332650"/>
            <a:ext cx="91440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/>
              <a:t>Two First Moments: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25" y="2083025"/>
            <a:ext cx="4978350" cy="9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88449"/>
            <a:ext cx="6089175" cy="7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7474" y="3214775"/>
            <a:ext cx="3043799" cy="13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Stability Implies Stationarity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(Assuming infinite time)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0529"/>
            <a:ext cx="4620025" cy="108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1599"/>
            <a:ext cx="8337525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995050" y="2031425"/>
            <a:ext cx="501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if A</a:t>
            </a:r>
            <a:r>
              <a:rPr baseline="-25000" lang="en" sz="3600"/>
              <a:t>1</a:t>
            </a:r>
            <a:r>
              <a:rPr lang="en" sz="3600"/>
              <a:t> is a matrix?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 Vector Autoregressive Model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574" y="1781050"/>
            <a:ext cx="4572725" cy="12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26950" y="1156350"/>
            <a:ext cx="82188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Char char="●"/>
            </a:pPr>
            <a:r>
              <a:rPr lang="en" sz="3600"/>
              <a:t>K Variables</a:t>
            </a:r>
          </a:p>
          <a:p>
            <a:pPr indent="-457200" lvl="1" marL="914400" rtl="0">
              <a:spcBef>
                <a:spcPts val="0"/>
              </a:spcBef>
              <a:buSzPct val="100000"/>
              <a:buChar char="○"/>
            </a:pPr>
            <a:r>
              <a:rPr lang="en" sz="3600"/>
              <a:t>y</a:t>
            </a:r>
            <a:r>
              <a:rPr baseline="-25000" lang="en" sz="3600"/>
              <a:t>t</a:t>
            </a:r>
            <a:r>
              <a:rPr lang="en" sz="3600"/>
              <a:t> is (K X 1)</a:t>
            </a:r>
          </a:p>
          <a:p>
            <a:pPr indent="-457200" lvl="1" marL="914400" rtl="0">
              <a:spcBef>
                <a:spcPts val="0"/>
              </a:spcBef>
              <a:buSzPct val="100000"/>
              <a:buChar char="○"/>
            </a:pPr>
            <a:r>
              <a:rPr lang="en" sz="3600"/>
              <a:t>A</a:t>
            </a:r>
            <a:r>
              <a:rPr baseline="-25000" lang="en" sz="3500"/>
              <a:t>1</a:t>
            </a:r>
            <a:r>
              <a:rPr lang="en" sz="3500"/>
              <a:t> is (K X K)</a:t>
            </a:r>
          </a:p>
          <a:p>
            <a:pPr indent="-450850" lvl="1" marL="914400" rtl="0">
              <a:spcBef>
                <a:spcPts val="0"/>
              </a:spcBef>
              <a:buSzPct val="100000"/>
              <a:buChar char="○"/>
            </a:pPr>
            <a:r>
              <a:rPr lang="en" sz="3500"/>
              <a:t>v is (K X 1)</a:t>
            </a:r>
          </a:p>
          <a:p>
            <a:pPr indent="-450850" lvl="1" marL="914400">
              <a:spcBef>
                <a:spcPts val="0"/>
              </a:spcBef>
              <a:buSzPct val="100000"/>
              <a:buChar char="○"/>
            </a:pPr>
            <a:r>
              <a:rPr lang="en" sz="3500"/>
              <a:t>u</a:t>
            </a:r>
            <a:r>
              <a:rPr baseline="-25000" lang="en" sz="3500"/>
              <a:t>t</a:t>
            </a:r>
            <a:r>
              <a:rPr lang="en" sz="3500"/>
              <a:t> is (K X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create a rule….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Given our matrix A of  y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= Ay</a:t>
            </a:r>
            <a:r>
              <a:rPr baseline="-25000" lang="en">
                <a:solidFill>
                  <a:srgbClr val="000000"/>
                </a:solidFill>
              </a:rPr>
              <a:t>t-1</a:t>
            </a:r>
            <a:r>
              <a:rPr lang="en">
                <a:solidFill>
                  <a:srgbClr val="000000"/>
                </a:solidFill>
              </a:rPr>
              <a:t>   + u</a:t>
            </a:r>
            <a:r>
              <a:rPr baseline="-25000" lang="en">
                <a:solidFill>
                  <a:srgbClr val="000000"/>
                </a:solidFill>
              </a:rPr>
              <a:t>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If: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det(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aseline="-2500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>
                <a:solidFill>
                  <a:srgbClr val="000000"/>
                </a:solidFill>
              </a:rPr>
              <a:t> - Az) != 0 for |z| &lt;= 1    y</a:t>
            </a:r>
            <a:r>
              <a:rPr baseline="-25000" lang="en">
                <a:solidFill>
                  <a:srgbClr val="000000"/>
                </a:solidFill>
              </a:rPr>
              <a:t>t </a:t>
            </a:r>
            <a:r>
              <a:rPr lang="en">
                <a:solidFill>
                  <a:srgbClr val="000000"/>
                </a:solidFill>
              </a:rPr>
              <a:t>is stable.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means that all roots of </a:t>
            </a:r>
            <a:r>
              <a:rPr lang="en">
                <a:solidFill>
                  <a:schemeClr val="dk1"/>
                </a:solidFill>
              </a:rPr>
              <a:t>det(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aseline="-25000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>
                <a:solidFill>
                  <a:schemeClr val="dk1"/>
                </a:solidFill>
              </a:rPr>
              <a:t> - Az) = 0 must be &gt;1.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matters because if above holds the eigenvalues of A are less than 1.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equation that comes out of solving for det(1 - Az)=0 is called the </a:t>
            </a:r>
            <a:r>
              <a:rPr lang="en" u="sng">
                <a:solidFill>
                  <a:srgbClr val="000000"/>
                </a:solidFill>
              </a:rPr>
              <a:t>reverse characteristic polynomial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9725" y="1963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If we have a VAR(p) Model?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27" y="2703500"/>
            <a:ext cx="7355599" cy="8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31400" y="2130600"/>
            <a:ext cx="6864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represent our VAR(p) as a VAR(1)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way to represent an VAR(p) process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0000"/>
                </a:solidFill>
              </a:rPr>
              <a:t>A(L)*y</a:t>
            </a:r>
            <a:r>
              <a:rPr baseline="-25000" lang="en">
                <a:solidFill>
                  <a:srgbClr val="000000"/>
                </a:solidFill>
              </a:rPr>
              <a:t>t </a:t>
            </a:r>
            <a:r>
              <a:rPr lang="en">
                <a:solidFill>
                  <a:srgbClr val="000000"/>
                </a:solidFill>
              </a:rPr>
              <a:t>+ u</a:t>
            </a:r>
            <a:r>
              <a:rPr baseline="-25000" lang="en">
                <a:solidFill>
                  <a:srgbClr val="000000"/>
                </a:solidFill>
              </a:rPr>
              <a:t>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A(L) = 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L+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L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+...+A</a:t>
            </a:r>
            <a:r>
              <a:rPr baseline="-25000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L</a:t>
            </a:r>
            <a:r>
              <a:rPr baseline="30000" lang="en">
                <a:solidFill>
                  <a:schemeClr val="dk1"/>
                </a:solidFill>
              </a:rPr>
              <a:t>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 is a “backshift/lag operator” where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L*y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t-1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Granger Causality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0" y="1138500"/>
            <a:ext cx="91440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Given a Model of variables A,B,C,D,.... From time 0,...,t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variable A at time t-1 “granger causes” variable B at time t if: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model of &lt;All variables from time t-1,...,0&gt; -&gt; B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better than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model of &lt;All variables from time 0,....,t-1 \ variable A at time t-1&gt; -&gt; 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0" y="3730575"/>
            <a:ext cx="914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This test is straight-forward for a VAR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385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 Autoregressive Model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474" y="1140600"/>
            <a:ext cx="5316399" cy="14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11700" y="3758850"/>
            <a:ext cx="79083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AR(1):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AR(p):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00" y="3151775"/>
            <a:ext cx="7994950" cy="1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Structural Vector AutoRegressive Models(SVAR)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Instead of uncorrelated error terms for a VAR they are correlated.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We can then solve for an uncorrelated error term.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(This is done using Choleski decomposition)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033500"/>
            <a:ext cx="54768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Terms To Define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Drifts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Seasonality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Periodicity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Cyclicity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Drift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54750" y="1017725"/>
            <a:ext cx="8520600" cy="73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y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= c +  A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y</a:t>
            </a:r>
            <a:r>
              <a:rPr baseline="-25000" lang="en" sz="2400">
                <a:solidFill>
                  <a:schemeClr val="dk1"/>
                </a:solidFill>
              </a:rPr>
              <a:t>t-1 </a:t>
            </a:r>
            <a:r>
              <a:rPr lang="en" sz="2400">
                <a:solidFill>
                  <a:schemeClr val="dk1"/>
                </a:solidFill>
              </a:rPr>
              <a:t>+ u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18550" y="165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Trend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57375" y="2229125"/>
            <a:ext cx="82059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y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 = d*t +  A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y</a:t>
            </a:r>
            <a:r>
              <a:rPr baseline="-25000" lang="en" sz="2400">
                <a:solidFill>
                  <a:schemeClr val="dk1"/>
                </a:solidFill>
              </a:rPr>
              <a:t>t-1 </a:t>
            </a:r>
            <a:r>
              <a:rPr lang="en" sz="2400">
                <a:solidFill>
                  <a:schemeClr val="dk1"/>
                </a:solidFill>
              </a:rPr>
              <a:t>+ u</a:t>
            </a:r>
            <a:r>
              <a:rPr baseline="-25000" lang="en" sz="2400">
                <a:solidFill>
                  <a:schemeClr val="dk1"/>
                </a:solidFill>
              </a:rPr>
              <a:t>t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950" y="699774"/>
            <a:ext cx="5773349" cy="444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5625350" y="127075"/>
            <a:ext cx="228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=1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/>
              <a:t>Seasonality, Cyclicity and Periodicity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Seasonality occurs when the time time series is affected by “seasonal factors”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Seasonal factors: quarter of the year or day of the week.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Always of a fixed and known period.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Periodicity refers to the period of seasonality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Cyclicity occurs when time series contain rises and falls not of a fixed period.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Generally are longer. Such as business cycles.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Length of current cycle is not known beforehand.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27700" y="1903800"/>
            <a:ext cx="8520600" cy="8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Dynamic Bayesian Networks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75" y="1102925"/>
            <a:ext cx="3131024" cy="16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1655225" y="267125"/>
            <a:ext cx="5247300" cy="83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Bayesian Network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0" y="1354025"/>
            <a:ext cx="67245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Represents conditional independencies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Pr(G,S,R)=Pr(G|S,R)Pr(S|R)Pr(R)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Dynamic Bayesian Network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20" y="2368824"/>
            <a:ext cx="1546079" cy="277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325" y="2368824"/>
            <a:ext cx="2743674" cy="27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The Goal: A stationary process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First and second moments time invariant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86200"/>
            <a:ext cx="4308325" cy="101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43550"/>
            <a:ext cx="57531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Why Stationarity?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Understanding of time series not time dependent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Because we have models for stationary time series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47675" y="241625"/>
            <a:ext cx="8520600" cy="86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/>
              <a:t>Take an AR(1) Model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87" y="1107124"/>
            <a:ext cx="7052375" cy="1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 3 cases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11725"/>
            <a:ext cx="8520600" cy="337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A</a:t>
            </a:r>
            <a:r>
              <a:rPr baseline="-25000" lang="en" sz="4800">
                <a:solidFill>
                  <a:srgbClr val="000000"/>
                </a:solidFill>
              </a:rPr>
              <a:t>1  </a:t>
            </a:r>
            <a:r>
              <a:rPr lang="en" sz="4800">
                <a:solidFill>
                  <a:srgbClr val="000000"/>
                </a:solidFill>
              </a:rPr>
              <a:t>&lt; 1 …..     (</a:t>
            </a:r>
            <a:r>
              <a:rPr lang="en" sz="4800">
                <a:solidFill>
                  <a:schemeClr val="dk1"/>
                </a:solidFill>
              </a:rPr>
              <a:t>A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)</a:t>
            </a:r>
            <a:r>
              <a:rPr baseline="30000" lang="en" sz="4800">
                <a:solidFill>
                  <a:schemeClr val="dk1"/>
                </a:solidFill>
              </a:rPr>
              <a:t>inf</a:t>
            </a:r>
            <a:r>
              <a:rPr lang="en" sz="4800">
                <a:solidFill>
                  <a:schemeClr val="dk1"/>
                </a:solidFill>
              </a:rPr>
              <a:t> → 0</a:t>
            </a:r>
            <a:r>
              <a:rPr baseline="-25000" lang="en" sz="4800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A</a:t>
            </a:r>
            <a:r>
              <a:rPr baseline="-25000" lang="en" sz="4800">
                <a:solidFill>
                  <a:srgbClr val="000000"/>
                </a:solidFill>
              </a:rPr>
              <a:t>1  </a:t>
            </a:r>
            <a:r>
              <a:rPr lang="en" sz="4800">
                <a:solidFill>
                  <a:srgbClr val="000000"/>
                </a:solidFill>
              </a:rPr>
              <a:t>= 1 …..     </a:t>
            </a:r>
            <a:r>
              <a:rPr lang="en" sz="4800">
                <a:solidFill>
                  <a:schemeClr val="dk1"/>
                </a:solidFill>
              </a:rPr>
              <a:t>(A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)</a:t>
            </a:r>
            <a:r>
              <a:rPr baseline="30000" lang="en" sz="4800">
                <a:solidFill>
                  <a:schemeClr val="dk1"/>
                </a:solidFill>
              </a:rPr>
              <a:t>inf</a:t>
            </a:r>
            <a:r>
              <a:rPr lang="en" sz="4800">
                <a:solidFill>
                  <a:schemeClr val="dk1"/>
                </a:solidFill>
              </a:rPr>
              <a:t> → 1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A</a:t>
            </a:r>
            <a:r>
              <a:rPr baseline="-25000" lang="en" sz="4800">
                <a:solidFill>
                  <a:srgbClr val="000000"/>
                </a:solidFill>
              </a:rPr>
              <a:t>1  </a:t>
            </a:r>
            <a:r>
              <a:rPr lang="en" sz="4800">
                <a:solidFill>
                  <a:srgbClr val="000000"/>
                </a:solidFill>
              </a:rPr>
              <a:t>&gt; 1 …..     </a:t>
            </a:r>
            <a:r>
              <a:rPr lang="en" sz="4800">
                <a:solidFill>
                  <a:schemeClr val="dk1"/>
                </a:solidFill>
              </a:rPr>
              <a:t>(A</a:t>
            </a:r>
            <a:r>
              <a:rPr baseline="-25000" lang="en" sz="4800">
                <a:solidFill>
                  <a:schemeClr val="dk1"/>
                </a:solidFill>
              </a:rPr>
              <a:t>1</a:t>
            </a:r>
            <a:r>
              <a:rPr lang="en" sz="4800">
                <a:solidFill>
                  <a:schemeClr val="dk1"/>
                </a:solidFill>
              </a:rPr>
              <a:t>)</a:t>
            </a:r>
            <a:r>
              <a:rPr baseline="30000" lang="en" sz="4800">
                <a:solidFill>
                  <a:schemeClr val="dk1"/>
                </a:solidFill>
              </a:rPr>
              <a:t>inf</a:t>
            </a:r>
            <a:r>
              <a:rPr lang="en" sz="4800">
                <a:solidFill>
                  <a:schemeClr val="dk1"/>
                </a:solidFill>
              </a:rPr>
              <a:t> → inf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25" y="445024"/>
            <a:ext cx="3671224" cy="9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A</a:t>
            </a:r>
            <a:r>
              <a:rPr baseline="-25000" lang="en" sz="4800"/>
              <a:t>1  </a:t>
            </a:r>
            <a:r>
              <a:rPr lang="en" sz="4800"/>
              <a:t>&gt; 1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57575"/>
            <a:ext cx="8520600" cy="31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Explosive time series, we won’t worry about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9500"/>
            <a:ext cx="8520600" cy="82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A</a:t>
            </a:r>
            <a:r>
              <a:rPr baseline="-25000" lang="en" sz="4800"/>
              <a:t>1  </a:t>
            </a:r>
            <a:r>
              <a:rPr lang="en" sz="4800"/>
              <a:t>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0" y="1373650"/>
            <a:ext cx="9144000" cy="376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Unit Root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Simplest case is a random walk: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Unit roots can be made stationary by differencing.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23" y="1628100"/>
            <a:ext cx="3053549" cy="10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90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/>
              <a:t>A</a:t>
            </a:r>
            <a:r>
              <a:rPr baseline="-25000" lang="en" sz="4800"/>
              <a:t>1  </a:t>
            </a:r>
            <a:r>
              <a:rPr lang="en" sz="4800"/>
              <a:t>&lt; 1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349825"/>
            <a:ext cx="8832300" cy="3793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Stable AR Process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We consider this process as j </a:t>
            </a:r>
            <a:r>
              <a:rPr lang="en" sz="2400">
                <a:solidFill>
                  <a:schemeClr val="dk1"/>
                </a:solidFill>
              </a:rPr>
              <a:t>→</a:t>
            </a:r>
            <a:r>
              <a:rPr lang="en" sz="2400">
                <a:solidFill>
                  <a:srgbClr val="000000"/>
                </a:solidFill>
              </a:rPr>
              <a:t> inf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1798800"/>
            <a:ext cx="8207699" cy="1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