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G85R vs WT (M + F)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specific.cat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'none'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'parent.category'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'specific.kegg'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'specific.go'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specific.cat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specific.cat[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parent.category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'chromosome organization'</a:t>
            </a:r>
            <a:br/>
            <a:r>
              <a:rPr>
                <a:latin typeface="Courier"/>
              </a:rPr>
              <a:t>specific.kegg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"DNA replication"</a:t>
            </a:r>
            <a:br/>
            <a:r>
              <a:rPr>
                <a:latin typeface="Courier"/>
              </a:rPr>
              <a:t>specific.go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'006457'</a:t>
            </a:r>
            <a:br/>
            <a:br/>
            <a:r>
              <a:rPr>
                <a:latin typeface="Courier"/>
              </a:rPr>
              <a:t>set.size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GOterm.genes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vector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length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</a:t>
            </a:r>
            <a:br/>
            <a:r>
              <a:rPr>
                <a:latin typeface="Courier"/>
              </a:rPr>
              <a:t>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(i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(GOterm.genes)){</a:t>
            </a:r>
            <a:br/>
            <a:r>
              <a:rPr>
                <a:latin typeface="Courier"/>
              </a:rPr>
              <a:t>  goinparent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reducedTerms[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(GOterm.genes)[i], 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genesinparent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(genesingo[goinparent])</a:t>
            </a:r>
            <a:br/>
            <a:r>
              <a:rPr>
                <a:latin typeface="Courier"/>
              </a:rPr>
              <a:t>  GOterm.genes[[i]]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GeneIDKey[GeneIDKey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ensembl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genesinparent, </a:t>
            </a:r>
            <a:r>
              <a:rPr>
                <a:solidFill>
                  <a:srgbClr val="4070A0"/>
                </a:solidFill>
                <a:latin typeface="Courier"/>
              </a:rPr>
              <a:t>'FBgn'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i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Symbol =</a:t>
            </a:r>
            <a:r>
              <a:rPr>
                <a:latin typeface="Courier"/>
              </a:rPr>
              <a:t> GeneIDKey[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 </a:t>
            </a:r>
            <a:r>
              <a:rPr>
                <a:solidFill>
                  <a:srgbClr val="4070A0"/>
                </a:solidFill>
                <a:latin typeface="Courier"/>
              </a:rPr>
              <a:t>"Symbol"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FDR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(TKT.EdgeR[, </a:t>
            </a:r>
            <a:r>
              <a:rPr>
                <a:solidFill>
                  <a:srgbClr val="4070A0"/>
                </a:solidFill>
                <a:latin typeface="Courier"/>
              </a:rPr>
              <a:t>'GRxWT.MC'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FC =</a:t>
            </a:r>
            <a:r>
              <a:rPr>
                <a:latin typeface="Courier"/>
              </a:rPr>
              <a:t> TKT.EdgeR.FC[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 </a:t>
            </a:r>
            <a:r>
              <a:rPr>
                <a:solidFill>
                  <a:srgbClr val="4070A0"/>
                </a:solidFill>
                <a:latin typeface="Courier"/>
              </a:rPr>
              <a:t>'GRxWT.MC'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 = 0)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'grey'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"GR.M"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GR.F.cpm =</a:t>
            </a:r>
            <a:r>
              <a:rPr>
                <a:latin typeface="Courier"/>
              </a:rPr>
              <a:t> 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"GR.M"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WT.F.cpm =</a:t>
            </a:r>
            <a:r>
              <a:rPr>
                <a:latin typeface="Courier"/>
              </a:rPr>
              <a:t> 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"WT.M"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GO.terms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"Significant DEG in G85R Males vs. WT Males"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'steelblue'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'dodgerblue'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'lightcoral'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'tomato'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'firebrick'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(set.size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T){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'parent.category'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parent.genes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GOterm.genes[[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(reducedTerms[reducedTerms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parentTerm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parent.category, </a:t>
            </a:r>
            <a:r>
              <a:rPr>
                <a:solidFill>
                  <a:srgbClr val="4070A0"/>
                </a:solidFill>
                <a:latin typeface="Courier"/>
              </a:rPr>
              <a:t>"go"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(GOterm.genes))]]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volcano.data[parent.genes,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(parent.category,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(parent.category,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'term'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'specific.kegg'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kegg.id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kegg.genes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(kegg[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(kegg.id, kegg)])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(volcano.data)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</a:t>
            </a:r>
            <a:br/>
            <a:r>
              <a:rPr>
                <a:latin typeface="Courier"/>
              </a:rPr>
              <a:t>    volcano.data[kegg.genes,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'specific.go'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go.id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genesingo[[go.id]]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GeneIDKey[GeneIDKey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ensembl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go.genes, </a:t>
            </a:r>
            <a:r>
              <a:rPr>
                <a:solidFill>
                  <a:srgbClr val="4070A0"/>
                </a:solidFill>
                <a:latin typeface="Courier"/>
              </a:rPr>
              <a:t>"FBgn"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(go.genes,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(volcano.data))</a:t>
            </a:r>
            <a:br/>
            <a:r>
              <a:rPr>
                <a:latin typeface="Courier"/>
              </a:rPr>
              <a:t>  volcano.data[go.genes,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'term'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##volcano.data</a:t>
            </a:r>
            <a:br/>
            <a:br/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plot_ly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volcano.data,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FC,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FDR,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'scatter'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'markers'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marker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line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hoverinfo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"Gene:"</a:t>
            </a:r>
            <a:r>
              <a:rPr>
                <a:latin typeface="Courier"/>
              </a:rPr>
              <a:t>,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"\n-log2(FDR):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"\nFC: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"\nG85R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GR.F.cpm,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"\nWT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WT.F.cpm,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main.title)</a:t>
            </a:r>
            <a:br/>
            <a:br/>
            <a:r>
              <a:rPr>
                <a:latin typeface="Courier"/>
              </a:rPr>
              <a:t>fig</a:t>
            </a:r>
          </a:p>
        </p:txBody>
      </p:sp>
      <p:pic>
        <p:nvPicPr>
          <p:cNvPr descr="G85RvsWT_Analysi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rawdata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"/Users/johncsantiago/Documents/GitHub/WhartonLab/Metabolomics/MetabolomicsForMetaboanalyst.txt"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KEGG.Key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"/Users/johncsantiago/Documents/GitHub/WhartonLab/Metabolomics/RawMetabolomicData.csv"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row.names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KEGG.Key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setNames</a:t>
            </a:r>
            <a:r>
              <a:rPr>
                <a:latin typeface="Courier"/>
              </a:rPr>
              <a:t>(KEGG.Key[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(KEGG.Key)[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)])</a:t>
            </a:r>
            <a:br/>
            <a:br/>
            <a:r>
              <a:rPr>
                <a:latin typeface="Courier"/>
              </a:rPr>
              <a:t>genotypes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setNames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"TktOEWT"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"TktOEGR"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"TktDfWT"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"TktDfGR"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metadata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Sample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(rawdata),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Group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as.character</a:t>
            </a:r>
            <a:r>
              <a:rPr>
                <a:latin typeface="Courier"/>
              </a:rPr>
              <a:t>(rawdata[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,]),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TIC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(rawdata[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,]), 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Genotypes =</a:t>
            </a:r>
            <a:r>
              <a:rPr>
                <a:latin typeface="Courier"/>
              </a:rPr>
              <a:t> genotypes[</a:t>
            </a:r>
            <a:r>
              <a:rPr>
                <a:solidFill>
                  <a:srgbClr val="06287E"/>
                </a:solidFill>
                <a:latin typeface="Courier"/>
              </a:rPr>
              <a:t>as.character</a:t>
            </a:r>
            <a:r>
              <a:rPr>
                <a:latin typeface="Courier"/>
              </a:rPr>
              <a:t>(rawdata[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,])])</a:t>
            </a:r>
            <a:br/>
            <a:br/>
            <a:br/>
            <a:br/>
            <a:r>
              <a:rPr>
                <a:latin typeface="Courier"/>
              </a:rPr>
              <a:t>norm.func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(data){</a:t>
            </a:r>
            <a:br/>
            <a:r>
              <a:rPr>
                <a:latin typeface="Courier"/>
              </a:rPr>
              <a:t>  nd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(data)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metadata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TIC)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(nd)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norm.data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apply</a:t>
            </a:r>
            <a:r>
              <a:rPr>
                <a:latin typeface="Courier"/>
              </a:rPr>
              <a:t>(rawdata[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(rawdata),],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norm.func))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(norm.data)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(rawdata)</a:t>
            </a:r>
            <a:br/>
            <a:br/>
            <a:r>
              <a:rPr>
                <a:latin typeface="Courier"/>
              </a:rPr>
              <a:t>group.mean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(data){</a:t>
            </a:r>
            <a:br/>
            <a:r>
              <a:rPr>
                <a:latin typeface="Courier"/>
              </a:rPr>
              <a:t>  gm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(data))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mean.data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nrow=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(norm.data),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(genotypes))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(mean.data)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(norm.data)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(mean.data)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(metadata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Group)</a:t>
            </a:r>
            <a:br/>
            <a:br/>
            <a:r>
              <a:rPr>
                <a:latin typeface="Courier"/>
              </a:rPr>
              <a:t>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(i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06287E"/>
                </a:solidFill>
                <a:latin typeface="Courier"/>
              </a:rPr>
              <a:t>ncol</a:t>
            </a:r>
            <a:r>
              <a:rPr>
                <a:latin typeface="Courier"/>
              </a:rPr>
              <a:t>(mean.data)){</a:t>
            </a:r>
            <a:br/>
            <a:r>
              <a:rPr>
                <a:latin typeface="Courier"/>
              </a:rPr>
              <a:t>  mean.data[,i]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apply</a:t>
            </a:r>
            <a:r>
              <a:rPr>
                <a:latin typeface="Courier"/>
              </a:rPr>
              <a:t>(norm.data[,metadata[metadata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Group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(mean.data)[i], </a:t>
            </a:r>
            <a:r>
              <a:rPr>
                <a:solidFill>
                  <a:srgbClr val="4070A0"/>
                </a:solidFill>
                <a:latin typeface="Courier"/>
              </a:rPr>
              <a:t>"Sample"</a:t>
            </a:r>
            <a:r>
              <a:rPr>
                <a:latin typeface="Courier"/>
              </a:rPr>
              <a:t>]],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group.mean)</a:t>
            </a:r>
            <a:br/>
            <a:r>
              <a:rPr>
                <a:latin typeface="Courier"/>
              </a:rPr>
              <a:t>  i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compare.conditions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(condition1, condition2){</a:t>
            </a:r>
            <a:br/>
            <a:r>
              <a:rPr>
                <a:latin typeface="Courier"/>
              </a:rPr>
              <a:t>  columns1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metadata[metadata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Group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condition1, </a:t>
            </a:r>
            <a:r>
              <a:rPr>
                <a:solidFill>
                  <a:srgbClr val="4070A0"/>
                </a:solidFill>
                <a:latin typeface="Courier"/>
              </a:rPr>
              <a:t>"Sample"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columns2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metadata[metadata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Group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condition2, </a:t>
            </a:r>
            <a:r>
              <a:rPr>
                <a:solidFill>
                  <a:srgbClr val="4070A0"/>
                </a:solidFill>
                <a:latin typeface="Courier"/>
              </a:rPr>
              <a:t>"Sample"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p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setNames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nrow</a:t>
            </a:r>
            <a:r>
              <a:rPr>
                <a:latin typeface="Courier"/>
              </a:rPr>
              <a:t>(norm.data)),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(norm.data))</a:t>
            </a:r>
            <a:br/>
            <a:r>
              <a:rPr>
                <a:latin typeface="Courier"/>
              </a:rPr>
              <a:t>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(i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(p)){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(norm.data[i,columns1]))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(norm.data[i,columns2]))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    temp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(norm.data[i,columns1]),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06287E"/>
                </a:solidFill>
                <a:latin typeface="Courier"/>
              </a:rPr>
              <a:t>na.omit</a:t>
            </a:r>
            <a:r>
              <a:rPr>
                <a:latin typeface="Courier"/>
              </a:rPr>
              <a:t>(norm.data[i,columns2]), </a:t>
            </a:r>
            <a:r>
              <a:rPr>
                <a:solidFill>
                  <a:srgbClr val="7D9029"/>
                </a:solidFill>
                <a:latin typeface="Courier"/>
              </a:rPr>
              <a:t>paired =</a:t>
            </a:r>
            <a:r>
              <a:rPr>
                <a:latin typeface="Courier"/>
              </a:rPr>
              <a:t> F, </a:t>
            </a:r>
            <a:r>
              <a:rPr>
                <a:solidFill>
                  <a:srgbClr val="7D9029"/>
                </a:solidFill>
                <a:latin typeface="Courier"/>
              </a:rPr>
              <a:t>var.equal =</a:t>
            </a:r>
            <a:r>
              <a:rPr>
                <a:latin typeface="Courier"/>
              </a:rPr>
              <a:t> T)</a:t>
            </a:r>
            <a:br/>
            <a:r>
              <a:rPr>
                <a:latin typeface="Courier"/>
              </a:rPr>
              <a:t>      p[i]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temp[[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]]</a:t>
            </a:r>
            <a:br/>
            <a:r>
              <a:rPr>
                <a:latin typeface="Courier"/>
              </a:rPr>
              <a:t>      }</a:t>
            </a:r>
            <a:br/>
            <a:r>
              <a:rPr>
                <a:latin typeface="Courier"/>
              </a:rPr>
              <a:t>    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}</a:t>
            </a:r>
            <a:br/>
            <a:br/>
            <a:r>
              <a:rPr>
                <a:latin typeface="Courier"/>
              </a:rPr>
              <a:t>  fdr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p.adjust</a:t>
            </a:r>
            <a:r>
              <a:rPr>
                <a:latin typeface="Courier"/>
              </a:rPr>
              <a:t>(p, </a:t>
            </a:r>
            <a:r>
              <a:rPr>
                <a:solidFill>
                  <a:srgbClr val="4070A0"/>
                </a:solidFill>
                <a:latin typeface="Courier"/>
              </a:rPr>
              <a:t>"BH"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(p))</a:t>
            </a:r>
            <a:br/>
            <a:br/>
            <a:r>
              <a:rPr>
                <a:latin typeface="Courier"/>
              </a:rPr>
              <a:t>  fc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mean.data[,condition1]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mean.data[,condition2]</a:t>
            </a:r>
            <a:br/>
            <a:br/>
            <a:r>
              <a:rPr>
                <a:latin typeface="Courier"/>
              </a:rPr>
              <a:t>  comparison.table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 =</a:t>
            </a:r>
            <a:r>
              <a:rPr>
                <a:latin typeface="Courier"/>
              </a:rPr>
              <a:t> p,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FDR =</a:t>
            </a:r>
            <a:r>
              <a:rPr>
                <a:latin typeface="Courier"/>
              </a:rPr>
              <a:t> fdr,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FC =</a:t>
            </a:r>
            <a:r>
              <a:rPr>
                <a:latin typeface="Courier"/>
              </a:rPr>
              <a:t> fc, 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KEGG =</a:t>
            </a:r>
            <a:r>
              <a:rPr>
                <a:latin typeface="Courier"/>
              </a:rPr>
              <a:t> KEGG.Key[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(mean.data)])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comparison.table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comparison.table[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(comparison.table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FDR),]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GRxWT.C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compare.conditions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GRxWT.Df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compare.conditions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GRxWT.OE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compare.conditions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set.size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F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  <a:p>
            <a:pPr lvl="0" indent="0">
              <a:buNone/>
            </a:pPr>
            <a:r>
              <a:rPr>
                <a:latin typeface="Courier"/>
              </a:rPr>
              <a:t>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Symbol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(GRxWT.C), 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FDR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(GRxWT.C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(GRxWT.C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(mean.data[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(GRxWT.C),</a:t>
            </a:r>
            <a:r>
              <a:rPr>
                <a:solidFill>
                  <a:srgbClr val="4070A0"/>
                </a:solidFill>
                <a:latin typeface="Courier"/>
              </a:rPr>
              <a:t>'E'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GR.Level =</a:t>
            </a:r>
            <a:r>
              <a:rPr>
                <a:latin typeface="Courier"/>
              </a:rPr>
              <a:t> mean.data[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(GRxWT.C),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WT.Level =</a:t>
            </a:r>
            <a:r>
              <a:rPr>
                <a:latin typeface="Courier"/>
              </a:rPr>
              <a:t> mean.data[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(GRxWT.C),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GO.terms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"FC for metabolites in G85R vs. WT"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'steelblue'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'dodgerblue'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'lightcoral'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'tomato'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'firebrick'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##volcano.data$size[volcano.data$FDR &lt;= -log2(.05)] = 3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(set.size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T){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plot_ly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volcano.data,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FC,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FDR,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'scatter'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'markers'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marker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line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hoverinfo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"Metabolite:"</a:t>
            </a:r>
            <a:r>
              <a:rPr>
                <a:latin typeface="Courier"/>
              </a:rPr>
              <a:t>,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"\n-log2(FDR):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"\nFC: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"\nG85R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GR.Level,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"\nWT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WT.Level,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main.title)</a:t>
            </a:r>
            <a:br/>
            <a:br/>
            <a:r>
              <a:rPr>
                <a:latin typeface="Courier"/>
              </a:rPr>
              <a:t>fig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Ignoring 71 observations</a:t>
            </a:r>
          </a:p>
        </p:txBody>
      </p:sp>
      <p:pic>
        <p:nvPicPr>
          <p:cNvPr descr="G85RvsWT_Analysi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##GO and KEGG Enrichment function</a:t>
            </a:r>
          </a:p>
          <a:p>
            <a:pPr lvl="0" indent="0" marL="0">
              <a:buNone/>
            </a:pPr>
            <a:r>
              <a:rPr/>
              <a:t>##GO.Sim.PCA function</a:t>
            </a:r>
          </a:p>
          <a:p>
            <a:pPr lvl="0" indent="0" marL="0">
              <a:buNone/>
            </a:pPr>
            <a:r>
              <a:rPr/>
              <a:t>##GO20 Function</a:t>
            </a:r>
          </a:p>
          <a:p>
            <a:pPr lvl="0" indent="0" marL="0">
              <a:buNone/>
            </a:pPr>
            <a:r>
              <a:rPr/>
              <a:t>##KEGG20 Function</a:t>
            </a:r>
          </a:p>
          <a:p>
            <a:pPr lvl="0" indent="0">
              <a:buNone/>
            </a:pPr>
            <a:r>
              <a:rPr>
                <a:latin typeface="Courier"/>
              </a:rPr>
              <a:t>BP.GO.fig</a:t>
            </a:r>
          </a:p>
        </p:txBody>
      </p:sp>
      <p:pic>
        <p:nvPicPr>
          <p:cNvPr descr="G85RvsWT_Analysi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CC.GO.fig</a:t>
            </a:r>
          </a:p>
        </p:txBody>
      </p:sp>
      <p:pic>
        <p:nvPicPr>
          <p:cNvPr descr="G85RvsWT_Analysi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MF.GO.fig</a:t>
            </a:r>
          </a:p>
        </p:txBody>
      </p:sp>
      <p:pic>
        <p:nvPicPr>
          <p:cNvPr descr="G85RvsWT_Analysi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KEGG.fig</a:t>
            </a:r>
          </a:p>
        </p:txBody>
      </p:sp>
      <p:pic>
        <p:nvPicPr>
          <p:cNvPr descr="G85RvsWT_Analysi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heatmapPlot</a:t>
            </a:r>
            <a:r>
              <a:rPr>
                <a:latin typeface="Courier"/>
              </a:rPr>
              <a:t>(simMatrix,</a:t>
            </a:r>
            <a:br/>
            <a:r>
              <a:rPr>
                <a:latin typeface="Courier"/>
              </a:rPr>
              <a:t>            reducedTerms,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annotateParent=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annotationLabel=</a:t>
            </a:r>
            <a:r>
              <a:rPr>
                <a:solidFill>
                  <a:srgbClr val="4070A0"/>
                </a:solidFill>
                <a:latin typeface="Courier"/>
              </a:rPr>
              <a:t>"parentTerm"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fontsize=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"Repressor Gene Enriched Biological Process GO terms"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G85RvsWT_Analysi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use.data  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simMatrix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GO.Sim.PCA</a:t>
            </a:r>
            <a:r>
              <a:rPr>
                <a:latin typeface="Courier"/>
              </a:rPr>
              <a:t>(use.data)</a:t>
            </a:r>
          </a:p>
        </p:txBody>
      </p:sp>
      <p:pic>
        <p:nvPicPr>
          <p:cNvPr descr="G85RvsWT_Analysi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treemapPlot</a:t>
            </a:r>
            <a:r>
              <a:rPr>
                <a:latin typeface="Courier"/>
              </a:rPr>
              <a:t>(reducedTerms)</a:t>
            </a:r>
          </a:p>
        </p:txBody>
      </p:sp>
      <p:pic>
        <p:nvPicPr>
          <p:cNvPr descr="G85RvsWT_Analysi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##GR.F vs WT.F specific volcano</a:t>
            </a:r>
            <a:br/>
            <a:br/>
            <a:r>
              <a:rPr>
                <a:latin typeface="Courier"/>
              </a:rPr>
              <a:t>specific.cat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'none'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'parent.category'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'specific.kegg'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'specific.go'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specific.cat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specific.cat[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parent.category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'neurogenesis'</a:t>
            </a:r>
            <a:br/>
            <a:r>
              <a:rPr>
                <a:latin typeface="Courier"/>
              </a:rPr>
              <a:t>specific.kegg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"DNA replication"</a:t>
            </a:r>
            <a:br/>
            <a:r>
              <a:rPr>
                <a:latin typeface="Courier"/>
              </a:rPr>
              <a:t>specific.go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'32553'</a:t>
            </a:r>
            <a:br/>
            <a:r>
              <a:rPr>
                <a:latin typeface="Courier"/>
              </a:rPr>
              <a:t>Synaptic.genes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br/>
            <a:br/>
            <a:r>
              <a:rPr>
                <a:latin typeface="Courier"/>
              </a:rPr>
              <a:t>set.size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GOterm.genes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vector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'list'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length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</a:t>
            </a:r>
            <a:br/>
            <a:r>
              <a:rPr>
                <a:latin typeface="Courier"/>
              </a:rPr>
              <a:t>i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(i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(GOterm.genes)){</a:t>
            </a:r>
            <a:br/>
            <a:r>
              <a:rPr>
                <a:latin typeface="Courier"/>
              </a:rPr>
              <a:t>  goinparent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reducedTerms[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(GOterm.genes)[i], 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parent),</a:t>
            </a:r>
            <a:r>
              <a:rPr>
                <a:solidFill>
                  <a:srgbClr val="4070A0"/>
                </a:solidFill>
                <a:latin typeface="Courier"/>
              </a:rPr>
              <a:t>'go'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genesinparent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unlist</a:t>
            </a:r>
            <a:r>
              <a:rPr>
                <a:latin typeface="Courier"/>
              </a:rPr>
              <a:t>(genesingo[goinparent])</a:t>
            </a:r>
            <a:br/>
            <a:r>
              <a:rPr>
                <a:latin typeface="Courier"/>
              </a:rPr>
              <a:t>  GOterm.genes[[i]]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GeneIDKey[GeneIDKey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ensembl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genesinparent, </a:t>
            </a:r>
            <a:r>
              <a:rPr>
                <a:solidFill>
                  <a:srgbClr val="4070A0"/>
                </a:solidFill>
                <a:latin typeface="Courier"/>
              </a:rPr>
              <a:t>'FBgn'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i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Symbol =</a:t>
            </a:r>
            <a:r>
              <a:rPr>
                <a:latin typeface="Courier"/>
              </a:rPr>
              <a:t> GeneIDKey[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 </a:t>
            </a:r>
            <a:r>
              <a:rPr>
                <a:solidFill>
                  <a:srgbClr val="4070A0"/>
                </a:solidFill>
                <a:latin typeface="Courier"/>
              </a:rPr>
              <a:t>"Symbol"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FDR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(TKT.EdgeR[, </a:t>
            </a:r>
            <a:r>
              <a:rPr>
                <a:solidFill>
                  <a:srgbClr val="4070A0"/>
                </a:solidFill>
                <a:latin typeface="Courier"/>
              </a:rPr>
              <a:t>'GRxWT.FC'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FC =</a:t>
            </a:r>
            <a:r>
              <a:rPr>
                <a:latin typeface="Courier"/>
              </a:rPr>
              <a:t> TKT.EdgeR.FC[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 </a:t>
            </a:r>
            <a:r>
              <a:rPr>
                <a:solidFill>
                  <a:srgbClr val="4070A0"/>
                </a:solidFill>
                <a:latin typeface="Courier"/>
              </a:rPr>
              <a:t>'GRxWT.FC'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 = 0)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'grey'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"GR.F"</a:t>
            </a:r>
            <a:r>
              <a:rPr>
                <a:latin typeface="Courier"/>
              </a:rPr>
              <a:t>]),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GR.F.cpm =</a:t>
            </a:r>
            <a:r>
              <a:rPr>
                <a:latin typeface="Courier"/>
              </a:rPr>
              <a:t> 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"GR.F"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WT.F.cpm =</a:t>
            </a:r>
            <a:r>
              <a:rPr>
                <a:latin typeface="Courier"/>
              </a:rPr>
              <a:t> mean.cpm[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(TKT.EdgeR),</a:t>
            </a:r>
            <a:r>
              <a:rPr>
                <a:solidFill>
                  <a:srgbClr val="4070A0"/>
                </a:solidFill>
                <a:latin typeface="Courier"/>
              </a:rPr>
              <a:t>"WT.F"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GO.terms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"Significant DEG in G85R Females vs. WT Females"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'steelblue'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'dodgerblue'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'lightcoral'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'tomato'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000001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'firebrick'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(set.size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T){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log2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)]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'grey'</a:t>
            </a:r>
            <a:br/>
            <a:r>
              <a:rPr>
                <a:latin typeface="Courier"/>
              </a:rPr>
              <a:t>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Color[volcano.data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Synaptic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'parent.category'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parent.genes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GOterm.genes[[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(reducedTerms[reducedTerms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parentTerm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parent.category, </a:t>
            </a:r>
            <a:r>
              <a:rPr>
                <a:solidFill>
                  <a:srgbClr val="4070A0"/>
                </a:solidFill>
                <a:latin typeface="Courier"/>
              </a:rPr>
              <a:t>"go"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(GOterm.genes))]]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volcano.data[parent.genes,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(parent.category,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(parent.category,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'term'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'specific.kegg'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kegg.id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kegg.genes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(kegg[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(kegg.id, kegg)])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(volcano.data)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</a:t>
            </a:r>
            <a:br/>
            <a:r>
              <a:rPr>
                <a:latin typeface="Courier"/>
              </a:rPr>
              <a:t>    volcano.data[kegg.genes,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(specific.kegg,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KEGG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(specific.cat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'specific.go'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go.id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'category'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'honeydew'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genesingo[[go.id]]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GeneIDKey[GeneIDKey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ensembl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go.genes, </a:t>
            </a:r>
            <a:r>
              <a:rPr>
                <a:solidFill>
                  <a:srgbClr val="4070A0"/>
                </a:solidFill>
                <a:latin typeface="Courier"/>
              </a:rPr>
              <a:t>"FBgn"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go.genes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intersect</a:t>
            </a:r>
            <a:r>
              <a:rPr>
                <a:latin typeface="Courier"/>
              </a:rPr>
              <a:t>(go.genes, </a:t>
            </a:r>
            <a:r>
              <a:rPr>
                <a:solidFill>
                  <a:srgbClr val="06287E"/>
                </a:solidFill>
                <a:latin typeface="Courier"/>
              </a:rPr>
              <a:t>row.names</a:t>
            </a:r>
            <a:r>
              <a:rPr>
                <a:latin typeface="Courier"/>
              </a:rPr>
              <a:t>(volcano.data))</a:t>
            </a:r>
            <a:br/>
            <a:r>
              <a:rPr>
                <a:latin typeface="Courier"/>
              </a:rPr>
              <a:t>  volcano.data[go.genes, </a:t>
            </a:r>
            <a:r>
              <a:rPr>
                <a:solidFill>
                  <a:srgbClr val="4070A0"/>
                </a:solidFill>
                <a:latin typeface="Courier"/>
              </a:rPr>
              <a:t>'Color'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'deeppink'</a:t>
            </a:r>
            <a:br/>
            <a:r>
              <a:rPr>
                <a:latin typeface="Courier"/>
              </a:rPr>
              <a:t>  volcano.data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volcano.data[</a:t>
            </a:r>
            <a:r>
              <a:rPr>
                <a:solidFill>
                  <a:srgbClr val="06287E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decreasing =</a:t>
            </a:r>
            <a:r>
              <a:rPr>
                <a:latin typeface="Courier"/>
              </a:rPr>
              <a:t> T),]</a:t>
            </a:r>
            <a:br/>
            <a:r>
              <a:rPr>
                <a:latin typeface="Courier"/>
              </a:rPr>
              <a:t>  main.title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term),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(specific.go, sig.cats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category)), </a:t>
            </a:r>
            <a:r>
              <a:rPr>
                <a:solidFill>
                  <a:srgbClr val="4070A0"/>
                </a:solidFill>
                <a:latin typeface="Courier"/>
              </a:rPr>
              <a:t>'term'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##volcano.data</a:t>
            </a:r>
            <a:br/>
            <a:br/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plot_ly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volcano.data,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FC,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FDR,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'scatter'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'markers'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marker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colors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Color, 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size,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line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'black'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width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hoverinfo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</a:t>
            </a:r>
            <a:r>
              <a:rPr>
                <a:solidFill>
                  <a:srgbClr val="7D9029"/>
                </a:solidFill>
                <a:latin typeface="Courier"/>
              </a:rPr>
              <a:t>hovertext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"Gene:"</a:t>
            </a:r>
            <a:r>
              <a:rPr>
                <a:latin typeface="Courier"/>
              </a:rPr>
              <a:t>, 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Symbol,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"\n-log2(FDR):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FDR,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"\nFC: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FC,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"\nG85R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GR.F.cpm,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"\nWT mean cpm: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(volcano.data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WT.F.cpm,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fig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fig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layout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main.title)</a:t>
            </a:r>
            <a:br/>
            <a:br/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 = ~Color,</a:t>
            </a:r>
            <a:br/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##colors = 'Spectral')</a:t>
            </a:r>
            <a:br/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 = ~Color,</a:t>
            </a:r>
            <a:br/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##colors = ~Color)</a:t>
            </a:r>
            <a:br/>
            <a:r>
              <a:rPr>
                <a:latin typeface="Courier"/>
              </a:rPr>
              <a:t>              </a:t>
            </a:r>
            <a:r>
              <a:rPr i="1">
                <a:solidFill>
                  <a:srgbClr val="BA2121"/>
                </a:solidFill>
                <a:latin typeface="Courier"/>
              </a:rPr>
              <a:t>##marker = list(colorscale = list(c(0,.5,1), c("blue","yellow", "red")), color = ~Color))</a:t>
            </a:r>
            <a:br/>
            <a:br/>
            <a:r>
              <a:rPr>
                <a:latin typeface="Courier"/>
              </a:rPr>
              <a:t>fig</a:t>
            </a:r>
          </a:p>
        </p:txBody>
      </p:sp>
      <p:pic>
        <p:nvPicPr>
          <p:cNvPr descr="G85RvsWT_Analysi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G85R vs WT (M + F)</dc:title>
  <dc:creator>John Santiago</dc:creator>
  <cp:keywords/>
  <dcterms:created xsi:type="dcterms:W3CDTF">2023-09-16T19:24:53Z</dcterms:created>
  <dcterms:modified xsi:type="dcterms:W3CDTF">2023-09-16T19:24:53Z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2023-07-11</vt:lpwstr>
  </property>
  <property fmtid="{D5CDD505-2E9C-101B-9397-08002B2CF9AE}" pid="3" name="output">
    <vt:lpwstr>powerpoint_presentation</vt:lpwstr>
  </property>
</Properties>
</file>