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</p:sldMasterIdLst>
  <p:notesMasterIdLst>
    <p:notesMasterId r:id="rId33"/>
  </p:notesMasterIdLst>
  <p:sldIdLst>
    <p:sldId id="319" r:id="rId4"/>
    <p:sldId id="388" r:id="rId5"/>
    <p:sldId id="323" r:id="rId6"/>
    <p:sldId id="343" r:id="rId7"/>
    <p:sldId id="324" r:id="rId8"/>
    <p:sldId id="325" r:id="rId9"/>
    <p:sldId id="344" r:id="rId10"/>
    <p:sldId id="326" r:id="rId11"/>
    <p:sldId id="327" r:id="rId12"/>
    <p:sldId id="328" r:id="rId13"/>
    <p:sldId id="34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7" r:id="rId22"/>
    <p:sldId id="389" r:id="rId23"/>
    <p:sldId id="336" r:id="rId24"/>
    <p:sldId id="338" r:id="rId25"/>
    <p:sldId id="390" r:id="rId26"/>
    <p:sldId id="339" r:id="rId27"/>
    <p:sldId id="340" r:id="rId28"/>
    <p:sldId id="341" r:id="rId29"/>
    <p:sldId id="374" r:id="rId30"/>
    <p:sldId id="375" r:id="rId31"/>
    <p:sldId id="376" r:id="rId32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5" autoAdjust="0"/>
    <p:restoredTop sz="63392" autoAdjust="0"/>
  </p:normalViewPr>
  <p:slideViewPr>
    <p:cSldViewPr>
      <p:cViewPr varScale="1">
        <p:scale>
          <a:sx n="61" d="100"/>
          <a:sy n="61" d="100"/>
        </p:scale>
        <p:origin x="882" y="6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F28C5EB8-6453-4560-8330-0757AFE459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3" tIns="46386" rIns="92773" bIns="4638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69C09A8-6C0D-41DC-ABD6-E6D3A29943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3" tIns="46386" rIns="92773" bIns="463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2F41B99-F948-4629-AD4C-CB20792F63A3}" type="datetimeFigureOut">
              <a:rPr lang="en-US"/>
              <a:pPr>
                <a:defRPr/>
              </a:pPr>
              <a:t>11/16/2022</a:t>
            </a:fld>
            <a:endParaRPr lang="en-US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643FDF1-81AE-4A3E-B004-EA49745217C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57725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7AE8455C-2294-4064-B278-0E9112EB74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2775"/>
            <a:ext cx="561975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3" tIns="46386" rIns="92773" bIns="463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58B27258-0B2B-40C2-84E7-7C1652EEC2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3" tIns="46386" rIns="92773" bIns="4638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66EB4697-4AC2-43DB-B087-4480A71FF6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3" tIns="46386" rIns="92773" bIns="4638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B932CC7-8BCD-4038-B436-E2B687DF8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6479242F-2B7F-402D-BD89-32822964F0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FFDC1E-A40F-4207-89FD-8C79D802A1B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C610018-0C1E-4568-868E-ECEFCEA82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C571C1D-05F9-4BFC-988A-14538CACC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20293FCC-1B8E-40AD-95F7-0FFD2372B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E9F539EC-3790-4F20-A9A1-45D9CC9FE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3ED924DD-39FA-49F7-9AF4-6666D3EA1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0888" indent="-287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728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083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85975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431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03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75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147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2D3B8E-977E-4FCD-9A60-ECA4E4C5DC8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F89A31FA-AEEA-4C4F-AC64-AD9F39588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31819494-8393-46B7-818D-E4F752037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5D05A159-AF56-435A-9D3B-CEECF0935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D9878B-3575-4474-82AC-C863A7AFE19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5EAAB94B-B3A8-4C64-9A75-DBE03819A3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AE1DDD83-88D1-4AD6-AB3E-25D5AB7BA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E31DC48D-AF88-49AE-9A42-87147C217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C02A45-4AA1-4639-BC0D-63481156C6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9233A09-DA4A-4227-8044-7C6C2DC29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D49905FA-44A3-4933-B96E-54220E907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07793C8-762F-469F-A901-54B8F4C45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6907F2-BF8F-419B-BD09-B4F4A84DF4F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155A091-8870-45A4-88E7-F612397FFC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9A3929AC-1F7A-4069-80E0-B69D03C3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What is the alphabetically largest name ?</a:t>
            </a:r>
          </a:p>
          <a:p>
            <a:r>
              <a:rPr lang="en-US" altLang="en-US"/>
              <a:t>select max(lastname)</a:t>
            </a:r>
          </a:p>
          <a:p>
            <a:r>
              <a:rPr lang="en-US" altLang="en-US"/>
              <a:t>from customers;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A84312A6-BC51-43BB-B323-7F7381ADF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C029FF-E482-411E-9831-1956C5DF2BA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4C56CB60-1BD4-4EC1-8FF2-C405BE5CF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236914B4-663E-460E-8E0C-64B1FC69A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450875A4-42A8-403A-9DA2-87901B1EC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69EE58-AAB2-4A09-BEAF-FB1D9822260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5CCA91C4-4BDD-493A-BB5C-801335BC1F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0A9A2735-C2F0-48C3-A013-B0CFD9E5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3593D350-7A36-4440-B3A7-FFEBEF10A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6BAE1F-478A-4304-A09E-83949CD3446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8FCF9C62-4D59-48EB-9555-543A836F18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411EA7BB-6C79-40F8-8F4D-996C620DA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-- correction: </a:t>
            </a:r>
          </a:p>
          <a:p>
            <a:r>
              <a:rPr lang="en-CA" altLang="en-US"/>
              <a:t>select category,  avg(retail)</a:t>
            </a:r>
          </a:p>
          <a:p>
            <a:r>
              <a:rPr lang="en-CA" altLang="en-US"/>
              <a:t>from books</a:t>
            </a:r>
          </a:p>
          <a:p>
            <a:r>
              <a:rPr lang="en-CA" altLang="en-US"/>
              <a:t>group by category;</a:t>
            </a:r>
          </a:p>
          <a:p>
            <a:endParaRPr lang="en-CA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CD1C033-2599-4A25-969D-59C7A129E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E8D352-FFBA-48CD-857F-1EE11FDDB32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16D8A0B3-3B4B-4DF4-8772-B09AA2E767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C2D33D18-F171-4BA6-B4C8-196B0C94D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2AC0491D-ECCC-4311-BCC6-289EF7AFF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F12426-5C88-467B-B148-4C8BB339E4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  restricts the rows that go into forming the groups.</a:t>
            </a:r>
          </a:p>
          <a:p>
            <a:r>
              <a:rPr lang="en-US"/>
              <a:t>HAVING restricts the groups that are reported.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932CC7-8BCD-4038-B436-E2B687DF821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80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5D0C59C-7112-4F7B-B269-F284AF3E09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AAADE88B-B5B9-46A7-AB13-621E84C5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3F3D53E5-5EBB-4D88-A3A6-2F6A699F2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C27E83-AA0E-46A1-9E65-E9F2DA27055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014F1BE8-CCB6-4D98-89CF-85353E640D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5940611E-88A1-428C-A1D8-FCC17866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05A40D15-7FCF-41BD-912E-77D282487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6658BC-0D46-46CC-AA9C-9E56605856D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6643560C-4A3A-4D66-9BE3-BAEAF1CBB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EE49011A-198D-42FF-B050-CFD471B63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CB3A893F-E360-40D2-A66D-3A4A62F48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9889D9-3D6D-43ED-ABC9-1B2BA1DF314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2BD8112C-3FB3-4D93-8A70-7BD2BF4248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308BE636-F2D7-4120-9256-3FDADA9AC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9488327D-146F-4D0F-A873-ABD8E8B2A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0D4DD0-BD68-42CD-9DB2-FA61164563F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DA31F6E1-2A3F-4C33-90AF-B0910BF4A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AB73038A-AE49-4CA9-9AC1-3C990FD56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06245E9D-EFAA-4460-9407-2226E5E67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816D51-3C6D-40FA-9977-B73079AC520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0BC11B10-B35E-4ECF-979C-2FE23B618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CEC7D2D2-0A6C-4DFB-A96C-3099C6E80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24748325-246C-4302-BE78-89EA759AC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D36B58-AC75-4D53-B96E-CAF927F2422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BEE7B92A-0173-4388-8BFC-547C209DD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5B61EC71-8322-4EDF-829B-D2F3D2B0E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C75E1B09-736F-4975-B3BA-9B925AA5E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CB6255-02E1-4125-8659-998203C9F15D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28A5A518-EDAA-4B21-B577-61D97E3411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8F705EBB-8C95-4CE7-B3CD-1788B4B1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83675ABA-94F2-4AFB-9923-A7B39BB86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F7383E-60EA-4E6D-BC4A-11EA610200CB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635CC472-6011-4B67-9D59-8EC22C52D9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E590D6AA-9B7E-4ABD-B78D-DE725A93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DA4F2D94-3E39-476C-BDEB-15EB1A065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310FD1-F822-492E-89E4-47EE7860285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DF8BFF27-06DA-4729-8076-15FE1215A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BAECE76F-C0EA-4580-906A-169471D05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91676EE5-8734-41A4-B60F-A8BB48069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FCFF42-BF09-452C-992B-B8F0E875D54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170225D-F5CC-40D9-9206-F73227C9A1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61825FE8-A3F0-4E7C-A809-08B69DD9C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B3781010-62E3-4999-86F1-8DF7E2430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DA1B67-468A-444B-80C8-DB9D6625B0E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F198B903-E39B-47DA-98C5-A56E1BF818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A401C181-2023-4F7D-81A8-F1D6F5867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cs typeface="Times New Roman" panose="02020603050405020304" pitchFamily="18" charset="0"/>
              </a:rPr>
              <a:t>SELECT order#, item#, isbn, quantity, paideach, quantity*paideach</a:t>
            </a:r>
          </a:p>
          <a:p>
            <a:r>
              <a:rPr lang="en-CA" altLang="en-US">
                <a:cs typeface="Times New Roman" panose="02020603050405020304" pitchFamily="18" charset="0"/>
              </a:rPr>
              <a:t>FROM orderitems</a:t>
            </a:r>
          </a:p>
          <a:p>
            <a:r>
              <a:rPr lang="en-CA" altLang="en-US">
                <a:cs typeface="Times New Roman" panose="02020603050405020304" pitchFamily="18" charset="0"/>
              </a:rPr>
              <a:t>WHERE order#=1007;</a:t>
            </a:r>
          </a:p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372B069A-AC0A-49B0-A5B4-0874D8819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34F114-B9B3-4F11-AEBE-D786D490FEC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26B61175-DB0E-4BE1-86E3-484B56B97B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5D4FFB1C-7B7A-4570-ABCB-4AC1BA914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76D7CA32-2F15-4C1F-9662-448B19EFEC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E157B0-5B6E-459A-8C78-74814923FBD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29694E1A-9E57-4150-A750-8F96E6E17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D7E2CD62-561E-4979-801B-B8B4F8D68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C387BFFC-6DC0-4B61-8668-55C49533C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F6517A-599F-4B9D-A0BC-DF6B87CFD57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A32A81EA-F8B6-4C04-A5C6-8FFA4BC4A0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C192BD13-D838-48E4-9376-32E63AF6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5A9E8855-E957-4B16-A65F-E21A48CB5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C3FE7F-C34B-438D-85F4-CD5376447D9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F6811A22-6EDC-4C0A-A2C2-E1FCABB646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0FDB6B34-F93F-48CD-B9C1-7689225FE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74B1029-CF9A-4C6A-8CED-1B2C265F3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BD4E18-A494-44ED-84CF-099199FF613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EF28B9-E892-4D29-ADD8-AA8CC2AC73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7B70D1-3CB0-482A-B225-B380D0E25A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2306D8-BC6B-4E42-A573-EB27E4E8D6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9E5E5-F952-4719-9879-C37032F5E0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89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353485-08CC-4A4C-9F63-2099B152E5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3F8FD0-F78A-4374-9EEA-A3CCABA13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86D05C-EBE6-4301-A434-CD79A7217A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49766-6CF1-4D17-87AF-504783E4FF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95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3E12F3-EFDC-4F7E-BB97-97FC4E466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56F150-1B72-4556-AC98-FA9226135D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A2B830-D62E-4CC3-90B8-4E3E9D057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11CBA-91C5-4A42-B556-923DBDB24A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646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2E5C-7004-426F-895C-4D7EEC41F3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56B0-D1EC-4322-8A52-E30936042B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3DED0-E60B-4CCB-AB22-DA4372B65BA3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7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7FDC65-620E-48F6-A7B0-328A699C3E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A53148-1DAE-41D7-BF1C-2832400035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748213-5232-456D-8A1C-914B9C7ABE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FCEAF-60FA-4982-A93B-66004486E2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767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CABC8E-6B38-4F63-B7D0-8D6879FEDF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D8828D-63AC-4A71-8161-2E5468D63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0A8E07-9BF5-4987-874E-582B6CADE8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7A686-6149-4EB4-9EFB-3F12CE2290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66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51803E-D7ED-44CF-B47F-AD1B4022E3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A14A09-ADB9-4031-94EC-727DE665A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8D6A43-A4FA-475F-969B-CE9A4FCF5A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2D724-880E-4DF5-8DB8-B6FDE61EAF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89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E2536-2B35-4F01-8FE8-919D45C1D9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5BF09-FD7E-443C-A97E-59C73C52E4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2A4935-7509-46FB-8631-EAEBAB20CF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37650-5A46-4D37-8170-F81AE22ABE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852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64A196-A5F2-41EE-A5E6-D9F4617A92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18E85A0-27B3-4861-B4F8-A9A57B300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57F5FF-B38A-4FC2-BE0D-AC08E16437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6552F-194B-4103-96F0-D7A9227D6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070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586A711-A88A-4306-92AB-37B518728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9B774A-DBDC-455D-9579-22ADD1EDF1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66572E-6D53-4246-BC77-B3896B6963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A134F-F815-4433-9779-87D822F822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270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BCFAE55-5834-4ECF-98F6-41A4295610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0104010-C076-47FF-9765-89167BCA4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52BEF7F-F36C-4818-80F1-D124CAF36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9E7BE-21AD-42A1-AF89-D7E650DFCB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54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733DEB-2900-4087-8BD7-E4D10C3E98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B3E8A2-366D-4F7B-8019-FC80C36B8C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7C03BA-6FC0-4C77-AB66-A00BF856B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F28C-268D-4DB2-AA0B-A803C876CF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64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B1AD29-4D6B-4156-AB36-CBE27AE313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32AC2-B85A-4D05-9FCA-9E01D3188B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DA5D4-3060-44D8-A3C8-71136E7BC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8652E-D7DD-4B3C-B462-0B0B67A0EB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965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B6F1F-5928-487E-A516-10D51D9CBE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08D3C0-4E35-40E3-B4CC-30019929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22148-D607-4605-B5C2-DB048910D4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1DCE3-0BB5-4822-86A2-3A67E8806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812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DBAB6A-3D40-487D-AC69-D31B57D4E0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6201F0-041C-49B6-9BD4-6CAF2E3B37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3283F7-AACC-41AB-B27F-0353CA9086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5D318-4891-4AB3-AFFB-5A7EBB786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510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ACA3FE-452D-45DA-989D-4C243EBB82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89B7D3-E253-45DB-A0FE-8C81C7E707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ECCE36-B09F-454E-A1C1-1E80DBC3B5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F2B26-5725-4F76-A2BE-91EAA39F4D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777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1236C1-8EC3-4598-9DA0-11C5B079C5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6A761B-3EE7-4E95-BD13-BF162DD53E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B6E2B6-7DD4-4587-96A0-E5BC23B323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2CD43-1883-476D-A4DD-19DFEA4781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312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AE7D8C-76D4-48AE-9CD7-0870A9A356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6B2F86-3A94-4E68-90A8-0C75CD0BE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F66EE9-CEF9-4017-9275-06D72791C3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A4026-B1B5-4344-AA9D-8E9BF3EC00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521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3DAB56-BFED-4A50-9C17-9B1F50417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72BC32-2F56-441A-92FF-B0093B3AA0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6892CF-B962-41F1-8BB0-08BDF581A0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1677-932B-4337-8E92-C08EE9FF34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5675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A69928-2F38-486F-87EB-1EB0330FBB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064DF7-2A4C-4BB6-B0CB-142D644AE1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54059F-8819-4B88-95EC-E53866607F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852AB-119F-4730-9806-64B1E964E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64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60A8B4-CFE3-4127-854C-79FFD2A54F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7B3006-EE64-4C66-9E10-CA12C2BD51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613DE57-31FB-4846-8402-8F08435E13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F6F14-76F6-44BD-A4BC-850B8C9F19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800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F3FA5FE-06E0-421B-8B85-B9F49A7B57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F5CF97-F441-4C98-94C5-92BE9475C8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8BD3BC-207A-4A45-ADB0-6DF4A225E4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21B9C-AA95-4F64-8FAF-EAE79A1508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23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9C4349-6DA5-4140-9730-F9B853EA5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34D6C4-8372-423B-B827-9CCB5A9DC4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1564B1-3B98-4EB1-A776-A0A6869565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E53B6-E3C4-4D83-A3E9-C81CF28054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209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DF217AD-990F-43A0-8D62-47D4D387C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687827-CB7E-4881-BD4B-8BC45AE24C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A80EDD-9708-43D4-81DD-4ACFE491BC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1BDF-9F86-413F-B1CC-9DA732BBEB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901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0E5A8-3F20-425A-9CCE-60ABE0E5A4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881DA-B856-4A29-9006-D26EFA088A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B2A69-D462-4C0B-B218-097A07F1B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37467-B815-4461-AE70-D0A73A173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046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5D87D-3FC1-47A3-84B3-7576EDFEE7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A7749-3910-44C4-A88A-FE2B644285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37B140-FE29-42D2-BEEA-5BFBC02370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88AE0-BB78-4DE6-9E80-F4E8568EBD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499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B058DB-50A4-485E-9732-31E05692E1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F55E57-E5CE-42F7-B42A-67667910FD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454085-6353-4405-BFBC-F3D3C606C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EC59F-EEC5-497B-8F7B-B624EA544A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7507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70B808-2266-471C-8C7B-8D5299B9A4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D75FC8-F83C-4208-81F9-72018A76F3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E2E7D2-B41D-430B-BC44-7EB04BF066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F40D5-9938-4619-9981-0460FBEB06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51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A458D4-BDE7-4A0B-ABD0-A78F15916D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B0864-1763-4FB5-9DA1-B7066C9E83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32D85-4AA0-4099-87AD-B202F5D5CB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1EFE5-8911-4D9B-8961-FB766BB575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53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356D949-2172-4F56-A365-A393CAC7EF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D0AA9EC-23F7-4FEF-A1C0-4A3D037636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4567F3B-3F92-4B63-A962-C2531CE8C6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E4DD0-5DA1-4FB4-ABC5-24921A9B6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09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71FDE4-074E-4AE5-98DF-E77400FB4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BC05AF-6CD0-4DC1-B688-D94F7A6F77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B2ACA4B-D5C6-4664-9D9F-C8A30AED76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1EBCD-834B-48B7-B975-6BF33BC0A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85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CD8376-FDAA-4FE0-BB59-8EFF5801E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F4BBA2A-D214-4341-8C20-EE5BEB3213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F2CCA2-7513-40D6-9072-37D853240C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AFB7E-F4CA-40C9-991D-473660881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2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B050E-670E-4C06-965C-3E3828EFCB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7D403-1B4C-430F-81AA-FFCB4720D0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4F5921-7603-4309-BCE9-E3AAE47510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6B466-E58C-4926-9F4B-3A1A8371DC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63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DFA462-A4CB-4A28-8587-B589B66BAF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46EF3-EDEA-4A06-B2BF-69A0D8AC1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F1A78-6DCD-4761-8F58-AAB462FC8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DAB11-01EE-4615-8C17-C2552AAD2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04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5A2659-DA51-4B6C-B8C6-B1D76403E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7D6A00D-C716-4704-AAAE-66C9073E2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9F0912C-F4A4-4BE9-B798-98386EDAB2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E13014D-471D-4113-8942-31041DBE2B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CF96F2E-A6E1-4958-A942-688085D5E5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2F9678-3102-4BFA-9AF2-E841655A75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4" r:id="rId1"/>
    <p:sldLayoutId id="2147485135" r:id="rId2"/>
    <p:sldLayoutId id="2147485136" r:id="rId3"/>
    <p:sldLayoutId id="2147485137" r:id="rId4"/>
    <p:sldLayoutId id="2147485138" r:id="rId5"/>
    <p:sldLayoutId id="2147485139" r:id="rId6"/>
    <p:sldLayoutId id="2147485140" r:id="rId7"/>
    <p:sldLayoutId id="2147485141" r:id="rId8"/>
    <p:sldLayoutId id="2147485142" r:id="rId9"/>
    <p:sldLayoutId id="2147485143" r:id="rId10"/>
    <p:sldLayoutId id="2147485144" r:id="rId11"/>
    <p:sldLayoutId id="214748516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023B183-F02D-46E5-B9DE-B32B0E65E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B7597D4-A80E-4737-9F0A-02736D50E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FCF9EF6-7384-46D9-ACA8-F098ACB0BD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00DDEF-E7D6-45AD-B7D5-52B8B69764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B453B5-3DCA-4A3D-BB1A-96ABA8E407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793231-7DC0-49F4-AA18-67675CA3F8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5" r:id="rId1"/>
    <p:sldLayoutId id="2147485146" r:id="rId2"/>
    <p:sldLayoutId id="2147485147" r:id="rId3"/>
    <p:sldLayoutId id="2147485148" r:id="rId4"/>
    <p:sldLayoutId id="2147485149" r:id="rId5"/>
    <p:sldLayoutId id="2147485150" r:id="rId6"/>
    <p:sldLayoutId id="2147485151" r:id="rId7"/>
    <p:sldLayoutId id="2147485152" r:id="rId8"/>
    <p:sldLayoutId id="2147485153" r:id="rId9"/>
    <p:sldLayoutId id="2147485154" r:id="rId10"/>
    <p:sldLayoutId id="21474851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CB655CD-293D-4A7B-B117-F17BC0E8B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1D27A4-2793-4D3F-A9B0-A623CE7BD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9F45C0B-9EB9-4D07-AF74-7A6E1A40DE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4A7052-4F72-4164-A7D3-49BAD088749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060B334-FA50-465A-BEF5-8D9A2DB8C0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9D33DD-DB26-4669-8847-06E3A79844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56" r:id="rId1"/>
    <p:sldLayoutId id="2147485157" r:id="rId2"/>
    <p:sldLayoutId id="2147485158" r:id="rId3"/>
    <p:sldLayoutId id="2147485159" r:id="rId4"/>
    <p:sldLayoutId id="2147485160" r:id="rId5"/>
    <p:sldLayoutId id="2147485161" r:id="rId6"/>
    <p:sldLayoutId id="2147485162" r:id="rId7"/>
    <p:sldLayoutId id="2147485163" r:id="rId8"/>
    <p:sldLayoutId id="2147485164" r:id="rId9"/>
    <p:sldLayoutId id="2147485165" r:id="rId10"/>
    <p:sldLayoutId id="21474851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DAF12EF0-6C0B-496A-80E6-88C5E4B884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en-US" b="1"/>
              <a:t>Database Design and Programming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17C2CEE8-53B1-4336-AF9B-6F41FC8312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/>
              <a:t>SQL 5 Group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/>
              <a:t>Chapter 11</a:t>
            </a:r>
          </a:p>
        </p:txBody>
      </p:sp>
      <p:pic>
        <p:nvPicPr>
          <p:cNvPr id="6148" name="Picture 3" descr="Cengage_1.jpg">
            <a:extLst>
              <a:ext uri="{FF2B5EF4-FFF2-40B4-BE49-F238E27FC236}">
                <a16:creationId xmlns:a16="http://schemas.microsoft.com/office/drawing/2014/main" id="{007DCB72-534E-4005-86E8-B47D2B7CD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C01D690-851D-4C5C-AC6D-8E10A3FAC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COUNT Function – </a:t>
            </a:r>
            <a:br>
              <a:rPr lang="en-US" altLang="en-US">
                <a:cs typeface="Times New Roman" panose="02020603050405020304" pitchFamily="18" charset="0"/>
              </a:rPr>
            </a:br>
            <a:r>
              <a:rPr lang="en-US" altLang="en-US">
                <a:cs typeface="Times New Roman" panose="02020603050405020304" pitchFamily="18" charset="0"/>
              </a:rPr>
              <a:t>Unique Values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739E728-17C8-4B09-9BED-3627872075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20000" cy="39624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/>
              <a:t>Include column name in argument to count number of occurrences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CA" altLang="en-US" sz="2800"/>
              <a:t>How many different book categories are there?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xx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4C5A5B25-C5D0-405A-8A54-8CA8F00312AB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22533" name="Slide Number Placeholder 8">
            <a:extLst>
              <a:ext uri="{FF2B5EF4-FFF2-40B4-BE49-F238E27FC236}">
                <a16:creationId xmlns:a16="http://schemas.microsoft.com/office/drawing/2014/main" id="{EBEDCD34-80E4-4D1A-9284-613F72AE4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1E9EA5-A90D-44FC-B725-0C38C16402E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15BFC64E-8B97-4797-AA41-EFFDF00D9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COUNT Function</a:t>
            </a:r>
            <a:br>
              <a:rPr lang="en-CA" altLang="en-US"/>
            </a:br>
            <a:r>
              <a:rPr lang="en-CA" altLang="en-US"/>
              <a:t>Counting Non Nulls values</a:t>
            </a:r>
          </a:p>
        </p:txBody>
      </p:sp>
      <p:sp>
        <p:nvSpPr>
          <p:cNvPr id="24579" name="Content Placeholder 6">
            <a:extLst>
              <a:ext uri="{FF2B5EF4-FFF2-40B4-BE49-F238E27FC236}">
                <a16:creationId xmlns:a16="http://schemas.microsoft.com/office/drawing/2014/main" id="{EE1A877F-2FF9-4E6E-805D-77DE9DE234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213" y="1624013"/>
            <a:ext cx="8077200" cy="4572000"/>
          </a:xfrm>
        </p:spPr>
        <p:txBody>
          <a:bodyPr/>
          <a:lstStyle/>
          <a:p>
            <a:r>
              <a:rPr lang="en-CA" altLang="en-US"/>
              <a:t>How many books have a discount?</a:t>
            </a:r>
          </a:p>
          <a:p>
            <a:pPr marL="457200" lvl="1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xx</a:t>
            </a:r>
          </a:p>
          <a:p>
            <a:pPr marL="457200" lvl="1" indent="0">
              <a:buFontTx/>
              <a:buNone/>
            </a:pPr>
            <a:endParaRPr lang="en-CA" altLang="en-US">
              <a:solidFill>
                <a:srgbClr val="FF0000"/>
              </a:solidFill>
            </a:endParaRP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612C6815-9A72-4963-BA42-F0136C64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DBE3EB-A0E5-46A3-B700-232BB45F84F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3C52C75-7F33-4407-BA17-A79FAC9D7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 Function – </a:t>
            </a:r>
            <a:br>
              <a:rPr lang="en-US" altLang="en-US"/>
            </a:br>
            <a:r>
              <a:rPr lang="en-US" altLang="en-US"/>
              <a:t>NULL Values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78ECC16-9857-4CD9-9C6F-1035639CE6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/>
              <a:t>Include asterisk in argument to count number of rows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CA" altLang="en-US" sz="2800"/>
              <a:t>How many orders have not been shipped (no shipdate)?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xx</a:t>
            </a:r>
          </a:p>
          <a:p>
            <a:pPr>
              <a:buFont typeface="Times" panose="02020603050405020304" pitchFamily="18" charset="0"/>
              <a:buChar char="•"/>
            </a:pPr>
            <a:endParaRPr lang="en-US" altLang="en-US" sz="2800"/>
          </a:p>
        </p:txBody>
      </p:sp>
      <p:sp>
        <p:nvSpPr>
          <p:cNvPr id="26628" name="Footer Placeholder 4">
            <a:extLst>
              <a:ext uri="{FF2B5EF4-FFF2-40B4-BE49-F238E27FC236}">
                <a16:creationId xmlns:a16="http://schemas.microsoft.com/office/drawing/2014/main" id="{87E3C6CC-0E9B-42C0-A8C1-5861DEB81FCB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26629" name="Slide Number Placeholder 8">
            <a:extLst>
              <a:ext uri="{FF2B5EF4-FFF2-40B4-BE49-F238E27FC236}">
                <a16:creationId xmlns:a16="http://schemas.microsoft.com/office/drawing/2014/main" id="{B4CD8ECA-9D1D-416D-A0EC-8BF35BA13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FCF816-2805-4462-973F-3CC442FFF25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5D74852-3CAA-4B0A-BBFE-4BC55491D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 Function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ED95A60-30B4-4796-A36E-F414838DB95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6400800" cy="39624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400"/>
              <a:t>Returns largest value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400"/>
              <a:t>What is the highest profit for a single book? </a:t>
            </a:r>
          </a:p>
          <a:p>
            <a:pPr marL="857250" lvl="2" indent="0"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xx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CA" altLang="en-US" sz="2400"/>
              <a:t>Which book has the highest profit ???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CA" altLang="en-US" sz="2000"/>
              <a:t>Requires a sub-query</a:t>
            </a:r>
          </a:p>
          <a:p>
            <a:pPr marL="1371600" lvl="3" indent="0"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xx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28676" name="Footer Placeholder 4">
            <a:extLst>
              <a:ext uri="{FF2B5EF4-FFF2-40B4-BE49-F238E27FC236}">
                <a16:creationId xmlns:a16="http://schemas.microsoft.com/office/drawing/2014/main" id="{52E304C2-F267-4993-B638-DE3BBA27D4B8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28677" name="Slide Number Placeholder 8">
            <a:extLst>
              <a:ext uri="{FF2B5EF4-FFF2-40B4-BE49-F238E27FC236}">
                <a16:creationId xmlns:a16="http://schemas.microsoft.com/office/drawing/2014/main" id="{6BE0C1C9-458D-4ED0-AC57-6CB2D3788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13A3A0-6EEF-4168-B3CA-9D69031F63E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A26D046-952F-44A1-B69E-02D4117C5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 Function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94F5E38-816D-4419-9930-ED3562C72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Returns the smallest value</a:t>
            </a:r>
          </a:p>
          <a:p>
            <a:r>
              <a:rPr lang="en-CA" altLang="en-US"/>
              <a:t>When was the oldest book published?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xx</a:t>
            </a:r>
          </a:p>
          <a:p>
            <a:r>
              <a:rPr lang="en-CA" altLang="en-US"/>
              <a:t>What was the oldest book??</a:t>
            </a:r>
          </a:p>
          <a:p>
            <a:pPr lvl="1"/>
            <a:r>
              <a:rPr lang="en-CA" altLang="en-US"/>
              <a:t>Requires a multi-row sub-query</a:t>
            </a:r>
          </a:p>
          <a:p>
            <a:pPr marL="1371600" lvl="3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xx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0724" name="Slide Number Placeholder 8">
            <a:extLst>
              <a:ext uri="{FF2B5EF4-FFF2-40B4-BE49-F238E27FC236}">
                <a16:creationId xmlns:a16="http://schemas.microsoft.com/office/drawing/2014/main" id="{99A7030A-D22C-4EC6-AF54-4AF9DECB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fld id="{F3E547DF-9744-4BDE-B280-F80B6E9727A8}" type="slidenum">
              <a:rPr lang="en-US" altLang="en-US" smtClean="0"/>
              <a:pPr eaLnBrk="0" hangingPunct="0"/>
              <a:t>14</a:t>
            </a:fld>
            <a:endParaRPr lang="en-US" altLang="en-US"/>
          </a:p>
        </p:txBody>
      </p:sp>
      <p:sp>
        <p:nvSpPr>
          <p:cNvPr id="30725" name="Footer Placeholder 4">
            <a:extLst>
              <a:ext uri="{FF2B5EF4-FFF2-40B4-BE49-F238E27FC236}">
                <a16:creationId xmlns:a16="http://schemas.microsoft.com/office/drawing/2014/main" id="{0E9368A5-4641-497B-B2AB-F5B6016E592C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595A03F-9EF8-41FA-A64E-37A0C21D5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Datatypes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1D42CBB-C40C-492B-A64F-010779B6F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COUNT, MIN, and MAX functions can be used on values with character, numeric, and date datatypes</a:t>
            </a:r>
          </a:p>
        </p:txBody>
      </p:sp>
      <p:sp>
        <p:nvSpPr>
          <p:cNvPr id="32772" name="Footer Placeholder 4">
            <a:extLst>
              <a:ext uri="{FF2B5EF4-FFF2-40B4-BE49-F238E27FC236}">
                <a16:creationId xmlns:a16="http://schemas.microsoft.com/office/drawing/2014/main" id="{9227CC1F-0A3D-4DF8-B394-8EEBF69F64FB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32773" name="Slide Number Placeholder 7">
            <a:extLst>
              <a:ext uri="{FF2B5EF4-FFF2-40B4-BE49-F238E27FC236}">
                <a16:creationId xmlns:a16="http://schemas.microsoft.com/office/drawing/2014/main" id="{670ACC7B-762E-4212-8128-C1B2C6D1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257D30-7594-4900-BA0E-FE7714AFBCF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765C1AC-8E2D-4D1E-91A9-7A0A9F2F5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Creating Groups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D5CF4E9-C16A-4F53-BCE1-6DFC3DC27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GROUP BY clause</a:t>
            </a:r>
          </a:p>
          <a:p>
            <a:pPr lvl="1"/>
            <a:r>
              <a:rPr lang="en-US" altLang="en-US"/>
              <a:t>Used to group data</a:t>
            </a:r>
          </a:p>
          <a:p>
            <a:pPr lvl="1"/>
            <a:r>
              <a:rPr lang="en-US" altLang="en-US"/>
              <a:t>Must be used for any individual column in the SELECT clause with a group function</a:t>
            </a:r>
          </a:p>
          <a:p>
            <a:pPr lvl="1"/>
            <a:r>
              <a:rPr lang="en-US" altLang="en-US"/>
              <a:t>Cannot reference column aliases</a:t>
            </a:r>
          </a:p>
        </p:txBody>
      </p:sp>
      <p:sp>
        <p:nvSpPr>
          <p:cNvPr id="34820" name="Footer Placeholder 4">
            <a:extLst>
              <a:ext uri="{FF2B5EF4-FFF2-40B4-BE49-F238E27FC236}">
                <a16:creationId xmlns:a16="http://schemas.microsoft.com/office/drawing/2014/main" id="{9BD6483B-E7AE-4592-8D2E-E952DD5C5CAD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34821" name="Slide Number Placeholder 7">
            <a:extLst>
              <a:ext uri="{FF2B5EF4-FFF2-40B4-BE49-F238E27FC236}">
                <a16:creationId xmlns:a16="http://schemas.microsoft.com/office/drawing/2014/main" id="{46F87E4B-D4E4-4DD8-94FC-4D366AFB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AA8522-F714-492A-9319-74BCD30B678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5C3B6B5-9DF6-4B26-BAC5-2AC1FF996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BY Example</a:t>
            </a:r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FFDFE3F8-70E5-450A-A982-C874E75D79BF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36868" name="Slide Number Placeholder 7">
            <a:extLst>
              <a:ext uri="{FF2B5EF4-FFF2-40B4-BE49-F238E27FC236}">
                <a16:creationId xmlns:a16="http://schemas.microsoft.com/office/drawing/2014/main" id="{F0A184AF-9C06-4DA3-B558-624A9206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D6AF7F-E0CE-4A05-A37A-A47A718886CB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6869" name="Content Placeholder 1">
            <a:extLst>
              <a:ext uri="{FF2B5EF4-FFF2-40B4-BE49-F238E27FC236}">
                <a16:creationId xmlns:a16="http://schemas.microsoft.com/office/drawing/2014/main" id="{9E2385E6-8FF6-44E5-B326-74D652BC4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Show the average profitability and the # of books in each category.</a:t>
            </a:r>
          </a:p>
          <a:p>
            <a:pPr lvl="1"/>
            <a:r>
              <a:rPr lang="en-CA" altLang="en-US"/>
              <a:t>Create groups of data based on the category and then apply the AVG function to each group</a:t>
            </a:r>
          </a:p>
          <a:p>
            <a:pPr lvl="2"/>
            <a:r>
              <a:rPr lang="en-CA" altLang="en-US">
                <a:solidFill>
                  <a:srgbClr val="FF0000"/>
                </a:solidFill>
              </a:rPr>
              <a:t>xx</a:t>
            </a:r>
            <a:r>
              <a:rPr lang="en-CA" altLang="en-US"/>
              <a:t>	</a:t>
            </a:r>
          </a:p>
          <a:p>
            <a:pPr marL="857250" lvl="2" indent="0">
              <a:buFontTx/>
              <a:buNone/>
            </a:pPr>
            <a:endParaRPr lang="en-CA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>
            <a:extLst>
              <a:ext uri="{FF2B5EF4-FFF2-40B4-BE49-F238E27FC236}">
                <a16:creationId xmlns:a16="http://schemas.microsoft.com/office/drawing/2014/main" id="{6D1FB10C-21F0-4A0C-B36A-4DA33DCDD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AE38D-B1E3-413C-8279-17B641DBD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714500"/>
            <a:ext cx="3962400" cy="4572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A common error is missing a GROUP BY clause for nonaggregated columns in the SELECT clause </a:t>
            </a:r>
          </a:p>
          <a:p>
            <a:endParaRPr lang="en-US"/>
          </a:p>
        </p:txBody>
      </p:sp>
      <p:sp>
        <p:nvSpPr>
          <p:cNvPr id="38918" name="Slide Number Placeholder 8">
            <a:extLst>
              <a:ext uri="{FF2B5EF4-FFF2-40B4-BE49-F238E27FC236}">
                <a16:creationId xmlns:a16="http://schemas.microsoft.com/office/drawing/2014/main" id="{F0710353-E054-4693-8ACF-7F380D46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89C8A3-5CC4-4AE9-B5F8-FCD0BE7A988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9C49DD40-CCAD-4569-9F2C-D2E37F504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3048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Times" panose="02020603050405020304" pitchFamily="18" charset="0"/>
              <a:buChar char="•"/>
            </a:pPr>
            <a:endParaRPr lang="en-US" altLang="en-US" sz="2800">
              <a:solidFill>
                <a:schemeClr val="tx1"/>
              </a:solidFill>
            </a:endParaRPr>
          </a:p>
        </p:txBody>
      </p:sp>
      <p:sp>
        <p:nvSpPr>
          <p:cNvPr id="38917" name="Footer Placeholder 4">
            <a:extLst>
              <a:ext uri="{FF2B5EF4-FFF2-40B4-BE49-F238E27FC236}">
                <a16:creationId xmlns:a16="http://schemas.microsoft.com/office/drawing/2014/main" id="{35169B0B-F460-4BEF-882E-72EB210D8945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82EF9-B626-4170-9BFA-E44D6DE0D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1905000"/>
            <a:ext cx="465517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6A56CC7-EDCB-47A9-9215-15BE5C448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Restricting Groups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8474395-EBAD-4E60-97B5-772AC3154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/>
              <a:t>When included in the same SELECT statement, the clauses are evaluated in the order of:</a:t>
            </a:r>
          </a:p>
          <a:p>
            <a:pPr lvl="1"/>
            <a:r>
              <a:rPr lang="en-US" altLang="en-US"/>
              <a:t>WHERE</a:t>
            </a:r>
          </a:p>
          <a:p>
            <a:pPr lvl="1"/>
            <a:r>
              <a:rPr lang="en-US" altLang="en-US"/>
              <a:t>GROUP BY</a:t>
            </a:r>
          </a:p>
          <a:p>
            <a:pPr lvl="1"/>
            <a:r>
              <a:rPr lang="en-US" altLang="en-US"/>
              <a:t>HAVING</a:t>
            </a:r>
          </a:p>
        </p:txBody>
      </p:sp>
      <p:sp>
        <p:nvSpPr>
          <p:cNvPr id="43012" name="Footer Placeholder 4">
            <a:extLst>
              <a:ext uri="{FF2B5EF4-FFF2-40B4-BE49-F238E27FC236}">
                <a16:creationId xmlns:a16="http://schemas.microsoft.com/office/drawing/2014/main" id="{5A683AAC-1454-4847-904B-B1F2BE4DDBE3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43013" name="Slide Number Placeholder 7">
            <a:extLst>
              <a:ext uri="{FF2B5EF4-FFF2-40B4-BE49-F238E27FC236}">
                <a16:creationId xmlns:a16="http://schemas.microsoft.com/office/drawing/2014/main" id="{9A69EB74-4699-4406-AC01-A825C733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D6610B-AE74-4974-8697-8F584E027CE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AE1E-7B1C-47C2-9049-B3E6E5E8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Group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A160-E8F7-46FD-8199-24DB980F2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Group functions are used to aggregate a number of values into a single value</a:t>
            </a:r>
          </a:p>
          <a:p>
            <a:r>
              <a:rPr lang="en-US"/>
              <a:t>Group functions can be used to:</a:t>
            </a:r>
          </a:p>
          <a:p>
            <a:pPr lvl="1"/>
            <a:r>
              <a:rPr lang="en-US"/>
              <a:t>calculate sum, average, standard deviation or variance</a:t>
            </a:r>
          </a:p>
          <a:p>
            <a:pPr lvl="1"/>
            <a:r>
              <a:rPr lang="en-US"/>
              <a:t>find the largest or smallest value in a list</a:t>
            </a:r>
          </a:p>
          <a:p>
            <a:pPr lvl="1"/>
            <a:r>
              <a:rPr lang="en-US"/>
              <a:t>count the number of rows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D64F1-6EEC-4C65-9DCF-CDF89194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05F28C-268D-4DB2-AA0B-A803C876CF4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849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054B-7636-46D9-AA95-97C79BAD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Affect of WHERE and HAVING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E47F5-E81A-456D-9886-2920B1E8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05F28C-268D-4DB2-AA0B-A803C876CF4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75613-61AC-4318-9438-5D29ACBDA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97934"/>
            <a:ext cx="6911939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37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FAE5A43-0C7A-4B5A-B4D0-799D1EE36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Restricting Groups Reported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08A8ADE-517D-45BC-8784-43D78110F5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400"/>
              <a:t>HAVING clause limits which groups are included in the output.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CA" altLang="en-US" sz="2200"/>
              <a:t>It’s like a WHERE clause for the groups.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CA" altLang="en-US" sz="2400"/>
              <a:t>Show the average  profitability of each book category. ONLY include categories whose average profitability is greater than $15.</a:t>
            </a:r>
          </a:p>
          <a:p>
            <a:pPr marL="857250" lvl="2" indent="0"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xx</a:t>
            </a:r>
          </a:p>
          <a:p>
            <a:pPr lvl="1">
              <a:buFont typeface="Times" panose="02020603050405020304" pitchFamily="18" charset="0"/>
              <a:buChar char="•"/>
            </a:pPr>
            <a:endParaRPr lang="en-CA" altLang="en-US" sz="2200"/>
          </a:p>
          <a:p>
            <a:pPr>
              <a:buFont typeface="Times" panose="02020603050405020304" pitchFamily="18" charset="0"/>
              <a:buChar char="•"/>
            </a:pPr>
            <a:endParaRPr lang="en-US" altLang="en-US" sz="2400"/>
          </a:p>
        </p:txBody>
      </p:sp>
      <p:sp>
        <p:nvSpPr>
          <p:cNvPr id="40964" name="Footer Placeholder 4">
            <a:extLst>
              <a:ext uri="{FF2B5EF4-FFF2-40B4-BE49-F238E27FC236}">
                <a16:creationId xmlns:a16="http://schemas.microsoft.com/office/drawing/2014/main" id="{294294E0-E446-44A9-806C-D234C16C43FA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40965" name="Slide Number Placeholder 8">
            <a:extLst>
              <a:ext uri="{FF2B5EF4-FFF2-40B4-BE49-F238E27FC236}">
                <a16:creationId xmlns:a16="http://schemas.microsoft.com/office/drawing/2014/main" id="{68C512D4-419B-490F-A110-88F94A4831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DB965F-0D36-4F83-BAD0-8A53FE5AEFA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AF107D8-EA1D-4C8E-88A0-1C7BC20C2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Restricting Aggregated Output (continued)</a:t>
            </a:r>
            <a:endParaRPr lang="en-US" altLang="en-US" sz="4000"/>
          </a:p>
        </p:txBody>
      </p:sp>
      <p:sp>
        <p:nvSpPr>
          <p:cNvPr id="45059" name="Footer Placeholder 4">
            <a:extLst>
              <a:ext uri="{FF2B5EF4-FFF2-40B4-BE49-F238E27FC236}">
                <a16:creationId xmlns:a16="http://schemas.microsoft.com/office/drawing/2014/main" id="{E583FE8B-8B00-494B-B46B-88C11A76946F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45060" name="Slide Number Placeholder 7">
            <a:extLst>
              <a:ext uri="{FF2B5EF4-FFF2-40B4-BE49-F238E27FC236}">
                <a16:creationId xmlns:a16="http://schemas.microsoft.com/office/drawing/2014/main" id="{8E32B6DD-DCAA-4A72-8622-FE877F25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D55DD0-AAC2-4F09-9FA8-45C8B801FD3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61" name="Content Placeholder 1">
            <a:extLst>
              <a:ext uri="{FF2B5EF4-FFF2-40B4-BE49-F238E27FC236}">
                <a16:creationId xmlns:a16="http://schemas.microsoft.com/office/drawing/2014/main" id="{7156E2F0-93B2-44A1-8EE6-E051E9CF7E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Show the average profitability of each book category, only include categories that have 2 or more books published after Jan 1, 2004.</a:t>
            </a:r>
          </a:p>
          <a:p>
            <a:pPr lvl="1"/>
            <a:r>
              <a:rPr lang="en-CA" altLang="en-US"/>
              <a:t>Which phrase restricts the rows included in the groups?</a:t>
            </a:r>
          </a:p>
          <a:p>
            <a:pPr lvl="1"/>
            <a:r>
              <a:rPr lang="en-CA" altLang="en-US"/>
              <a:t>Which phrase restricts the groups included in the result?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B096-522F-407B-8544-A0F90722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DE956-1BC2-4D8A-A6FD-DEEFAB6F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en-US">
                <a:solidFill>
                  <a:srgbClr val="FF0000"/>
                </a:solidFill>
              </a:rPr>
              <a:t>xx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4C624-C594-4BA6-B929-4B24C98D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05F28C-268D-4DB2-AA0B-A803C876CF4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19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C8FB4EA-FA25-4C6E-B4E5-78D5DE172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Nesting Functions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2E6039B-1870-49EF-B169-D02EB0A722D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8600" cy="4038600"/>
          </a:xfrm>
        </p:spPr>
        <p:txBody>
          <a:bodyPr/>
          <a:lstStyle/>
          <a:p>
            <a:r>
              <a:rPr lang="en-CA" altLang="en-US" sz="2400"/>
              <a:t>What is the highest average profitability based on book category. Here is the original query:</a:t>
            </a:r>
          </a:p>
          <a:p>
            <a:pPr lvl="1"/>
            <a:r>
              <a:rPr lang="en-CA" altLang="en-US" sz="2000"/>
              <a:t>SELECT category, avg(retail-cost) "Profit"</a:t>
            </a:r>
          </a:p>
          <a:p>
            <a:pPr lvl="1"/>
            <a:r>
              <a:rPr lang="en-CA" altLang="en-US" sz="2000"/>
              <a:t>FROM books</a:t>
            </a:r>
          </a:p>
          <a:p>
            <a:pPr lvl="1"/>
            <a:r>
              <a:rPr lang="en-CA" altLang="en-US" sz="2000"/>
              <a:t>GROUP BY category;</a:t>
            </a:r>
          </a:p>
          <a:p>
            <a:r>
              <a:rPr lang="en-CA" altLang="en-US" sz="2200"/>
              <a:t>Solution:</a:t>
            </a:r>
          </a:p>
          <a:p>
            <a:pPr marL="857250" lvl="2" indent="0">
              <a:buFontTx/>
              <a:buNone/>
            </a:pPr>
            <a:r>
              <a:rPr lang="en-CA" altLang="en-US" sz="1800">
                <a:solidFill>
                  <a:srgbClr val="FF0000"/>
                </a:solidFill>
              </a:rPr>
              <a:t>xx</a:t>
            </a: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47108" name="Footer Placeholder 4">
            <a:extLst>
              <a:ext uri="{FF2B5EF4-FFF2-40B4-BE49-F238E27FC236}">
                <a16:creationId xmlns:a16="http://schemas.microsoft.com/office/drawing/2014/main" id="{4A88E6E5-E2C1-4A59-AB8C-6FC9D04C85E2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47109" name="Slide Number Placeholder 8">
            <a:extLst>
              <a:ext uri="{FF2B5EF4-FFF2-40B4-BE49-F238E27FC236}">
                <a16:creationId xmlns:a16="http://schemas.microsoft.com/office/drawing/2014/main" id="{A126FF80-2CEE-4733-9A15-194B6D8D3C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D564E5-2264-4448-80F3-C4D7B863399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1103098-FD5A-4769-ACDD-EB04038E0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Group Functions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54A499A-8410-4DEB-A18B-0D764AA9C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Based on normal distribution</a:t>
            </a:r>
          </a:p>
          <a:p>
            <a:r>
              <a:rPr lang="en-US" altLang="en-US"/>
              <a:t>Includes:</a:t>
            </a:r>
          </a:p>
          <a:p>
            <a:pPr lvl="1"/>
            <a:r>
              <a:rPr lang="en-US" altLang="en-US"/>
              <a:t>STDDEV</a:t>
            </a:r>
          </a:p>
          <a:p>
            <a:pPr lvl="1"/>
            <a:r>
              <a:rPr lang="en-US" altLang="en-US"/>
              <a:t>VARIANCE</a:t>
            </a:r>
          </a:p>
        </p:txBody>
      </p:sp>
      <p:sp>
        <p:nvSpPr>
          <p:cNvPr id="49156" name="Footer Placeholder 4">
            <a:extLst>
              <a:ext uri="{FF2B5EF4-FFF2-40B4-BE49-F238E27FC236}">
                <a16:creationId xmlns:a16="http://schemas.microsoft.com/office/drawing/2014/main" id="{2251F18C-19B5-4830-80CF-9123EB1CAD17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49157" name="Slide Number Placeholder 7">
            <a:extLst>
              <a:ext uri="{FF2B5EF4-FFF2-40B4-BE49-F238E27FC236}">
                <a16:creationId xmlns:a16="http://schemas.microsoft.com/office/drawing/2014/main" id="{891BDC25-D63E-489E-B632-03D5C1BF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B913C4-DF2A-4647-8595-71953B333F7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B4E38CA-7AFF-4C26-A996-D2C08B357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STDDEV Function</a:t>
            </a:r>
          </a:p>
        </p:txBody>
      </p:sp>
      <p:sp>
        <p:nvSpPr>
          <p:cNvPr id="51203" name="Footer Placeholder 4">
            <a:extLst>
              <a:ext uri="{FF2B5EF4-FFF2-40B4-BE49-F238E27FC236}">
                <a16:creationId xmlns:a16="http://schemas.microsoft.com/office/drawing/2014/main" id="{0C93FA24-C0FB-43DA-A38A-BEED3A9B885B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51204" name="Slide Number Placeholder 7">
            <a:extLst>
              <a:ext uri="{FF2B5EF4-FFF2-40B4-BE49-F238E27FC236}">
                <a16:creationId xmlns:a16="http://schemas.microsoft.com/office/drawing/2014/main" id="{BCC699A6-1EE6-4CCC-AA50-FCD91C8E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50A419-7147-4AE8-9EC3-B7BA31B30B2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5" name="Content Placeholder 1">
            <a:extLst>
              <a:ext uri="{FF2B5EF4-FFF2-40B4-BE49-F238E27FC236}">
                <a16:creationId xmlns:a16="http://schemas.microsoft.com/office/drawing/2014/main" id="{BC613074-11AE-4F0A-8170-E3010CF08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Show the average retail price and the standard deviation in the retail price for all book categories.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xx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FF56CD1-18F1-4676-9123-D0150C6A6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6BB997F4-E7E4-410D-9DD4-9264951A4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AVG, SUM, STDDEV, and VARIANCE functions are used only with numeric fields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COUNT, MAX, and MIN functions can be applied to any datatype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AVG, SUM, MAX, MIN, STDDEV, and VARIANCE functions all ignore NULL values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By default, the AVG, SUM, MAX, MIN, COUNT, STDDEV, and VARIANCE functions include duplicate values</a:t>
            </a:r>
          </a:p>
        </p:txBody>
      </p:sp>
      <p:sp>
        <p:nvSpPr>
          <p:cNvPr id="101380" name="Slide Number Placeholder 7">
            <a:extLst>
              <a:ext uri="{FF2B5EF4-FFF2-40B4-BE49-F238E27FC236}">
                <a16:creationId xmlns:a16="http://schemas.microsoft.com/office/drawing/2014/main" id="{1CFCDA22-BA16-4EA0-B6DA-26BEDBE0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54186A-DF86-4AD9-A0AE-9CB79C01EE9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1381" name="TextBox 1">
            <a:extLst>
              <a:ext uri="{FF2B5EF4-FFF2-40B4-BE49-F238E27FC236}">
                <a16:creationId xmlns:a16="http://schemas.microsoft.com/office/drawing/2014/main" id="{F484E5F7-745C-45A4-8BF4-F5C0196BC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03963"/>
            <a:ext cx="4038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©2016. Cengage Learning. All rights reserved.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775A67E-4E5B-4713-9566-5901E27EF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(continued)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49848A67-7662-40B6-9E42-91E4245DC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648200"/>
          </a:xfrm>
        </p:spPr>
        <p:txBody>
          <a:bodyPr/>
          <a:lstStyle/>
          <a:p>
            <a:r>
              <a:rPr lang="en-US" altLang="en-US" sz="2400"/>
              <a:t>The GROUP BY clause is used to divide table data into groups</a:t>
            </a:r>
          </a:p>
          <a:p>
            <a:r>
              <a:rPr lang="en-US" altLang="en-US" sz="2400"/>
              <a:t>If a SELECT clause contains both an individual field name and a group function, the field name must also be included in a GROUP BY clause</a:t>
            </a:r>
          </a:p>
          <a:p>
            <a:r>
              <a:rPr lang="en-US" altLang="en-US" sz="2400"/>
              <a:t>The HAVING clause is used to restrict groups in a group function</a:t>
            </a:r>
          </a:p>
          <a:p>
            <a:r>
              <a:rPr lang="en-US" altLang="en-US" sz="2400"/>
              <a:t>Group functions can be nested to a depth of only two. The inner function is always performed first, using the specified grouping. The results of the inner function are used as input for the outer function.</a:t>
            </a:r>
          </a:p>
          <a:p>
            <a:endParaRPr lang="en-US" altLang="en-US" sz="2800"/>
          </a:p>
        </p:txBody>
      </p:sp>
      <p:sp>
        <p:nvSpPr>
          <p:cNvPr id="103428" name="Slide Number Placeholder 7">
            <a:extLst>
              <a:ext uri="{FF2B5EF4-FFF2-40B4-BE49-F238E27FC236}">
                <a16:creationId xmlns:a16="http://schemas.microsoft.com/office/drawing/2014/main" id="{6363E985-5D29-4184-9420-CDE4B211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161C53-8D2F-4835-BEB5-B319FF6FCEE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3429" name="TextBox 1">
            <a:extLst>
              <a:ext uri="{FF2B5EF4-FFF2-40B4-BE49-F238E27FC236}">
                <a16:creationId xmlns:a16="http://schemas.microsoft.com/office/drawing/2014/main" id="{7460F582-E2AA-47BA-9528-81119B07E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03963"/>
            <a:ext cx="4038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©2016. Cengage Learning. All rights reserved.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73F6ADED-DAA4-4F30-AD14-F16511DF1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(continued)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7ED6ECD-4F49-495B-AD2E-62B525F32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The STDDEV and VARIANCE functions are used to perform statistical analyses on a set of data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105476" name="Slide Number Placeholder 7">
            <a:extLst>
              <a:ext uri="{FF2B5EF4-FFF2-40B4-BE49-F238E27FC236}">
                <a16:creationId xmlns:a16="http://schemas.microsoft.com/office/drawing/2014/main" id="{AC9798EF-215C-4A20-9F3B-C62FA5A3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188CBF-40BA-482E-B64F-BDC405BA090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5477" name="TextBox 1">
            <a:extLst>
              <a:ext uri="{FF2B5EF4-FFF2-40B4-BE49-F238E27FC236}">
                <a16:creationId xmlns:a16="http://schemas.microsoft.com/office/drawing/2014/main" id="{BBDC4DF0-088F-4BB7-92D6-D2BD7F1E8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03963"/>
            <a:ext cx="4038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©2016. Cengage Learning. All rights reserved.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D20C680-CFAA-43CC-9E03-4ECB2A7F2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Group Functions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80D1181-B418-4BD9-A92F-1AA077B42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Return one result per group of rows processed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Group functions are also known as multiple-row or  aggregate functions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All group functions ignore NULL values except COUNT(*)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Use DISTINCT to suppress duplicate values</a:t>
            </a:r>
          </a:p>
        </p:txBody>
      </p:sp>
      <p:sp>
        <p:nvSpPr>
          <p:cNvPr id="8196" name="Footer Placeholder 4">
            <a:extLst>
              <a:ext uri="{FF2B5EF4-FFF2-40B4-BE49-F238E27FC236}">
                <a16:creationId xmlns:a16="http://schemas.microsoft.com/office/drawing/2014/main" id="{313F6FCE-A503-4678-A985-53438DA123F5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8197" name="Slide Number Placeholder 7">
            <a:extLst>
              <a:ext uri="{FF2B5EF4-FFF2-40B4-BE49-F238E27FC236}">
                <a16:creationId xmlns:a16="http://schemas.microsoft.com/office/drawing/2014/main" id="{DDFCB3D5-E453-45E9-B02B-2E23F7FF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BD1489-6F01-41CB-BEF5-CA28BBB699C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B9F1514-E774-4114-9DD9-995E7B672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Commonly Used Group Functions</a:t>
            </a:r>
            <a:endParaRPr lang="en-US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9482D97-B64B-42E0-95EE-E4C9BDE691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SUM, AVG,</a:t>
            </a:r>
            <a:r>
              <a:rPr lang="en-US" altLang="en-US"/>
              <a:t> STDDEV, VARIANCE</a:t>
            </a:r>
            <a:r>
              <a:rPr lang="en-CA" altLang="en-US"/>
              <a:t> </a:t>
            </a:r>
          </a:p>
          <a:p>
            <a:pPr lvl="1"/>
            <a:r>
              <a:rPr lang="en-CA" altLang="en-US"/>
              <a:t>Numeric values</a:t>
            </a:r>
          </a:p>
          <a:p>
            <a:r>
              <a:rPr lang="en-CA" altLang="en-US"/>
              <a:t>MAX, MIN,COUNT</a:t>
            </a:r>
          </a:p>
          <a:p>
            <a:pPr lvl="1"/>
            <a:r>
              <a:rPr lang="en-CA" altLang="en-US"/>
              <a:t>Numeric, Char and Date values</a:t>
            </a: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7179180-C6F5-421D-AF4C-9D9AE984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02FB22-5EB6-45FA-B490-A02D107F28D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>
            <a:extLst>
              <a:ext uri="{FF2B5EF4-FFF2-40B4-BE49-F238E27FC236}">
                <a16:creationId xmlns:a16="http://schemas.microsoft.com/office/drawing/2014/main" id="{C1C159DF-D1B0-4919-ADC7-C640554ED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Added Clauses</a:t>
            </a:r>
          </a:p>
        </p:txBody>
      </p:sp>
      <p:pic>
        <p:nvPicPr>
          <p:cNvPr id="12291" name="Content Placeholder 8" descr="Casteel_11_F01.bmp">
            <a:extLst>
              <a:ext uri="{FF2B5EF4-FFF2-40B4-BE49-F238E27FC236}">
                <a16:creationId xmlns:a16="http://schemas.microsoft.com/office/drawing/2014/main" id="{5CBC98ED-04B7-49D8-BE73-DA5BB4A82E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438400"/>
            <a:ext cx="8077200" cy="1758950"/>
          </a:xfrm>
        </p:spPr>
      </p:pic>
      <p:sp>
        <p:nvSpPr>
          <p:cNvPr id="12292" name="AutoShape 11">
            <a:extLst>
              <a:ext uri="{FF2B5EF4-FFF2-40B4-BE49-F238E27FC236}">
                <a16:creationId xmlns:a16="http://schemas.microsoft.com/office/drawing/2014/main" id="{C662E9D0-923F-4A8F-87C0-BCA0F284CBAE}"/>
              </a:ext>
            </a:extLst>
          </p:cNvPr>
          <p:cNvSpPr>
            <a:spLocks/>
          </p:cNvSpPr>
          <p:nvPr/>
        </p:nvSpPr>
        <p:spPr bwMode="auto">
          <a:xfrm>
            <a:off x="4419600" y="3429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2293" name="AutoShape 12">
            <a:extLst>
              <a:ext uri="{FF2B5EF4-FFF2-40B4-BE49-F238E27FC236}">
                <a16:creationId xmlns:a16="http://schemas.microsoft.com/office/drawing/2014/main" id="{B981AA5F-26EE-49E4-BD20-FCD4E2AE4561}"/>
              </a:ext>
            </a:extLst>
          </p:cNvPr>
          <p:cNvSpPr>
            <a:spLocks/>
          </p:cNvSpPr>
          <p:nvPr/>
        </p:nvSpPr>
        <p:spPr bwMode="auto">
          <a:xfrm>
            <a:off x="457200" y="35052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2294" name="Footer Placeholder 4">
            <a:extLst>
              <a:ext uri="{FF2B5EF4-FFF2-40B4-BE49-F238E27FC236}">
                <a16:creationId xmlns:a16="http://schemas.microsoft.com/office/drawing/2014/main" id="{BC041AED-8F4A-4787-8116-9782DB180E2A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12295" name="Slide Number Placeholder 9">
            <a:extLst>
              <a:ext uri="{FF2B5EF4-FFF2-40B4-BE49-F238E27FC236}">
                <a16:creationId xmlns:a16="http://schemas.microsoft.com/office/drawing/2014/main" id="{A1C506D1-1F3C-4837-9478-CA33C1A4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24CC9C-835F-4790-9AC9-8E19E60C2BC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D04859-3869-4D56-81F8-39A1CE013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SUM Function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455C98B-71A1-4B12-BFBF-D8B1239E6A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20000" cy="40386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>
                <a:cs typeface="Times New Roman" panose="02020603050405020304" pitchFamily="18" charset="0"/>
              </a:rPr>
              <a:t>Calculates total amount stored in a numeric column for a group of rows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CA" altLang="en-US">
                <a:cs typeface="Times New Roman" panose="02020603050405020304" pitchFamily="18" charset="0"/>
              </a:rPr>
              <a:t>What is the total value of order# 1007? 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chemeClr val="tx1"/>
                </a:solidFill>
                <a:cs typeface="Times New Roman" panose="02020603050405020304" pitchFamily="18" charset="0"/>
              </a:rPr>
              <a:t>SELECT order#, item#, isbn, quantity, paideach, quantity*paideach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chemeClr val="tx1"/>
                </a:solidFill>
                <a:cs typeface="Times New Roman" panose="02020603050405020304" pitchFamily="18" charset="0"/>
              </a:rPr>
              <a:t>FROM orderitems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chemeClr val="tx1"/>
                </a:solidFill>
                <a:cs typeface="Times New Roman" panose="02020603050405020304" pitchFamily="18" charset="0"/>
              </a:rPr>
              <a:t>WHERE order#=1007;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CA" altLang="en-US">
                <a:cs typeface="Times New Roman" panose="02020603050405020304" pitchFamily="18" charset="0"/>
              </a:rPr>
              <a:t>SUM the column quantity*paideach</a:t>
            </a:r>
          </a:p>
        </p:txBody>
      </p:sp>
      <p:sp>
        <p:nvSpPr>
          <p:cNvPr id="14340" name="Footer Placeholder 4">
            <a:extLst>
              <a:ext uri="{FF2B5EF4-FFF2-40B4-BE49-F238E27FC236}">
                <a16:creationId xmlns:a16="http://schemas.microsoft.com/office/drawing/2014/main" id="{33F7AFE7-0E6F-45B3-AECA-9CB11691CBF2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14341" name="Slide Number Placeholder 8">
            <a:extLst>
              <a:ext uri="{FF2B5EF4-FFF2-40B4-BE49-F238E27FC236}">
                <a16:creationId xmlns:a16="http://schemas.microsoft.com/office/drawing/2014/main" id="{80016B6F-827A-48B6-A7AF-337C10628F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DD8205-75AA-492C-92E8-BDB022D4E0E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>
            <a:extLst>
              <a:ext uri="{FF2B5EF4-FFF2-40B4-BE49-F238E27FC236}">
                <a16:creationId xmlns:a16="http://schemas.microsoft.com/office/drawing/2014/main" id="{AFFB0B51-955C-4D9D-ADC5-DCCEA85F8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Total Value of Order #1007</a:t>
            </a:r>
            <a:endParaRPr lang="en-US" altLang="en-US"/>
          </a:p>
        </p:txBody>
      </p:sp>
      <p:sp>
        <p:nvSpPr>
          <p:cNvPr id="16387" name="Content Placeholder 6">
            <a:extLst>
              <a:ext uri="{FF2B5EF4-FFF2-40B4-BE49-F238E27FC236}">
                <a16:creationId xmlns:a16="http://schemas.microsoft.com/office/drawing/2014/main" id="{88708EF8-E060-4CB4-B5BC-C4F7D894A6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xx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7FC099C6-369C-4FAB-8BD6-006413B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BBF86A-C00F-4FA2-A1DA-248BDB9B176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41052D2-AEFE-4B3E-9586-14F26FE8A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AVG Function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9CAEBDD-51A2-40F5-A466-A9FEFCC442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96200" cy="41148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>
                <a:cs typeface="Times New Roman" panose="02020603050405020304" pitchFamily="18" charset="0"/>
              </a:rPr>
              <a:t>Calculates the average of a set of numeric values in a specified column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CA" altLang="en-US" sz="2800">
                <a:cs typeface="Times New Roman" panose="02020603050405020304" pitchFamily="18" charset="0"/>
              </a:rPr>
              <a:t>What is the average $ profit of all computer books?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  <a:cs typeface="Times New Roman" panose="02020603050405020304" pitchFamily="18" charset="0"/>
              </a:rPr>
              <a:t>xx</a:t>
            </a:r>
            <a:endParaRPr lang="en-US" altLang="en-US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DC881F96-DFCA-44F2-B8FF-9A73148AAB5A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18437" name="Slide Number Placeholder 8">
            <a:extLst>
              <a:ext uri="{FF2B5EF4-FFF2-40B4-BE49-F238E27FC236}">
                <a16:creationId xmlns:a16="http://schemas.microsoft.com/office/drawing/2014/main" id="{CC00276F-0A1F-4FF5-A51F-AE94D371AF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478E3E-00F4-43B4-9CFB-C84984391C1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F27A283-1867-4566-912D-E699E0D9C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COUNT Function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FEA84DC-4CEB-4D76-95F6-7F0BE753D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>
                <a:cs typeface="Times New Roman" panose="02020603050405020304" pitchFamily="18" charset="0"/>
              </a:rPr>
              <a:t>Two purposes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Count non-NULL values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based on a spe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Count total records, including those with NULL values</a:t>
            </a:r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99295514-5EF1-428D-85D4-5901048D4303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20485" name="Slide Number Placeholder 7">
            <a:extLst>
              <a:ext uri="{FF2B5EF4-FFF2-40B4-BE49-F238E27FC236}">
                <a16:creationId xmlns:a16="http://schemas.microsoft.com/office/drawing/2014/main" id="{845153DA-7B4D-462E-A025-D6763FF8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039AD0-3866-440C-9416-F4F2E65DD5C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6316</TotalTime>
  <Words>1064</Words>
  <Application>Microsoft Office PowerPoint</Application>
  <PresentationFormat>On-screen Show (4:3)</PresentationFormat>
  <Paragraphs>209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Times</vt:lpstr>
      <vt:lpstr>Times New Roman</vt:lpstr>
      <vt:lpstr>3_Default Design</vt:lpstr>
      <vt:lpstr>2_Default Design</vt:lpstr>
      <vt:lpstr>1_Default Design</vt:lpstr>
      <vt:lpstr>Database Design and Programming</vt:lpstr>
      <vt:lpstr>Purpose of Group Functions</vt:lpstr>
      <vt:lpstr>Group Functions</vt:lpstr>
      <vt:lpstr>Commonly Used Group Functions</vt:lpstr>
      <vt:lpstr>Added Clauses</vt:lpstr>
      <vt:lpstr>SUM Function</vt:lpstr>
      <vt:lpstr>Total Value of Order #1007</vt:lpstr>
      <vt:lpstr>AVG Function</vt:lpstr>
      <vt:lpstr>COUNT Function</vt:lpstr>
      <vt:lpstr>COUNT Function –  Unique Values</vt:lpstr>
      <vt:lpstr>COUNT Function Counting Non Nulls values</vt:lpstr>
      <vt:lpstr>COUNT Function –  NULL Values</vt:lpstr>
      <vt:lpstr>MAX Function</vt:lpstr>
      <vt:lpstr>MIN Function</vt:lpstr>
      <vt:lpstr>Datatypes</vt:lpstr>
      <vt:lpstr> Creating Groups </vt:lpstr>
      <vt:lpstr>GROUP BY Example</vt:lpstr>
      <vt:lpstr>Common Error</vt:lpstr>
      <vt:lpstr>Restricting Groups</vt:lpstr>
      <vt:lpstr>Affect of WHERE and HAVING</vt:lpstr>
      <vt:lpstr>Restricting Groups Reported</vt:lpstr>
      <vt:lpstr>Restricting Aggregated Output (continued)</vt:lpstr>
      <vt:lpstr>Solution</vt:lpstr>
      <vt:lpstr>Nesting Functions</vt:lpstr>
      <vt:lpstr>Statistical Group Functions</vt:lpstr>
      <vt:lpstr>STDDEV Function</vt:lpstr>
      <vt:lpstr>Summary </vt:lpstr>
      <vt:lpstr>Summary (continued)</vt:lpstr>
      <vt:lpstr>Summary (continued)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Dave Leskiw</dc:creator>
  <cp:lastModifiedBy>Dave Leskiw</cp:lastModifiedBy>
  <cp:revision>396</cp:revision>
  <cp:lastPrinted>2019-02-05T17:16:32Z</cp:lastPrinted>
  <dcterms:created xsi:type="dcterms:W3CDTF">2007-07-09T21:56:01Z</dcterms:created>
  <dcterms:modified xsi:type="dcterms:W3CDTF">2022-11-16T19:29:55Z</dcterms:modified>
</cp:coreProperties>
</file>