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1610eb6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1610eb6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1610eb6f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1610eb6f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1610eb6f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1610eb6f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1610eb6f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1610eb6f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09ff1a60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09ff1a60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13ca7fb5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13ca7fb5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1610eb6f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1610eb6f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1610eb6f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1610eb6f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09ff1a60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09ff1a60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09ff1a60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09ff1a60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13ca7fb5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13ca7fb5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13ca7fb5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13ca7fb5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13ca7fb5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13ca7fb5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13ca7fb5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13ca7fb5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13ca7fb5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13ca7fb5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13ca7fb5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13ca7fb5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image" Target="../media/image1.png"/><Relationship Id="rId10" Type="http://schemas.openxmlformats.org/officeDocument/2006/relationships/image" Target="../media/image7.png"/><Relationship Id="rId13" Type="http://schemas.openxmlformats.org/officeDocument/2006/relationships/image" Target="../media/image5.png"/><Relationship Id="rId12"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3.png"/><Relationship Id="rId9" Type="http://schemas.openxmlformats.org/officeDocument/2006/relationships/image" Target="../media/image10.png"/><Relationship Id="rId15" Type="http://schemas.openxmlformats.org/officeDocument/2006/relationships/image" Target="../media/image12.png"/><Relationship Id="rId1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2.png"/><Relationship Id="rId7" Type="http://schemas.openxmlformats.org/officeDocument/2006/relationships/image" Target="../media/image6.png"/><Relationship Id="rId8"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20.png"/><Relationship Id="rId5"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networkworld.com/article/3287973/linux/the-aftermath-of-the-gentoo-github-hack.html" TargetMode="External"/><Relationship Id="rId4" Type="http://schemas.openxmlformats.org/officeDocument/2006/relationships/hyperlink" Target="https://blog.twitter.com/official/en_us/topics/company/2018/keeping-your-account-secure.html" TargetMode="External"/><Relationship Id="rId5" Type="http://schemas.openxmlformats.org/officeDocument/2006/relationships/hyperlink" Target="https://www.bleepingcomputer.com/news/security/github-accidentally-recorded-some-plaintext-passwords-in-its-internal-log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The Problem with Passwords -- Humans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HashiCorp Vault - Dynamic Passwords</a:t>
            </a:r>
            <a:endParaRPr/>
          </a:p>
        </p:txBody>
      </p:sp>
      <p:sp>
        <p:nvSpPr>
          <p:cNvPr id="130" name="Google Shape;130;p13"/>
          <p:cNvSpPr txBox="1"/>
          <p:nvPr/>
        </p:nvSpPr>
        <p:spPr>
          <a:xfrm>
            <a:off x="6172200" y="4071025"/>
            <a:ext cx="2133900" cy="77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a:solidFill>
                  <a:srgbClr val="0000FF"/>
                </a:solidFill>
              </a:rPr>
              <a:t>John Dohoney, Jr.</a:t>
            </a:r>
            <a:endParaRPr i="1">
              <a:solidFill>
                <a:srgbClr val="0000FF"/>
              </a:solidFill>
            </a:endParaRPr>
          </a:p>
          <a:p>
            <a:pPr indent="0" lvl="0" marL="0">
              <a:spcBef>
                <a:spcPts val="0"/>
              </a:spcBef>
              <a:spcAft>
                <a:spcPts val="0"/>
              </a:spcAft>
              <a:buNone/>
            </a:pPr>
            <a:r>
              <a:rPr i="1" lang="en">
                <a:solidFill>
                  <a:srgbClr val="0000FF"/>
                </a:solidFill>
              </a:rPr>
              <a:t>September 7, 2018</a:t>
            </a:r>
            <a:endParaRPr i="1">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322750" y="328075"/>
            <a:ext cx="48420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Design Pattern for Secret Sprawl Remediation</a:t>
            </a:r>
            <a:endParaRPr/>
          </a:p>
        </p:txBody>
      </p:sp>
      <p:sp>
        <p:nvSpPr>
          <p:cNvPr id="201" name="Google Shape;201;p22"/>
          <p:cNvSpPr txBox="1"/>
          <p:nvPr>
            <p:ph idx="1" type="body"/>
          </p:nvPr>
        </p:nvSpPr>
        <p:spPr>
          <a:xfrm>
            <a:off x="576250" y="1362450"/>
            <a:ext cx="3585000" cy="32529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Centralizes access</a:t>
            </a:r>
            <a:endParaRPr/>
          </a:p>
          <a:p>
            <a:pPr indent="-311150" lvl="0" marL="457200" rtl="0">
              <a:spcBef>
                <a:spcPts val="0"/>
              </a:spcBef>
              <a:spcAft>
                <a:spcPts val="0"/>
              </a:spcAft>
              <a:buSzPts val="1300"/>
              <a:buChar char="●"/>
            </a:pPr>
            <a:r>
              <a:rPr lang="en"/>
              <a:t>Heavy Use of Encryption</a:t>
            </a:r>
            <a:endParaRPr/>
          </a:p>
          <a:p>
            <a:pPr indent="-298450" lvl="1" marL="914400" rtl="0">
              <a:spcBef>
                <a:spcPts val="0"/>
              </a:spcBef>
              <a:spcAft>
                <a:spcPts val="0"/>
              </a:spcAft>
              <a:buSzPts val="1100"/>
              <a:buChar char="○"/>
            </a:pPr>
            <a:r>
              <a:rPr lang="en"/>
              <a:t>Encrypted</a:t>
            </a:r>
            <a:r>
              <a:rPr lang="en"/>
              <a:t> at rest</a:t>
            </a:r>
            <a:endParaRPr/>
          </a:p>
          <a:p>
            <a:pPr indent="-298450" lvl="1" marL="914400" rtl="0">
              <a:spcBef>
                <a:spcPts val="0"/>
              </a:spcBef>
              <a:spcAft>
                <a:spcPts val="0"/>
              </a:spcAft>
              <a:buSzPts val="1100"/>
              <a:buChar char="○"/>
            </a:pPr>
            <a:r>
              <a:rPr lang="en"/>
              <a:t>Encrypted</a:t>
            </a:r>
            <a:r>
              <a:rPr lang="en"/>
              <a:t> in transit</a:t>
            </a:r>
            <a:endParaRPr/>
          </a:p>
          <a:p>
            <a:pPr indent="-298450" lvl="1" marL="914400" rtl="0">
              <a:spcBef>
                <a:spcPts val="0"/>
              </a:spcBef>
              <a:spcAft>
                <a:spcPts val="0"/>
              </a:spcAft>
              <a:buSzPts val="1100"/>
              <a:buChar char="○"/>
            </a:pPr>
            <a:r>
              <a:rPr lang="en"/>
              <a:t>Inside the system.  </a:t>
            </a:r>
            <a:endParaRPr/>
          </a:p>
          <a:p>
            <a:pPr indent="-311150" lvl="0" marL="457200" rtl="0">
              <a:spcBef>
                <a:spcPts val="0"/>
              </a:spcBef>
              <a:spcAft>
                <a:spcPts val="0"/>
              </a:spcAft>
              <a:buSzPts val="1300"/>
              <a:buChar char="●"/>
            </a:pPr>
            <a:r>
              <a:rPr lang="en"/>
              <a:t>Specific Access</a:t>
            </a:r>
            <a:endParaRPr/>
          </a:p>
          <a:p>
            <a:pPr indent="-298450" lvl="1" marL="914400" rtl="0">
              <a:spcBef>
                <a:spcPts val="0"/>
              </a:spcBef>
              <a:spcAft>
                <a:spcPts val="0"/>
              </a:spcAft>
              <a:buSzPts val="1100"/>
              <a:buChar char="○"/>
            </a:pPr>
            <a:r>
              <a:rPr lang="en"/>
              <a:t>fine grained role based access</a:t>
            </a:r>
            <a:endParaRPr/>
          </a:p>
          <a:p>
            <a:pPr indent="-311150" lvl="0" marL="457200" rtl="0">
              <a:spcBef>
                <a:spcPts val="0"/>
              </a:spcBef>
              <a:spcAft>
                <a:spcPts val="0"/>
              </a:spcAft>
              <a:buSzPts val="1300"/>
              <a:buChar char="●"/>
            </a:pPr>
            <a:r>
              <a:rPr lang="en"/>
              <a:t>Auditable</a:t>
            </a:r>
            <a:endParaRPr/>
          </a:p>
          <a:p>
            <a:pPr indent="-298450" lvl="1" marL="914400" rtl="0">
              <a:spcBef>
                <a:spcPts val="0"/>
              </a:spcBef>
              <a:spcAft>
                <a:spcPts val="0"/>
              </a:spcAft>
              <a:buSzPts val="1100"/>
              <a:buChar char="○"/>
            </a:pPr>
            <a:r>
              <a:rPr lang="en"/>
              <a:t>Not only who, but what credential and the outcome of access request</a:t>
            </a:r>
            <a:endParaRPr/>
          </a:p>
          <a:p>
            <a:pPr indent="0" lvl="0" marL="0">
              <a:spcBef>
                <a:spcPts val="1600"/>
              </a:spcBef>
              <a:spcAft>
                <a:spcPts val="1600"/>
              </a:spcAft>
              <a:buNone/>
            </a:pPr>
            <a:r>
              <a:t/>
            </a:r>
            <a:endParaRPr/>
          </a:p>
        </p:txBody>
      </p:sp>
      <p:pic>
        <p:nvPicPr>
          <p:cNvPr id="202" name="Google Shape;202;p22"/>
          <p:cNvPicPr preferRelativeResize="0"/>
          <p:nvPr/>
        </p:nvPicPr>
        <p:blipFill>
          <a:blip r:embed="rId3">
            <a:alphaModFix/>
          </a:blip>
          <a:stretch>
            <a:fillRect/>
          </a:stretch>
        </p:blipFill>
        <p:spPr>
          <a:xfrm>
            <a:off x="4280888" y="1362450"/>
            <a:ext cx="4380586" cy="244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need for Ephemeral Secrets</a:t>
            </a:r>
            <a:endParaRPr/>
          </a:p>
        </p:txBody>
      </p:sp>
      <p:sp>
        <p:nvSpPr>
          <p:cNvPr id="208" name="Google Shape;208;p23"/>
          <p:cNvSpPr txBox="1"/>
          <p:nvPr>
            <p:ph idx="1" type="body"/>
          </p:nvPr>
        </p:nvSpPr>
        <p:spPr>
          <a:xfrm>
            <a:off x="534000" y="1473225"/>
            <a:ext cx="7926000" cy="20967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Why?</a:t>
            </a:r>
            <a:endParaRPr/>
          </a:p>
          <a:p>
            <a:pPr indent="-298450" lvl="1" marL="914400" rtl="0">
              <a:spcBef>
                <a:spcPts val="0"/>
              </a:spcBef>
              <a:spcAft>
                <a:spcPts val="0"/>
              </a:spcAft>
              <a:buSzPts val="1100"/>
              <a:buChar char="○"/>
            </a:pPr>
            <a:r>
              <a:rPr lang="en"/>
              <a:t>Traditional Hard coding of config files with passwords </a:t>
            </a:r>
            <a:endParaRPr/>
          </a:p>
          <a:p>
            <a:pPr indent="-298450" lvl="1" marL="914400" rtl="0">
              <a:spcBef>
                <a:spcPts val="0"/>
              </a:spcBef>
              <a:spcAft>
                <a:spcPts val="0"/>
              </a:spcAft>
              <a:buSzPts val="1100"/>
              <a:buChar char="○"/>
            </a:pPr>
            <a:r>
              <a:rPr lang="en"/>
              <a:t>Today, Kubernetes and Marathon -- DC/OS only uses Static secrets; K8 has a Vault Operator by CoreOS</a:t>
            </a:r>
            <a:endParaRPr/>
          </a:p>
          <a:p>
            <a:pPr indent="-298450" lvl="1" marL="914400" rtl="0">
              <a:spcBef>
                <a:spcPts val="0"/>
              </a:spcBef>
              <a:spcAft>
                <a:spcPts val="0"/>
              </a:spcAft>
              <a:buSzPts val="1100"/>
              <a:buChar char="○"/>
            </a:pPr>
            <a:r>
              <a:rPr lang="en"/>
              <a:t>Logs out to STDOUT -- See Slide 8 - </a:t>
            </a:r>
            <a:r>
              <a:rPr b="1" lang="en" sz="900">
                <a:solidFill>
                  <a:srgbClr val="000000"/>
                </a:solidFill>
                <a:latin typeface="Arial"/>
                <a:ea typeface="Arial"/>
                <a:cs typeface="Arial"/>
                <a:sym typeface="Arial"/>
              </a:rPr>
              <a:t>Tweeter Hack (May 2018)</a:t>
            </a:r>
            <a:endParaRPr/>
          </a:p>
          <a:p>
            <a:pPr indent="-298450" lvl="1" marL="914400" rtl="0">
              <a:spcBef>
                <a:spcPts val="0"/>
              </a:spcBef>
              <a:spcAft>
                <a:spcPts val="0"/>
              </a:spcAft>
              <a:buSzPts val="1100"/>
              <a:buChar char="○"/>
            </a:pPr>
            <a:r>
              <a:rPr lang="en"/>
              <a:t>Exceptions spit out “secret” information to monitoring system</a:t>
            </a:r>
            <a:endParaRPr/>
          </a:p>
          <a:p>
            <a:pPr indent="-311150" lvl="0" marL="457200" rtl="0">
              <a:spcBef>
                <a:spcPts val="0"/>
              </a:spcBef>
              <a:spcAft>
                <a:spcPts val="0"/>
              </a:spcAft>
              <a:buSzPts val="1300"/>
              <a:buChar char="●"/>
            </a:pPr>
            <a:r>
              <a:rPr lang="en"/>
              <a:t>Bounded credentials, reduces Attack Surface area, even if they do leak, usage is limited </a:t>
            </a:r>
            <a:r>
              <a:rPr lang="en"/>
              <a:t>- “Moving Target”</a:t>
            </a:r>
            <a:endParaRPr/>
          </a:p>
          <a:p>
            <a:pPr indent="-311150" lvl="0" marL="457200" rtl="0">
              <a:spcBef>
                <a:spcPts val="0"/>
              </a:spcBef>
              <a:spcAft>
                <a:spcPts val="0"/>
              </a:spcAft>
              <a:buSzPts val="1300"/>
              <a:buChar char="●"/>
            </a:pPr>
            <a:r>
              <a:rPr lang="en"/>
              <a:t>Credentials are unique to a client, and easier to isolate due to unique credentials </a:t>
            </a:r>
            <a:endParaRPr/>
          </a:p>
          <a:p>
            <a:pPr indent="-311150" lvl="0" marL="457200" rtl="0">
              <a:spcBef>
                <a:spcPts val="0"/>
              </a:spcBef>
              <a:spcAft>
                <a:spcPts val="0"/>
              </a:spcAft>
              <a:buSzPts val="1300"/>
              <a:buChar char="●"/>
            </a:pPr>
            <a:r>
              <a:rPr lang="en"/>
              <a:t>Easier Revocation and isolates a leak</a:t>
            </a:r>
            <a:endParaRPr/>
          </a:p>
        </p:txBody>
      </p:sp>
      <p:pic>
        <p:nvPicPr>
          <p:cNvPr id="209" name="Google Shape;209;p23"/>
          <p:cNvPicPr preferRelativeResize="0"/>
          <p:nvPr/>
        </p:nvPicPr>
        <p:blipFill>
          <a:blip r:embed="rId3">
            <a:alphaModFix/>
          </a:blip>
          <a:stretch>
            <a:fillRect/>
          </a:stretch>
        </p:blipFill>
        <p:spPr>
          <a:xfrm>
            <a:off x="2779800" y="3265588"/>
            <a:ext cx="6076950" cy="159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Application Storage</a:t>
            </a:r>
            <a:endParaRPr/>
          </a:p>
        </p:txBody>
      </p:sp>
      <p:sp>
        <p:nvSpPr>
          <p:cNvPr id="215" name="Google Shape;215;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Cryptography is hard to implement properly - if you need it, it will also get audited</a:t>
            </a:r>
            <a:endParaRPr/>
          </a:p>
          <a:p>
            <a:pPr indent="0" lvl="0" marL="0" rtl="0">
              <a:spcBef>
                <a:spcPts val="1600"/>
              </a:spcBef>
              <a:spcAft>
                <a:spcPts val="0"/>
              </a:spcAft>
              <a:buNone/>
            </a:pPr>
            <a:r>
              <a:rPr lang="en"/>
              <a:t>Creates Named Keys -- examples: PII, SSN, Credit Cards</a:t>
            </a:r>
            <a:endParaRPr/>
          </a:p>
          <a:p>
            <a:pPr indent="0" lvl="0" marL="0" rtl="0">
              <a:spcBef>
                <a:spcPts val="1600"/>
              </a:spcBef>
              <a:spcAft>
                <a:spcPts val="0"/>
              </a:spcAft>
              <a:buNone/>
            </a:pPr>
            <a:r>
              <a:rPr lang="en"/>
              <a:t>HIgh Level API’s -- Encrypt, Decrypt, Sign, Verify as example</a:t>
            </a:r>
            <a:endParaRPr/>
          </a:p>
          <a:p>
            <a:pPr indent="0" lvl="0" marL="0" rtl="0">
              <a:spcBef>
                <a:spcPts val="1600"/>
              </a:spcBef>
              <a:spcAft>
                <a:spcPts val="0"/>
              </a:spcAft>
              <a:buNone/>
            </a:pPr>
            <a:r>
              <a:rPr lang="en"/>
              <a:t>Hides actual implementation (Information Hiding) example: HMAC256, SHA512</a:t>
            </a:r>
            <a:endParaRPr/>
          </a:p>
          <a:p>
            <a:pPr indent="0" lvl="0" marL="0">
              <a:spcBef>
                <a:spcPts val="1600"/>
              </a:spcBef>
              <a:spcAft>
                <a:spcPts val="1600"/>
              </a:spcAft>
              <a:buNone/>
            </a:pPr>
            <a:r>
              <a:rPr lang="en"/>
              <a:t>Offloads Key Management -- Key Creation, Key Versioning, Key Rotation, and Key </a:t>
            </a:r>
            <a:r>
              <a:rPr lang="en"/>
              <a:t>Decommissioning - jast hard to do properly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458000" y="48445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Solution: Hashicorp Vault</a:t>
            </a:r>
            <a:endParaRPr/>
          </a:p>
        </p:txBody>
      </p:sp>
      <p:sp>
        <p:nvSpPr>
          <p:cNvPr id="221" name="Google Shape;221;p25"/>
          <p:cNvSpPr txBox="1"/>
          <p:nvPr>
            <p:ph idx="1" type="body"/>
          </p:nvPr>
        </p:nvSpPr>
        <p:spPr>
          <a:xfrm>
            <a:off x="5942400" y="637675"/>
            <a:ext cx="2686800" cy="1652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Secret Store</a:t>
            </a:r>
            <a:endParaRPr sz="1800"/>
          </a:p>
          <a:p>
            <a:pPr indent="-342900" lvl="0" marL="457200" rtl="0">
              <a:spcBef>
                <a:spcPts val="0"/>
              </a:spcBef>
              <a:spcAft>
                <a:spcPts val="0"/>
              </a:spcAft>
              <a:buSzPts val="1800"/>
              <a:buChar char="●"/>
            </a:pPr>
            <a:r>
              <a:rPr lang="en" sz="1800"/>
              <a:t>Dynamic Secrets</a:t>
            </a:r>
            <a:endParaRPr sz="1800"/>
          </a:p>
          <a:p>
            <a:pPr indent="-342900" lvl="0" marL="457200" rtl="0">
              <a:spcBef>
                <a:spcPts val="0"/>
              </a:spcBef>
              <a:spcAft>
                <a:spcPts val="0"/>
              </a:spcAft>
              <a:buSzPts val="1800"/>
              <a:buChar char="●"/>
            </a:pPr>
            <a:r>
              <a:rPr lang="en" sz="1800"/>
              <a:t>Encryption as a Service</a:t>
            </a:r>
            <a:endParaRPr sz="1800"/>
          </a:p>
          <a:p>
            <a:pPr indent="-342900" lvl="0" marL="457200">
              <a:spcBef>
                <a:spcPts val="0"/>
              </a:spcBef>
              <a:spcAft>
                <a:spcPts val="0"/>
              </a:spcAft>
              <a:buSzPts val="1800"/>
              <a:buChar char="●"/>
            </a:pPr>
            <a:r>
              <a:rPr lang="en" sz="1800"/>
              <a:t>Secrets Audit Trail</a:t>
            </a:r>
            <a:endParaRPr sz="1800"/>
          </a:p>
        </p:txBody>
      </p:sp>
      <p:pic>
        <p:nvPicPr>
          <p:cNvPr id="222" name="Google Shape;222;p25"/>
          <p:cNvPicPr preferRelativeResize="0"/>
          <p:nvPr/>
        </p:nvPicPr>
        <p:blipFill>
          <a:blip r:embed="rId3">
            <a:alphaModFix/>
          </a:blip>
          <a:stretch>
            <a:fillRect/>
          </a:stretch>
        </p:blipFill>
        <p:spPr>
          <a:xfrm>
            <a:off x="327500" y="1800200"/>
            <a:ext cx="6632651" cy="3038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Dynamic Secrets Demo</a:t>
            </a:r>
            <a:endParaRPr/>
          </a:p>
        </p:txBody>
      </p:sp>
      <p:pic>
        <p:nvPicPr>
          <p:cNvPr id="228" name="Google Shape;228;p26"/>
          <p:cNvPicPr preferRelativeResize="0"/>
          <p:nvPr/>
        </p:nvPicPr>
        <p:blipFill>
          <a:blip r:embed="rId3">
            <a:alphaModFix/>
          </a:blip>
          <a:stretch>
            <a:fillRect/>
          </a:stretch>
        </p:blipFill>
        <p:spPr>
          <a:xfrm>
            <a:off x="1122425" y="1881175"/>
            <a:ext cx="6191250" cy="1381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Are there Choices?</a:t>
            </a:r>
            <a:endParaRPr/>
          </a:p>
        </p:txBody>
      </p:sp>
      <p:sp>
        <p:nvSpPr>
          <p:cNvPr id="234" name="Google Shape;234;p27"/>
          <p:cNvSpPr txBox="1"/>
          <p:nvPr>
            <p:ph idx="1" type="body"/>
          </p:nvPr>
        </p:nvSpPr>
        <p:spPr>
          <a:xfrm>
            <a:off x="678500" y="1575875"/>
            <a:ext cx="7646400" cy="308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400"/>
              <a:t>HSM</a:t>
            </a:r>
            <a:r>
              <a:rPr lang="en"/>
              <a:t> - hardware Security Module -- wins the war in Complexity and Cost, seems to be advantageous when there is a FIPS compliance requirement.  Vault does complement an HSM, for example, adds Dynamic Secrets capability.</a:t>
            </a:r>
            <a:endParaRPr/>
          </a:p>
          <a:p>
            <a:pPr indent="0" lvl="0" marL="0" rtl="0">
              <a:spcBef>
                <a:spcPts val="1600"/>
              </a:spcBef>
              <a:spcAft>
                <a:spcPts val="0"/>
              </a:spcAft>
              <a:buNone/>
            </a:pPr>
            <a:r>
              <a:rPr b="1" lang="en" sz="1400"/>
              <a:t>Chef and Puppet </a:t>
            </a:r>
            <a:r>
              <a:rPr lang="en"/>
              <a:t>-- Weak, one password away from being decrypted.  TIed to the respective system, Vault has no vendor lock-in. CHef’s data bag and Puppets” Heira area feel good product, no dynamic secrets, No secrets as a service, and no RBAC</a:t>
            </a:r>
            <a:endParaRPr/>
          </a:p>
          <a:p>
            <a:pPr indent="0" lvl="0" marL="0" rtl="0">
              <a:spcBef>
                <a:spcPts val="1600"/>
              </a:spcBef>
              <a:spcAft>
                <a:spcPts val="0"/>
              </a:spcAft>
              <a:buNone/>
            </a:pPr>
            <a:r>
              <a:rPr b="1" lang="en" sz="1400"/>
              <a:t>AWS KMS</a:t>
            </a:r>
            <a:r>
              <a:rPr lang="en"/>
              <a:t> -- The AWS KMS is back by HSM. AWS KMS is solid for encryption key </a:t>
            </a:r>
            <a:r>
              <a:rPr lang="en"/>
              <a:t>management as well as supporting Crypto-Ops and is FIPS 140-2 compliant. Vault is superior in that it handles any type of secret data, including database credentials, API keys, PKI keys, and encryption keys. Vault also supports dynamic secrets, generating credentials on-demand for fine-grained security controls, auditing, and non-repudiation.  Vault is your best option for Multi-Cloud and Hybrid Cloud Ops.</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Are there Choices continued?</a:t>
            </a:r>
            <a:endParaRPr/>
          </a:p>
        </p:txBody>
      </p:sp>
      <p:sp>
        <p:nvSpPr>
          <p:cNvPr id="240" name="Google Shape;240;p28"/>
          <p:cNvSpPr txBox="1"/>
          <p:nvPr>
            <p:ph idx="1" type="body"/>
          </p:nvPr>
        </p:nvSpPr>
        <p:spPr>
          <a:xfrm>
            <a:off x="819150" y="1520150"/>
            <a:ext cx="7505700" cy="3163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400"/>
              <a:t>Azure and GCE </a:t>
            </a:r>
            <a:r>
              <a:rPr lang="en"/>
              <a:t>-- Upgrade to Enterprise Pro, both are supported. Enterprise Pro is your best dollar, for multi-cloud and avoiding platform lock-in.  Both have a KMS, Azure Key Vault went head to head with Amazon is FIPS 140-2 level 2 compliant backed by HSMs. Google CLoud KMS is similar to both AWS and Azure, they up the ante on with FIPS 140-2 level 3 device compliance. As with AWS, Vault is superior in that it handles any type of secret data, including database credentials, API keys, PKI keys, and encryption keys. Vault also supports dynamic secrets, generating credentials on-demand for fine-grained security controls, auditing, and non-repudiation.  Vault is your best option for Multi-Cloud and Hybrid Cloud Ops.</a:t>
            </a:r>
            <a:endParaRPr/>
          </a:p>
          <a:p>
            <a:pPr indent="0" lvl="0" marL="0" rtl="0">
              <a:spcBef>
                <a:spcPts val="1600"/>
              </a:spcBef>
              <a:spcAft>
                <a:spcPts val="0"/>
              </a:spcAft>
              <a:buNone/>
            </a:pPr>
            <a:r>
              <a:rPr b="1" lang="en" sz="1400"/>
              <a:t>Keywhiz</a:t>
            </a:r>
            <a:r>
              <a:rPr lang="en"/>
              <a:t> is a secret management solution built by Square. Vault and Keywhiz are on parity in many ways. Where vault is differentiated is how it forces a mandatory lease contract with clients. All secrets read from Vault have an associated lease which enables operators to audit key usage, perform key rolling, and ensure automatic revocation. Vault provides multiple revocation mechanisms to give operators a clear "break glass" procedure after a potential compromise.</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Questions</a:t>
            </a:r>
            <a:endParaRPr/>
          </a:p>
        </p:txBody>
      </p:sp>
      <p:pic>
        <p:nvPicPr>
          <p:cNvPr id="246" name="Google Shape;246;p29"/>
          <p:cNvPicPr preferRelativeResize="0"/>
          <p:nvPr/>
        </p:nvPicPr>
        <p:blipFill>
          <a:blip r:embed="rId3">
            <a:alphaModFix/>
          </a:blip>
          <a:stretch>
            <a:fillRect/>
          </a:stretch>
        </p:blipFill>
        <p:spPr>
          <a:xfrm>
            <a:off x="3424550" y="1800200"/>
            <a:ext cx="1638300" cy="2238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Agenda</a:t>
            </a:r>
            <a:endParaRPr/>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Who am I</a:t>
            </a:r>
            <a:endParaRPr sz="2400"/>
          </a:p>
          <a:p>
            <a:pPr indent="-381000" lvl="0" marL="457200" rtl="0">
              <a:spcBef>
                <a:spcPts val="0"/>
              </a:spcBef>
              <a:spcAft>
                <a:spcPts val="0"/>
              </a:spcAft>
              <a:buSzPts val="2400"/>
              <a:buChar char="❏"/>
            </a:pPr>
            <a:r>
              <a:rPr lang="en" sz="2400"/>
              <a:t>Overview -- Passwords as a Security Problem</a:t>
            </a:r>
            <a:endParaRPr sz="2400"/>
          </a:p>
          <a:p>
            <a:pPr indent="-381000" lvl="0" marL="457200" rtl="0">
              <a:spcBef>
                <a:spcPts val="0"/>
              </a:spcBef>
              <a:spcAft>
                <a:spcPts val="0"/>
              </a:spcAft>
              <a:buSzPts val="2400"/>
              <a:buChar char="❏"/>
            </a:pPr>
            <a:r>
              <a:rPr lang="en" sz="2400"/>
              <a:t>Solution - Secrets Management and HashiCorp Vault</a:t>
            </a:r>
            <a:endParaRPr sz="2400"/>
          </a:p>
          <a:p>
            <a:pPr indent="-381000" lvl="0" marL="457200" rtl="0">
              <a:spcBef>
                <a:spcPts val="0"/>
              </a:spcBef>
              <a:spcAft>
                <a:spcPts val="0"/>
              </a:spcAft>
              <a:buSzPts val="2400"/>
              <a:buChar char="❏"/>
            </a:pPr>
            <a:r>
              <a:rPr lang="en" sz="2400"/>
              <a:t>How we stack up to alternatives</a:t>
            </a:r>
            <a:endParaRPr sz="2400"/>
          </a:p>
          <a:p>
            <a:pPr indent="-381000" lvl="0" marL="457200">
              <a:spcBef>
                <a:spcPts val="0"/>
              </a:spcBef>
              <a:spcAft>
                <a:spcPts val="0"/>
              </a:spcAft>
              <a:buSzPts val="2400"/>
              <a:buChar char="❏"/>
            </a:pPr>
            <a:r>
              <a:rPr lang="en" sz="2400"/>
              <a:t>Questions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528175" y="296200"/>
            <a:ext cx="4559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Who am I</a:t>
            </a:r>
            <a:endParaRPr/>
          </a:p>
          <a:p>
            <a:pPr indent="0" lvl="0" marL="0">
              <a:spcBef>
                <a:spcPts val="0"/>
              </a:spcBef>
              <a:spcAft>
                <a:spcPts val="0"/>
              </a:spcAft>
              <a:buNone/>
            </a:pPr>
            <a:r>
              <a:rPr lang="en"/>
              <a:t>                        </a:t>
            </a:r>
            <a:r>
              <a:rPr lang="en" sz="1400"/>
              <a:t> Professionally</a:t>
            </a:r>
            <a:endParaRPr sz="1400"/>
          </a:p>
        </p:txBody>
      </p:sp>
      <p:pic>
        <p:nvPicPr>
          <p:cNvPr id="142" name="Google Shape;142;p15"/>
          <p:cNvPicPr preferRelativeResize="0"/>
          <p:nvPr/>
        </p:nvPicPr>
        <p:blipFill>
          <a:blip r:embed="rId3">
            <a:alphaModFix/>
          </a:blip>
          <a:stretch>
            <a:fillRect/>
          </a:stretch>
        </p:blipFill>
        <p:spPr>
          <a:xfrm>
            <a:off x="594850" y="1565450"/>
            <a:ext cx="1924050" cy="1257300"/>
          </a:xfrm>
          <a:prstGeom prst="rect">
            <a:avLst/>
          </a:prstGeom>
          <a:noFill/>
          <a:ln>
            <a:noFill/>
          </a:ln>
        </p:spPr>
      </p:pic>
      <p:cxnSp>
        <p:nvCxnSpPr>
          <p:cNvPr id="143" name="Google Shape;143;p15"/>
          <p:cNvCxnSpPr/>
          <p:nvPr/>
        </p:nvCxnSpPr>
        <p:spPr>
          <a:xfrm>
            <a:off x="4889100" y="1216750"/>
            <a:ext cx="11100" cy="3561600"/>
          </a:xfrm>
          <a:prstGeom prst="straightConnector1">
            <a:avLst/>
          </a:prstGeom>
          <a:noFill/>
          <a:ln cap="flat" cmpd="sng" w="9525">
            <a:solidFill>
              <a:schemeClr val="dk2"/>
            </a:solidFill>
            <a:prstDash val="solid"/>
            <a:round/>
            <a:headEnd len="med" w="med" type="none"/>
            <a:tailEnd len="med" w="med" type="none"/>
          </a:ln>
        </p:spPr>
      </p:cxnSp>
      <p:pic>
        <p:nvPicPr>
          <p:cNvPr id="144" name="Google Shape;144;p15"/>
          <p:cNvPicPr preferRelativeResize="0"/>
          <p:nvPr/>
        </p:nvPicPr>
        <p:blipFill>
          <a:blip r:embed="rId4">
            <a:alphaModFix/>
          </a:blip>
          <a:stretch>
            <a:fillRect/>
          </a:stretch>
        </p:blipFill>
        <p:spPr>
          <a:xfrm>
            <a:off x="2243733" y="1510500"/>
            <a:ext cx="2457689" cy="1257300"/>
          </a:xfrm>
          <a:prstGeom prst="rect">
            <a:avLst/>
          </a:prstGeom>
          <a:noFill/>
          <a:ln>
            <a:noFill/>
          </a:ln>
        </p:spPr>
      </p:pic>
      <p:pic>
        <p:nvPicPr>
          <p:cNvPr id="145" name="Google Shape;145;p15"/>
          <p:cNvPicPr preferRelativeResize="0"/>
          <p:nvPr/>
        </p:nvPicPr>
        <p:blipFill>
          <a:blip r:embed="rId5">
            <a:alphaModFix/>
          </a:blip>
          <a:stretch>
            <a:fillRect/>
          </a:stretch>
        </p:blipFill>
        <p:spPr>
          <a:xfrm>
            <a:off x="3587000" y="2273650"/>
            <a:ext cx="1114425" cy="1447800"/>
          </a:xfrm>
          <a:prstGeom prst="rect">
            <a:avLst/>
          </a:prstGeom>
          <a:noFill/>
          <a:ln>
            <a:noFill/>
          </a:ln>
        </p:spPr>
      </p:pic>
      <p:pic>
        <p:nvPicPr>
          <p:cNvPr id="146" name="Google Shape;146;p15"/>
          <p:cNvPicPr preferRelativeResize="0"/>
          <p:nvPr/>
        </p:nvPicPr>
        <p:blipFill>
          <a:blip r:embed="rId6">
            <a:alphaModFix/>
          </a:blip>
          <a:stretch>
            <a:fillRect/>
          </a:stretch>
        </p:blipFill>
        <p:spPr>
          <a:xfrm>
            <a:off x="528175" y="2822750"/>
            <a:ext cx="2057400" cy="1381125"/>
          </a:xfrm>
          <a:prstGeom prst="rect">
            <a:avLst/>
          </a:prstGeom>
          <a:noFill/>
          <a:ln>
            <a:noFill/>
          </a:ln>
        </p:spPr>
      </p:pic>
      <p:pic>
        <p:nvPicPr>
          <p:cNvPr id="147" name="Google Shape;147;p15"/>
          <p:cNvPicPr preferRelativeResize="0"/>
          <p:nvPr/>
        </p:nvPicPr>
        <p:blipFill>
          <a:blip r:embed="rId7">
            <a:alphaModFix/>
          </a:blip>
          <a:stretch>
            <a:fillRect/>
          </a:stretch>
        </p:blipFill>
        <p:spPr>
          <a:xfrm>
            <a:off x="2518900" y="2767800"/>
            <a:ext cx="1990725" cy="990600"/>
          </a:xfrm>
          <a:prstGeom prst="rect">
            <a:avLst/>
          </a:prstGeom>
          <a:noFill/>
          <a:ln>
            <a:noFill/>
          </a:ln>
        </p:spPr>
      </p:pic>
      <p:pic>
        <p:nvPicPr>
          <p:cNvPr id="148" name="Google Shape;148;p15"/>
          <p:cNvPicPr preferRelativeResize="0"/>
          <p:nvPr/>
        </p:nvPicPr>
        <p:blipFill>
          <a:blip r:embed="rId8">
            <a:alphaModFix/>
          </a:blip>
          <a:stretch>
            <a:fillRect/>
          </a:stretch>
        </p:blipFill>
        <p:spPr>
          <a:xfrm>
            <a:off x="4975175" y="296200"/>
            <a:ext cx="2095500" cy="1924050"/>
          </a:xfrm>
          <a:prstGeom prst="rect">
            <a:avLst/>
          </a:prstGeom>
          <a:noFill/>
          <a:ln>
            <a:noFill/>
          </a:ln>
        </p:spPr>
      </p:pic>
      <p:pic>
        <p:nvPicPr>
          <p:cNvPr id="149" name="Google Shape;149;p15"/>
          <p:cNvPicPr preferRelativeResize="0"/>
          <p:nvPr/>
        </p:nvPicPr>
        <p:blipFill>
          <a:blip r:embed="rId9">
            <a:alphaModFix/>
          </a:blip>
          <a:stretch>
            <a:fillRect/>
          </a:stretch>
        </p:blipFill>
        <p:spPr>
          <a:xfrm>
            <a:off x="6640675" y="630499"/>
            <a:ext cx="2282125" cy="1661275"/>
          </a:xfrm>
          <a:prstGeom prst="rect">
            <a:avLst/>
          </a:prstGeom>
          <a:noFill/>
          <a:ln>
            <a:noFill/>
          </a:ln>
        </p:spPr>
      </p:pic>
      <p:pic>
        <p:nvPicPr>
          <p:cNvPr id="150" name="Google Shape;150;p15"/>
          <p:cNvPicPr preferRelativeResize="0"/>
          <p:nvPr/>
        </p:nvPicPr>
        <p:blipFill>
          <a:blip r:embed="rId10">
            <a:alphaModFix/>
          </a:blip>
          <a:stretch>
            <a:fillRect/>
          </a:stretch>
        </p:blipFill>
        <p:spPr>
          <a:xfrm>
            <a:off x="6951988" y="3519025"/>
            <a:ext cx="1762125" cy="1190625"/>
          </a:xfrm>
          <a:prstGeom prst="rect">
            <a:avLst/>
          </a:prstGeom>
          <a:noFill/>
          <a:ln>
            <a:noFill/>
          </a:ln>
        </p:spPr>
      </p:pic>
      <p:pic>
        <p:nvPicPr>
          <p:cNvPr id="151" name="Google Shape;151;p15"/>
          <p:cNvPicPr preferRelativeResize="0"/>
          <p:nvPr/>
        </p:nvPicPr>
        <p:blipFill>
          <a:blip r:embed="rId11">
            <a:alphaModFix/>
          </a:blip>
          <a:stretch>
            <a:fillRect/>
          </a:stretch>
        </p:blipFill>
        <p:spPr>
          <a:xfrm>
            <a:off x="5087875" y="3519025"/>
            <a:ext cx="1285875" cy="971550"/>
          </a:xfrm>
          <a:prstGeom prst="rect">
            <a:avLst/>
          </a:prstGeom>
          <a:noFill/>
          <a:ln>
            <a:noFill/>
          </a:ln>
        </p:spPr>
      </p:pic>
      <p:pic>
        <p:nvPicPr>
          <p:cNvPr id="152" name="Google Shape;152;p15"/>
          <p:cNvPicPr preferRelativeResize="0"/>
          <p:nvPr/>
        </p:nvPicPr>
        <p:blipFill>
          <a:blip r:embed="rId12">
            <a:alphaModFix/>
          </a:blip>
          <a:stretch>
            <a:fillRect/>
          </a:stretch>
        </p:blipFill>
        <p:spPr>
          <a:xfrm>
            <a:off x="5052600" y="2444174"/>
            <a:ext cx="832655" cy="922451"/>
          </a:xfrm>
          <a:prstGeom prst="rect">
            <a:avLst/>
          </a:prstGeom>
          <a:noFill/>
          <a:ln>
            <a:noFill/>
          </a:ln>
        </p:spPr>
      </p:pic>
      <p:pic>
        <p:nvPicPr>
          <p:cNvPr id="153" name="Google Shape;153;p15"/>
          <p:cNvPicPr preferRelativeResize="0"/>
          <p:nvPr/>
        </p:nvPicPr>
        <p:blipFill>
          <a:blip r:embed="rId13">
            <a:alphaModFix/>
          </a:blip>
          <a:stretch>
            <a:fillRect/>
          </a:stretch>
        </p:blipFill>
        <p:spPr>
          <a:xfrm>
            <a:off x="5961097" y="2325775"/>
            <a:ext cx="1208450" cy="667675"/>
          </a:xfrm>
          <a:prstGeom prst="rect">
            <a:avLst/>
          </a:prstGeom>
          <a:noFill/>
          <a:ln>
            <a:noFill/>
          </a:ln>
        </p:spPr>
      </p:pic>
      <p:pic>
        <p:nvPicPr>
          <p:cNvPr id="154" name="Google Shape;154;p15"/>
          <p:cNvPicPr preferRelativeResize="0"/>
          <p:nvPr/>
        </p:nvPicPr>
        <p:blipFill>
          <a:blip r:embed="rId14">
            <a:alphaModFix/>
          </a:blip>
          <a:stretch>
            <a:fillRect/>
          </a:stretch>
        </p:blipFill>
        <p:spPr>
          <a:xfrm>
            <a:off x="7245400" y="2365250"/>
            <a:ext cx="1573665" cy="1080300"/>
          </a:xfrm>
          <a:prstGeom prst="rect">
            <a:avLst/>
          </a:prstGeom>
          <a:noFill/>
          <a:ln>
            <a:noFill/>
          </a:ln>
        </p:spPr>
      </p:pic>
      <p:pic>
        <p:nvPicPr>
          <p:cNvPr id="155" name="Google Shape;155;p15"/>
          <p:cNvPicPr preferRelativeResize="0"/>
          <p:nvPr/>
        </p:nvPicPr>
        <p:blipFill>
          <a:blip r:embed="rId15">
            <a:alphaModFix/>
          </a:blip>
          <a:stretch>
            <a:fillRect/>
          </a:stretch>
        </p:blipFill>
        <p:spPr>
          <a:xfrm>
            <a:off x="2464225" y="3796925"/>
            <a:ext cx="942100" cy="848825"/>
          </a:xfrm>
          <a:prstGeom prst="rect">
            <a:avLst/>
          </a:prstGeom>
          <a:noFill/>
          <a:ln>
            <a:noFill/>
          </a:ln>
        </p:spPr>
      </p:pic>
      <p:sp>
        <p:nvSpPr>
          <p:cNvPr id="156" name="Google Shape;156;p15"/>
          <p:cNvSpPr txBox="1"/>
          <p:nvPr>
            <p:ph type="title"/>
          </p:nvPr>
        </p:nvSpPr>
        <p:spPr>
          <a:xfrm>
            <a:off x="7642538" y="262100"/>
            <a:ext cx="779400" cy="368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Home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original</a:t>
            </a:r>
            <a:endParaRPr/>
          </a:p>
        </p:txBody>
      </p:sp>
      <p:pic>
        <p:nvPicPr>
          <p:cNvPr id="162" name="Google Shape;162;p16"/>
          <p:cNvPicPr preferRelativeResize="0"/>
          <p:nvPr/>
        </p:nvPicPr>
        <p:blipFill>
          <a:blip r:embed="rId3">
            <a:alphaModFix/>
          </a:blip>
          <a:stretch>
            <a:fillRect/>
          </a:stretch>
        </p:blipFill>
        <p:spPr>
          <a:xfrm>
            <a:off x="1756075" y="1558000"/>
            <a:ext cx="6568781" cy="3038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Add Password Policies = Post-It Notes </a:t>
            </a:r>
            <a:endParaRPr/>
          </a:p>
        </p:txBody>
      </p:sp>
      <p:pic>
        <p:nvPicPr>
          <p:cNvPr id="168" name="Google Shape;168;p17"/>
          <p:cNvPicPr preferRelativeResize="0"/>
          <p:nvPr/>
        </p:nvPicPr>
        <p:blipFill>
          <a:blip r:embed="rId3">
            <a:alphaModFix/>
          </a:blip>
          <a:stretch>
            <a:fillRect/>
          </a:stretch>
        </p:blipFill>
        <p:spPr>
          <a:xfrm>
            <a:off x="2302325" y="1544375"/>
            <a:ext cx="4691725" cy="2980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274875" y="6551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Bad Stuff Starts to happen...</a:t>
            </a:r>
            <a:endParaRPr/>
          </a:p>
        </p:txBody>
      </p:sp>
      <p:pic>
        <p:nvPicPr>
          <p:cNvPr id="174" name="Google Shape;174;p18"/>
          <p:cNvPicPr preferRelativeResize="0"/>
          <p:nvPr/>
        </p:nvPicPr>
        <p:blipFill>
          <a:blip r:embed="rId3">
            <a:alphaModFix/>
          </a:blip>
          <a:stretch>
            <a:fillRect/>
          </a:stretch>
        </p:blipFill>
        <p:spPr>
          <a:xfrm>
            <a:off x="5932237" y="455825"/>
            <a:ext cx="2869138" cy="2115925"/>
          </a:xfrm>
          <a:prstGeom prst="rect">
            <a:avLst/>
          </a:prstGeom>
          <a:noFill/>
          <a:ln>
            <a:noFill/>
          </a:ln>
        </p:spPr>
      </p:pic>
      <p:pic>
        <p:nvPicPr>
          <p:cNvPr id="175" name="Google Shape;175;p18"/>
          <p:cNvPicPr preferRelativeResize="0"/>
          <p:nvPr/>
        </p:nvPicPr>
        <p:blipFill>
          <a:blip r:embed="rId4">
            <a:alphaModFix/>
          </a:blip>
          <a:stretch>
            <a:fillRect/>
          </a:stretch>
        </p:blipFill>
        <p:spPr>
          <a:xfrm>
            <a:off x="560600" y="2354050"/>
            <a:ext cx="4909474" cy="1828600"/>
          </a:xfrm>
          <a:prstGeom prst="rect">
            <a:avLst/>
          </a:prstGeom>
          <a:noFill/>
          <a:ln>
            <a:noFill/>
          </a:ln>
        </p:spPr>
      </p:pic>
      <p:pic>
        <p:nvPicPr>
          <p:cNvPr id="176" name="Google Shape;176;p18"/>
          <p:cNvPicPr preferRelativeResize="0"/>
          <p:nvPr/>
        </p:nvPicPr>
        <p:blipFill>
          <a:blip r:embed="rId5">
            <a:alphaModFix/>
          </a:blip>
          <a:stretch>
            <a:fillRect/>
          </a:stretch>
        </p:blipFill>
        <p:spPr>
          <a:xfrm>
            <a:off x="6284320" y="2863150"/>
            <a:ext cx="2164967" cy="1828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819150" y="4510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Cognitive Science has an explanation</a:t>
            </a:r>
            <a:endParaRPr/>
          </a:p>
        </p:txBody>
      </p:sp>
      <p:sp>
        <p:nvSpPr>
          <p:cNvPr id="182" name="Google Shape;182;p19"/>
          <p:cNvSpPr txBox="1"/>
          <p:nvPr>
            <p:ph idx="1" type="body"/>
          </p:nvPr>
        </p:nvSpPr>
        <p:spPr>
          <a:xfrm>
            <a:off x="955225" y="4195100"/>
            <a:ext cx="6909900" cy="676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050">
                <a:solidFill>
                  <a:srgbClr val="666666"/>
                </a:solidFill>
                <a:highlight>
                  <a:srgbClr val="F3F3F3"/>
                </a:highlight>
                <a:latin typeface="Arial"/>
                <a:ea typeface="Arial"/>
                <a:cs typeface="Arial"/>
                <a:sym typeface="Arial"/>
              </a:rPr>
              <a:t>Our brain is a machine that recognize patterns, chunk things together &amp; then process the chunks to gain understanding. According to Miller, our minds can easily process somewhere between 5-9 chunks of information at any given time.  Any more than that and our brains are overloaded.  Think about your passwords...</a:t>
            </a:r>
            <a:endParaRPr>
              <a:highlight>
                <a:srgbClr val="F3F3F3"/>
              </a:highlight>
            </a:endParaRPr>
          </a:p>
        </p:txBody>
      </p:sp>
      <p:pic>
        <p:nvPicPr>
          <p:cNvPr id="183" name="Google Shape;183;p19"/>
          <p:cNvPicPr preferRelativeResize="0"/>
          <p:nvPr/>
        </p:nvPicPr>
        <p:blipFill>
          <a:blip r:embed="rId3">
            <a:alphaModFix/>
          </a:blip>
          <a:stretch>
            <a:fillRect/>
          </a:stretch>
        </p:blipFill>
        <p:spPr>
          <a:xfrm>
            <a:off x="2333105" y="1405600"/>
            <a:ext cx="4328346" cy="2405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evil to prevail, good men need do nothing</a:t>
            </a:r>
            <a:endParaRPr/>
          </a:p>
        </p:txBody>
      </p:sp>
      <p:sp>
        <p:nvSpPr>
          <p:cNvPr id="189" name="Google Shape;189;p20"/>
          <p:cNvSpPr txBox="1"/>
          <p:nvPr>
            <p:ph idx="1" type="body"/>
          </p:nvPr>
        </p:nvSpPr>
        <p:spPr>
          <a:xfrm>
            <a:off x="819150" y="1990725"/>
            <a:ext cx="7505700" cy="283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Gentoo Hack (June 2018) </a:t>
            </a:r>
            <a:r>
              <a:rPr lang="en"/>
              <a:t>- </a:t>
            </a:r>
            <a:r>
              <a:rPr lang="en" sz="900" u="sng">
                <a:solidFill>
                  <a:schemeClr val="hlink"/>
                </a:solidFill>
                <a:latin typeface="Arial"/>
                <a:ea typeface="Arial"/>
                <a:cs typeface="Arial"/>
                <a:sym typeface="Arial"/>
                <a:hlinkClick r:id="rId3"/>
              </a:rPr>
              <a:t>https://www.networkworld.com/article/3287973/linux/the-aftermath-of-the-gentoo-github-hack.html</a:t>
            </a:r>
            <a:endParaRPr sz="900">
              <a:solidFill>
                <a:srgbClr val="000000"/>
              </a:solidFill>
              <a:latin typeface="Arial"/>
              <a:ea typeface="Arial"/>
              <a:cs typeface="Arial"/>
              <a:sym typeface="Arial"/>
            </a:endParaRPr>
          </a:p>
          <a:p>
            <a:pPr indent="0" lvl="0" marL="0" rtl="0">
              <a:spcBef>
                <a:spcPts val="1600"/>
              </a:spcBef>
              <a:spcAft>
                <a:spcPts val="0"/>
              </a:spcAft>
              <a:buNone/>
            </a:pPr>
            <a:r>
              <a:rPr lang="en" sz="900">
                <a:solidFill>
                  <a:srgbClr val="000000"/>
                </a:solidFill>
                <a:latin typeface="Arial"/>
                <a:ea typeface="Arial"/>
                <a:cs typeface="Arial"/>
                <a:sym typeface="Arial"/>
              </a:rPr>
              <a:t>“The most obvious take-home was that the admin's password was guessed because it too closely related to one that had been captured on another system. This might be like your using "Spring2018" on one system and "Summer2018" on another.”</a:t>
            </a:r>
            <a:endParaRPr sz="900">
              <a:solidFill>
                <a:srgbClr val="000000"/>
              </a:solidFill>
              <a:latin typeface="Arial"/>
              <a:ea typeface="Arial"/>
              <a:cs typeface="Arial"/>
              <a:sym typeface="Arial"/>
            </a:endParaRPr>
          </a:p>
          <a:p>
            <a:pPr indent="0" lvl="0" marL="0" rtl="0">
              <a:spcBef>
                <a:spcPts val="1600"/>
              </a:spcBef>
              <a:spcAft>
                <a:spcPts val="0"/>
              </a:spcAft>
              <a:buNone/>
            </a:pPr>
            <a:r>
              <a:rPr b="1" lang="en" sz="900">
                <a:solidFill>
                  <a:srgbClr val="000000"/>
                </a:solidFill>
                <a:latin typeface="Arial"/>
                <a:ea typeface="Arial"/>
                <a:cs typeface="Arial"/>
                <a:sym typeface="Arial"/>
              </a:rPr>
              <a:t>Tweeter Hack (May 2018)</a:t>
            </a:r>
            <a:r>
              <a:rPr lang="en" sz="900">
                <a:solidFill>
                  <a:srgbClr val="000000"/>
                </a:solidFill>
                <a:latin typeface="Arial"/>
                <a:ea typeface="Arial"/>
                <a:cs typeface="Arial"/>
                <a:sym typeface="Arial"/>
              </a:rPr>
              <a:t> - </a:t>
            </a:r>
            <a:r>
              <a:rPr lang="en" sz="900" u="sng">
                <a:solidFill>
                  <a:schemeClr val="hlink"/>
                </a:solidFill>
                <a:latin typeface="Arial"/>
                <a:ea typeface="Arial"/>
                <a:cs typeface="Arial"/>
                <a:sym typeface="Arial"/>
                <a:hlinkClick r:id="rId4"/>
              </a:rPr>
              <a:t>https://blog.twitter.com/official/en_us/topics/company/2018/keeping-your-account-secure.html</a:t>
            </a:r>
            <a:endParaRPr sz="900">
              <a:solidFill>
                <a:srgbClr val="000000"/>
              </a:solidFill>
              <a:latin typeface="Arial"/>
              <a:ea typeface="Arial"/>
              <a:cs typeface="Arial"/>
              <a:sym typeface="Arial"/>
            </a:endParaRPr>
          </a:p>
          <a:p>
            <a:pPr indent="0" lvl="0" marL="0" rtl="0">
              <a:spcBef>
                <a:spcPts val="1600"/>
              </a:spcBef>
              <a:spcAft>
                <a:spcPts val="0"/>
              </a:spcAft>
              <a:buNone/>
            </a:pPr>
            <a:r>
              <a:rPr lang="en" sz="900">
                <a:solidFill>
                  <a:srgbClr val="000000"/>
                </a:solidFill>
                <a:latin typeface="Arial"/>
                <a:ea typeface="Arial"/>
                <a:cs typeface="Arial"/>
                <a:sym typeface="Arial"/>
              </a:rPr>
              <a:t>“Due to a bug, passwords were written to an internal log before completing the hashing process. We found this error ourselves, removed the passwords, and are implementing plans to prevent this bug from happening again.”</a:t>
            </a:r>
            <a:endParaRPr sz="900">
              <a:solidFill>
                <a:srgbClr val="000000"/>
              </a:solidFill>
              <a:latin typeface="Arial"/>
              <a:ea typeface="Arial"/>
              <a:cs typeface="Arial"/>
              <a:sym typeface="Arial"/>
            </a:endParaRPr>
          </a:p>
          <a:p>
            <a:pPr indent="0" lvl="0" marL="0" rtl="0">
              <a:spcBef>
                <a:spcPts val="1600"/>
              </a:spcBef>
              <a:spcAft>
                <a:spcPts val="0"/>
              </a:spcAft>
              <a:buNone/>
            </a:pPr>
            <a:r>
              <a:rPr b="1" lang="en" sz="900">
                <a:solidFill>
                  <a:srgbClr val="000000"/>
                </a:solidFill>
                <a:latin typeface="Arial"/>
                <a:ea typeface="Arial"/>
                <a:cs typeface="Arial"/>
                <a:sym typeface="Arial"/>
              </a:rPr>
              <a:t>Github (May 2018)</a:t>
            </a:r>
            <a:r>
              <a:rPr lang="en" sz="900">
                <a:solidFill>
                  <a:srgbClr val="000000"/>
                </a:solidFill>
                <a:latin typeface="Arial"/>
                <a:ea typeface="Arial"/>
                <a:cs typeface="Arial"/>
                <a:sym typeface="Arial"/>
              </a:rPr>
              <a:t> - </a:t>
            </a:r>
            <a:r>
              <a:rPr lang="en" sz="900" u="sng">
                <a:solidFill>
                  <a:schemeClr val="hlink"/>
                </a:solidFill>
                <a:latin typeface="Arial"/>
                <a:ea typeface="Arial"/>
                <a:cs typeface="Arial"/>
                <a:sym typeface="Arial"/>
                <a:hlinkClick r:id="rId5"/>
              </a:rPr>
              <a:t>https://www.bleepingcomputer.com/news/security/github-accidentally-recorded-some-plaintext-passwords-in-its-internal-logs/</a:t>
            </a:r>
            <a:endParaRPr sz="900">
              <a:solidFill>
                <a:srgbClr val="000000"/>
              </a:solidFill>
              <a:latin typeface="Arial"/>
              <a:ea typeface="Arial"/>
              <a:cs typeface="Arial"/>
              <a:sym typeface="Arial"/>
            </a:endParaRPr>
          </a:p>
          <a:p>
            <a:pPr indent="0" lvl="0" marL="0" rtl="0">
              <a:spcBef>
                <a:spcPts val="1600"/>
              </a:spcBef>
              <a:spcAft>
                <a:spcPts val="0"/>
              </a:spcAft>
              <a:buNone/>
            </a:pPr>
            <a:r>
              <a:rPr lang="en" sz="900">
                <a:solidFill>
                  <a:srgbClr val="000000"/>
                </a:solidFill>
                <a:latin typeface="Arial"/>
                <a:ea typeface="Arial"/>
                <a:cs typeface="Arial"/>
                <a:sym typeface="Arial"/>
              </a:rPr>
              <a:t>GitHub says that normally, passwords are secure, as they are hashed with the bcrypt algorithm. The company blamed a bug for plaintext passwords ending up in its internal logs. Only users who've recently reset passwords were affected.</a:t>
            </a:r>
            <a:endParaRPr sz="900">
              <a:solidFill>
                <a:srgbClr val="000000"/>
              </a:solidFill>
              <a:latin typeface="Arial"/>
              <a:ea typeface="Arial"/>
              <a:cs typeface="Arial"/>
              <a:sym typeface="Arial"/>
            </a:endParaRPr>
          </a:p>
          <a:p>
            <a:pPr indent="0" lvl="0" marL="0">
              <a:spcBef>
                <a:spcPts val="1600"/>
              </a:spcBef>
              <a:spcAft>
                <a:spcPts val="1600"/>
              </a:spcAft>
              <a:buNone/>
            </a:pPr>
            <a:r>
              <a:t/>
            </a:r>
            <a:endParaRPr sz="9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Solution: Secrets Management Approach</a:t>
            </a:r>
            <a:endParaRPr/>
          </a:p>
        </p:txBody>
      </p:sp>
      <p:sp>
        <p:nvSpPr>
          <p:cNvPr id="195" name="Google Shape;195;p21"/>
          <p:cNvSpPr txBox="1"/>
          <p:nvPr>
            <p:ph idx="1" type="body"/>
          </p:nvPr>
        </p:nvSpPr>
        <p:spPr>
          <a:xfrm>
            <a:off x="819150" y="1568275"/>
            <a:ext cx="7505700" cy="278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Managing a set of different credentials, both Authorization (AuthZ) and Authentication (AUTHN) in nature that includes:</a:t>
            </a:r>
            <a:endParaRPr/>
          </a:p>
          <a:p>
            <a:pPr indent="-311150" lvl="0" marL="457200" rtl="0">
              <a:spcBef>
                <a:spcPts val="1600"/>
              </a:spcBef>
              <a:spcAft>
                <a:spcPts val="0"/>
              </a:spcAft>
              <a:buSzPts val="1300"/>
              <a:buChar char="●"/>
            </a:pPr>
            <a:r>
              <a:rPr lang="en"/>
              <a:t>DB Credentials</a:t>
            </a:r>
            <a:endParaRPr/>
          </a:p>
          <a:p>
            <a:pPr indent="-311150" lvl="0" marL="457200" rtl="0">
              <a:spcBef>
                <a:spcPts val="0"/>
              </a:spcBef>
              <a:spcAft>
                <a:spcPts val="0"/>
              </a:spcAft>
              <a:buSzPts val="1300"/>
              <a:buChar char="●"/>
            </a:pPr>
            <a:r>
              <a:rPr lang="en"/>
              <a:t>API Token</a:t>
            </a:r>
            <a:endParaRPr/>
          </a:p>
          <a:p>
            <a:pPr indent="-311150" lvl="0" marL="457200" rtl="0">
              <a:spcBef>
                <a:spcPts val="0"/>
              </a:spcBef>
              <a:spcAft>
                <a:spcPts val="0"/>
              </a:spcAft>
              <a:buSzPts val="1300"/>
              <a:buChar char="●"/>
            </a:pPr>
            <a:r>
              <a:rPr lang="en"/>
              <a:t>TLS Certificates</a:t>
            </a:r>
            <a:endParaRPr/>
          </a:p>
          <a:p>
            <a:pPr indent="-311150" lvl="0" marL="457200" rtl="0">
              <a:spcBef>
                <a:spcPts val="0"/>
              </a:spcBef>
              <a:spcAft>
                <a:spcPts val="0"/>
              </a:spcAft>
              <a:buSzPts val="1300"/>
              <a:buChar char="●"/>
            </a:pPr>
            <a:r>
              <a:rPr lang="en"/>
              <a:t>Username</a:t>
            </a:r>
            <a:r>
              <a:rPr lang="en"/>
              <a:t> and Password</a:t>
            </a:r>
            <a:endParaRPr/>
          </a:p>
          <a:p>
            <a:pPr indent="0" lvl="0" marL="0" rtl="0">
              <a:spcBef>
                <a:spcPts val="1600"/>
              </a:spcBef>
              <a:spcAft>
                <a:spcPts val="0"/>
              </a:spcAft>
              <a:buNone/>
            </a:pPr>
            <a:r>
              <a:rPr lang="en"/>
              <a:t>The result of not managing these are what is called “Secret Prawl” - the AUTHN and AUTHZ data is everywhere in the enterprise.  </a:t>
            </a:r>
            <a:r>
              <a:rPr lang="en"/>
              <a:t>Compounding, this are the questions of who is authorized to see this information, and if they did, how could we audit this access?</a:t>
            </a:r>
            <a:r>
              <a:rPr lang="en"/>
              <a:t>  Furthermore, most secret management approaches are usually static, not rotated, and not given an expiration on usage.</a:t>
            </a:r>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