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1" r:id="rId6"/>
    <p:sldId id="262" r:id="rId7"/>
    <p:sldId id="263" r:id="rId8"/>
    <p:sldId id="265" r:id="rId9"/>
    <p:sldId id="264" r:id="rId10"/>
    <p:sldId id="266"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5"/>
    <p:restoredTop sz="96197"/>
  </p:normalViewPr>
  <p:slideViewPr>
    <p:cSldViewPr snapToGrid="0">
      <p:cViewPr varScale="1">
        <p:scale>
          <a:sx n="141" d="100"/>
          <a:sy n="141" d="100"/>
        </p:scale>
        <p:origin x="4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10/4/23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62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10/4/23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26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10/4/23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34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10/4/23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34623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10/4/23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94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10/4/23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44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10/4/23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90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10/4/23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26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10/4/23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872937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10/4/23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85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10/4/23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9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10/4/23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72149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azure/aks/csi-secrets-store-driver"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55668-E3B2-46F4-C034-7FE4174A38E6}"/>
              </a:ext>
            </a:extLst>
          </p:cNvPr>
          <p:cNvSpPr>
            <a:spLocks noGrp="1"/>
          </p:cNvSpPr>
          <p:nvPr>
            <p:ph type="ctrTitle"/>
          </p:nvPr>
        </p:nvSpPr>
        <p:spPr>
          <a:xfrm>
            <a:off x="520601" y="4840264"/>
            <a:ext cx="8044280" cy="1215547"/>
          </a:xfrm>
        </p:spPr>
        <p:txBody>
          <a:bodyPr anchor="ctr">
            <a:normAutofit/>
          </a:bodyPr>
          <a:lstStyle/>
          <a:p>
            <a:r>
              <a:rPr lang="en-US" sz="3200" dirty="0"/>
              <a:t>Azure Key Vault capabilities on Azure</a:t>
            </a:r>
          </a:p>
        </p:txBody>
      </p:sp>
      <p:sp>
        <p:nvSpPr>
          <p:cNvPr id="3" name="Subtitle 2">
            <a:extLst>
              <a:ext uri="{FF2B5EF4-FFF2-40B4-BE49-F238E27FC236}">
                <a16:creationId xmlns:a16="http://schemas.microsoft.com/office/drawing/2014/main" id="{69C6632C-1272-748E-F0D1-A67B37C6A8D0}"/>
              </a:ext>
            </a:extLst>
          </p:cNvPr>
          <p:cNvSpPr>
            <a:spLocks noGrp="1"/>
          </p:cNvSpPr>
          <p:nvPr>
            <p:ph type="subTitle" idx="1"/>
          </p:nvPr>
        </p:nvSpPr>
        <p:spPr>
          <a:xfrm>
            <a:off x="9189720" y="4753342"/>
            <a:ext cx="2519973" cy="1389390"/>
          </a:xfrm>
        </p:spPr>
        <p:txBody>
          <a:bodyPr anchor="ctr">
            <a:normAutofit/>
          </a:bodyPr>
          <a:lstStyle/>
          <a:p>
            <a:r>
              <a:rPr lang="en-US"/>
              <a:t>John Dohoney, Jr</a:t>
            </a:r>
          </a:p>
          <a:p>
            <a:r>
              <a:rPr lang="en-US"/>
              <a:t>Sr. Cloud CSA</a:t>
            </a:r>
            <a:endParaRPr lang="en-US" dirty="0"/>
          </a:p>
        </p:txBody>
      </p:sp>
      <p:pic>
        <p:nvPicPr>
          <p:cNvPr id="4" name="Picture 3" descr="A blue and green swirly waves&#10;&#10;Description automatically generated with medium confidence">
            <a:extLst>
              <a:ext uri="{FF2B5EF4-FFF2-40B4-BE49-F238E27FC236}">
                <a16:creationId xmlns:a16="http://schemas.microsoft.com/office/drawing/2014/main" id="{6AEBE8FE-16C9-85B4-262E-694C40439749}"/>
              </a:ext>
            </a:extLst>
          </p:cNvPr>
          <p:cNvPicPr>
            <a:picLocks noChangeAspect="1"/>
          </p:cNvPicPr>
          <p:nvPr/>
        </p:nvPicPr>
        <p:blipFill rotWithShape="1">
          <a:blip r:embed="rId2"/>
          <a:srcRect t="22985" b="11074"/>
          <a:stretch/>
        </p:blipFill>
        <p:spPr>
          <a:xfrm>
            <a:off x="-6781" y="1"/>
            <a:ext cx="12198782" cy="4042122"/>
          </a:xfrm>
          <a:prstGeom prst="rect">
            <a:avLst/>
          </a:prstGeom>
        </p:spPr>
      </p:pic>
      <p:cxnSp>
        <p:nvCxnSpPr>
          <p:cNvPr id="11" name="Straight Connector 10">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54810C-5CC0-45D3-BD8F-C4407F92F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4610607"/>
            <a:ext cx="0" cy="1674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49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1B1B-1398-BECD-B473-5817D9DC423B}"/>
              </a:ext>
            </a:extLst>
          </p:cNvPr>
          <p:cNvSpPr>
            <a:spLocks noGrp="1"/>
          </p:cNvSpPr>
          <p:nvPr>
            <p:ph type="title"/>
          </p:nvPr>
        </p:nvSpPr>
        <p:spPr/>
        <p:txBody>
          <a:bodyPr>
            <a:normAutofit fontScale="90000"/>
          </a:bodyPr>
          <a:lstStyle/>
          <a:p>
            <a:r>
              <a:rPr lang="en-US" dirty="0"/>
              <a:t>Key Vault in Action – Development Level SDK support</a:t>
            </a:r>
          </a:p>
        </p:txBody>
      </p:sp>
      <p:sp>
        <p:nvSpPr>
          <p:cNvPr id="3" name="TextBox 2">
            <a:extLst>
              <a:ext uri="{FF2B5EF4-FFF2-40B4-BE49-F238E27FC236}">
                <a16:creationId xmlns:a16="http://schemas.microsoft.com/office/drawing/2014/main" id="{6FAD6626-9ECE-6056-7EAA-DF01375AEEA8}"/>
              </a:ext>
            </a:extLst>
          </p:cNvPr>
          <p:cNvSpPr txBox="1"/>
          <p:nvPr/>
        </p:nvSpPr>
        <p:spPr>
          <a:xfrm>
            <a:off x="702527" y="2442117"/>
            <a:ext cx="282125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Six (6) Language Level Azure Key Vault Clients</a:t>
            </a:r>
          </a:p>
          <a:p>
            <a:pPr marL="285750" indent="-285750">
              <a:buFont typeface="Arial" panose="020B0604020202020204" pitchFamily="34" charset="0"/>
              <a:buChar char="•"/>
            </a:pPr>
            <a:r>
              <a:rPr lang="en-US" dirty="0"/>
              <a:t>Similar support for Microsoft Authentication Library (MSAL)</a:t>
            </a:r>
          </a:p>
          <a:p>
            <a:endParaRPr lang="en-US" dirty="0"/>
          </a:p>
        </p:txBody>
      </p:sp>
      <p:sp>
        <p:nvSpPr>
          <p:cNvPr id="7" name="Round Diagonal Corner Rectangle 6">
            <a:extLst>
              <a:ext uri="{FF2B5EF4-FFF2-40B4-BE49-F238E27FC236}">
                <a16:creationId xmlns:a16="http://schemas.microsoft.com/office/drawing/2014/main" id="{49047B39-3408-6EE3-16FC-1EBCC2EA689C}"/>
              </a:ext>
            </a:extLst>
          </p:cNvPr>
          <p:cNvSpPr/>
          <p:nvPr/>
        </p:nvSpPr>
        <p:spPr>
          <a:xfrm>
            <a:off x="3892990" y="2018923"/>
            <a:ext cx="7559644" cy="4218915"/>
          </a:xfrm>
          <a:prstGeom prst="round2Diag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E804C2D-22DF-14A2-F502-B0ADDADEA62D}"/>
              </a:ext>
            </a:extLst>
          </p:cNvPr>
          <p:cNvPicPr>
            <a:picLocks noChangeAspect="1"/>
          </p:cNvPicPr>
          <p:nvPr/>
        </p:nvPicPr>
        <p:blipFill>
          <a:blip r:embed="rId2"/>
          <a:stretch>
            <a:fillRect/>
          </a:stretch>
        </p:blipFill>
        <p:spPr>
          <a:xfrm>
            <a:off x="4159374" y="2442117"/>
            <a:ext cx="7047257" cy="2953748"/>
          </a:xfrm>
          <a:prstGeom prst="rect">
            <a:avLst/>
          </a:prstGeom>
        </p:spPr>
      </p:pic>
    </p:spTree>
    <p:extLst>
      <p:ext uri="{BB962C8B-B14F-4D97-AF65-F5344CB8AC3E}">
        <p14:creationId xmlns:p14="http://schemas.microsoft.com/office/powerpoint/2010/main" val="77865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54FE-A96E-443E-7131-BC029F4B1BA8}"/>
              </a:ext>
            </a:extLst>
          </p:cNvPr>
          <p:cNvSpPr>
            <a:spLocks noGrp="1"/>
          </p:cNvSpPr>
          <p:nvPr>
            <p:ph type="title"/>
          </p:nvPr>
        </p:nvSpPr>
        <p:spPr/>
        <p:txBody>
          <a:bodyPr/>
          <a:lstStyle/>
          <a:p>
            <a:r>
              <a:rPr lang="en-US" dirty="0"/>
              <a:t>Demo – Azure Portal</a:t>
            </a:r>
          </a:p>
        </p:txBody>
      </p:sp>
      <p:sp>
        <p:nvSpPr>
          <p:cNvPr id="3" name="Content Placeholder 2">
            <a:extLst>
              <a:ext uri="{FF2B5EF4-FFF2-40B4-BE49-F238E27FC236}">
                <a16:creationId xmlns:a16="http://schemas.microsoft.com/office/drawing/2014/main" id="{6B195539-0080-49C4-0D47-7CDD35B7A3C8}"/>
              </a:ext>
            </a:extLst>
          </p:cNvPr>
          <p:cNvSpPr>
            <a:spLocks noGrp="1"/>
          </p:cNvSpPr>
          <p:nvPr>
            <p:ph idx="1"/>
          </p:nvPr>
        </p:nvSpPr>
        <p:spPr>
          <a:xfrm>
            <a:off x="571500" y="2075688"/>
            <a:ext cx="6665324" cy="3910987"/>
          </a:xfrm>
        </p:spPr>
        <p:txBody>
          <a:bodyPr>
            <a:normAutofit lnSpcReduction="10000"/>
          </a:bodyPr>
          <a:lstStyle/>
          <a:p>
            <a:pPr algn="l">
              <a:buFont typeface="+mj-lt"/>
              <a:buAutoNum type="arabicPeriod"/>
            </a:pPr>
            <a:r>
              <a:rPr lang="en-US" b="1" i="0" dirty="0">
                <a:solidFill>
                  <a:srgbClr val="404040"/>
                </a:solidFill>
                <a:effectLst/>
                <a:latin typeface="Muli"/>
              </a:rPr>
              <a:t>Add a Secret:</a:t>
            </a:r>
            <a:r>
              <a:rPr lang="en-US" b="0" i="0" dirty="0">
                <a:solidFill>
                  <a:srgbClr val="404040"/>
                </a:solidFill>
                <a:effectLst/>
                <a:latin typeface="Muli"/>
              </a:rPr>
              <a:t> To add a secret, click on the “Secrets” tab in your Key Vault instance and click on the “+ Generate/Import” button. You can then provide a name and value for your secret and choose the secret type. You can also configure the secret’s activation and expiration dates and define who can access the secret.</a:t>
            </a:r>
          </a:p>
          <a:p>
            <a:pPr algn="l">
              <a:buFont typeface="+mj-lt"/>
              <a:buAutoNum type="arabicPeriod"/>
            </a:pPr>
            <a:r>
              <a:rPr lang="en-US" b="1" i="0" dirty="0">
                <a:solidFill>
                  <a:srgbClr val="404040"/>
                </a:solidFill>
                <a:effectLst/>
                <a:latin typeface="Muli"/>
              </a:rPr>
              <a:t>Add a Key:</a:t>
            </a:r>
            <a:r>
              <a:rPr lang="en-US" b="0" i="0" dirty="0">
                <a:solidFill>
                  <a:srgbClr val="404040"/>
                </a:solidFill>
                <a:effectLst/>
                <a:latin typeface="Muli"/>
              </a:rPr>
              <a:t> To add a key, click on the “Keys” tab in your Key Vault instance and click on the “+ Generate/Import” button. You can then choose the key type and provide a name for your key. You can also configure the key’s activation and expiration dates, and define who can access the key.</a:t>
            </a:r>
          </a:p>
          <a:p>
            <a:pPr marL="0" indent="0">
              <a:buNone/>
            </a:pPr>
            <a:endParaRPr lang="en-US" dirty="0"/>
          </a:p>
        </p:txBody>
      </p:sp>
    </p:spTree>
    <p:extLst>
      <p:ext uri="{BB962C8B-B14F-4D97-AF65-F5344CB8AC3E}">
        <p14:creationId xmlns:p14="http://schemas.microsoft.com/office/powerpoint/2010/main" val="401777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85B1-3E9B-3F84-57AF-2AF88D6447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ACF167-73D8-DE6A-BAF4-3B1EA2BD7A10}"/>
              </a:ext>
            </a:extLst>
          </p:cNvPr>
          <p:cNvSpPr>
            <a:spLocks noGrp="1"/>
          </p:cNvSpPr>
          <p:nvPr>
            <p:ph idx="1"/>
          </p:nvPr>
        </p:nvSpPr>
        <p:spPr/>
        <p:txBody>
          <a:bodyPr/>
          <a:lstStyle/>
          <a:p>
            <a:r>
              <a:rPr lang="en-US" dirty="0"/>
              <a:t>Update on Blue Yonder Azure Key Vault Requirements</a:t>
            </a:r>
          </a:p>
          <a:p>
            <a:r>
              <a:rPr lang="en-US" dirty="0"/>
              <a:t>Feedback on Vault Pricing</a:t>
            </a:r>
          </a:p>
          <a:p>
            <a:r>
              <a:rPr lang="en-US" dirty="0"/>
              <a:t>Key Vault Capabilities</a:t>
            </a:r>
          </a:p>
          <a:p>
            <a:r>
              <a:rPr lang="en-US" dirty="0"/>
              <a:t>Key Vault in Action</a:t>
            </a:r>
          </a:p>
          <a:p>
            <a:pPr lvl="1"/>
            <a:r>
              <a:rPr lang="en-US" dirty="0"/>
              <a:t>Demo</a:t>
            </a:r>
          </a:p>
          <a:p>
            <a:r>
              <a:rPr lang="en-US" dirty="0"/>
              <a:t>Questions</a:t>
            </a:r>
          </a:p>
          <a:p>
            <a:endParaRPr lang="en-US" dirty="0"/>
          </a:p>
        </p:txBody>
      </p:sp>
    </p:spTree>
    <p:extLst>
      <p:ext uri="{BB962C8B-B14F-4D97-AF65-F5344CB8AC3E}">
        <p14:creationId xmlns:p14="http://schemas.microsoft.com/office/powerpoint/2010/main" val="108049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5E90-342E-3C92-B853-2001862F3841}"/>
              </a:ext>
            </a:extLst>
          </p:cNvPr>
          <p:cNvSpPr>
            <a:spLocks noGrp="1"/>
          </p:cNvSpPr>
          <p:nvPr>
            <p:ph type="title"/>
          </p:nvPr>
        </p:nvSpPr>
        <p:spPr/>
        <p:txBody>
          <a:bodyPr/>
          <a:lstStyle/>
          <a:p>
            <a:r>
              <a:rPr lang="en-US" dirty="0"/>
              <a:t>Azure Key vault capabilities</a:t>
            </a:r>
          </a:p>
        </p:txBody>
      </p:sp>
      <p:sp>
        <p:nvSpPr>
          <p:cNvPr id="3" name="Content Placeholder 2">
            <a:extLst>
              <a:ext uri="{FF2B5EF4-FFF2-40B4-BE49-F238E27FC236}">
                <a16:creationId xmlns:a16="http://schemas.microsoft.com/office/drawing/2014/main" id="{CB1ECF35-81AD-D751-6C4B-20A95F6B81DE}"/>
              </a:ext>
            </a:extLst>
          </p:cNvPr>
          <p:cNvSpPr>
            <a:spLocks noGrp="1"/>
          </p:cNvSpPr>
          <p:nvPr>
            <p:ph idx="1"/>
          </p:nvPr>
        </p:nvSpPr>
        <p:spPr>
          <a:xfrm>
            <a:off x="571499" y="2075688"/>
            <a:ext cx="6671273" cy="3910987"/>
          </a:xfrm>
        </p:spPr>
        <p:txBody>
          <a:bodyPr/>
          <a:lstStyle/>
          <a:p>
            <a:pPr algn="l">
              <a:buFont typeface="Arial" panose="020B0604020202020204" pitchFamily="34" charset="0"/>
              <a:buChar char="•"/>
            </a:pPr>
            <a:r>
              <a:rPr lang="en-US" b="0" i="0" dirty="0">
                <a:solidFill>
                  <a:srgbClr val="404040"/>
                </a:solidFill>
                <a:effectLst/>
                <a:latin typeface="Muli"/>
              </a:rPr>
              <a:t>Securely store and manage cryptographic keys, secrets, and certificates.</a:t>
            </a:r>
          </a:p>
          <a:p>
            <a:pPr algn="l">
              <a:buFont typeface="Arial" panose="020B0604020202020204" pitchFamily="34" charset="0"/>
              <a:buChar char="•"/>
            </a:pPr>
            <a:r>
              <a:rPr lang="en-US" b="0" i="0" dirty="0">
                <a:solidFill>
                  <a:srgbClr val="404040"/>
                </a:solidFill>
                <a:effectLst/>
                <a:latin typeface="Muli"/>
              </a:rPr>
              <a:t>Control access to keys, secrets, and certificates using granular access policies.</a:t>
            </a:r>
          </a:p>
          <a:p>
            <a:pPr algn="l">
              <a:buFont typeface="Arial" panose="020B0604020202020204" pitchFamily="34" charset="0"/>
              <a:buChar char="•"/>
            </a:pPr>
            <a:r>
              <a:rPr lang="en-US" b="0" i="0" dirty="0">
                <a:solidFill>
                  <a:srgbClr val="404040"/>
                </a:solidFill>
                <a:effectLst/>
                <a:latin typeface="Muli"/>
              </a:rPr>
              <a:t>Audit access and usage of keys, secrets, and certificates.</a:t>
            </a:r>
          </a:p>
          <a:p>
            <a:pPr algn="l">
              <a:buFont typeface="Arial" panose="020B0604020202020204" pitchFamily="34" charset="0"/>
              <a:buChar char="•"/>
            </a:pPr>
            <a:r>
              <a:rPr lang="en-US" b="0" i="0" dirty="0">
                <a:solidFill>
                  <a:srgbClr val="404040"/>
                </a:solidFill>
                <a:effectLst/>
                <a:latin typeface="Muli"/>
              </a:rPr>
              <a:t>Integrate with other Azure services and applications to provide secure access to cryptographic materials.</a:t>
            </a:r>
          </a:p>
        </p:txBody>
      </p:sp>
      <p:pic>
        <p:nvPicPr>
          <p:cNvPr id="4" name="Picture 3">
            <a:extLst>
              <a:ext uri="{FF2B5EF4-FFF2-40B4-BE49-F238E27FC236}">
                <a16:creationId xmlns:a16="http://schemas.microsoft.com/office/drawing/2014/main" id="{A5862E91-F1AE-3984-FF45-0E267FCEC25B}"/>
              </a:ext>
            </a:extLst>
          </p:cNvPr>
          <p:cNvPicPr>
            <a:picLocks noChangeAspect="1"/>
          </p:cNvPicPr>
          <p:nvPr/>
        </p:nvPicPr>
        <p:blipFill>
          <a:blip r:embed="rId2"/>
          <a:stretch>
            <a:fillRect/>
          </a:stretch>
        </p:blipFill>
        <p:spPr>
          <a:xfrm>
            <a:off x="7242772" y="2209044"/>
            <a:ext cx="4253826" cy="3332681"/>
          </a:xfrm>
          <a:prstGeom prst="rect">
            <a:avLst/>
          </a:prstGeom>
        </p:spPr>
      </p:pic>
    </p:spTree>
    <p:extLst>
      <p:ext uri="{BB962C8B-B14F-4D97-AF65-F5344CB8AC3E}">
        <p14:creationId xmlns:p14="http://schemas.microsoft.com/office/powerpoint/2010/main" val="1889681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D1C9-0413-192A-CBFB-AFF8205506D9}"/>
              </a:ext>
            </a:extLst>
          </p:cNvPr>
          <p:cNvSpPr>
            <a:spLocks noGrp="1"/>
          </p:cNvSpPr>
          <p:nvPr>
            <p:ph type="title"/>
          </p:nvPr>
        </p:nvSpPr>
        <p:spPr/>
        <p:txBody>
          <a:bodyPr/>
          <a:lstStyle/>
          <a:p>
            <a:r>
              <a:rPr lang="en-US" dirty="0"/>
              <a:t>Azure Key Vault – Best Practices</a:t>
            </a:r>
          </a:p>
        </p:txBody>
      </p:sp>
      <p:sp>
        <p:nvSpPr>
          <p:cNvPr id="3" name="Content Placeholder 2">
            <a:extLst>
              <a:ext uri="{FF2B5EF4-FFF2-40B4-BE49-F238E27FC236}">
                <a16:creationId xmlns:a16="http://schemas.microsoft.com/office/drawing/2014/main" id="{B69E61ED-B89C-F9F3-7054-2533E7776C47}"/>
              </a:ext>
            </a:extLst>
          </p:cNvPr>
          <p:cNvSpPr>
            <a:spLocks noGrp="1"/>
          </p:cNvSpPr>
          <p:nvPr>
            <p:ph idx="1"/>
          </p:nvPr>
        </p:nvSpPr>
        <p:spPr/>
        <p:txBody>
          <a:bodyPr>
            <a:normAutofit fontScale="55000" lnSpcReduction="20000"/>
          </a:bodyPr>
          <a:lstStyle/>
          <a:p>
            <a:pPr algn="l">
              <a:buFont typeface="+mj-lt"/>
              <a:buAutoNum type="arabicPeriod"/>
            </a:pPr>
            <a:r>
              <a:rPr lang="en-US" b="1" i="0" dirty="0">
                <a:solidFill>
                  <a:srgbClr val="404040"/>
                </a:solidFill>
                <a:effectLst/>
                <a:latin typeface="Muli"/>
              </a:rPr>
              <a:t>Use Role-Based Access Control (RBAC)</a:t>
            </a:r>
            <a:r>
              <a:rPr lang="en-US" b="0" i="0" dirty="0">
                <a:solidFill>
                  <a:srgbClr val="404040"/>
                </a:solidFill>
                <a:effectLst/>
                <a:latin typeface="Muli"/>
              </a:rPr>
              <a:t> – Use Azure RBAC to control access to the Key Vault resources. This ensures that only authorized users or services have access to secrets and keys. You can assign permissions at the Key Vault level or at the secret and key level.</a:t>
            </a:r>
          </a:p>
          <a:p>
            <a:pPr algn="l">
              <a:buFont typeface="+mj-lt"/>
              <a:buAutoNum type="arabicPeriod"/>
            </a:pPr>
            <a:r>
              <a:rPr lang="en-US" b="1" i="0" dirty="0">
                <a:solidFill>
                  <a:srgbClr val="404040"/>
                </a:solidFill>
                <a:effectLst/>
                <a:latin typeface="Muli"/>
              </a:rPr>
              <a:t>Limit Access to Secrets and Keys</a:t>
            </a:r>
            <a:r>
              <a:rPr lang="en-US" b="0" i="0" dirty="0">
                <a:solidFill>
                  <a:srgbClr val="404040"/>
                </a:solidFill>
                <a:effectLst/>
                <a:latin typeface="Muli"/>
              </a:rPr>
              <a:t> – Only grant access to secrets and keys to users or services that need it. This reduces the risk of accidental exposure or misuse of secrets and keys. Use Azure Key Vault’s access policies to control who can manage and access secrets and keys.</a:t>
            </a:r>
          </a:p>
          <a:p>
            <a:pPr algn="l">
              <a:buFont typeface="+mj-lt"/>
              <a:buAutoNum type="arabicPeriod"/>
            </a:pPr>
            <a:r>
              <a:rPr lang="en-US" b="1" i="0" dirty="0">
                <a:solidFill>
                  <a:srgbClr val="404040"/>
                </a:solidFill>
                <a:effectLst/>
                <a:latin typeface="Muli"/>
              </a:rPr>
              <a:t>Use Azure Private Endpoints</a:t>
            </a:r>
            <a:r>
              <a:rPr lang="en-US" b="0" i="0" dirty="0">
                <a:solidFill>
                  <a:srgbClr val="404040"/>
                </a:solidFill>
                <a:effectLst/>
                <a:latin typeface="Muli"/>
              </a:rPr>
              <a:t> – Use Azure Private Endpoints to access Key Vault securely over a private connection. This reduces the exposure of the Key Vault to the public internet and improves the security of your application.</a:t>
            </a:r>
          </a:p>
          <a:p>
            <a:pPr algn="l">
              <a:buFont typeface="+mj-lt"/>
              <a:buAutoNum type="arabicPeriod"/>
            </a:pPr>
            <a:r>
              <a:rPr lang="en-US" b="1" i="0" dirty="0">
                <a:solidFill>
                  <a:srgbClr val="404040"/>
                </a:solidFill>
                <a:effectLst/>
                <a:latin typeface="Muli"/>
              </a:rPr>
              <a:t>Monitor Access to Secrets and Keys</a:t>
            </a:r>
            <a:r>
              <a:rPr lang="en-US" b="0" i="0" dirty="0">
                <a:solidFill>
                  <a:srgbClr val="404040"/>
                </a:solidFill>
                <a:effectLst/>
                <a:latin typeface="Muli"/>
              </a:rPr>
              <a:t> – Monitor access to your secrets and keys to detect any unauthorized access. Azure Key Vault provides detailed logging and monitoring capabilities that enable you to track access to secrets and keys.</a:t>
            </a:r>
          </a:p>
          <a:p>
            <a:pPr algn="l">
              <a:buFont typeface="+mj-lt"/>
              <a:buAutoNum type="arabicPeriod"/>
            </a:pPr>
            <a:r>
              <a:rPr lang="en-US" b="1" i="0" dirty="0">
                <a:solidFill>
                  <a:srgbClr val="404040"/>
                </a:solidFill>
                <a:effectLst/>
                <a:latin typeface="Muli"/>
              </a:rPr>
              <a:t>Rotate Keys Regularly</a:t>
            </a:r>
            <a:r>
              <a:rPr lang="en-US" b="0" i="0" dirty="0">
                <a:solidFill>
                  <a:srgbClr val="404040"/>
                </a:solidFill>
                <a:effectLst/>
                <a:latin typeface="Muli"/>
              </a:rPr>
              <a:t> – Rotate keys regularly to reduce the risk of exposure in case of a breach. Azure Key Vault provides automated key rotation capabilities for some key types.</a:t>
            </a:r>
          </a:p>
          <a:p>
            <a:pPr algn="l">
              <a:buFont typeface="+mj-lt"/>
              <a:buAutoNum type="arabicPeriod"/>
            </a:pPr>
            <a:r>
              <a:rPr lang="en-US" b="1" i="0" dirty="0">
                <a:solidFill>
                  <a:srgbClr val="404040"/>
                </a:solidFill>
                <a:effectLst/>
                <a:latin typeface="Muli"/>
              </a:rPr>
              <a:t>Enable Soft Delete</a:t>
            </a:r>
            <a:r>
              <a:rPr lang="en-US" b="0" i="0" dirty="0">
                <a:solidFill>
                  <a:srgbClr val="404040"/>
                </a:solidFill>
                <a:effectLst/>
                <a:latin typeface="Muli"/>
              </a:rPr>
              <a:t> – Enable soft delete for Key Vault objects such as keys and secrets. This ensures that you can recover deleted objects in case of accidental deletion or malicious activity.</a:t>
            </a:r>
          </a:p>
          <a:p>
            <a:pPr algn="l">
              <a:buFont typeface="+mj-lt"/>
              <a:buAutoNum type="arabicPeriod"/>
            </a:pPr>
            <a:r>
              <a:rPr lang="en-US" b="1" i="0" dirty="0">
                <a:solidFill>
                  <a:srgbClr val="404040"/>
                </a:solidFill>
                <a:effectLst/>
                <a:latin typeface="Muli"/>
              </a:rPr>
              <a:t>Use Managed Identities</a:t>
            </a:r>
            <a:r>
              <a:rPr lang="en-US" b="0" i="0" dirty="0">
                <a:solidFill>
                  <a:srgbClr val="404040"/>
                </a:solidFill>
                <a:effectLst/>
                <a:latin typeface="Muli"/>
              </a:rPr>
              <a:t> – Use Azure Managed Identities to access Key Vault from your Azure services. This eliminates the need for managing credentials or storing secrets in your application code.</a:t>
            </a:r>
          </a:p>
          <a:p>
            <a:pPr algn="l">
              <a:buFont typeface="+mj-lt"/>
              <a:buAutoNum type="arabicPeriod"/>
            </a:pPr>
            <a:r>
              <a:rPr lang="en-US" b="1" i="0" dirty="0">
                <a:solidFill>
                  <a:srgbClr val="404040"/>
                </a:solidFill>
                <a:effectLst/>
                <a:latin typeface="Muli"/>
              </a:rPr>
              <a:t>Enable Azure Key Vault Firewall</a:t>
            </a:r>
            <a:r>
              <a:rPr lang="en-US" b="0" i="0" dirty="0">
                <a:solidFill>
                  <a:srgbClr val="404040"/>
                </a:solidFill>
                <a:effectLst/>
                <a:latin typeface="Muli"/>
              </a:rPr>
              <a:t> – Use Azure Key Vault Firewall to restrict access to your Key Vault resources to a specific set of IP addresses or Azure Virtual Networks.</a:t>
            </a:r>
          </a:p>
          <a:p>
            <a:pPr algn="l">
              <a:buFont typeface="+mj-lt"/>
              <a:buAutoNum type="arabicPeriod"/>
            </a:pPr>
            <a:r>
              <a:rPr lang="en-US" b="1" i="0" dirty="0">
                <a:solidFill>
                  <a:srgbClr val="404040"/>
                </a:solidFill>
                <a:effectLst/>
                <a:latin typeface="Muli"/>
              </a:rPr>
              <a:t>Use Azure Policy</a:t>
            </a:r>
            <a:r>
              <a:rPr lang="en-US" b="0" i="0" dirty="0">
                <a:solidFill>
                  <a:srgbClr val="404040"/>
                </a:solidFill>
                <a:effectLst/>
                <a:latin typeface="Muli"/>
              </a:rPr>
              <a:t> – Use Azure Policy to enforce compliance and security policies for your Key Vault resources. This ensures that your Key Vault configuration is consistent and compliant with industry standards.</a:t>
            </a:r>
          </a:p>
        </p:txBody>
      </p:sp>
    </p:spTree>
    <p:extLst>
      <p:ext uri="{BB962C8B-B14F-4D97-AF65-F5344CB8AC3E}">
        <p14:creationId xmlns:p14="http://schemas.microsoft.com/office/powerpoint/2010/main" val="82537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0627-6327-5842-CCE4-D3FA7ED3DC35}"/>
              </a:ext>
            </a:extLst>
          </p:cNvPr>
          <p:cNvSpPr>
            <a:spLocks noGrp="1"/>
          </p:cNvSpPr>
          <p:nvPr>
            <p:ph type="title"/>
          </p:nvPr>
        </p:nvSpPr>
        <p:spPr/>
        <p:txBody>
          <a:bodyPr/>
          <a:lstStyle/>
          <a:p>
            <a:r>
              <a:rPr lang="en-US" dirty="0"/>
              <a:t>Security Granularity with RBAC </a:t>
            </a:r>
          </a:p>
        </p:txBody>
      </p:sp>
      <p:pic>
        <p:nvPicPr>
          <p:cNvPr id="4" name="Content Placeholder 3">
            <a:extLst>
              <a:ext uri="{FF2B5EF4-FFF2-40B4-BE49-F238E27FC236}">
                <a16:creationId xmlns:a16="http://schemas.microsoft.com/office/drawing/2014/main" id="{1F48B79A-77C4-2BD4-2A67-171C576FE480}"/>
              </a:ext>
            </a:extLst>
          </p:cNvPr>
          <p:cNvPicPr>
            <a:picLocks noGrp="1" noChangeAspect="1"/>
          </p:cNvPicPr>
          <p:nvPr>
            <p:ph idx="1"/>
          </p:nvPr>
        </p:nvPicPr>
        <p:blipFill>
          <a:blip r:embed="rId2"/>
          <a:stretch>
            <a:fillRect/>
          </a:stretch>
        </p:blipFill>
        <p:spPr>
          <a:xfrm>
            <a:off x="7195619" y="2298849"/>
            <a:ext cx="3644900" cy="3429000"/>
          </a:xfrm>
          <a:prstGeom prst="rect">
            <a:avLst/>
          </a:prstGeom>
        </p:spPr>
      </p:pic>
      <p:sp>
        <p:nvSpPr>
          <p:cNvPr id="3" name="TextBox 2">
            <a:extLst>
              <a:ext uri="{FF2B5EF4-FFF2-40B4-BE49-F238E27FC236}">
                <a16:creationId xmlns:a16="http://schemas.microsoft.com/office/drawing/2014/main" id="{F3425494-A6FF-05AF-46DE-C94F05007137}"/>
              </a:ext>
            </a:extLst>
          </p:cNvPr>
          <p:cNvSpPr txBox="1"/>
          <p:nvPr/>
        </p:nvSpPr>
        <p:spPr>
          <a:xfrm>
            <a:off x="805758" y="2298849"/>
            <a:ext cx="5640309" cy="2585323"/>
          </a:xfrm>
          <a:prstGeom prst="rect">
            <a:avLst/>
          </a:prstGeom>
          <a:noFill/>
        </p:spPr>
        <p:txBody>
          <a:bodyPr wrap="square" rtlCol="0">
            <a:spAutoFit/>
          </a:bodyPr>
          <a:lstStyle/>
          <a:p>
            <a:r>
              <a:rPr lang="en-US" dirty="0"/>
              <a:t>Big Ideas</a:t>
            </a:r>
          </a:p>
          <a:p>
            <a:endParaRPr lang="en-US" dirty="0"/>
          </a:p>
          <a:p>
            <a:pPr marL="342900" indent="-342900">
              <a:buAutoNum type="arabicPeriod"/>
            </a:pPr>
            <a:r>
              <a:rPr lang="en-US" dirty="0"/>
              <a:t>Limit the scope of access when creating access for service principals</a:t>
            </a:r>
          </a:p>
          <a:p>
            <a:pPr marL="800100" lvl="1" indent="-342900">
              <a:buAutoNum type="arabicPeriod"/>
            </a:pPr>
            <a:r>
              <a:rPr lang="en-US" dirty="0"/>
              <a:t>Scope can be limited to the resource itself</a:t>
            </a:r>
          </a:p>
          <a:p>
            <a:pPr marL="800100" lvl="1" indent="-342900">
              <a:buAutoNum type="arabicPeriod"/>
            </a:pPr>
            <a:r>
              <a:rPr lang="en-US" dirty="0"/>
              <a:t>Many assign the scope to the Resource group, then assign very specific Azure Roles that preclude access to other resources in the group</a:t>
            </a:r>
          </a:p>
        </p:txBody>
      </p:sp>
    </p:spTree>
    <p:extLst>
      <p:ext uri="{BB962C8B-B14F-4D97-AF65-F5344CB8AC3E}">
        <p14:creationId xmlns:p14="http://schemas.microsoft.com/office/powerpoint/2010/main" val="295746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6A9E-91A7-DB07-DE81-58D904D31A30}"/>
              </a:ext>
            </a:extLst>
          </p:cNvPr>
          <p:cNvSpPr>
            <a:spLocks noGrp="1"/>
          </p:cNvSpPr>
          <p:nvPr>
            <p:ph type="title"/>
          </p:nvPr>
        </p:nvSpPr>
        <p:spPr/>
        <p:txBody>
          <a:bodyPr>
            <a:normAutofit fontScale="90000"/>
          </a:bodyPr>
          <a:lstStyle/>
          <a:p>
            <a:r>
              <a:rPr lang="en-US" dirty="0"/>
              <a:t>Key Vault access with Users and Managed Identities</a:t>
            </a:r>
          </a:p>
        </p:txBody>
      </p:sp>
      <p:sp>
        <p:nvSpPr>
          <p:cNvPr id="3" name="TextBox 2">
            <a:extLst>
              <a:ext uri="{FF2B5EF4-FFF2-40B4-BE49-F238E27FC236}">
                <a16:creationId xmlns:a16="http://schemas.microsoft.com/office/drawing/2014/main" id="{F15773D3-C8F7-6261-A5F0-AFA5880210C3}"/>
              </a:ext>
            </a:extLst>
          </p:cNvPr>
          <p:cNvSpPr txBox="1"/>
          <p:nvPr/>
        </p:nvSpPr>
        <p:spPr>
          <a:xfrm>
            <a:off x="571500" y="2075693"/>
            <a:ext cx="534041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Every Azure Resource has “Access Control”</a:t>
            </a:r>
          </a:p>
          <a:p>
            <a:pPr marL="285750" indent="-285750">
              <a:buFont typeface="Arial" panose="020B0604020202020204" pitchFamily="34" charset="0"/>
              <a:buChar char="•"/>
            </a:pPr>
            <a:r>
              <a:rPr lang="en-US" dirty="0"/>
              <a:t>Roles can be granted to users, groups and Managed Identities</a:t>
            </a:r>
          </a:p>
          <a:p>
            <a:pPr marL="285750" indent="-285750">
              <a:buFont typeface="Arial" panose="020B0604020202020204" pitchFamily="34" charset="0"/>
              <a:buChar char="•"/>
            </a:pPr>
            <a:r>
              <a:rPr lang="en-US" dirty="0"/>
              <a:t>Managed Identities, when granted access by the resource in question requires no further authentication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Key Vaults have very specific “Access Policies” that can be assigned to Service Principals “Applications” or Users</a:t>
            </a:r>
          </a:p>
        </p:txBody>
      </p:sp>
      <p:pic>
        <p:nvPicPr>
          <p:cNvPr id="7" name="Picture 6">
            <a:extLst>
              <a:ext uri="{FF2B5EF4-FFF2-40B4-BE49-F238E27FC236}">
                <a16:creationId xmlns:a16="http://schemas.microsoft.com/office/drawing/2014/main" id="{8C75702E-5644-CEB5-1F35-1F67CB344F41}"/>
              </a:ext>
            </a:extLst>
          </p:cNvPr>
          <p:cNvPicPr>
            <a:picLocks noChangeAspect="1"/>
          </p:cNvPicPr>
          <p:nvPr/>
        </p:nvPicPr>
        <p:blipFill>
          <a:blip r:embed="rId2"/>
          <a:stretch>
            <a:fillRect/>
          </a:stretch>
        </p:blipFill>
        <p:spPr>
          <a:xfrm>
            <a:off x="6096000" y="2075693"/>
            <a:ext cx="5696863" cy="2227891"/>
          </a:xfrm>
          <a:prstGeom prst="rect">
            <a:avLst/>
          </a:prstGeom>
        </p:spPr>
      </p:pic>
      <p:pic>
        <p:nvPicPr>
          <p:cNvPr id="8" name="Picture 7">
            <a:extLst>
              <a:ext uri="{FF2B5EF4-FFF2-40B4-BE49-F238E27FC236}">
                <a16:creationId xmlns:a16="http://schemas.microsoft.com/office/drawing/2014/main" id="{6139A9BE-2931-2B53-EF36-74C92AFE1BA0}"/>
              </a:ext>
            </a:extLst>
          </p:cNvPr>
          <p:cNvPicPr>
            <a:picLocks noChangeAspect="1"/>
          </p:cNvPicPr>
          <p:nvPr/>
        </p:nvPicPr>
        <p:blipFill>
          <a:blip r:embed="rId3"/>
          <a:stretch>
            <a:fillRect/>
          </a:stretch>
        </p:blipFill>
        <p:spPr>
          <a:xfrm>
            <a:off x="6095999" y="4576389"/>
            <a:ext cx="5696863" cy="1599012"/>
          </a:xfrm>
          <a:prstGeom prst="rect">
            <a:avLst/>
          </a:prstGeom>
        </p:spPr>
      </p:pic>
    </p:spTree>
    <p:extLst>
      <p:ext uri="{BB962C8B-B14F-4D97-AF65-F5344CB8AC3E}">
        <p14:creationId xmlns:p14="http://schemas.microsoft.com/office/powerpoint/2010/main" val="333780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1B1B-1398-BECD-B473-5817D9DC423B}"/>
              </a:ext>
            </a:extLst>
          </p:cNvPr>
          <p:cNvSpPr>
            <a:spLocks noGrp="1"/>
          </p:cNvSpPr>
          <p:nvPr>
            <p:ph type="title"/>
          </p:nvPr>
        </p:nvSpPr>
        <p:spPr/>
        <p:txBody>
          <a:bodyPr>
            <a:normAutofit fontScale="90000"/>
          </a:bodyPr>
          <a:lstStyle/>
          <a:p>
            <a:r>
              <a:rPr lang="en-US" dirty="0"/>
              <a:t>Key Vault in Action – Provide Secrets in CI/CD Operations</a:t>
            </a:r>
          </a:p>
        </p:txBody>
      </p:sp>
      <p:pic>
        <p:nvPicPr>
          <p:cNvPr id="6" name="Picture 5">
            <a:extLst>
              <a:ext uri="{FF2B5EF4-FFF2-40B4-BE49-F238E27FC236}">
                <a16:creationId xmlns:a16="http://schemas.microsoft.com/office/drawing/2014/main" id="{E3B9178C-EEA6-28BA-DCC5-D24F1E09F2FD}"/>
              </a:ext>
            </a:extLst>
          </p:cNvPr>
          <p:cNvPicPr>
            <a:picLocks noChangeAspect="1"/>
          </p:cNvPicPr>
          <p:nvPr/>
        </p:nvPicPr>
        <p:blipFill>
          <a:blip r:embed="rId2"/>
          <a:stretch>
            <a:fillRect/>
          </a:stretch>
        </p:blipFill>
        <p:spPr>
          <a:xfrm>
            <a:off x="3848100" y="2540715"/>
            <a:ext cx="7772400" cy="2640623"/>
          </a:xfrm>
          <a:prstGeom prst="rect">
            <a:avLst/>
          </a:prstGeom>
        </p:spPr>
      </p:pic>
      <p:sp>
        <p:nvSpPr>
          <p:cNvPr id="3" name="TextBox 2">
            <a:extLst>
              <a:ext uri="{FF2B5EF4-FFF2-40B4-BE49-F238E27FC236}">
                <a16:creationId xmlns:a16="http://schemas.microsoft.com/office/drawing/2014/main" id="{6FAD6626-9ECE-6056-7EAA-DF01375AEEA8}"/>
              </a:ext>
            </a:extLst>
          </p:cNvPr>
          <p:cNvSpPr txBox="1"/>
          <p:nvPr/>
        </p:nvSpPr>
        <p:spPr>
          <a:xfrm>
            <a:off x="702527" y="2442117"/>
            <a:ext cx="282125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Secrets/Keys/Certs can be accessed as part of CI/CD operations with:</a:t>
            </a:r>
          </a:p>
          <a:p>
            <a:pPr marL="742950" lvl="1" indent="-285750">
              <a:buFont typeface="Arial" panose="020B0604020202020204" pitchFamily="34" charset="0"/>
              <a:buChar char="•"/>
            </a:pPr>
            <a:r>
              <a:rPr lang="en-US" dirty="0" err="1"/>
              <a:t>Github</a:t>
            </a:r>
            <a:r>
              <a:rPr lang="en-US" dirty="0"/>
              <a:t> Actions</a:t>
            </a:r>
          </a:p>
          <a:p>
            <a:pPr marL="742950" lvl="1" indent="-285750">
              <a:buFont typeface="Arial" panose="020B0604020202020204" pitchFamily="34" charset="0"/>
              <a:buChar char="•"/>
            </a:pPr>
            <a:r>
              <a:rPr lang="en-US" dirty="0" err="1"/>
              <a:t>AzDo</a:t>
            </a:r>
            <a:r>
              <a:rPr lang="en-US" dirty="0"/>
              <a:t> Pipelines</a:t>
            </a:r>
          </a:p>
          <a:p>
            <a:endParaRPr lang="en-US" dirty="0"/>
          </a:p>
        </p:txBody>
      </p:sp>
    </p:spTree>
    <p:extLst>
      <p:ext uri="{BB962C8B-B14F-4D97-AF65-F5344CB8AC3E}">
        <p14:creationId xmlns:p14="http://schemas.microsoft.com/office/powerpoint/2010/main" val="378837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1B1B-1398-BECD-B473-5817D9DC423B}"/>
              </a:ext>
            </a:extLst>
          </p:cNvPr>
          <p:cNvSpPr>
            <a:spLocks noGrp="1"/>
          </p:cNvSpPr>
          <p:nvPr>
            <p:ph type="title"/>
          </p:nvPr>
        </p:nvSpPr>
        <p:spPr/>
        <p:txBody>
          <a:bodyPr>
            <a:normAutofit fontScale="90000"/>
          </a:bodyPr>
          <a:lstStyle/>
          <a:p>
            <a:r>
              <a:rPr lang="en-US" dirty="0"/>
              <a:t>Key Vault in Action – Provide Secrets in CI/CD Operations</a:t>
            </a:r>
          </a:p>
        </p:txBody>
      </p:sp>
      <p:sp>
        <p:nvSpPr>
          <p:cNvPr id="3" name="TextBox 2">
            <a:extLst>
              <a:ext uri="{FF2B5EF4-FFF2-40B4-BE49-F238E27FC236}">
                <a16:creationId xmlns:a16="http://schemas.microsoft.com/office/drawing/2014/main" id="{6FAD6626-9ECE-6056-7EAA-DF01375AEEA8}"/>
              </a:ext>
            </a:extLst>
          </p:cNvPr>
          <p:cNvSpPr txBox="1"/>
          <p:nvPr/>
        </p:nvSpPr>
        <p:spPr>
          <a:xfrm>
            <a:off x="702527" y="2442117"/>
            <a:ext cx="282125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Sample GitHub Actions secret access for database configuration in an Application Deployment</a:t>
            </a:r>
          </a:p>
          <a:p>
            <a:endParaRPr lang="en-US" dirty="0"/>
          </a:p>
        </p:txBody>
      </p:sp>
      <p:sp>
        <p:nvSpPr>
          <p:cNvPr id="7" name="Round Diagonal Corner Rectangle 6">
            <a:extLst>
              <a:ext uri="{FF2B5EF4-FFF2-40B4-BE49-F238E27FC236}">
                <a16:creationId xmlns:a16="http://schemas.microsoft.com/office/drawing/2014/main" id="{49047B39-3408-6EE3-16FC-1EBCC2EA689C}"/>
              </a:ext>
            </a:extLst>
          </p:cNvPr>
          <p:cNvSpPr/>
          <p:nvPr/>
        </p:nvSpPr>
        <p:spPr>
          <a:xfrm>
            <a:off x="3892990" y="2018923"/>
            <a:ext cx="7559644" cy="4218915"/>
          </a:xfrm>
          <a:prstGeom prst="round2Diag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0F4411E-A91B-8934-7F25-29CD3760994A}"/>
              </a:ext>
            </a:extLst>
          </p:cNvPr>
          <p:cNvSpPr txBox="1"/>
          <p:nvPr/>
        </p:nvSpPr>
        <p:spPr>
          <a:xfrm>
            <a:off x="4626321" y="2018923"/>
            <a:ext cx="6283105" cy="4555093"/>
          </a:xfrm>
          <a:prstGeom prst="rect">
            <a:avLst/>
          </a:prstGeom>
          <a:noFill/>
        </p:spPr>
        <p:txBody>
          <a:bodyPr wrap="square" rtlCol="0">
            <a:spAutoFit/>
          </a:bodyPr>
          <a:lstStyle/>
          <a:p>
            <a:r>
              <a:rPr lang="en-US" sz="800" dirty="0"/>
              <a:t>name: Azure Login and Key Vault Access</a:t>
            </a:r>
          </a:p>
          <a:p>
            <a:endParaRPr lang="en-US" sz="800" dirty="0"/>
          </a:p>
          <a:p>
            <a:r>
              <a:rPr lang="en-US" sz="800" dirty="0"/>
              <a:t>on:</a:t>
            </a:r>
          </a:p>
          <a:p>
            <a:r>
              <a:rPr lang="en-US" sz="800" dirty="0"/>
              <a:t>  push:</a:t>
            </a:r>
          </a:p>
          <a:p>
            <a:r>
              <a:rPr lang="en-US" sz="800" dirty="0"/>
              <a:t>    branches:</a:t>
            </a:r>
          </a:p>
          <a:p>
            <a:r>
              <a:rPr lang="en-US" sz="800" dirty="0"/>
              <a:t>      - main</a:t>
            </a:r>
          </a:p>
          <a:p>
            <a:endParaRPr lang="en-US" sz="800" dirty="0"/>
          </a:p>
          <a:p>
            <a:r>
              <a:rPr lang="en-US" sz="800" dirty="0"/>
              <a:t>jobs:</a:t>
            </a:r>
          </a:p>
          <a:p>
            <a:r>
              <a:rPr lang="en-US" sz="800" dirty="0"/>
              <a:t>  build:</a:t>
            </a:r>
          </a:p>
          <a:p>
            <a:r>
              <a:rPr lang="en-US" sz="800" dirty="0"/>
              <a:t>    runs-on: ubuntu-latest</a:t>
            </a:r>
          </a:p>
          <a:p>
            <a:endParaRPr lang="en-US" sz="800" dirty="0"/>
          </a:p>
          <a:p>
            <a:r>
              <a:rPr lang="en-US" sz="800" dirty="0"/>
              <a:t>    steps:</a:t>
            </a:r>
          </a:p>
          <a:p>
            <a:r>
              <a:rPr lang="en-US" sz="800" dirty="0"/>
              <a:t>    - name: Checkout code</a:t>
            </a:r>
          </a:p>
          <a:p>
            <a:r>
              <a:rPr lang="en-US" sz="800" dirty="0"/>
              <a:t>      uses: actions/checkout@v2</a:t>
            </a:r>
          </a:p>
          <a:p>
            <a:endParaRPr lang="en-US" sz="800" dirty="0"/>
          </a:p>
          <a:p>
            <a:r>
              <a:rPr lang="en-US" sz="800" dirty="0"/>
              <a:t>    - name: Login to Azure</a:t>
            </a:r>
          </a:p>
          <a:p>
            <a:r>
              <a:rPr lang="en-US" sz="800" dirty="0"/>
              <a:t>      uses: azure/login@v1</a:t>
            </a:r>
          </a:p>
          <a:p>
            <a:r>
              <a:rPr lang="en-US" sz="800" dirty="0"/>
              <a:t>      with:</a:t>
            </a:r>
          </a:p>
          <a:p>
            <a:r>
              <a:rPr lang="en-US" sz="800" dirty="0"/>
              <a:t>        creds: ${{ secrets.AZURE_CREDENTIALS }}</a:t>
            </a:r>
          </a:p>
          <a:p>
            <a:endParaRPr lang="en-US" sz="800" dirty="0"/>
          </a:p>
          <a:p>
            <a:r>
              <a:rPr lang="en-US" sz="800" dirty="0"/>
              <a:t>    - name: Get secrets from Azure Key Vault</a:t>
            </a:r>
          </a:p>
          <a:p>
            <a:r>
              <a:rPr lang="en-US" sz="800" dirty="0"/>
              <a:t>      id: getsecrets</a:t>
            </a:r>
          </a:p>
          <a:p>
            <a:r>
              <a:rPr lang="en-US" sz="800" dirty="0"/>
              <a:t>      uses: azure/get-keyvault-secrets@v1.2</a:t>
            </a:r>
          </a:p>
          <a:p>
            <a:r>
              <a:rPr lang="en-US" sz="800" dirty="0"/>
              <a:t>      with:</a:t>
            </a:r>
          </a:p>
          <a:p>
            <a:r>
              <a:rPr lang="en-US" sz="800" dirty="0"/>
              <a:t>        keyvault-name: </a:t>
            </a:r>
            <a:r>
              <a:rPr lang="en-US" sz="800" b="1" i="0" dirty="0">
                <a:solidFill>
                  <a:srgbClr val="292827"/>
                </a:solidFill>
                <a:effectLst/>
                <a:latin typeface="az_ea_font"/>
              </a:rPr>
              <a:t>my-by-demo-</a:t>
            </a:r>
            <a:r>
              <a:rPr lang="en-US" sz="800" b="1" i="0" dirty="0" err="1">
                <a:solidFill>
                  <a:srgbClr val="292827"/>
                </a:solidFill>
                <a:effectLst/>
                <a:latin typeface="az_ea_font"/>
              </a:rPr>
              <a:t>kv</a:t>
            </a:r>
            <a:r>
              <a:rPr lang="en-US" sz="800" dirty="0"/>
              <a:t> </a:t>
            </a:r>
          </a:p>
          <a:p>
            <a:r>
              <a:rPr lang="en-US" sz="800" dirty="0"/>
              <a:t>        secrets: '</a:t>
            </a:r>
            <a:r>
              <a:rPr lang="en-US" sz="800" dirty="0" err="1"/>
              <a:t>sql</a:t>
            </a:r>
            <a:r>
              <a:rPr lang="en-US" sz="800" dirty="0"/>
              <a:t>-connection-string' </a:t>
            </a:r>
          </a:p>
          <a:p>
            <a:endParaRPr lang="en-US" sz="800" dirty="0"/>
          </a:p>
          <a:p>
            <a:r>
              <a:rPr lang="en-US" sz="800" dirty="0"/>
              <a:t>    - name: Set Connection String in Web App</a:t>
            </a:r>
          </a:p>
          <a:p>
            <a:r>
              <a:rPr lang="en-US" sz="800" dirty="0"/>
              <a:t>      run: |</a:t>
            </a:r>
          </a:p>
          <a:p>
            <a:r>
              <a:rPr lang="en-US" sz="800" dirty="0"/>
              <a:t>        </a:t>
            </a:r>
            <a:r>
              <a:rPr lang="en-US" sz="800" dirty="0" err="1"/>
              <a:t>az</a:t>
            </a:r>
            <a:r>
              <a:rPr lang="en-US" sz="800" dirty="0"/>
              <a:t> webapp config connection-string set \</a:t>
            </a:r>
          </a:p>
          <a:p>
            <a:r>
              <a:rPr lang="en-US" sz="800" dirty="0"/>
              <a:t>          --resource-group azure-key-vault-demo-BY \ </a:t>
            </a:r>
          </a:p>
          <a:p>
            <a:r>
              <a:rPr lang="en-US" sz="800" dirty="0"/>
              <a:t>          --name Blue-Yonder-Luminate \ </a:t>
            </a:r>
          </a:p>
          <a:p>
            <a:r>
              <a:rPr lang="en-US" sz="800" dirty="0"/>
              <a:t>          --connection-string-type SQLAzure \</a:t>
            </a:r>
          </a:p>
          <a:p>
            <a:r>
              <a:rPr lang="en-US" sz="800" dirty="0"/>
              <a:t>          --settings DefaultConnection=${{ steps.getsecrets.outputs.sql-connection-string }}</a:t>
            </a:r>
          </a:p>
          <a:p>
            <a:endParaRPr lang="en-US" dirty="0"/>
          </a:p>
        </p:txBody>
      </p:sp>
    </p:spTree>
    <p:extLst>
      <p:ext uri="{BB962C8B-B14F-4D97-AF65-F5344CB8AC3E}">
        <p14:creationId xmlns:p14="http://schemas.microsoft.com/office/powerpoint/2010/main" val="412759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1B1B-1398-BECD-B473-5817D9DC423B}"/>
              </a:ext>
            </a:extLst>
          </p:cNvPr>
          <p:cNvSpPr>
            <a:spLocks noGrp="1"/>
          </p:cNvSpPr>
          <p:nvPr>
            <p:ph type="title"/>
          </p:nvPr>
        </p:nvSpPr>
        <p:spPr/>
        <p:txBody>
          <a:bodyPr>
            <a:normAutofit fontScale="90000"/>
          </a:bodyPr>
          <a:lstStyle/>
          <a:p>
            <a:r>
              <a:rPr lang="en-US" dirty="0"/>
              <a:t>Key Vault in Action – Provide Secrets through AKS CSI Driver to AKS Container Apps</a:t>
            </a:r>
          </a:p>
        </p:txBody>
      </p:sp>
      <p:pic>
        <p:nvPicPr>
          <p:cNvPr id="4" name="Picture 3">
            <a:extLst>
              <a:ext uri="{FF2B5EF4-FFF2-40B4-BE49-F238E27FC236}">
                <a16:creationId xmlns:a16="http://schemas.microsoft.com/office/drawing/2014/main" id="{B4960F64-A094-0121-39E3-3AE86E34A306}"/>
              </a:ext>
            </a:extLst>
          </p:cNvPr>
          <p:cNvPicPr>
            <a:picLocks noChangeAspect="1"/>
          </p:cNvPicPr>
          <p:nvPr/>
        </p:nvPicPr>
        <p:blipFill>
          <a:blip r:embed="rId2"/>
          <a:stretch>
            <a:fillRect/>
          </a:stretch>
        </p:blipFill>
        <p:spPr>
          <a:xfrm>
            <a:off x="3848100" y="2161772"/>
            <a:ext cx="7772400" cy="3892478"/>
          </a:xfrm>
          <a:prstGeom prst="rect">
            <a:avLst/>
          </a:prstGeom>
        </p:spPr>
      </p:pic>
      <p:sp>
        <p:nvSpPr>
          <p:cNvPr id="3" name="TextBox 2">
            <a:extLst>
              <a:ext uri="{FF2B5EF4-FFF2-40B4-BE49-F238E27FC236}">
                <a16:creationId xmlns:a16="http://schemas.microsoft.com/office/drawing/2014/main" id="{DCD53CDF-BC58-14BE-C50E-33937F6A2123}"/>
              </a:ext>
            </a:extLst>
          </p:cNvPr>
          <p:cNvSpPr txBox="1"/>
          <p:nvPr/>
        </p:nvSpPr>
        <p:spPr>
          <a:xfrm>
            <a:off x="660903" y="2360931"/>
            <a:ext cx="2797521" cy="3693319"/>
          </a:xfrm>
          <a:prstGeom prst="rect">
            <a:avLst/>
          </a:prstGeom>
          <a:noFill/>
        </p:spPr>
        <p:txBody>
          <a:bodyPr wrap="square" rtlCol="0">
            <a:spAutoFit/>
          </a:bodyPr>
          <a:lstStyle/>
          <a:p>
            <a:r>
              <a:rPr lang="en-US" dirty="0"/>
              <a:t>Azure Key Vault can be access from AKS with Container Storage Interface (CSI) Drivers</a:t>
            </a:r>
          </a:p>
          <a:p>
            <a:endParaRPr lang="en-US" dirty="0"/>
          </a:p>
          <a:p>
            <a:endParaRPr lang="en-US" dirty="0"/>
          </a:p>
          <a:p>
            <a:r>
              <a:rPr lang="en-US" dirty="0"/>
              <a:t>Reference: </a:t>
            </a:r>
            <a:r>
              <a:rPr lang="en-US" dirty="0">
                <a:hlinkClick r:id="rId3"/>
              </a:rPr>
              <a:t>Use the Azure Key Vault Provider for Secrets Store CSI Driver for Azure Kubernetes Service (AKS) secrets - Azure Kubernetes Service | Microsoft Learn</a:t>
            </a:r>
            <a:endParaRPr lang="en-US" dirty="0"/>
          </a:p>
        </p:txBody>
      </p:sp>
    </p:spTree>
    <p:extLst>
      <p:ext uri="{BB962C8B-B14F-4D97-AF65-F5344CB8AC3E}">
        <p14:creationId xmlns:p14="http://schemas.microsoft.com/office/powerpoint/2010/main" val="2274865506"/>
      </p:ext>
    </p:extLst>
  </p:cSld>
  <p:clrMapOvr>
    <a:masterClrMapping/>
  </p:clrMapOvr>
</p:sld>
</file>

<file path=ppt/theme/theme1.xml><?xml version="1.0" encoding="utf-8"?>
<a:theme xmlns:a="http://schemas.openxmlformats.org/drawingml/2006/main" name="AlignmentVTI">
  <a:themeElements>
    <a:clrScheme name="AnalogousFromRegularSeedRightStep">
      <a:dk1>
        <a:srgbClr val="000000"/>
      </a:dk1>
      <a:lt1>
        <a:srgbClr val="FFFFFF"/>
      </a:lt1>
      <a:dk2>
        <a:srgbClr val="202639"/>
      </a:dk2>
      <a:lt2>
        <a:srgbClr val="E8E2E5"/>
      </a:lt2>
      <a:accent1>
        <a:srgbClr val="2AB674"/>
      </a:accent1>
      <a:accent2>
        <a:srgbClr val="1DB4AC"/>
      </a:accent2>
      <a:accent3>
        <a:srgbClr val="339FDD"/>
      </a:accent3>
      <a:accent4>
        <a:srgbClr val="2146CB"/>
      </a:accent4>
      <a:accent5>
        <a:srgbClr val="5533DD"/>
      </a:accent5>
      <a:accent6>
        <a:srgbClr val="8A21CB"/>
      </a:accent6>
      <a:hlink>
        <a:srgbClr val="BF3F7B"/>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751</TotalTime>
  <Words>995</Words>
  <Application>Microsoft Macintosh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Batang</vt:lpstr>
      <vt:lpstr>Arial</vt:lpstr>
      <vt:lpstr>Avenir Next LT Pro Light</vt:lpstr>
      <vt:lpstr>az_ea_font</vt:lpstr>
      <vt:lpstr>Muli</vt:lpstr>
      <vt:lpstr>AlignmentVTI</vt:lpstr>
      <vt:lpstr>Azure Key Vault capabilities on Azure</vt:lpstr>
      <vt:lpstr>Agenda</vt:lpstr>
      <vt:lpstr>Azure Key vault capabilities</vt:lpstr>
      <vt:lpstr>Azure Key Vault – Best Practices</vt:lpstr>
      <vt:lpstr>Security Granularity with RBAC </vt:lpstr>
      <vt:lpstr>Key Vault access with Users and Managed Identities</vt:lpstr>
      <vt:lpstr>Key Vault in Action – Provide Secrets in CI/CD Operations</vt:lpstr>
      <vt:lpstr>Key Vault in Action – Provide Secrets in CI/CD Operations</vt:lpstr>
      <vt:lpstr>Key Vault in Action – Provide Secrets through AKS CSI Driver to AKS Container Apps</vt:lpstr>
      <vt:lpstr>Key Vault in Action – Development Level SDK support</vt:lpstr>
      <vt:lpstr>Demo – Azure Portal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Key Vault capabilities on Azure</dc:title>
  <dc:creator>John Dohoney</dc:creator>
  <cp:lastModifiedBy>John Dohoney</cp:lastModifiedBy>
  <cp:revision>3</cp:revision>
  <dcterms:created xsi:type="dcterms:W3CDTF">2023-09-29T17:53:28Z</dcterms:created>
  <dcterms:modified xsi:type="dcterms:W3CDTF">2023-10-05T01:05:45Z</dcterms:modified>
</cp:coreProperties>
</file>