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72" r:id="rId4"/>
    <p:sldId id="265" r:id="rId5"/>
    <p:sldId id="259" r:id="rId6"/>
    <p:sldId id="273" r:id="rId7"/>
    <p:sldId id="274" r:id="rId8"/>
    <p:sldId id="266" r:id="rId9"/>
    <p:sldId id="267" r:id="rId10"/>
    <p:sldId id="275" r:id="rId11"/>
    <p:sldId id="276"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ọc thanh huỳn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3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r>
              <a:rPr lang="en-GB"/>
              <a:t>How this can be improved: Creating a module which can read the numbers remotely </a:t>
            </a:r>
          </a:p>
          <a:p>
            <a:pPr lvl="0">
              <a:spcBef>
                <a:spcPts val="0"/>
              </a:spcBef>
              <a:buNone/>
            </a:pPr>
            <a:r>
              <a:rPr lang="en-GB"/>
              <a:t>Other options: Flow water meter or replace a new smart water meter which will disturb the design of the current water meter. Our plan is to design a device which is mounted on top of the current water meter =&gt; lower cost...</a:t>
            </a:r>
          </a:p>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My task for this project is based around the housing design and securing the device from tampering and theft. My plan is to take something like the image in the top left, and with the aid of solidworks 3D print an enclosure similar to that shown in the bottom two images how house a camera, the microprocessor and energy control and storage particulars. The case needs to be weatherproof, with a design that fits on many different meters and is tamper proof as the device is being placed outside and may interest naughty parties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31089591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19-May-17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635128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34661157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0569301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9118386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379598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8287011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7660185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8249081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358162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0816477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19-May-17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7249971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19-May-17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31705824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19-May-17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18536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28418177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lvl="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06455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19-May-17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4984314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19-May-17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22610603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19-May-17</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lvl="0" algn="r">
              <a:spcBef>
                <a:spcPts val="0"/>
              </a:spcBef>
              <a:buNone/>
            </a:pPr>
            <a:fld id="{00000000-1234-1234-1234-123412341234}" type="slidenum">
              <a:rPr lang="en-GB" sz="1000" smtClean="0">
                <a:solidFill>
                  <a:schemeClr val="dk1"/>
                </a:solidFill>
                <a:latin typeface="Proxima Nova"/>
                <a:ea typeface="Proxima Nova"/>
                <a:cs typeface="Proxima Nova"/>
                <a:sym typeface="Proxima Nova"/>
              </a:rPr>
              <a:t>‹#›</a:t>
            </a:fld>
            <a:endParaRPr lang="en-GB" sz="100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656240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1043378"/>
          </a:xfrm>
          <a:prstGeom prst="rect">
            <a:avLst/>
          </a:prstGeom>
        </p:spPr>
        <p:txBody>
          <a:bodyPr lIns="91425" tIns="91425" rIns="91425" bIns="91425" anchor="t" anchorCtr="0">
            <a:noAutofit/>
          </a:bodyPr>
          <a:lstStyle/>
          <a:p>
            <a:pPr lvl="0">
              <a:spcBef>
                <a:spcPts val="0"/>
              </a:spcBef>
              <a:buNone/>
            </a:pPr>
            <a:r>
              <a:rPr lang="en-GB" dirty="0"/>
              <a:t>Stock price prediction using</a:t>
            </a:r>
            <a:br>
              <a:rPr lang="en-GB" dirty="0"/>
            </a:br>
            <a:r>
              <a:rPr lang="en-GB" dirty="0"/>
              <a:t>Artificial Neural Networks</a:t>
            </a:r>
          </a:p>
        </p:txBody>
      </p:sp>
      <p:sp>
        <p:nvSpPr>
          <p:cNvPr id="60" name="Shape 60"/>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endParaRPr dirty="0"/>
          </a:p>
          <a:p>
            <a:pPr lvl="0">
              <a:spcBef>
                <a:spcPts val="0"/>
              </a:spcBef>
              <a:buNone/>
            </a:pPr>
            <a:endParaRPr dirty="0"/>
          </a:p>
          <a:p>
            <a:pPr lvl="0">
              <a:spcBef>
                <a:spcPts val="0"/>
              </a:spcBef>
              <a:buNone/>
            </a:pPr>
            <a:endParaRPr dirty="0"/>
          </a:p>
          <a:p>
            <a:pPr lvl="0" indent="457200">
              <a:spcBef>
                <a:spcPts val="0"/>
              </a:spcBef>
              <a:buNone/>
            </a:pPr>
            <a:r>
              <a:rPr lang="en-GB" dirty="0" err="1"/>
              <a:t>GroupID</a:t>
            </a:r>
            <a:r>
              <a:rPr lang="en-GB" dirty="0"/>
              <a:t>: 22</a:t>
            </a:r>
          </a:p>
          <a:p>
            <a:pPr indent="457200"/>
            <a:r>
              <a:rPr lang="en-GB" dirty="0"/>
              <a:t>Supervisor: </a:t>
            </a:r>
            <a:r>
              <a:rPr lang="en-GB" dirty="0" err="1"/>
              <a:t>Jagdish</a:t>
            </a:r>
            <a:r>
              <a:rPr lang="en-GB" dirty="0"/>
              <a:t> Patra</a:t>
            </a:r>
          </a:p>
          <a:p>
            <a:pPr lvl="0" indent="457200">
              <a:spcBef>
                <a:spcPts val="0"/>
              </a:spcBef>
              <a:buNone/>
            </a:pPr>
            <a:r>
              <a:rPr lang="en-GB" dirty="0"/>
              <a:t>Student: Ngoc </a:t>
            </a:r>
            <a:r>
              <a:rPr lang="en-GB" dirty="0" err="1"/>
              <a:t>Khanh</a:t>
            </a:r>
            <a:r>
              <a:rPr lang="en-GB" dirty="0"/>
              <a:t> Nguyen - 4957059</a:t>
            </a:r>
          </a:p>
          <a:p>
            <a:pPr lvl="0" indent="457200">
              <a:spcBef>
                <a:spcPts val="0"/>
              </a:spcBef>
              <a:buNone/>
            </a:pP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 and Extension</a:t>
            </a:r>
          </a:p>
        </p:txBody>
      </p:sp>
      <p:sp>
        <p:nvSpPr>
          <p:cNvPr id="3" name="Text Placeholder 2"/>
          <p:cNvSpPr>
            <a:spLocks noGrp="1"/>
          </p:cNvSpPr>
          <p:nvPr>
            <p:ph type="body" idx="1"/>
          </p:nvPr>
        </p:nvSpPr>
        <p:spPr/>
        <p:txBody>
          <a:bodyPr/>
          <a:lstStyle/>
          <a:p>
            <a:r>
              <a:rPr lang="en-US" dirty="0"/>
              <a:t>Real-time prediction model</a:t>
            </a:r>
          </a:p>
          <a:p>
            <a:r>
              <a:rPr lang="en-US" dirty="0"/>
              <a:t>Automatic trading strategy planner</a:t>
            </a:r>
          </a:p>
        </p:txBody>
      </p:sp>
    </p:spTree>
    <p:extLst>
      <p:ext uri="{BB962C8B-B14F-4D97-AF65-F5344CB8AC3E}">
        <p14:creationId xmlns:p14="http://schemas.microsoft.com/office/powerpoint/2010/main" val="42216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22133"/>
            <a:ext cx="8520600" cy="572700"/>
          </a:xfrm>
        </p:spPr>
        <p:txBody>
          <a:bodyPr/>
          <a:lstStyle/>
          <a:p>
            <a:pPr algn="ctr"/>
            <a:r>
              <a:rPr lang="en-US" dirty="0"/>
              <a:t>Thank you for listening</a:t>
            </a:r>
          </a:p>
        </p:txBody>
      </p:sp>
      <p:sp>
        <p:nvSpPr>
          <p:cNvPr id="3" name="Text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356866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GB" dirty="0"/>
              <a:t>Stock Market</a:t>
            </a:r>
          </a:p>
        </p:txBody>
      </p:sp>
      <p:sp>
        <p:nvSpPr>
          <p:cNvPr id="71" name="Shape 71"/>
          <p:cNvSpPr txBox="1">
            <a:spLocks noGrp="1"/>
          </p:cNvSpPr>
          <p:nvPr>
            <p:ph type="body" idx="1"/>
          </p:nvPr>
        </p:nvSpPr>
        <p:spPr>
          <a:xfrm>
            <a:off x="38999" y="1027925"/>
            <a:ext cx="3732900" cy="3416400"/>
          </a:xfrm>
          <a:prstGeom prst="rect">
            <a:avLst/>
          </a:prstGeom>
        </p:spPr>
        <p:txBody>
          <a:bodyPr lIns="91425" tIns="91425" rIns="91425" bIns="91425" anchor="t" anchorCtr="0">
            <a:noAutofit/>
          </a:bodyPr>
          <a:lstStyle/>
          <a:p>
            <a:pPr marL="514350" indent="-285750"/>
            <a:r>
              <a:rPr lang="en-GB" dirty="0"/>
              <a:t>An pivotal part of the economy</a:t>
            </a:r>
          </a:p>
          <a:p>
            <a:pPr marL="514350" indent="-285750"/>
            <a:r>
              <a:rPr lang="en-GB" dirty="0"/>
              <a:t>Attract and allocate resources</a:t>
            </a:r>
          </a:p>
          <a:p>
            <a:pPr marL="514350" indent="-285750"/>
            <a:r>
              <a:rPr lang="en-GB" dirty="0"/>
              <a:t>Fuel productivity of industry</a:t>
            </a:r>
          </a:p>
          <a:p>
            <a:pPr marL="514350" indent="-285750"/>
            <a:r>
              <a:rPr lang="en-GB" dirty="0"/>
              <a:t>A great place to earn money</a:t>
            </a:r>
          </a:p>
        </p:txBody>
      </p:sp>
      <p:sp>
        <p:nvSpPr>
          <p:cNvPr id="73" name="Shape 73"/>
          <p:cNvSpPr txBox="1"/>
          <p:nvPr/>
        </p:nvSpPr>
        <p:spPr>
          <a:xfrm>
            <a:off x="411000" y="4628875"/>
            <a:ext cx="8322000" cy="475500"/>
          </a:xfrm>
          <a:prstGeom prst="rect">
            <a:avLst/>
          </a:prstGeom>
          <a:noFill/>
          <a:ln>
            <a:noFill/>
          </a:ln>
        </p:spPr>
        <p:txBody>
          <a:bodyPr lIns="91425" tIns="91425" rIns="91425" bIns="91425" anchor="t" anchorCtr="0">
            <a:noAutofit/>
          </a:bodyPr>
          <a:lstStyle/>
          <a:p>
            <a:pPr lvl="0" algn="ctr" rtl="0">
              <a:spcBef>
                <a:spcPts val="0"/>
              </a:spcBef>
              <a:buNone/>
            </a:pPr>
            <a:endParaRPr lang="en-GB" sz="1000" dirty="0"/>
          </a:p>
        </p:txBody>
      </p:sp>
      <p:sp>
        <p:nvSpPr>
          <p:cNvPr id="6" name="Shape 71"/>
          <p:cNvSpPr txBox="1">
            <a:spLocks/>
          </p:cNvSpPr>
          <p:nvPr/>
        </p:nvSpPr>
        <p:spPr>
          <a:xfrm>
            <a:off x="2604399" y="1269350"/>
            <a:ext cx="3732900" cy="3416400"/>
          </a:xfrm>
          <a:prstGeom prst="rect">
            <a:avLst/>
          </a:prstGeom>
        </p:spPr>
        <p:txBody>
          <a:bodyPr vert="horz" lIns="91425" tIns="91425" rIns="91425" bIns="91425" rtlCol="0" anchor="t" anchorCtr="0">
            <a:noAutofit/>
          </a:bodyPr>
          <a:lstStyle>
            <a:lvl1pPr marL="257175" lvl="0" indent="-257175" algn="l" defTabSz="342900" rtl="0" eaLnBrk="1" latinLnBrk="0" hangingPunct="1">
              <a:spcBef>
                <a:spcPts val="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lvl="1" indent="-214313" algn="l" defTabSz="342900" rtl="0" eaLnBrk="1" latinLnBrk="0" hangingPunct="1">
              <a:spcBef>
                <a:spcPts val="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lvl="2" indent="-171450" algn="l" defTabSz="342900" rtl="0" eaLnBrk="1" latinLnBrk="0" hangingPunct="1">
              <a:spcBef>
                <a:spcPts val="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lvl="3" indent="-171450" algn="l" defTabSz="342900" rtl="0" eaLnBrk="1" latinLnBrk="0" hangingPunct="1">
              <a:spcBef>
                <a:spcPts val="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lvl="4" indent="-171450" algn="l" defTabSz="342900" rtl="0" eaLnBrk="1" latinLnBrk="0" hangingPunct="1">
              <a:spcBef>
                <a:spcPts val="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lvl="5" indent="-171450" algn="l" defTabSz="342900" rtl="0" eaLnBrk="1" latinLnBrk="0" hangingPunct="1">
              <a:spcBef>
                <a:spcPts val="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lvl="6" indent="-171450" algn="l" defTabSz="342900" rtl="0" eaLnBrk="1" latinLnBrk="0" hangingPunct="1">
              <a:spcBef>
                <a:spcPts val="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lvl="7" indent="-171450" algn="l" defTabSz="342900" rtl="0" eaLnBrk="1" latinLnBrk="0" hangingPunct="1">
              <a:spcBef>
                <a:spcPts val="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lvl="8" indent="-171450" algn="l" defTabSz="342900" rtl="0" eaLnBrk="1" latinLnBrk="0" hangingPunct="1">
              <a:spcBef>
                <a:spcPts val="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514350" indent="-285750"/>
            <a:endParaRPr lang="en-GB" dirty="0"/>
          </a:p>
        </p:txBody>
      </p:sp>
      <p:pic>
        <p:nvPicPr>
          <p:cNvPr id="4" name="Picture 3"/>
          <p:cNvPicPr>
            <a:picLocks noChangeAspect="1"/>
          </p:cNvPicPr>
          <p:nvPr/>
        </p:nvPicPr>
        <p:blipFill>
          <a:blip r:embed="rId3"/>
          <a:stretch>
            <a:fillRect/>
          </a:stretch>
        </p:blipFill>
        <p:spPr>
          <a:xfrm>
            <a:off x="3695966" y="924116"/>
            <a:ext cx="5448033" cy="37047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anim calcmode="lin" valueType="num">
                                      <p:cBhvr additive="base">
                                        <p:cTn id="11"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Effect transition="in" filter="wipe(down)">
                                      <p:cBhvr>
                                        <p:cTn id="17" dur="500"/>
                                        <p:tgtEl>
                                          <p:spTgt spid="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1">
                                            <p:txEl>
                                              <p:pRg st="3" end="3"/>
                                            </p:txEl>
                                          </p:spTgt>
                                        </p:tgtEl>
                                        <p:attrNameLst>
                                          <p:attrName>style.visibility</p:attrName>
                                        </p:attrNameLst>
                                      </p:cBhvr>
                                      <p:to>
                                        <p:strVal val="visible"/>
                                      </p:to>
                                    </p:set>
                                    <p:animEffect transition="in" filter="fade">
                                      <p:cBhvr>
                                        <p:cTn id="22" dur="1000"/>
                                        <p:tgtEl>
                                          <p:spTgt spid="71">
                                            <p:txEl>
                                              <p:pRg st="3" end="3"/>
                                            </p:txEl>
                                          </p:spTgt>
                                        </p:tgtEl>
                                      </p:cBhvr>
                                    </p:animEffect>
                                    <p:anim calcmode="lin" valueType="num">
                                      <p:cBhvr>
                                        <p:cTn id="23" dur="1000" fill="hold"/>
                                        <p:tgtEl>
                                          <p:spTgt spid="7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idx="1"/>
          </p:nvPr>
        </p:nvSpPr>
        <p:spPr>
          <a:xfrm>
            <a:off x="311700" y="1152475"/>
            <a:ext cx="3894625" cy="3416400"/>
          </a:xfrm>
        </p:spPr>
        <p:txBody>
          <a:bodyPr/>
          <a:lstStyle/>
          <a:p>
            <a:pPr marL="514350" indent="-285750"/>
            <a:r>
              <a:rPr lang="en-GB" dirty="0"/>
              <a:t>Make wiser decision</a:t>
            </a:r>
          </a:p>
          <a:p>
            <a:pPr marL="514350" indent="-285750"/>
            <a:r>
              <a:rPr lang="en-GB" dirty="0"/>
              <a:t>Make profitable investment</a:t>
            </a:r>
          </a:p>
          <a:p>
            <a:pPr marL="514350" indent="-285750"/>
            <a:r>
              <a:rPr lang="en-GB" dirty="0"/>
              <a:t>Plan trading strategy</a:t>
            </a:r>
          </a:p>
          <a:p>
            <a:pPr marL="814388" lvl="1" indent="-285750"/>
            <a:r>
              <a:rPr lang="en-GB" dirty="0"/>
              <a:t>When to buy?</a:t>
            </a:r>
          </a:p>
          <a:p>
            <a:pPr marL="814388" lvl="1" indent="-285750"/>
            <a:r>
              <a:rPr lang="en-GB" dirty="0"/>
              <a:t>When to sell?</a:t>
            </a:r>
          </a:p>
          <a:p>
            <a:pPr marL="814388" lvl="1" indent="-285750"/>
            <a:r>
              <a:rPr lang="en-GB" dirty="0"/>
              <a:t>When to hold?</a:t>
            </a:r>
          </a:p>
          <a:p>
            <a:pPr marL="514350" indent="-285750"/>
            <a:r>
              <a:rPr lang="en-GB" dirty="0"/>
              <a:t>Earn tons of money in stock market</a:t>
            </a:r>
          </a:p>
          <a:p>
            <a:endParaRPr lang="en-US" dirty="0"/>
          </a:p>
        </p:txBody>
      </p:sp>
      <p:pic>
        <p:nvPicPr>
          <p:cNvPr id="4" name="Picture 3"/>
          <p:cNvPicPr>
            <a:picLocks noChangeAspect="1"/>
          </p:cNvPicPr>
          <p:nvPr/>
        </p:nvPicPr>
        <p:blipFill>
          <a:blip r:embed="rId2"/>
          <a:stretch>
            <a:fillRect/>
          </a:stretch>
        </p:blipFill>
        <p:spPr>
          <a:xfrm>
            <a:off x="3926925" y="1165275"/>
            <a:ext cx="4625975" cy="3403600"/>
          </a:xfrm>
          <a:prstGeom prst="rect">
            <a:avLst/>
          </a:prstGeom>
        </p:spPr>
      </p:pic>
    </p:spTree>
    <p:extLst>
      <p:ext uri="{BB962C8B-B14F-4D97-AF65-F5344CB8AC3E}">
        <p14:creationId xmlns:p14="http://schemas.microsoft.com/office/powerpoint/2010/main" val="218028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Text Placeholder 2"/>
          <p:cNvSpPr>
            <a:spLocks noGrp="1"/>
          </p:cNvSpPr>
          <p:nvPr>
            <p:ph type="body" idx="1"/>
          </p:nvPr>
        </p:nvSpPr>
        <p:spPr/>
        <p:txBody>
          <a:bodyPr/>
          <a:lstStyle/>
          <a:p>
            <a:r>
              <a:rPr lang="en-US" dirty="0"/>
              <a:t>Involve many factors</a:t>
            </a:r>
          </a:p>
          <a:p>
            <a:pPr lvl="1"/>
            <a:r>
              <a:rPr lang="en-US" dirty="0"/>
              <a:t>Macroeconomic: </a:t>
            </a:r>
          </a:p>
          <a:p>
            <a:pPr lvl="2"/>
            <a:r>
              <a:rPr lang="en-US" dirty="0"/>
              <a:t>Bank rate </a:t>
            </a:r>
          </a:p>
          <a:p>
            <a:pPr lvl="2"/>
            <a:r>
              <a:rPr lang="en-US" dirty="0"/>
              <a:t>Inflation rate </a:t>
            </a:r>
          </a:p>
          <a:p>
            <a:pPr lvl="2"/>
            <a:r>
              <a:rPr lang="en-US" dirty="0"/>
              <a:t>Government policies</a:t>
            </a:r>
          </a:p>
          <a:p>
            <a:pPr lvl="2"/>
            <a:r>
              <a:rPr lang="en-US" dirty="0"/>
              <a:t>……….</a:t>
            </a:r>
          </a:p>
          <a:p>
            <a:pPr lvl="1"/>
            <a:r>
              <a:rPr lang="en-US" dirty="0"/>
              <a:t>Microeconomic: </a:t>
            </a:r>
          </a:p>
          <a:p>
            <a:pPr lvl="2"/>
            <a:r>
              <a:rPr lang="en-US" dirty="0"/>
              <a:t>Supply and demand.</a:t>
            </a:r>
          </a:p>
          <a:p>
            <a:pPr lvl="2"/>
            <a:r>
              <a:rPr lang="en-US" dirty="0"/>
              <a:t>Investor sentiments</a:t>
            </a:r>
          </a:p>
          <a:p>
            <a:pPr lvl="2"/>
            <a:r>
              <a:rPr lang="en-US" dirty="0"/>
              <a:t>Company growth and performances</a:t>
            </a:r>
          </a:p>
          <a:p>
            <a:pPr lvl="2"/>
            <a:r>
              <a:rPr lang="en-US" dirty="0"/>
              <a:t>……..</a:t>
            </a:r>
          </a:p>
          <a:p>
            <a:pPr lvl="1"/>
            <a:r>
              <a:rPr lang="en-US" dirty="0"/>
              <a:t>Unexpected events</a:t>
            </a:r>
          </a:p>
          <a:p>
            <a:r>
              <a:rPr lang="en-US" dirty="0"/>
              <a:t>Many factors are not qualitative</a:t>
            </a:r>
          </a:p>
          <a:p>
            <a:endParaRPr lang="en-US" dirty="0"/>
          </a:p>
        </p:txBody>
      </p:sp>
      <p:pic>
        <p:nvPicPr>
          <p:cNvPr id="4" name="Picture 3"/>
          <p:cNvPicPr>
            <a:picLocks noChangeAspect="1"/>
          </p:cNvPicPr>
          <p:nvPr/>
        </p:nvPicPr>
        <p:blipFill>
          <a:blip r:embed="rId2"/>
          <a:stretch>
            <a:fillRect/>
          </a:stretch>
        </p:blipFill>
        <p:spPr>
          <a:xfrm>
            <a:off x="4079631" y="1217350"/>
            <a:ext cx="4752669" cy="2385113"/>
          </a:xfrm>
          <a:prstGeom prst="rect">
            <a:avLst/>
          </a:prstGeom>
        </p:spPr>
      </p:pic>
    </p:spTree>
    <p:extLst>
      <p:ext uri="{BB962C8B-B14F-4D97-AF65-F5344CB8AC3E}">
        <p14:creationId xmlns:p14="http://schemas.microsoft.com/office/powerpoint/2010/main" val="233910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p:cTn id="3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3">
                                            <p:txEl>
                                              <p:pRg st="6" end="6"/>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p:cTn id="4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3">
                                            <p:txEl>
                                              <p:pRg st="7" end="7"/>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 calcmode="lin" valueType="num">
                                      <p:cBhvr>
                                        <p:cTn id="46"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8" dur="500"/>
                                        <p:tgtEl>
                                          <p:spTgt spid="3">
                                            <p:txEl>
                                              <p:pRg st="8" end="8"/>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p:cTn id="5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3" dur="500"/>
                                        <p:tgtEl>
                                          <p:spTgt spid="3">
                                            <p:txEl>
                                              <p:pRg st="9" end="9"/>
                                            </p:txEl>
                                          </p:spTgt>
                                        </p:tgtEl>
                                      </p:cBhvr>
                                    </p:animEffect>
                                  </p:childTnLst>
                                </p:cTn>
                              </p:par>
                              <p:par>
                                <p:cTn id="54" presetID="53" presetClass="entr" presetSubtype="16"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p:cTn id="56"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8" dur="500"/>
                                        <p:tgtEl>
                                          <p:spTgt spid="3">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circle(in)">
                                      <p:cBhvr>
                                        <p:cTn id="63" dur="2000"/>
                                        <p:tgtEl>
                                          <p:spTgt spid="3">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wheel(1)">
                                      <p:cBhvr>
                                        <p:cTn id="68"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t" anchorCtr="0">
            <a:noAutofit/>
          </a:bodyPr>
          <a:lstStyle/>
          <a:p>
            <a:pPr marL="457200" lvl="0" indent="-228600"/>
            <a:r>
              <a:rPr lang="en-GB" dirty="0"/>
              <a:t>Fundamentals Analysis</a:t>
            </a:r>
          </a:p>
        </p:txBody>
      </p:sp>
      <p:sp>
        <p:nvSpPr>
          <p:cNvPr id="88" name="Shape 88"/>
          <p:cNvSpPr txBox="1">
            <a:spLocks noGrp="1"/>
          </p:cNvSpPr>
          <p:nvPr>
            <p:ph type="body" idx="1"/>
          </p:nvPr>
        </p:nvSpPr>
        <p:spPr>
          <a:xfrm>
            <a:off x="311700" y="1000075"/>
            <a:ext cx="8520600" cy="3416400"/>
          </a:xfrm>
          <a:prstGeom prst="rect">
            <a:avLst/>
          </a:prstGeom>
        </p:spPr>
        <p:txBody>
          <a:bodyPr lIns="91425" tIns="91425" rIns="91425" bIns="91425" anchor="t" anchorCtr="0">
            <a:noAutofit/>
          </a:bodyPr>
          <a:lstStyle/>
          <a:p>
            <a:pPr marL="457200" indent="-228600"/>
            <a:r>
              <a:rPr lang="en-GB" dirty="0"/>
              <a:t>Evaluate company conditions, performance and credibility</a:t>
            </a:r>
          </a:p>
          <a:p>
            <a:pPr marL="457200" indent="-228600"/>
            <a:r>
              <a:rPr lang="en-GB" dirty="0"/>
              <a:t>Study related economic, financial factor</a:t>
            </a:r>
          </a:p>
        </p:txBody>
      </p:sp>
      <p:sp>
        <p:nvSpPr>
          <p:cNvPr id="93" name="Shape 93"/>
          <p:cNvSpPr txBox="1"/>
          <p:nvPr/>
        </p:nvSpPr>
        <p:spPr>
          <a:xfrm>
            <a:off x="1958700" y="4791750"/>
            <a:ext cx="5226600" cy="475500"/>
          </a:xfrm>
          <a:prstGeom prst="rect">
            <a:avLst/>
          </a:prstGeom>
          <a:noFill/>
          <a:ln>
            <a:noFill/>
          </a:ln>
        </p:spPr>
        <p:txBody>
          <a:bodyPr lIns="91425" tIns="91425" rIns="91425" bIns="91425" anchor="t" anchorCtr="0">
            <a:noAutofit/>
          </a:bodyPr>
          <a:lstStyle/>
          <a:p>
            <a:pPr lvl="0" algn="ctr">
              <a:spcBef>
                <a:spcPts val="0"/>
              </a:spcBef>
              <a:buNone/>
            </a:pPr>
            <a:endParaRPr lang="en-GB" sz="1000" dirty="0"/>
          </a:p>
        </p:txBody>
      </p:sp>
      <p:pic>
        <p:nvPicPr>
          <p:cNvPr id="2" name="Picture 1"/>
          <p:cNvPicPr>
            <a:picLocks noChangeAspect="1"/>
          </p:cNvPicPr>
          <p:nvPr/>
        </p:nvPicPr>
        <p:blipFill>
          <a:blip r:embed="rId3"/>
          <a:stretch>
            <a:fillRect/>
          </a:stretch>
        </p:blipFill>
        <p:spPr>
          <a:xfrm>
            <a:off x="768900" y="1572775"/>
            <a:ext cx="6178000" cy="2733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series forecasting</a:t>
            </a:r>
            <a:br>
              <a:rPr lang="en-GB" dirty="0"/>
            </a:br>
            <a:endParaRPr lang="en-US" dirty="0"/>
          </a:p>
        </p:txBody>
      </p:sp>
      <p:sp>
        <p:nvSpPr>
          <p:cNvPr id="3" name="Text Placeholder 2"/>
          <p:cNvSpPr>
            <a:spLocks noGrp="1"/>
          </p:cNvSpPr>
          <p:nvPr>
            <p:ph type="body" idx="1"/>
          </p:nvPr>
        </p:nvSpPr>
        <p:spPr/>
        <p:txBody>
          <a:bodyPr/>
          <a:lstStyle/>
          <a:p>
            <a:pPr marL="457200" indent="-228600"/>
            <a:r>
              <a:rPr lang="en-GB" dirty="0"/>
              <a:t>Study stock trend movements</a:t>
            </a:r>
          </a:p>
          <a:p>
            <a:pPr marL="457200" indent="-228600"/>
            <a:r>
              <a:rPr lang="en-GB" dirty="0"/>
              <a:t>Analyse past time series of stock price</a:t>
            </a:r>
          </a:p>
          <a:p>
            <a:pPr marL="528638" lvl="1" indent="0">
              <a:buNone/>
            </a:pPr>
            <a:endParaRPr lang="en-GB" dirty="0"/>
          </a:p>
          <a:p>
            <a:endParaRPr lang="en-US" dirty="0"/>
          </a:p>
        </p:txBody>
      </p:sp>
      <p:pic>
        <p:nvPicPr>
          <p:cNvPr id="4" name="Picture 3"/>
          <p:cNvPicPr>
            <a:picLocks noChangeAspect="1"/>
          </p:cNvPicPr>
          <p:nvPr/>
        </p:nvPicPr>
        <p:blipFill>
          <a:blip r:embed="rId2"/>
          <a:stretch>
            <a:fillRect/>
          </a:stretch>
        </p:blipFill>
        <p:spPr>
          <a:xfrm>
            <a:off x="514900" y="1727200"/>
            <a:ext cx="7321000" cy="3225478"/>
          </a:xfrm>
          <a:prstGeom prst="rect">
            <a:avLst/>
          </a:prstGeom>
        </p:spPr>
      </p:pic>
    </p:spTree>
    <p:extLst>
      <p:ext uri="{BB962C8B-B14F-4D97-AF65-F5344CB8AC3E}">
        <p14:creationId xmlns:p14="http://schemas.microsoft.com/office/powerpoint/2010/main" val="377213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Machine learning and Data mining</a:t>
            </a:r>
            <a:br>
              <a:rPr lang="en-GB" dirty="0"/>
            </a:br>
            <a:endParaRPr lang="en-US" dirty="0"/>
          </a:p>
        </p:txBody>
      </p:sp>
      <p:sp>
        <p:nvSpPr>
          <p:cNvPr id="3" name="Text Placeholder 2"/>
          <p:cNvSpPr>
            <a:spLocks noGrp="1"/>
          </p:cNvSpPr>
          <p:nvPr>
            <p:ph type="body" idx="1"/>
          </p:nvPr>
        </p:nvSpPr>
        <p:spPr/>
        <p:txBody>
          <a:bodyPr/>
          <a:lstStyle/>
          <a:p>
            <a:pPr marL="757238" lvl="1" indent="-228600"/>
            <a:r>
              <a:rPr lang="en-GB" dirty="0"/>
              <a:t>Analyse both company performance and past stock price</a:t>
            </a:r>
          </a:p>
          <a:p>
            <a:pPr marL="757238" lvl="1" indent="-228600"/>
            <a:r>
              <a:rPr lang="en-GB" dirty="0"/>
              <a:t>Discover and extract hidden pattern in data</a:t>
            </a:r>
          </a:p>
          <a:p>
            <a:endParaRPr lang="en-US" dirty="0"/>
          </a:p>
        </p:txBody>
      </p:sp>
      <p:pic>
        <p:nvPicPr>
          <p:cNvPr id="5" name="Picture 4"/>
          <p:cNvPicPr>
            <a:picLocks noChangeAspect="1"/>
          </p:cNvPicPr>
          <p:nvPr/>
        </p:nvPicPr>
        <p:blipFill>
          <a:blip r:embed="rId2"/>
          <a:stretch>
            <a:fillRect/>
          </a:stretch>
        </p:blipFill>
        <p:spPr>
          <a:xfrm>
            <a:off x="909354" y="1855252"/>
            <a:ext cx="5300945" cy="2848373"/>
          </a:xfrm>
          <a:prstGeom prst="rect">
            <a:avLst/>
          </a:prstGeom>
        </p:spPr>
      </p:pic>
    </p:spTree>
    <p:extLst>
      <p:ext uri="{BB962C8B-B14F-4D97-AF65-F5344CB8AC3E}">
        <p14:creationId xmlns:p14="http://schemas.microsoft.com/office/powerpoint/2010/main" val="210916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pPr>
              <a:buFont typeface="Wingdings" panose="05000000000000000000" pitchFamily="2" charset="2"/>
              <a:buChar char="q"/>
            </a:pPr>
            <a:r>
              <a:rPr lang="en-US" b="1" dirty="0"/>
              <a:t>Goal</a:t>
            </a:r>
            <a:r>
              <a:rPr lang="en-US" dirty="0"/>
              <a:t>: construct a neural network based model to predict future closing price of companies in retail and technology sector over specific time horizons with high accuracy</a:t>
            </a:r>
          </a:p>
          <a:p>
            <a:pPr lvl="1">
              <a:buFont typeface="Wingdings" panose="05000000000000000000" pitchFamily="2" charset="2"/>
              <a:buChar char="ü"/>
            </a:pPr>
            <a:r>
              <a:rPr lang="en-US" b="1" dirty="0"/>
              <a:t>Objective 1</a:t>
            </a:r>
            <a:r>
              <a:rPr lang="en-US" dirty="0"/>
              <a:t>: Understand the characteristics of the target stocks</a:t>
            </a:r>
          </a:p>
          <a:p>
            <a:pPr lvl="1">
              <a:buFont typeface="Wingdings" panose="05000000000000000000" pitchFamily="2" charset="2"/>
              <a:buChar char="ü"/>
            </a:pPr>
            <a:r>
              <a:rPr lang="en-US" b="1" dirty="0"/>
              <a:t>Objective 2</a:t>
            </a:r>
            <a:r>
              <a:rPr lang="en-US" dirty="0"/>
              <a:t>: Construct the appropriate neural network architectures</a:t>
            </a:r>
          </a:p>
          <a:p>
            <a:pPr lvl="1">
              <a:buFont typeface="Wingdings" panose="05000000000000000000" pitchFamily="2" charset="2"/>
              <a:buChar char="ü"/>
            </a:pPr>
            <a:r>
              <a:rPr lang="en-US" b="1" dirty="0"/>
              <a:t>Objective 3</a:t>
            </a:r>
            <a:r>
              <a:rPr lang="en-US" dirty="0"/>
              <a:t>: Specify evaluation metrics to determine the performance of the model</a:t>
            </a:r>
          </a:p>
        </p:txBody>
      </p:sp>
    </p:spTree>
    <p:extLst>
      <p:ext uri="{BB962C8B-B14F-4D97-AF65-F5344CB8AC3E}">
        <p14:creationId xmlns:p14="http://schemas.microsoft.com/office/powerpoint/2010/main" val="228156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Text Placeholder 2"/>
          <p:cNvSpPr>
            <a:spLocks noGrp="1"/>
          </p:cNvSpPr>
          <p:nvPr>
            <p:ph type="body" idx="1"/>
          </p:nvPr>
        </p:nvSpPr>
        <p:spPr/>
        <p:txBody>
          <a:bodyPr/>
          <a:lstStyle/>
          <a:p>
            <a:pPr>
              <a:buFont typeface="Wingdings" panose="05000000000000000000" pitchFamily="2" charset="2"/>
              <a:buChar char="q"/>
            </a:pPr>
            <a:r>
              <a:rPr lang="en-US" dirty="0"/>
              <a:t>Toolbox: Python and </a:t>
            </a:r>
            <a:r>
              <a:rPr lang="en-US" dirty="0" err="1"/>
              <a:t>Tensorflow</a:t>
            </a:r>
            <a:endParaRPr lang="en-US" dirty="0"/>
          </a:p>
          <a:p>
            <a:pPr>
              <a:buFont typeface="Wingdings" panose="05000000000000000000" pitchFamily="2" charset="2"/>
              <a:buChar char="q"/>
            </a:pPr>
            <a:r>
              <a:rPr lang="en-US" dirty="0"/>
              <a:t>Data collection: Yahoo finance</a:t>
            </a:r>
          </a:p>
          <a:p>
            <a:pPr>
              <a:buFont typeface="Wingdings" panose="05000000000000000000" pitchFamily="2" charset="2"/>
              <a:buChar char="q"/>
            </a:pPr>
            <a:r>
              <a:rPr lang="en-US" dirty="0"/>
              <a:t>Model development</a:t>
            </a:r>
          </a:p>
          <a:p>
            <a:pPr lvl="1">
              <a:buFont typeface="Wingdings" panose="05000000000000000000" pitchFamily="2" charset="2"/>
              <a:buChar char="q"/>
            </a:pPr>
            <a:r>
              <a:rPr lang="en-US" dirty="0"/>
              <a:t>Functional link artificial neural network (FLANN)</a:t>
            </a:r>
          </a:p>
          <a:p>
            <a:pPr lvl="1">
              <a:buFont typeface="Wingdings" panose="05000000000000000000" pitchFamily="2" charset="2"/>
              <a:buChar char="q"/>
            </a:pPr>
            <a:r>
              <a:rPr lang="en-US" dirty="0"/>
              <a:t>Multilayer perceptron (MLP)</a:t>
            </a:r>
          </a:p>
          <a:p>
            <a:pPr lvl="1">
              <a:buFont typeface="Wingdings" panose="05000000000000000000" pitchFamily="2" charset="2"/>
              <a:buChar char="q"/>
            </a:pPr>
            <a:r>
              <a:rPr lang="en-US" dirty="0"/>
              <a:t>Recurrent neural network (RNN)</a:t>
            </a:r>
          </a:p>
          <a:p>
            <a:pPr>
              <a:buFont typeface="Wingdings" panose="05000000000000000000" pitchFamily="2" charset="2"/>
              <a:buChar char="q"/>
            </a:pPr>
            <a:r>
              <a:rPr lang="en-US" dirty="0"/>
              <a:t>Performance evaluation</a:t>
            </a:r>
          </a:p>
          <a:p>
            <a:pPr lvl="1">
              <a:buFont typeface="Wingdings" panose="05000000000000000000" pitchFamily="2" charset="2"/>
              <a:buChar char="q"/>
            </a:pPr>
            <a:r>
              <a:rPr lang="en-US" dirty="0"/>
              <a:t>Root mean squared error (RMSE)</a:t>
            </a:r>
          </a:p>
          <a:p>
            <a:pPr lvl="1">
              <a:buFont typeface="Wingdings" panose="05000000000000000000" pitchFamily="2" charset="2"/>
              <a:buChar char="q"/>
            </a:pPr>
            <a:r>
              <a:rPr lang="en-US" dirty="0"/>
              <a:t>Mean absolute error (MAE)</a:t>
            </a:r>
          </a:p>
        </p:txBody>
      </p:sp>
      <p:pic>
        <p:nvPicPr>
          <p:cNvPr id="4" name="Picture 3"/>
          <p:cNvPicPr>
            <a:picLocks noChangeAspect="1"/>
          </p:cNvPicPr>
          <p:nvPr/>
        </p:nvPicPr>
        <p:blipFill>
          <a:blip r:embed="rId2"/>
          <a:stretch>
            <a:fillRect/>
          </a:stretch>
        </p:blipFill>
        <p:spPr>
          <a:xfrm>
            <a:off x="3703637" y="912812"/>
            <a:ext cx="5038725" cy="904875"/>
          </a:xfrm>
          <a:prstGeom prst="rect">
            <a:avLst/>
          </a:prstGeom>
        </p:spPr>
      </p:pic>
      <p:pic>
        <p:nvPicPr>
          <p:cNvPr id="6" name="Picture 5"/>
          <p:cNvPicPr>
            <a:picLocks noChangeAspect="1"/>
          </p:cNvPicPr>
          <p:nvPr/>
        </p:nvPicPr>
        <p:blipFill>
          <a:blip r:embed="rId3"/>
          <a:stretch>
            <a:fillRect/>
          </a:stretch>
        </p:blipFill>
        <p:spPr>
          <a:xfrm>
            <a:off x="3703637" y="2187705"/>
            <a:ext cx="2514600" cy="1819275"/>
          </a:xfrm>
          <a:prstGeom prst="rect">
            <a:avLst/>
          </a:prstGeom>
        </p:spPr>
      </p:pic>
      <p:pic>
        <p:nvPicPr>
          <p:cNvPr id="7" name="Picture 6"/>
          <p:cNvPicPr>
            <a:picLocks noChangeAspect="1"/>
          </p:cNvPicPr>
          <p:nvPr/>
        </p:nvPicPr>
        <p:blipFill>
          <a:blip r:embed="rId4"/>
          <a:stretch>
            <a:fillRect/>
          </a:stretch>
        </p:blipFill>
        <p:spPr>
          <a:xfrm>
            <a:off x="6310760" y="2187705"/>
            <a:ext cx="2552381" cy="1839796"/>
          </a:xfrm>
          <a:prstGeom prst="rect">
            <a:avLst/>
          </a:prstGeom>
        </p:spPr>
      </p:pic>
    </p:spTree>
    <p:extLst>
      <p:ext uri="{BB962C8B-B14F-4D97-AF65-F5344CB8AC3E}">
        <p14:creationId xmlns:p14="http://schemas.microsoft.com/office/powerpoint/2010/main" val="277244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ircle(in)">
                                      <p:cBhvr>
                                        <p:cTn id="31" dur="2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barn(inVertical)">
                                      <p:cBhvr>
                                        <p:cTn id="36" dur="500"/>
                                        <p:tgtEl>
                                          <p:spTgt spid="3">
                                            <p:txEl>
                                              <p:pRg st="2" end="2"/>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barn(inVertical)">
                                      <p:cBhvr>
                                        <p:cTn id="39" dur="500"/>
                                        <p:tgtEl>
                                          <p:spTgt spid="3">
                                            <p:txEl>
                                              <p:pRg st="3" end="3"/>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arn(inVertical)">
                                      <p:cBhvr>
                                        <p:cTn id="42" dur="500"/>
                                        <p:tgtEl>
                                          <p:spTgt spid="3">
                                            <p:txEl>
                                              <p:pRg st="4" end="4"/>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arn(inVertical)">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930</TotalTime>
  <Words>432</Words>
  <Application>Microsoft Office PowerPoint</Application>
  <PresentationFormat>On-screen Show (16:9)</PresentationFormat>
  <Paragraphs>66</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vt:lpstr>
      <vt:lpstr>Proxima Nova</vt:lpstr>
      <vt:lpstr>Arial</vt:lpstr>
      <vt:lpstr>Century Gothic</vt:lpstr>
      <vt:lpstr>Wingdings 3</vt:lpstr>
      <vt:lpstr>Ion</vt:lpstr>
      <vt:lpstr>Stock price prediction using Artificial Neural Networks</vt:lpstr>
      <vt:lpstr>Stock Market</vt:lpstr>
      <vt:lpstr>Motivation</vt:lpstr>
      <vt:lpstr>Difficulties</vt:lpstr>
      <vt:lpstr>Fundamentals Analysis</vt:lpstr>
      <vt:lpstr>Time series forecasting </vt:lpstr>
      <vt:lpstr>Machine learning and Data mining </vt:lpstr>
      <vt:lpstr>Objectives</vt:lpstr>
      <vt:lpstr>Methodology</vt:lpstr>
      <vt:lpstr>Future Work and Extension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Artificial Neural Networks</dc:title>
  <cp:lastModifiedBy>NGOC KHANH NGUYEN</cp:lastModifiedBy>
  <cp:revision>22</cp:revision>
  <dcterms:modified xsi:type="dcterms:W3CDTF">2017-05-18T23:11:46Z</dcterms:modified>
</cp:coreProperties>
</file>