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Style Transfer in Text:Exploration and Evaluation</a:t>
            </a:r>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a:t>
            </a:r>
            <a:endParaRPr/>
          </a:p>
        </p:txBody>
      </p:sp>
      <p:pic>
        <p:nvPicPr>
          <p:cNvPr id="328" name="Shape 328"/>
          <p:cNvPicPr preferRelativeResize="0"/>
          <p:nvPr/>
        </p:nvPicPr>
        <p:blipFill rotWithShape="1">
          <a:blip r:embed="rId3">
            <a:alphaModFix/>
          </a:blip>
          <a:srcRect b="58773" l="19588" r="0" t="24777"/>
          <a:stretch/>
        </p:blipFill>
        <p:spPr>
          <a:xfrm>
            <a:off x="895613" y="1597875"/>
            <a:ext cx="7352775" cy="999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284" name="Shape 28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The paper aims to achieve stylistic transfer (i.e. writing content from one author in the writing style of another author) without parallel data for cross validation.</a:t>
            </a:r>
            <a:endParaRPr/>
          </a:p>
          <a:p>
            <a:pPr indent="-311150" lvl="0" marL="457200" rtl="0">
              <a:spcBef>
                <a:spcPts val="0"/>
              </a:spcBef>
              <a:spcAft>
                <a:spcPts val="0"/>
              </a:spcAft>
              <a:buSzPts val="1300"/>
              <a:buChar char="●"/>
            </a:pPr>
            <a:r>
              <a:rPr lang="en"/>
              <a:t>Major challenges involved in the task that have been taken up in the paper are lack of parallel data, separating style from content and evaluation.</a:t>
            </a:r>
            <a:endParaRPr/>
          </a:p>
          <a:p>
            <a:pPr indent="-311150" lvl="0" marL="457200" rtl="0">
              <a:spcBef>
                <a:spcPts val="0"/>
              </a:spcBef>
              <a:spcAft>
                <a:spcPts val="0"/>
              </a:spcAft>
              <a:buSzPts val="1300"/>
              <a:buChar char="●"/>
            </a:pPr>
            <a:r>
              <a:rPr lang="en"/>
              <a:t>This paper explores two models:</a:t>
            </a:r>
            <a:br>
              <a:rPr lang="en"/>
            </a:br>
            <a:r>
              <a:rPr lang="en"/>
              <a:t>	1.Multi-decoder seq2seq network with an adversarial network.</a:t>
            </a:r>
            <a:br>
              <a:rPr lang="en"/>
            </a:br>
            <a:r>
              <a:rPr lang="en"/>
              <a:t>	2.Style embedding model (Similar to the prev one but single decoder augmented with style embeddings)</a:t>
            </a:r>
            <a:endParaRPr/>
          </a:p>
          <a:p>
            <a:pPr indent="-311150" lvl="0" marL="457200" rtl="0">
              <a:spcBef>
                <a:spcPts val="0"/>
              </a:spcBef>
              <a:spcAft>
                <a:spcPts val="0"/>
              </a:spcAft>
              <a:buSzPts val="1300"/>
              <a:buChar char="●"/>
            </a:pPr>
            <a:r>
              <a:rPr lang="en"/>
              <a:t>Both the models are based on neural sequence to sequence model and the common aim is to separate out the style from content representation of an input sentence.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Auto-encoder Seq2Seq Model:</a:t>
            </a:r>
            <a:endParaRPr/>
          </a:p>
        </p:txBody>
      </p:sp>
      <p:sp>
        <p:nvSpPr>
          <p:cNvPr id="290" name="Shape 290"/>
          <p:cNvSpPr txBox="1"/>
          <p:nvPr>
            <p:ph idx="1" type="body"/>
          </p:nvPr>
        </p:nvSpPr>
        <p:spPr>
          <a:xfrm>
            <a:off x="1303800" y="1289750"/>
            <a:ext cx="7030500" cy="2941200"/>
          </a:xfrm>
          <a:prstGeom prst="rect">
            <a:avLst/>
          </a:prstGeom>
        </p:spPr>
        <p:txBody>
          <a:bodyPr anchorCtr="0" anchor="t" bIns="91425" lIns="91425" spcFirstLastPara="1" rIns="91425" wrap="square" tIns="91425">
            <a:noAutofit/>
          </a:bodyPr>
          <a:lstStyle/>
          <a:p>
            <a:pPr indent="-311150" lvl="0" marL="457200">
              <a:spcBef>
                <a:spcPts val="0"/>
              </a:spcBef>
              <a:spcAft>
                <a:spcPts val="0"/>
              </a:spcAft>
              <a:buSzPts val="1300"/>
              <a:buChar char="●"/>
            </a:pPr>
            <a:r>
              <a:rPr lang="en"/>
              <a:t>In this model the encoder is trained to generate a latent representation of the input sentence </a:t>
            </a:r>
            <a:r>
              <a:rPr lang="en" sz="1250">
                <a:solidFill>
                  <a:srgbClr val="000000"/>
                </a:solidFill>
                <a:latin typeface="Arial"/>
                <a:ea typeface="Arial"/>
                <a:cs typeface="Arial"/>
                <a:sym typeface="Arial"/>
              </a:rPr>
              <a:t>X = (x</a:t>
            </a:r>
            <a:r>
              <a:rPr lang="en" sz="850">
                <a:solidFill>
                  <a:srgbClr val="000000"/>
                </a:solidFill>
                <a:latin typeface="Verdana"/>
                <a:ea typeface="Verdana"/>
                <a:cs typeface="Verdana"/>
                <a:sym typeface="Verdana"/>
              </a:rPr>
              <a:t>1</a:t>
            </a:r>
            <a:r>
              <a:rPr lang="en" sz="1250">
                <a:solidFill>
                  <a:srgbClr val="000000"/>
                </a:solidFill>
                <a:latin typeface="Arial"/>
                <a:ea typeface="Arial"/>
                <a:cs typeface="Arial"/>
                <a:sym typeface="Arial"/>
              </a:rPr>
              <a:t>, . . . , x</a:t>
            </a:r>
            <a:r>
              <a:rPr lang="en" sz="850">
                <a:solidFill>
                  <a:srgbClr val="000000"/>
                </a:solidFill>
                <a:latin typeface="Arial"/>
                <a:ea typeface="Arial"/>
                <a:cs typeface="Arial"/>
                <a:sym typeface="Arial"/>
              </a:rPr>
              <a:t>T</a:t>
            </a:r>
            <a:r>
              <a:rPr lang="en" sz="600">
                <a:solidFill>
                  <a:srgbClr val="000000"/>
                </a:solidFill>
                <a:latin typeface="Arial"/>
                <a:ea typeface="Arial"/>
                <a:cs typeface="Arial"/>
                <a:sym typeface="Arial"/>
              </a:rPr>
              <a:t>x</a:t>
            </a:r>
            <a:r>
              <a:rPr lang="en" sz="1250">
                <a:solidFill>
                  <a:srgbClr val="000000"/>
                </a:solidFill>
                <a:latin typeface="Arial"/>
                <a:ea typeface="Arial"/>
                <a:cs typeface="Arial"/>
                <a:sym typeface="Arial"/>
              </a:rPr>
              <a:t>),  </a:t>
            </a:r>
            <a:r>
              <a:rPr lang="en">
                <a:solidFill>
                  <a:srgbClr val="434343"/>
                </a:solidFill>
              </a:rPr>
              <a:t>of lenght Tx. The decoder is trained to recover the input sequence from the latent representation.</a:t>
            </a:r>
            <a:endParaRPr>
              <a:solidFill>
                <a:srgbClr val="434343"/>
              </a:solidFill>
            </a:endParaRPr>
          </a:p>
          <a:p>
            <a:pPr indent="-311150" lvl="0" marL="457200" rtl="0">
              <a:spcBef>
                <a:spcPts val="0"/>
              </a:spcBef>
              <a:spcAft>
                <a:spcPts val="0"/>
              </a:spcAft>
              <a:buSzPts val="1300"/>
              <a:buChar char="●"/>
            </a:pPr>
            <a:r>
              <a:rPr lang="en"/>
              <a:t>Let </a:t>
            </a:r>
            <a:r>
              <a:rPr lang="en" sz="1250">
                <a:solidFill>
                  <a:srgbClr val="000000"/>
                </a:solidFill>
                <a:latin typeface="Arial"/>
                <a:ea typeface="Arial"/>
                <a:cs typeface="Arial"/>
                <a:sym typeface="Arial"/>
              </a:rPr>
              <a:t>w = {w</a:t>
            </a:r>
            <a:r>
              <a:rPr lang="en" sz="850">
                <a:solidFill>
                  <a:srgbClr val="000000"/>
                </a:solidFill>
                <a:latin typeface="Arial"/>
                <a:ea typeface="Arial"/>
                <a:cs typeface="Arial"/>
                <a:sym typeface="Arial"/>
              </a:rPr>
              <a:t>1</a:t>
            </a:r>
            <a:r>
              <a:rPr lang="en" sz="1250">
                <a:solidFill>
                  <a:srgbClr val="000000"/>
                </a:solidFill>
                <a:latin typeface="Arial"/>
                <a:ea typeface="Arial"/>
                <a:cs typeface="Arial"/>
                <a:sym typeface="Arial"/>
              </a:rPr>
              <a:t>,...,w</a:t>
            </a:r>
            <a:r>
              <a:rPr lang="en" sz="850">
                <a:solidFill>
                  <a:srgbClr val="000000"/>
                </a:solidFill>
                <a:latin typeface="Arial"/>
                <a:ea typeface="Arial"/>
                <a:cs typeface="Arial"/>
                <a:sym typeface="Arial"/>
              </a:rPr>
              <a:t>T</a:t>
            </a:r>
            <a:r>
              <a:rPr lang="en" sz="1250">
                <a:solidFill>
                  <a:srgbClr val="000000"/>
                </a:solidFill>
                <a:latin typeface="Arial"/>
                <a:ea typeface="Arial"/>
                <a:cs typeface="Arial"/>
                <a:sym typeface="Arial"/>
              </a:rPr>
              <a:t>}</a:t>
            </a:r>
            <a:r>
              <a:rPr lang="en" sz="1250">
                <a:solidFill>
                  <a:srgbClr val="000000"/>
                </a:solidFill>
              </a:rPr>
              <a:t> </a:t>
            </a:r>
            <a:r>
              <a:rPr lang="en">
                <a:solidFill>
                  <a:srgbClr val="434343"/>
                </a:solidFill>
              </a:rPr>
              <a:t>be a sentence,</a:t>
            </a:r>
            <a:endParaRPr>
              <a:solidFill>
                <a:srgbClr val="434343"/>
              </a:solidFill>
            </a:endParaRPr>
          </a:p>
          <a:p>
            <a:pPr indent="0" lvl="0" marL="0">
              <a:spcBef>
                <a:spcPts val="1600"/>
              </a:spcBef>
              <a:spcAft>
                <a:spcPts val="0"/>
              </a:spcAft>
              <a:buNone/>
            </a:pPr>
            <a:r>
              <a:rPr lang="en" sz="1250">
                <a:solidFill>
                  <a:srgbClr val="434343"/>
                </a:solidFill>
              </a:rPr>
              <a:t>			</a:t>
            </a:r>
            <a:r>
              <a:rPr lang="en" sz="1250">
                <a:solidFill>
                  <a:srgbClr val="000000"/>
                </a:solidFill>
                <a:latin typeface="Arial"/>
                <a:ea typeface="Arial"/>
                <a:cs typeface="Arial"/>
                <a:sym typeface="Arial"/>
              </a:rPr>
              <a:t>h</a:t>
            </a:r>
            <a:r>
              <a:rPr lang="en" sz="850">
                <a:solidFill>
                  <a:srgbClr val="000000"/>
                </a:solidFill>
                <a:latin typeface="Arial"/>
                <a:ea typeface="Arial"/>
                <a:cs typeface="Arial"/>
                <a:sym typeface="Arial"/>
              </a:rPr>
              <a:t>i </a:t>
            </a:r>
            <a:r>
              <a:rPr lang="en" sz="1250">
                <a:solidFill>
                  <a:srgbClr val="000000"/>
                </a:solidFill>
                <a:latin typeface="Arial"/>
                <a:ea typeface="Arial"/>
                <a:cs typeface="Arial"/>
                <a:sym typeface="Arial"/>
              </a:rPr>
              <a:t>= f(x</a:t>
            </a:r>
            <a:r>
              <a:rPr lang="en" sz="850">
                <a:solidFill>
                  <a:srgbClr val="000000"/>
                </a:solidFill>
                <a:latin typeface="Arial"/>
                <a:ea typeface="Arial"/>
                <a:cs typeface="Arial"/>
                <a:sym typeface="Arial"/>
              </a:rPr>
              <a:t>i</a:t>
            </a:r>
            <a:r>
              <a:rPr lang="en" sz="1250">
                <a:solidFill>
                  <a:srgbClr val="000000"/>
                </a:solidFill>
                <a:latin typeface="Arial"/>
                <a:ea typeface="Arial"/>
                <a:cs typeface="Arial"/>
                <a:sym typeface="Arial"/>
              </a:rPr>
              <a:t>, h</a:t>
            </a:r>
            <a:r>
              <a:rPr lang="en" sz="850">
                <a:solidFill>
                  <a:srgbClr val="000000"/>
                </a:solidFill>
                <a:latin typeface="Arial"/>
                <a:ea typeface="Arial"/>
                <a:cs typeface="Arial"/>
                <a:sym typeface="Arial"/>
              </a:rPr>
              <a:t>i−1</a:t>
            </a:r>
            <a:r>
              <a:rPr lang="en" sz="1250">
                <a:solidFill>
                  <a:srgbClr val="000000"/>
                </a:solidFill>
                <a:latin typeface="Arial"/>
                <a:ea typeface="Arial"/>
                <a:cs typeface="Arial"/>
                <a:sym typeface="Arial"/>
              </a:rPr>
              <a:t>)</a:t>
            </a:r>
            <a:endParaRPr sz="1250">
              <a:solidFill>
                <a:srgbClr val="000000"/>
              </a:solidFill>
              <a:latin typeface="Arial"/>
              <a:ea typeface="Arial"/>
              <a:cs typeface="Arial"/>
              <a:sym typeface="Arial"/>
            </a:endParaRPr>
          </a:p>
          <a:p>
            <a:pPr indent="0" lvl="0" marL="0">
              <a:spcBef>
                <a:spcPts val="1600"/>
              </a:spcBef>
              <a:spcAft>
                <a:spcPts val="0"/>
              </a:spcAft>
              <a:buNone/>
            </a:pPr>
            <a:r>
              <a:rPr lang="en" sz="1250">
                <a:solidFill>
                  <a:srgbClr val="000000"/>
                </a:solidFill>
                <a:latin typeface="Arial"/>
                <a:ea typeface="Arial"/>
                <a:cs typeface="Arial"/>
                <a:sym typeface="Arial"/>
              </a:rPr>
              <a:t>			V = q({h</a:t>
            </a:r>
            <a:r>
              <a:rPr lang="en" sz="850">
                <a:solidFill>
                  <a:srgbClr val="000000"/>
                </a:solidFill>
                <a:latin typeface="Arial"/>
                <a:ea typeface="Arial"/>
                <a:cs typeface="Arial"/>
                <a:sym typeface="Arial"/>
              </a:rPr>
              <a:t>1</a:t>
            </a:r>
            <a:r>
              <a:rPr lang="en" sz="1250">
                <a:solidFill>
                  <a:srgbClr val="000000"/>
                </a:solidFill>
                <a:latin typeface="Arial"/>
                <a:ea typeface="Arial"/>
                <a:cs typeface="Arial"/>
                <a:sym typeface="Arial"/>
              </a:rPr>
              <a:t>,...,h</a:t>
            </a:r>
            <a:r>
              <a:rPr lang="en" sz="850">
                <a:solidFill>
                  <a:srgbClr val="000000"/>
                </a:solidFill>
                <a:latin typeface="Arial"/>
                <a:ea typeface="Arial"/>
                <a:cs typeface="Arial"/>
                <a:sym typeface="Arial"/>
              </a:rPr>
              <a:t>T</a:t>
            </a:r>
            <a:r>
              <a:rPr lang="en" sz="1250">
                <a:solidFill>
                  <a:srgbClr val="000000"/>
                </a:solidFill>
                <a:latin typeface="Arial"/>
                <a:ea typeface="Arial"/>
                <a:cs typeface="Arial"/>
                <a:sym typeface="Arial"/>
              </a:rPr>
              <a:t>})</a:t>
            </a:r>
            <a:endParaRPr sz="1250">
              <a:solidFill>
                <a:srgbClr val="000000"/>
              </a:solidFill>
              <a:latin typeface="Arial"/>
              <a:ea typeface="Arial"/>
              <a:cs typeface="Arial"/>
              <a:sym typeface="Arial"/>
            </a:endParaRPr>
          </a:p>
          <a:p>
            <a:pPr indent="0" lvl="0" marL="0" rtl="0">
              <a:spcBef>
                <a:spcPts val="1600"/>
              </a:spcBef>
              <a:spcAft>
                <a:spcPts val="0"/>
              </a:spcAft>
              <a:buNone/>
            </a:pPr>
            <a:r>
              <a:rPr lang="en" sz="1250">
                <a:solidFill>
                  <a:srgbClr val="000000"/>
                </a:solidFill>
                <a:latin typeface="Arial"/>
                <a:ea typeface="Arial"/>
                <a:cs typeface="Arial"/>
                <a:sym typeface="Arial"/>
              </a:rPr>
              <a:t>	</a:t>
            </a:r>
            <a:r>
              <a:rPr lang="en" sz="1100">
                <a:solidFill>
                  <a:srgbClr val="434343"/>
                </a:solidFill>
              </a:rPr>
              <a:t>Where, xi is the input vector of wi, hi is the hidden state of ith sequence and v is the fixed length vector into which the encoder stores the sentence.</a:t>
            </a:r>
            <a:endParaRPr sz="1100">
              <a:solidFill>
                <a:srgbClr val="434343"/>
              </a:solidFill>
            </a:endParaRPr>
          </a:p>
          <a:p>
            <a:pPr indent="-311150" lvl="0" marL="457200" rtl="0">
              <a:spcBef>
                <a:spcPts val="1600"/>
              </a:spcBef>
              <a:spcAft>
                <a:spcPts val="0"/>
              </a:spcAft>
              <a:buClr>
                <a:srgbClr val="434343"/>
              </a:buClr>
              <a:buSzPts val="1300"/>
              <a:buChar char="●"/>
            </a:pPr>
            <a:r>
              <a:rPr lang="en">
                <a:solidFill>
                  <a:srgbClr val="434343"/>
                </a:solidFill>
              </a:rPr>
              <a:t>The decoder is trained to maximize the conditional probability of next word, </a:t>
            </a:r>
            <a:r>
              <a:rPr lang="en" sz="1250">
                <a:solidFill>
                  <a:srgbClr val="000000"/>
                </a:solidFill>
                <a:latin typeface="Arial"/>
                <a:ea typeface="Arial"/>
                <a:cs typeface="Arial"/>
                <a:sym typeface="Arial"/>
              </a:rPr>
              <a:t>y</a:t>
            </a:r>
            <a:r>
              <a:rPr lang="en" sz="850">
                <a:solidFill>
                  <a:srgbClr val="000000"/>
                </a:solidFill>
                <a:latin typeface="Arial"/>
                <a:ea typeface="Arial"/>
                <a:cs typeface="Arial"/>
                <a:sym typeface="Arial"/>
              </a:rPr>
              <a:t>t, </a:t>
            </a:r>
            <a:r>
              <a:rPr lang="en">
                <a:solidFill>
                  <a:srgbClr val="434343"/>
                </a:solidFill>
              </a:rPr>
              <a:t>given fixed vector v.</a:t>
            </a:r>
            <a:endParaRPr>
              <a:solidFill>
                <a:srgbClr val="434343"/>
              </a:solidFill>
            </a:endParaRPr>
          </a:p>
          <a:p>
            <a:pPr indent="0" lvl="0" marL="0" rtl="0">
              <a:spcBef>
                <a:spcPts val="1600"/>
              </a:spcBef>
              <a:spcAft>
                <a:spcPts val="0"/>
              </a:spcAft>
              <a:buNone/>
            </a:pPr>
            <a:r>
              <a:rPr lang="en">
                <a:solidFill>
                  <a:srgbClr val="434343"/>
                </a:solidFill>
              </a:rPr>
              <a:t>		       </a:t>
            </a:r>
            <a:r>
              <a:rPr lang="en" sz="1250">
                <a:solidFill>
                  <a:srgbClr val="000000"/>
                </a:solidFill>
                <a:latin typeface="Arial"/>
                <a:ea typeface="Arial"/>
                <a:cs typeface="Arial"/>
                <a:sym typeface="Arial"/>
              </a:rPr>
              <a:t>p(ˆy) = </a:t>
            </a:r>
            <a:r>
              <a:rPr lang="en" sz="850">
                <a:solidFill>
                  <a:srgbClr val="000000"/>
                </a:solidFill>
                <a:latin typeface="Arial"/>
                <a:ea typeface="Arial"/>
                <a:cs typeface="Arial"/>
                <a:sym typeface="Arial"/>
              </a:rPr>
              <a:t>T</a:t>
            </a:r>
            <a:r>
              <a:rPr lang="en" sz="600">
                <a:solidFill>
                  <a:srgbClr val="000000"/>
                </a:solidFill>
                <a:latin typeface="Verdana"/>
                <a:ea typeface="Verdana"/>
                <a:cs typeface="Verdana"/>
                <a:sym typeface="Verdana"/>
              </a:rPr>
              <a:t>′</a:t>
            </a:r>
            <a:r>
              <a:rPr lang="en" sz="1250">
                <a:solidFill>
                  <a:srgbClr val="000000"/>
                </a:solidFill>
                <a:latin typeface="Arial"/>
                <a:ea typeface="Arial"/>
                <a:cs typeface="Arial"/>
                <a:sym typeface="Arial"/>
              </a:rPr>
              <a:t>∏</a:t>
            </a:r>
            <a:r>
              <a:rPr lang="en" sz="850">
                <a:solidFill>
                  <a:srgbClr val="000000"/>
                </a:solidFill>
                <a:latin typeface="Arial"/>
                <a:ea typeface="Arial"/>
                <a:cs typeface="Arial"/>
                <a:sym typeface="Arial"/>
              </a:rPr>
              <a:t>t=1 </a:t>
            </a:r>
            <a:r>
              <a:rPr lang="en" sz="1250">
                <a:solidFill>
                  <a:srgbClr val="000000"/>
                </a:solidFill>
                <a:latin typeface="Arial"/>
                <a:ea typeface="Arial"/>
                <a:cs typeface="Arial"/>
                <a:sym typeface="Arial"/>
              </a:rPr>
              <a:t>p(ˆy</a:t>
            </a:r>
            <a:r>
              <a:rPr lang="en" sz="850">
                <a:solidFill>
                  <a:srgbClr val="000000"/>
                </a:solidFill>
                <a:latin typeface="Arial"/>
                <a:ea typeface="Arial"/>
                <a:cs typeface="Arial"/>
                <a:sym typeface="Arial"/>
              </a:rPr>
              <a:t>t</a:t>
            </a:r>
            <a:r>
              <a:rPr lang="en" sz="1250">
                <a:solidFill>
                  <a:srgbClr val="000000"/>
                </a:solidFill>
                <a:latin typeface="Arial"/>
                <a:ea typeface="Arial"/>
                <a:cs typeface="Arial"/>
                <a:sym typeface="Arial"/>
              </a:rPr>
              <a:t>|{ˆy</a:t>
            </a:r>
            <a:r>
              <a:rPr lang="en" sz="850">
                <a:solidFill>
                  <a:srgbClr val="000000"/>
                </a:solidFill>
                <a:latin typeface="Arial"/>
                <a:ea typeface="Arial"/>
                <a:cs typeface="Arial"/>
                <a:sym typeface="Arial"/>
              </a:rPr>
              <a:t>1</a:t>
            </a:r>
            <a:r>
              <a:rPr lang="en" sz="1250">
                <a:solidFill>
                  <a:srgbClr val="000000"/>
                </a:solidFill>
                <a:latin typeface="Arial"/>
                <a:ea typeface="Arial"/>
                <a:cs typeface="Arial"/>
                <a:sym typeface="Arial"/>
              </a:rPr>
              <a:t>,...,ˆy</a:t>
            </a:r>
            <a:r>
              <a:rPr lang="en" sz="850">
                <a:solidFill>
                  <a:srgbClr val="000000"/>
                </a:solidFill>
                <a:latin typeface="Arial"/>
                <a:ea typeface="Arial"/>
                <a:cs typeface="Arial"/>
                <a:sym typeface="Arial"/>
              </a:rPr>
              <a:t>t−1</a:t>
            </a:r>
            <a:r>
              <a:rPr lang="en" sz="1250">
                <a:solidFill>
                  <a:srgbClr val="000000"/>
                </a:solidFill>
                <a:latin typeface="Arial"/>
                <a:ea typeface="Arial"/>
                <a:cs typeface="Arial"/>
                <a:sym typeface="Arial"/>
              </a:rPr>
              <a:t>}, v)</a:t>
            </a:r>
            <a:endParaRPr sz="1100">
              <a:solidFill>
                <a:srgbClr val="434343"/>
              </a:solidFill>
            </a:endParaRPr>
          </a:p>
          <a:p>
            <a:pPr indent="0" lvl="0" marL="0" rtl="0">
              <a:spcBef>
                <a:spcPts val="1600"/>
              </a:spcBef>
              <a:spcAft>
                <a:spcPts val="0"/>
              </a:spcAft>
              <a:buNone/>
            </a:pPr>
            <a:r>
              <a:t/>
            </a:r>
            <a:endParaRPr sz="1250">
              <a:solidFill>
                <a:srgbClr val="434343"/>
              </a:solidFill>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idx="1" type="body"/>
          </p:nvPr>
        </p:nvSpPr>
        <p:spPr>
          <a:xfrm>
            <a:off x="1220825" y="615300"/>
            <a:ext cx="7030500" cy="48720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Encoder:</a:t>
            </a:r>
            <a:endParaRPr sz="1400"/>
          </a:p>
          <a:p>
            <a:pPr indent="-317500" lvl="1" marL="914400" rtl="0">
              <a:spcBef>
                <a:spcPts val="0"/>
              </a:spcBef>
              <a:spcAft>
                <a:spcPts val="0"/>
              </a:spcAft>
              <a:buSzPts val="1400"/>
              <a:buChar char="○"/>
            </a:pPr>
            <a:r>
              <a:rPr lang="en" sz="1400">
                <a:solidFill>
                  <a:srgbClr val="000000"/>
                </a:solidFill>
                <a:latin typeface="Arial"/>
                <a:ea typeface="Arial"/>
                <a:cs typeface="Arial"/>
                <a:sym typeface="Arial"/>
              </a:rPr>
              <a:t>S = Encoder(x ; Θe)</a:t>
            </a:r>
            <a:endParaRPr sz="1400">
              <a:solidFill>
                <a:srgbClr val="000000"/>
              </a:solidFill>
              <a:latin typeface="Arial"/>
              <a:ea typeface="Arial"/>
              <a:cs typeface="Arial"/>
              <a:sym typeface="Arial"/>
            </a:endParaRPr>
          </a:p>
          <a:p>
            <a:pPr indent="-317500" lvl="0" marL="457200" rtl="0">
              <a:spcBef>
                <a:spcPts val="0"/>
              </a:spcBef>
              <a:spcAft>
                <a:spcPts val="0"/>
              </a:spcAft>
              <a:buClr>
                <a:srgbClr val="434343"/>
              </a:buClr>
              <a:buSzPts val="1400"/>
              <a:buChar char="●"/>
            </a:pPr>
            <a:r>
              <a:rPr lang="en" sz="1400">
                <a:solidFill>
                  <a:srgbClr val="434343"/>
                </a:solidFill>
              </a:rPr>
              <a:t>Decoder:</a:t>
            </a:r>
            <a:endParaRPr sz="1400">
              <a:solidFill>
                <a:srgbClr val="434343"/>
              </a:solidFill>
            </a:endParaRPr>
          </a:p>
          <a:p>
            <a:pPr indent="-317500" lvl="1" marL="914400" rtl="0">
              <a:spcBef>
                <a:spcPts val="0"/>
              </a:spcBef>
              <a:spcAft>
                <a:spcPts val="0"/>
              </a:spcAft>
              <a:buClr>
                <a:srgbClr val="434343"/>
              </a:buClr>
              <a:buSzPts val="1400"/>
              <a:buChar char="○"/>
            </a:pPr>
            <a:r>
              <a:rPr lang="en" sz="1400">
                <a:solidFill>
                  <a:srgbClr val="000000"/>
                </a:solidFill>
                <a:latin typeface="Arial"/>
                <a:ea typeface="Arial"/>
                <a:cs typeface="Arial"/>
                <a:sym typeface="Arial"/>
              </a:rPr>
              <a:t>P(yi </a:t>
            </a:r>
            <a:r>
              <a:rPr lang="en" sz="14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xi ; Θd) = Ty∏j=1 p(yi,j | Encoder(xi; Θe), yi,1,..., yi,j−1 ;  Θd)</a:t>
            </a:r>
            <a:endParaRPr sz="1400">
              <a:solidFill>
                <a:srgbClr val="000000"/>
              </a:solidFill>
              <a:latin typeface="Arial"/>
              <a:ea typeface="Arial"/>
              <a:cs typeface="Arial"/>
              <a:sym typeface="Arial"/>
            </a:endParaRPr>
          </a:p>
          <a:p>
            <a:pPr indent="0" lvl="0" marL="457200" rtl="0">
              <a:spcBef>
                <a:spcPts val="1600"/>
              </a:spcBef>
              <a:spcAft>
                <a:spcPts val="0"/>
              </a:spcAft>
              <a:buNone/>
            </a:pPr>
            <a:r>
              <a:t/>
            </a:r>
            <a:endParaRPr sz="1400">
              <a:solidFill>
                <a:srgbClr val="000000"/>
              </a:solidFill>
              <a:latin typeface="Arial"/>
              <a:ea typeface="Arial"/>
              <a:cs typeface="Arial"/>
              <a:sym typeface="Arial"/>
            </a:endParaRPr>
          </a:p>
          <a:p>
            <a:pPr indent="-317500" lvl="0" marL="457200" rtl="0">
              <a:spcBef>
                <a:spcPts val="1600"/>
              </a:spcBef>
              <a:spcAft>
                <a:spcPts val="0"/>
              </a:spcAft>
              <a:buClr>
                <a:srgbClr val="434343"/>
              </a:buClr>
              <a:buSzPts val="1400"/>
              <a:buChar char="●"/>
            </a:pPr>
            <a:r>
              <a:rPr lang="en" sz="1400">
                <a:solidFill>
                  <a:srgbClr val="434343"/>
                </a:solidFill>
              </a:rPr>
              <a:t>Loss function for the encoder-decoder minimizes the negative log probability of the training data(of size M), </a:t>
            </a:r>
            <a:r>
              <a:rPr lang="en" sz="1400">
                <a:solidFill>
                  <a:srgbClr val="000000"/>
                </a:solidFill>
                <a:latin typeface="Arial"/>
                <a:ea typeface="Arial"/>
                <a:cs typeface="Arial"/>
                <a:sym typeface="Arial"/>
              </a:rPr>
              <a:t>Θe </a:t>
            </a:r>
            <a:r>
              <a:rPr lang="en" sz="1400">
                <a:solidFill>
                  <a:srgbClr val="434343"/>
                </a:solidFill>
              </a:rPr>
              <a:t>and </a:t>
            </a:r>
            <a:r>
              <a:rPr lang="en" sz="14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Θd  </a:t>
            </a:r>
            <a:r>
              <a:rPr lang="en" sz="1400">
                <a:solidFill>
                  <a:srgbClr val="434343"/>
                </a:solidFill>
              </a:rPr>
              <a:t>are the parameters of encoder and decoder respectively.</a:t>
            </a:r>
            <a:endParaRPr sz="1400">
              <a:solidFill>
                <a:srgbClr val="434343"/>
              </a:solidFill>
            </a:endParaRPr>
          </a:p>
          <a:p>
            <a:pPr indent="-317500" lvl="1" marL="914400" rtl="0">
              <a:spcBef>
                <a:spcPts val="0"/>
              </a:spcBef>
              <a:spcAft>
                <a:spcPts val="0"/>
              </a:spcAft>
              <a:buClr>
                <a:srgbClr val="434343"/>
              </a:buClr>
              <a:buSzPts val="1400"/>
              <a:buChar char="○"/>
            </a:pPr>
            <a:r>
              <a:rPr lang="en" sz="1400">
                <a:solidFill>
                  <a:srgbClr val="000000"/>
                </a:solidFill>
                <a:latin typeface="Arial"/>
                <a:ea typeface="Arial"/>
                <a:cs typeface="Arial"/>
                <a:sym typeface="Arial"/>
              </a:rPr>
              <a:t>Lseq2seq (Θe,Θd) = −M∑i=1 log P(yi|xi; Θe,Θd)</a:t>
            </a:r>
            <a:endParaRPr sz="1400">
              <a:solidFill>
                <a:srgbClr val="000000"/>
              </a:solidFill>
              <a:latin typeface="Arial"/>
              <a:ea typeface="Arial"/>
              <a:cs typeface="Arial"/>
              <a:sym typeface="Arial"/>
            </a:endParaRPr>
          </a:p>
          <a:p>
            <a:pPr indent="-317500" lvl="0" marL="457200" rtl="0">
              <a:spcBef>
                <a:spcPts val="0"/>
              </a:spcBef>
              <a:spcAft>
                <a:spcPts val="0"/>
              </a:spcAft>
              <a:buClr>
                <a:srgbClr val="434343"/>
              </a:buClr>
              <a:buSzPts val="1400"/>
              <a:buChar char="●"/>
            </a:pPr>
            <a:r>
              <a:rPr lang="en" sz="1400">
                <a:solidFill>
                  <a:srgbClr val="434343"/>
                </a:solidFill>
              </a:rPr>
              <a:t>In an auto-encoder we let the output sequence y to be the same as the input sequence x.</a:t>
            </a:r>
            <a:endParaRPr sz="14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Multi-decoder model:</a:t>
            </a:r>
            <a:endParaRPr/>
          </a:p>
        </p:txBody>
      </p:sp>
      <p:sp>
        <p:nvSpPr>
          <p:cNvPr id="301" name="Shape 30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The challenge of this model is to generate content c from input x. In the original auto-encoder the encoder generates representations that contain both content and style information. The Multi-decoder model is similar to an auto-encoder with several decoders, with the exception that the encoder now tries to learn some content representations that do not reflect styles.</a:t>
            </a:r>
            <a:endParaRPr/>
          </a:p>
          <a:p>
            <a:pPr indent="-311150" lvl="0" marL="457200" rtl="0">
              <a:spcBef>
                <a:spcPts val="0"/>
              </a:spcBef>
              <a:spcAft>
                <a:spcPts val="0"/>
              </a:spcAft>
              <a:buSzPts val="1300"/>
              <a:buChar char="●"/>
            </a:pPr>
            <a:r>
              <a:rPr lang="en"/>
              <a:t>Adversarial networks can be used to separate the shared and the private features. Here we use an adversarial network to separate content from style. The adversarial network contains two parts: Generator and Discriminator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idx="1" type="body"/>
          </p:nvPr>
        </p:nvSpPr>
        <p:spPr>
          <a:xfrm>
            <a:off x="1315650" y="496775"/>
            <a:ext cx="7030500" cy="4540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Discriminator: The loss function minimizes the negative log probability of style labels in the training data.</a:t>
            </a:r>
            <a:endParaRPr/>
          </a:p>
          <a:p>
            <a:pPr indent="-317500" lvl="1" marL="914400" rtl="0">
              <a:spcBef>
                <a:spcPts val="0"/>
              </a:spcBef>
              <a:spcAft>
                <a:spcPts val="0"/>
              </a:spcAft>
              <a:buSzPts val="1400"/>
              <a:buChar char="○"/>
            </a:pPr>
            <a:r>
              <a:rPr lang="en" sz="1400">
                <a:solidFill>
                  <a:srgbClr val="000000"/>
                </a:solidFill>
                <a:latin typeface="Arial"/>
                <a:ea typeface="Arial"/>
                <a:cs typeface="Arial"/>
                <a:sym typeface="Arial"/>
              </a:rPr>
              <a:t>Ladv1(Θc) = −M∑i=1 logp( li | Encoder(xi; Θe); Θc)</a:t>
            </a:r>
            <a:endParaRPr sz="1400">
              <a:solidFill>
                <a:srgbClr val="000000"/>
              </a:solidFill>
              <a:latin typeface="Arial"/>
              <a:ea typeface="Arial"/>
              <a:cs typeface="Arial"/>
              <a:sym typeface="Arial"/>
            </a:endParaRPr>
          </a:p>
          <a:p>
            <a:pPr indent="0" lvl="0" marL="457200" rtl="0">
              <a:spcBef>
                <a:spcPts val="1600"/>
              </a:spcBef>
              <a:spcAft>
                <a:spcPts val="0"/>
              </a:spcAft>
              <a:buNone/>
            </a:pPr>
            <a:r>
              <a:rPr lang="en">
                <a:solidFill>
                  <a:srgbClr val="434343"/>
                </a:solidFill>
              </a:rPr>
              <a:t>Where, </a:t>
            </a:r>
            <a:r>
              <a:rPr lang="en" sz="1400">
                <a:solidFill>
                  <a:srgbClr val="434343"/>
                </a:solidFill>
                <a:latin typeface="Arial"/>
                <a:ea typeface="Arial"/>
                <a:cs typeface="Arial"/>
                <a:sym typeface="Arial"/>
              </a:rPr>
              <a:t>Θc</a:t>
            </a:r>
            <a:r>
              <a:rPr lang="en" sz="1400">
                <a:solidFill>
                  <a:srgbClr val="000000"/>
                </a:solidFill>
                <a:latin typeface="Arial"/>
                <a:ea typeface="Arial"/>
                <a:cs typeface="Arial"/>
                <a:sym typeface="Arial"/>
              </a:rPr>
              <a:t> </a:t>
            </a:r>
            <a:r>
              <a:rPr lang="en"/>
              <a:t>is the parameter of a multi-layer perceptron for predicting style labels.</a:t>
            </a:r>
            <a:endParaRPr/>
          </a:p>
          <a:p>
            <a:pPr indent="-311150" lvl="0" marL="457200" rtl="0">
              <a:spcBef>
                <a:spcPts val="1600"/>
              </a:spcBef>
              <a:spcAft>
                <a:spcPts val="0"/>
              </a:spcAft>
              <a:buSzPts val="1300"/>
              <a:buChar char="●"/>
            </a:pPr>
            <a:r>
              <a:rPr lang="en"/>
              <a:t>Generator: The loss function aims at making the discriminator unable to identify the style of x by maximizing the entropy of the predicted style labels.</a:t>
            </a:r>
            <a:endParaRPr/>
          </a:p>
          <a:p>
            <a:pPr indent="-317500" lvl="1" marL="914400" rtl="0">
              <a:spcBef>
                <a:spcPts val="0"/>
              </a:spcBef>
              <a:spcAft>
                <a:spcPts val="0"/>
              </a:spcAft>
              <a:buSzPts val="1400"/>
              <a:buChar char="○"/>
            </a:pPr>
            <a:r>
              <a:rPr lang="en" sz="1400">
                <a:solidFill>
                  <a:srgbClr val="000000"/>
                </a:solidFill>
                <a:latin typeface="Arial"/>
                <a:ea typeface="Arial"/>
                <a:cs typeface="Arial"/>
                <a:sym typeface="Arial"/>
              </a:rPr>
              <a:t>Ladv2(Θe) =−M∑i=1N∑j=1H(p(j|Encoder(xi; Θe); Θc))</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a:t>Decoder: The loss function for each decoder is </a:t>
            </a:r>
            <a:r>
              <a:rPr lang="en" sz="1400">
                <a:solidFill>
                  <a:srgbClr val="000000"/>
                </a:solidFill>
                <a:latin typeface="Arial"/>
                <a:ea typeface="Arial"/>
                <a:cs typeface="Arial"/>
                <a:sym typeface="Arial"/>
              </a:rPr>
              <a:t>Lseq2seq </a:t>
            </a:r>
            <a:r>
              <a:rPr lang="en"/>
              <a:t>and the total loss is given by,</a:t>
            </a:r>
            <a:endParaRPr/>
          </a:p>
          <a:p>
            <a:pPr indent="-317500" lvl="1" marL="9144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Lgen1(Θe,Θd) = L∑i=1 Liseq2seq(Θe, Θi,d</a:t>
            </a:r>
            <a:r>
              <a:rPr lang="en" sz="1100">
                <a:solidFill>
                  <a:srgbClr val="000000"/>
                </a:solidFill>
                <a:latin typeface="Arial"/>
                <a:ea typeface="Arial"/>
                <a:cs typeface="Arial"/>
                <a:sym typeface="Arial"/>
              </a:rPr>
              <a:t>)</a:t>
            </a:r>
            <a:r>
              <a:rPr lang="en"/>
              <a:t> </a:t>
            </a:r>
            <a:endParaRPr sz="1400">
              <a:solidFill>
                <a:srgbClr val="000000"/>
              </a:solidFill>
              <a:latin typeface="Arial"/>
              <a:ea typeface="Arial"/>
              <a:cs typeface="Arial"/>
              <a:sym typeface="Arial"/>
            </a:endParaRPr>
          </a:p>
          <a:p>
            <a:pPr indent="-311150" lvl="0" marL="457200" rtl="0">
              <a:spcBef>
                <a:spcPts val="0"/>
              </a:spcBef>
              <a:spcAft>
                <a:spcPts val="0"/>
              </a:spcAft>
              <a:buSzPts val="1300"/>
              <a:buChar char="●"/>
            </a:pPr>
            <a:r>
              <a:rPr lang="en"/>
              <a:t>The final loss function of the multi-decoder model is composed of three parts: two for the adversarial network and one for the seq2seq generation.</a:t>
            </a:r>
            <a:endParaRPr/>
          </a:p>
          <a:p>
            <a:pPr indent="-317500" lvl="1" marL="91440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Ltotal1(Θe,Θd,Θc )= Lgen1(Θe,Θd) +Ladv1(Θc) +Ladv2(Θe)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Style Embedding model:</a:t>
            </a:r>
            <a:endParaRPr/>
          </a:p>
        </p:txBody>
      </p:sp>
      <p:sp>
        <p:nvSpPr>
          <p:cNvPr id="312" name="Shape 31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In this model, the encoder and the adversarial network parts are the same as the previous model, to generate content representation c.</a:t>
            </a:r>
            <a:endParaRPr/>
          </a:p>
          <a:p>
            <a:pPr indent="-311150" lvl="0" marL="457200" rtl="0">
              <a:spcBef>
                <a:spcPts val="0"/>
              </a:spcBef>
              <a:spcAft>
                <a:spcPts val="0"/>
              </a:spcAft>
              <a:buSzPts val="1300"/>
              <a:buChar char="●"/>
            </a:pPr>
            <a:r>
              <a:rPr lang="en"/>
              <a:t>In addition, style embeddings E </a:t>
            </a:r>
            <a:r>
              <a:rPr lang="en" sz="1250">
                <a:solidFill>
                  <a:srgbClr val="000000"/>
                </a:solidFill>
                <a:latin typeface="Arial"/>
                <a:ea typeface="Arial"/>
                <a:cs typeface="Arial"/>
                <a:sym typeface="Arial"/>
              </a:rPr>
              <a:t>∈R</a:t>
            </a:r>
            <a:r>
              <a:rPr lang="en" sz="850">
                <a:solidFill>
                  <a:srgbClr val="000000"/>
                </a:solidFill>
                <a:latin typeface="Arial"/>
                <a:ea typeface="Arial"/>
                <a:cs typeface="Arial"/>
                <a:sym typeface="Arial"/>
              </a:rPr>
              <a:t>N</a:t>
            </a:r>
            <a:r>
              <a:rPr lang="en" sz="850">
                <a:solidFill>
                  <a:srgbClr val="000000"/>
                </a:solidFill>
                <a:latin typeface="Verdana"/>
                <a:ea typeface="Verdana"/>
                <a:cs typeface="Verdana"/>
                <a:sym typeface="Verdana"/>
              </a:rPr>
              <a:t>×</a:t>
            </a:r>
            <a:r>
              <a:rPr lang="en" sz="850">
                <a:solidFill>
                  <a:srgbClr val="000000"/>
                </a:solidFill>
                <a:latin typeface="Arial"/>
                <a:ea typeface="Arial"/>
                <a:cs typeface="Arial"/>
                <a:sym typeface="Arial"/>
              </a:rPr>
              <a:t>d</a:t>
            </a:r>
            <a:r>
              <a:rPr lang="en" sz="600">
                <a:solidFill>
                  <a:srgbClr val="000000"/>
                </a:solidFill>
                <a:latin typeface="Arial"/>
                <a:ea typeface="Arial"/>
                <a:cs typeface="Arial"/>
                <a:sym typeface="Arial"/>
              </a:rPr>
              <a:t>s  </a:t>
            </a:r>
            <a:r>
              <a:rPr lang="en"/>
              <a:t> are introduced to represent styles where, N is the number of styles and ds is the dimension of the style embedding.</a:t>
            </a:r>
            <a:endParaRPr/>
          </a:p>
          <a:p>
            <a:pPr indent="-311150" lvl="0" marL="457200" rtl="0">
              <a:spcBef>
                <a:spcPts val="0"/>
              </a:spcBef>
              <a:spcAft>
                <a:spcPts val="0"/>
              </a:spcAft>
              <a:buSzPts val="1300"/>
              <a:buChar char="●"/>
            </a:pPr>
            <a:r>
              <a:rPr lang="en"/>
              <a:t>A single decoder is trained in this model, which takes the concatenation of the content representation c and style embedding e of a input sentence to generate text in different styles.</a:t>
            </a:r>
            <a:endParaRPr/>
          </a:p>
          <a:p>
            <a:pPr indent="-311150" lvl="0" marL="457200" rtl="0">
              <a:spcBef>
                <a:spcPts val="0"/>
              </a:spcBef>
              <a:spcAft>
                <a:spcPts val="0"/>
              </a:spcAft>
              <a:buSzPts val="1300"/>
              <a:buChar char="●"/>
            </a:pPr>
            <a:r>
              <a:rPr lang="en"/>
              <a:t>The difference in loss functions between the models is that the loss function for style embeddings contains a different generation loss which contains a parameter for style embeddings E. The loss function for this model is,</a:t>
            </a:r>
            <a:endParaRPr/>
          </a:p>
          <a:p>
            <a:pPr indent="-298450" lvl="1" marL="914400" rtl="0">
              <a:spcBef>
                <a:spcPts val="0"/>
              </a:spcBef>
              <a:spcAft>
                <a:spcPts val="0"/>
              </a:spcAft>
              <a:buSzPts val="1100"/>
              <a:buChar char="○"/>
            </a:pPr>
            <a:r>
              <a:rPr lang="en" sz="1400">
                <a:solidFill>
                  <a:srgbClr val="000000"/>
                </a:solidFill>
                <a:latin typeface="Arial"/>
                <a:ea typeface="Arial"/>
                <a:cs typeface="Arial"/>
                <a:sym typeface="Arial"/>
              </a:rPr>
              <a:t>Ltotal2(Θe,Θd,Θc )= Lgen2(Θe,Θd,E) +Ladv1(Θc) +Ladv2(Θe)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idx="1" type="body"/>
          </p:nvPr>
        </p:nvSpPr>
        <p:spPr>
          <a:xfrm>
            <a:off x="1303800" y="260725"/>
            <a:ext cx="7030500" cy="46458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Parameter Estimation: </a:t>
            </a:r>
            <a:endParaRPr/>
          </a:p>
          <a:p>
            <a:pPr indent="-298450" lvl="1" marL="914400" rtl="0">
              <a:spcBef>
                <a:spcPts val="0"/>
              </a:spcBef>
              <a:spcAft>
                <a:spcPts val="0"/>
              </a:spcAft>
              <a:buSzPts val="1100"/>
              <a:buChar char="○"/>
            </a:pPr>
            <a:r>
              <a:rPr lang="en"/>
              <a:t>Learning rate : 0.0001</a:t>
            </a:r>
            <a:endParaRPr/>
          </a:p>
          <a:p>
            <a:pPr indent="-298450" lvl="1" marL="914400" rtl="0">
              <a:spcBef>
                <a:spcPts val="0"/>
              </a:spcBef>
              <a:spcAft>
                <a:spcPts val="0"/>
              </a:spcAft>
              <a:buSzPts val="1100"/>
              <a:buChar char="○"/>
            </a:pPr>
            <a:r>
              <a:rPr lang="en"/>
              <a:t>Batch-size : 128</a:t>
            </a:r>
            <a:endParaRPr/>
          </a:p>
          <a:p>
            <a:pPr indent="-298450" lvl="1" marL="914400" rtl="0">
              <a:spcBef>
                <a:spcPts val="0"/>
              </a:spcBef>
              <a:spcAft>
                <a:spcPts val="0"/>
              </a:spcAft>
              <a:buSzPts val="1100"/>
              <a:buChar char="○"/>
            </a:pPr>
            <a:r>
              <a:rPr lang="en"/>
              <a:t>Number of epochs for positive-negative dataset : 10</a:t>
            </a:r>
            <a:endParaRPr/>
          </a:p>
          <a:p>
            <a:pPr indent="-311150" lvl="0" marL="457200" rtl="0">
              <a:spcBef>
                <a:spcPts val="0"/>
              </a:spcBef>
              <a:spcAft>
                <a:spcPts val="0"/>
              </a:spcAft>
              <a:buSzPts val="1300"/>
              <a:buChar char="●"/>
            </a:pPr>
            <a:r>
              <a:rPr b="1" lang="en" sz="1800"/>
              <a:t>Evaluation</a:t>
            </a:r>
            <a:r>
              <a:rPr lang="en"/>
              <a:t>:</a:t>
            </a:r>
            <a:endParaRPr/>
          </a:p>
          <a:p>
            <a:pPr indent="-311150" lvl="1" marL="914400" rtl="0">
              <a:spcBef>
                <a:spcPts val="0"/>
              </a:spcBef>
              <a:spcAft>
                <a:spcPts val="0"/>
              </a:spcAft>
              <a:buSzPts val="1300"/>
              <a:buChar char="○"/>
            </a:pPr>
            <a:r>
              <a:rPr lang="en" sz="1300"/>
              <a:t>Transfer strength: We use a LSTM-sigmoid classifier(based on keras examples) to classify the output into different styles and transfer strength is defined as the ratio of no.of cases of correct style transfer to total no.of cases.</a:t>
            </a:r>
            <a:endParaRPr sz="1300"/>
          </a:p>
          <a:p>
            <a:pPr indent="-311150" lvl="1" marL="914400" rtl="0">
              <a:spcBef>
                <a:spcPts val="0"/>
              </a:spcBef>
              <a:spcAft>
                <a:spcPts val="0"/>
              </a:spcAft>
              <a:buSzPts val="1300"/>
              <a:buChar char="○"/>
            </a:pPr>
            <a:r>
              <a:rPr lang="en" sz="1300"/>
              <a:t>Content preservation: This is essential because in its absence the model would achieve 100% transfer strength by only generating the target style words. Content preservation rate is defined as the cosine distance between the source sentence embedding vs and the target sentence embedding vt. Sentence embedding consists of max, min, mean pooling of word embeddings.</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pic>
        <p:nvPicPr>
          <p:cNvPr id="322" name="Shape 322"/>
          <p:cNvPicPr preferRelativeResize="0"/>
          <p:nvPr/>
        </p:nvPicPr>
        <p:blipFill>
          <a:blip r:embed="rId3">
            <a:alphaModFix/>
          </a:blip>
          <a:stretch>
            <a:fillRect/>
          </a:stretch>
        </p:blipFill>
        <p:spPr>
          <a:xfrm>
            <a:off x="1879699" y="0"/>
            <a:ext cx="5384601"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