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Lst>
  <p:sldSz cx="27432000" cy="18288000"/>
  <p:notesSz cx="6858000" cy="9144000"/>
  <p:defaultText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302" autoAdjust="0"/>
  </p:normalViewPr>
  <p:slideViewPr>
    <p:cSldViewPr snapToGrid="0" snapToObjects="1">
      <p:cViewPr>
        <p:scale>
          <a:sx n="63" d="100"/>
          <a:sy n="63" d="100"/>
        </p:scale>
        <p:origin x="-88" y="1080"/>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ctrTitle"/>
          </p:nvPr>
        </p:nvSpPr>
        <p:spPr>
          <a:xfrm rot="19140000">
            <a:off x="2451338" y="4614408"/>
            <a:ext cx="16945869" cy="3211483"/>
          </a:xfrm>
        </p:spPr>
        <p:txBody>
          <a:bodyPr bIns="26125" anchor="b"/>
          <a:lstStyle>
            <a:lvl1pPr>
              <a:defRPr sz="9100"/>
            </a:lvl1pPr>
          </a:lstStyle>
          <a:p>
            <a:r>
              <a:rPr lang="en-US" smtClean="0"/>
              <a:t>Click to edit Master title style</a:t>
            </a:r>
            <a:endParaRPr lang="en-US" dirty="0"/>
          </a:p>
        </p:txBody>
      </p:sp>
      <p:sp>
        <p:nvSpPr>
          <p:cNvPr id="3" name="Subtitle 2"/>
          <p:cNvSpPr>
            <a:spLocks noGrp="1"/>
          </p:cNvSpPr>
          <p:nvPr>
            <p:ph type="subTitle" idx="1"/>
          </p:nvPr>
        </p:nvSpPr>
        <p:spPr>
          <a:xfrm rot="19140000">
            <a:off x="3636833" y="6589135"/>
            <a:ext cx="19533393" cy="878024"/>
          </a:xfrm>
        </p:spPr>
        <p:txBody>
          <a:bodyPr tIns="26125">
            <a:normAutofit/>
          </a:bodyPr>
          <a:lstStyle>
            <a:lvl1pPr marL="0" indent="0" algn="l">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1"/>
            <a:ext cx="6172200" cy="124756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732371"/>
            <a:ext cx="18059400" cy="124756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7" name="Right Triangle 6"/>
          <p:cNvSpPr/>
          <p:nvPr/>
        </p:nvSpPr>
        <p:spPr>
          <a:xfrm>
            <a:off x="2" y="7061200"/>
            <a:ext cx="10715625" cy="112268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458197" y="4604633"/>
            <a:ext cx="16952976" cy="3220024"/>
          </a:xfrm>
        </p:spPr>
        <p:txBody>
          <a:bodyPr bIns="26125" anchor="b"/>
          <a:lstStyle>
            <a:lvl1pPr algn="l">
              <a:defRPr kumimoji="0" lang="en-US" sz="91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3648456" y="6582144"/>
            <a:ext cx="19531584" cy="877824"/>
          </a:xfrm>
        </p:spPr>
        <p:txBody>
          <a:bodyPr anchor="t">
            <a:normAutofit/>
          </a:bodyPr>
          <a:lstStyle>
            <a:lvl1pPr marL="0" indent="0">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8880"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100048"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2457450"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100048"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14100048"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2,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December 2,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2,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8" name="Right Triangle 17"/>
          <p:cNvSpPr/>
          <p:nvPr/>
        </p:nvSpPr>
        <p:spPr>
          <a:xfrm rot="5400000">
            <a:off x="2443167" y="-2443162"/>
            <a:ext cx="18288000" cy="2317433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marL="0" algn="ctr" defTabSz="2612532" rtl="0" eaLnBrk="1" latinLnBrk="0" hangingPunct="1"/>
            <a:endParaRPr lang="en-US" sz="5100" kern="1200">
              <a:solidFill>
                <a:schemeClr val="lt1"/>
              </a:solidFill>
              <a:latin typeface="+mn-lt"/>
              <a:ea typeface="+mn-ea"/>
              <a:cs typeface="+mn-cs"/>
            </a:endParaRPr>
          </a:p>
        </p:txBody>
      </p:sp>
      <p:sp>
        <p:nvSpPr>
          <p:cNvPr id="2" name="Title 1"/>
          <p:cNvSpPr>
            <a:spLocks noGrp="1"/>
          </p:cNvSpPr>
          <p:nvPr>
            <p:ph type="title"/>
          </p:nvPr>
        </p:nvSpPr>
        <p:spPr>
          <a:xfrm rot="19140000">
            <a:off x="2354790" y="4202943"/>
            <a:ext cx="15636240" cy="2905139"/>
          </a:xfrm>
        </p:spPr>
        <p:txBody>
          <a:bodyPr bIns="0" anchor="b"/>
          <a:lstStyle>
            <a:lvl1pPr algn="l">
              <a:defRPr kumimoji="0" lang="en-US" sz="8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14248658" y="6983767"/>
            <a:ext cx="11423337" cy="886583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3893862" y="6009027"/>
            <a:ext cx="17384280" cy="1662171"/>
          </a:xfrm>
        </p:spPr>
        <p:txBody>
          <a:bodyPr>
            <a:normAutofit/>
          </a:bodyPr>
          <a:lstStyle>
            <a:lvl1pPr marL="0" indent="0">
              <a:buNone/>
              <a:defRPr lang="en-US" sz="4000" b="1" kern="1200" dirty="0" smtClean="0">
                <a:solidFill>
                  <a:srgbClr val="FFFFFF"/>
                </a:solidFill>
                <a:latin typeface="+mn-lt"/>
                <a:ea typeface="+mn-ea"/>
                <a:cs typeface="+mn-cs"/>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marL="0" marR="0" lvl="0" indent="0" algn="l" defTabSz="2612532" rtl="0" eaLnBrk="1" fontAlgn="auto" latinLnBrk="0" hangingPunct="1">
              <a:lnSpc>
                <a:spcPct val="100000"/>
              </a:lnSpc>
              <a:spcBef>
                <a:spcPts val="8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December 2, 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6086477" y="0"/>
            <a:ext cx="21345525" cy="1828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522506" anchor="ctr"/>
          <a:lstStyle>
            <a:lvl1pPr algn="r">
              <a:defRPr/>
            </a:lvl1pPr>
          </a:lstStyle>
          <a:p>
            <a:r>
              <a:rPr lang="en-US" smtClean="0"/>
              <a:t>Drag picture to placeholder or click icon to add</a:t>
            </a:r>
            <a:endParaRPr lang="en-US" dirty="0"/>
          </a:p>
        </p:txBody>
      </p:sp>
      <p:sp>
        <p:nvSpPr>
          <p:cNvPr id="9" name="Right Triangle 8"/>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0" name="Freeform 9"/>
          <p:cNvSpPr/>
          <p:nvPr/>
        </p:nvSpPr>
        <p:spPr>
          <a:xfrm>
            <a:off x="2" y="13462000"/>
            <a:ext cx="10715625" cy="48260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013591" y="4580003"/>
            <a:ext cx="16459200" cy="2313184"/>
          </a:xfrm>
        </p:spPr>
        <p:txBody>
          <a:bodyPr anchor="b"/>
          <a:lstStyle>
            <a:lvl1pPr algn="l">
              <a:defRPr sz="80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3430439" y="5814744"/>
            <a:ext cx="18289635" cy="1975104"/>
          </a:xfrm>
        </p:spPr>
        <p:txBody>
          <a:bodyPr/>
          <a:lstStyle>
            <a:lvl1pPr marL="0" indent="0">
              <a:buNone/>
              <a:defRPr sz="4000">
                <a:solidFill>
                  <a:schemeClr val="tx2"/>
                </a:solidFill>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December 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7145" y="13468355"/>
            <a:ext cx="10722771" cy="481964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13470113"/>
            <a:ext cx="27439140" cy="48178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Placeholder 1"/>
          <p:cNvSpPr>
            <a:spLocks noGrp="1"/>
          </p:cNvSpPr>
          <p:nvPr>
            <p:ph type="title"/>
          </p:nvPr>
        </p:nvSpPr>
        <p:spPr>
          <a:xfrm>
            <a:off x="2468880" y="975360"/>
            <a:ext cx="22562820" cy="1463040"/>
          </a:xfrm>
          <a:prstGeom prst="rect">
            <a:avLst/>
          </a:prstGeom>
        </p:spPr>
        <p:txBody>
          <a:bodyPr vert="horz" lIns="261253" tIns="130627" rIns="261253" bIns="13062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468880" y="2935009"/>
            <a:ext cx="22562820" cy="9546264"/>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603504" y="15654528"/>
            <a:ext cx="6528816" cy="536448"/>
          </a:xfrm>
          <a:prstGeom prst="rect">
            <a:avLst/>
          </a:prstGeom>
        </p:spPr>
        <p:txBody>
          <a:bodyPr vert="horz" lIns="261253" tIns="130627" rIns="261253" bIns="130627" rtlCol="0" anchor="ctr"/>
          <a:lstStyle>
            <a:lvl1pPr algn="l">
              <a:defRPr sz="3400">
                <a:solidFill>
                  <a:srgbClr val="FFFFFF"/>
                </a:solidFill>
              </a:defRPr>
            </a:lvl1pPr>
          </a:lstStyle>
          <a:p>
            <a:fld id="{62B1B13E-D5AF-485E-81A1-82A140076526}" type="datetime4">
              <a:rPr lang="en-US" smtClean="0"/>
              <a:pPr/>
              <a:t>December 2, 2014</a:t>
            </a:fld>
            <a:endParaRPr lang="en-US" dirty="0"/>
          </a:p>
        </p:txBody>
      </p:sp>
      <p:sp>
        <p:nvSpPr>
          <p:cNvPr id="5" name="Footer Placeholder 4"/>
          <p:cNvSpPr>
            <a:spLocks noGrp="1"/>
          </p:cNvSpPr>
          <p:nvPr>
            <p:ph type="ftr" sz="quarter" idx="3"/>
          </p:nvPr>
        </p:nvSpPr>
        <p:spPr>
          <a:xfrm>
            <a:off x="10552542" y="16760325"/>
            <a:ext cx="14173200" cy="731520"/>
          </a:xfrm>
          <a:prstGeom prst="rect">
            <a:avLst/>
          </a:prstGeom>
        </p:spPr>
        <p:txBody>
          <a:bodyPr vert="horz" lIns="261253" tIns="130627" rIns="261253" bIns="130627" rtlCol="0" anchor="ctr"/>
          <a:lstStyle>
            <a:lvl1pPr algn="r">
              <a:defRPr sz="2900" cap="all" spc="571"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5203114" y="16455525"/>
            <a:ext cx="1508760" cy="1341120"/>
          </a:xfrm>
          <a:prstGeom prst="ellipse">
            <a:avLst/>
          </a:prstGeom>
          <a:ln w="19050">
            <a:solidFill>
              <a:srgbClr val="FFFFFF"/>
            </a:solidFill>
          </a:ln>
        </p:spPr>
        <p:txBody>
          <a:bodyPr vert="horz" lIns="26125" tIns="26125" rIns="26125" bIns="26125" rtlCol="0" anchor="ctr">
            <a:normAutofit/>
          </a:bodyPr>
          <a:lstStyle>
            <a:lvl1pPr algn="ctr">
              <a:defRPr sz="470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2612532" rtl="0" eaLnBrk="1" latinLnBrk="0" hangingPunct="1">
        <a:spcBef>
          <a:spcPct val="0"/>
        </a:spcBef>
        <a:buNone/>
        <a:defRPr sz="8000" kern="1200" cap="all" baseline="0">
          <a:solidFill>
            <a:schemeClr val="tx1"/>
          </a:solidFill>
          <a:latin typeface="+mj-lt"/>
          <a:ea typeface="+mj-ea"/>
          <a:cs typeface="+mj-cs"/>
        </a:defRPr>
      </a:lvl1pPr>
    </p:titleStyle>
    <p:bodyStyle>
      <a:lvl1pPr marL="979700" indent="-979700" algn="l" defTabSz="2612532" rtl="0" eaLnBrk="1" latinLnBrk="0" hangingPunct="1">
        <a:spcBef>
          <a:spcPts val="2286"/>
        </a:spcBef>
        <a:buFont typeface="Arial" pitchFamily="34" charset="0"/>
        <a:buNone/>
        <a:defRPr sz="4600" b="1" kern="1200">
          <a:solidFill>
            <a:schemeClr val="tx1"/>
          </a:solidFill>
          <a:latin typeface="+mn-lt"/>
          <a:ea typeface="+mn-ea"/>
          <a:cs typeface="+mn-cs"/>
        </a:defRPr>
      </a:lvl1pPr>
      <a:lvl2pPr marL="496381"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2pPr>
      <a:lvl3pPr marL="1149514"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3pPr>
      <a:lvl4pPr marL="1802647"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4pPr>
      <a:lvl5pPr marL="2455780"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5pPr>
      <a:lvl6pPr marL="3135039" indent="-496381"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6pPr>
      <a:lvl7pPr marL="3866548"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7pPr>
      <a:lvl8pPr marL="4519681"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8pPr>
      <a:lvl9pPr marL="5120563"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9pPr>
    </p:bodyStyle>
    <p:other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036" y="424659"/>
            <a:ext cx="10518965" cy="1422419"/>
          </a:xfrm>
        </p:spPr>
        <p:txBody>
          <a:bodyPr/>
          <a:lstStyle/>
          <a:p>
            <a:r>
              <a:rPr lang="en-US" sz="12000" b="1" dirty="0" smtClean="0"/>
              <a:t>POETWRITER:</a:t>
            </a:r>
            <a:endParaRPr lang="en-US" sz="12000" b="1" dirty="0"/>
          </a:p>
        </p:txBody>
      </p:sp>
      <p:sp>
        <p:nvSpPr>
          <p:cNvPr id="4" name="TextBox 3"/>
          <p:cNvSpPr txBox="1"/>
          <p:nvPr/>
        </p:nvSpPr>
        <p:spPr>
          <a:xfrm>
            <a:off x="9968275" y="462149"/>
            <a:ext cx="17467267" cy="1354217"/>
          </a:xfrm>
          <a:prstGeom prst="rect">
            <a:avLst/>
          </a:prstGeom>
          <a:noFill/>
        </p:spPr>
        <p:txBody>
          <a:bodyPr wrap="none" rtlCol="0">
            <a:spAutoFit/>
          </a:bodyPr>
          <a:lstStyle/>
          <a:p>
            <a:r>
              <a:rPr lang="en-US" sz="8200" dirty="0"/>
              <a:t>A </a:t>
            </a:r>
            <a:r>
              <a:rPr lang="en-US" sz="8200" dirty="0" smtClean="0"/>
              <a:t>CORPUS</a:t>
            </a:r>
            <a:r>
              <a:rPr lang="en-US" sz="8200" dirty="0"/>
              <a:t>-BASED GENERATIVE MODEL</a:t>
            </a:r>
          </a:p>
        </p:txBody>
      </p:sp>
      <p:sp>
        <p:nvSpPr>
          <p:cNvPr id="5" name="TextBox 4"/>
          <p:cNvSpPr txBox="1"/>
          <p:nvPr/>
        </p:nvSpPr>
        <p:spPr>
          <a:xfrm>
            <a:off x="488476" y="1677712"/>
            <a:ext cx="14766426" cy="877163"/>
          </a:xfrm>
          <a:prstGeom prst="rect">
            <a:avLst/>
          </a:prstGeom>
          <a:noFill/>
        </p:spPr>
        <p:txBody>
          <a:bodyPr wrap="none" rtlCol="0">
            <a:spAutoFit/>
          </a:bodyPr>
          <a:lstStyle/>
          <a:p>
            <a:r>
              <a:rPr lang="en-US" dirty="0" smtClean="0"/>
              <a:t>Mathieu </a:t>
            </a:r>
            <a:r>
              <a:rPr lang="en-US" dirty="0" err="1" smtClean="0"/>
              <a:t>Rolfo</a:t>
            </a:r>
            <a:r>
              <a:rPr lang="en-US" dirty="0" smtClean="0"/>
              <a:t>, Shalom </a:t>
            </a:r>
            <a:r>
              <a:rPr lang="en-US" dirty="0" err="1" smtClean="0"/>
              <a:t>Rottman</a:t>
            </a:r>
            <a:r>
              <a:rPr lang="en-US" dirty="0" smtClean="0"/>
              <a:t>-Yang, Nathan Tindall</a:t>
            </a:r>
            <a:endParaRPr lang="en-US" dirty="0"/>
          </a:p>
        </p:txBody>
      </p:sp>
      <p:sp>
        <p:nvSpPr>
          <p:cNvPr id="6" name="TextBox 5"/>
          <p:cNvSpPr txBox="1"/>
          <p:nvPr/>
        </p:nvSpPr>
        <p:spPr>
          <a:xfrm>
            <a:off x="18666463" y="1677712"/>
            <a:ext cx="8572986" cy="877163"/>
          </a:xfrm>
          <a:prstGeom prst="rect">
            <a:avLst/>
          </a:prstGeom>
          <a:noFill/>
        </p:spPr>
        <p:txBody>
          <a:bodyPr wrap="none" rtlCol="0">
            <a:spAutoFit/>
          </a:bodyPr>
          <a:lstStyle/>
          <a:p>
            <a:r>
              <a:rPr lang="en-US" dirty="0" smtClean="0"/>
              <a:t>CS221 Final Project, Fall 2014</a:t>
            </a:r>
            <a:endParaRPr lang="en-US" dirty="0"/>
          </a:p>
        </p:txBody>
      </p:sp>
      <p:sp>
        <p:nvSpPr>
          <p:cNvPr id="9" name="TextBox 8"/>
          <p:cNvSpPr txBox="1"/>
          <p:nvPr/>
        </p:nvSpPr>
        <p:spPr>
          <a:xfrm>
            <a:off x="488476" y="4638440"/>
            <a:ext cx="13011443" cy="6047808"/>
          </a:xfrm>
          <a:prstGeom prst="rect">
            <a:avLst/>
          </a:prstGeom>
          <a:noFill/>
        </p:spPr>
        <p:txBody>
          <a:bodyPr wrap="square" rtlCol="0">
            <a:spAutoFit/>
          </a:bodyPr>
          <a:lstStyle/>
          <a:p>
            <a:r>
              <a:rPr lang="en-US" b="1" dirty="0" smtClean="0"/>
              <a:t>MOTIVATION</a:t>
            </a:r>
          </a:p>
          <a:p>
            <a:pPr algn="just"/>
            <a:r>
              <a:rPr lang="en-US" sz="2400" dirty="0" smtClean="0"/>
              <a:t>Our project was motivated by a desire to use corpus data in order to produce novel text under systematic constraints. Poetry is one of the most expressive ways to use verbal language. It is notoriously difficult for humans to produce, and the study of what delineates “good” and “bad” poetry has been a vibrant academic field for most of recent history. Poetry is unique in that both content and form contribute to its aesthetic value. Creative computation researchers have performed word substitution on existing poems with the view that the syntactic structure of sentences contribute very little to the poem’s quality or meaning. Under these models, the topic of Shakespeare’s soliloquys can be transformed from “roses” to “water” using a semantic network to facilitate intelligent substitution, though these models have been unable to impose rhyming constraints on the poems. With the knowledge that other researchers were interested in poetry generation, we were very excited to instantiate our project, with particular interest in testing our model on unusual corpora, such as the aggregation of all lyrics from musical artists and legal documents, in an effort to see if the </a:t>
            </a:r>
            <a:r>
              <a:rPr lang="en-US" sz="2400" i="1" dirty="0" smtClean="0"/>
              <a:t>essence</a:t>
            </a:r>
            <a:r>
              <a:rPr lang="en-US" sz="2400" dirty="0" smtClean="0"/>
              <a:t> of these corpora could be distilled into some poetic form</a:t>
            </a:r>
          </a:p>
        </p:txBody>
      </p:sp>
      <p:pic>
        <p:nvPicPr>
          <p:cNvPr id="14" name="Picture 13"/>
          <p:cNvPicPr>
            <a:picLocks noChangeAspect="1"/>
          </p:cNvPicPr>
          <p:nvPr/>
        </p:nvPicPr>
        <p:blipFill>
          <a:blip r:embed="rId2"/>
          <a:stretch>
            <a:fillRect/>
          </a:stretch>
        </p:blipFill>
        <p:spPr>
          <a:xfrm>
            <a:off x="488476" y="10714635"/>
            <a:ext cx="3409072" cy="3160426"/>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5836203" y="10714635"/>
            <a:ext cx="7663716" cy="3154557"/>
          </a:xfrm>
          <a:prstGeom prst="rect">
            <a:avLst/>
          </a:prstGeom>
          <a:ln>
            <a:solidFill>
              <a:schemeClr val="tx1"/>
            </a:solidFill>
          </a:ln>
        </p:spPr>
      </p:pic>
      <p:sp>
        <p:nvSpPr>
          <p:cNvPr id="12" name="TextBox 11"/>
          <p:cNvSpPr txBox="1"/>
          <p:nvPr/>
        </p:nvSpPr>
        <p:spPr>
          <a:xfrm>
            <a:off x="488476" y="10714635"/>
            <a:ext cx="926083" cy="461665"/>
          </a:xfrm>
          <a:prstGeom prst="rect">
            <a:avLst/>
          </a:prstGeom>
          <a:noFill/>
        </p:spPr>
        <p:txBody>
          <a:bodyPr wrap="none" rtlCol="0">
            <a:spAutoFit/>
          </a:bodyPr>
          <a:lstStyle/>
          <a:p>
            <a:r>
              <a:rPr lang="en-US" sz="2400" i="1" dirty="0" smtClean="0"/>
              <a:t>n = 1</a:t>
            </a:r>
            <a:endParaRPr lang="en-US" sz="2400" i="1" dirty="0"/>
          </a:p>
        </p:txBody>
      </p:sp>
      <p:sp>
        <p:nvSpPr>
          <p:cNvPr id="17" name="TextBox 16"/>
          <p:cNvSpPr txBox="1"/>
          <p:nvPr/>
        </p:nvSpPr>
        <p:spPr>
          <a:xfrm>
            <a:off x="5836203" y="10714635"/>
            <a:ext cx="926083" cy="461665"/>
          </a:xfrm>
          <a:prstGeom prst="rect">
            <a:avLst/>
          </a:prstGeom>
          <a:noFill/>
        </p:spPr>
        <p:txBody>
          <a:bodyPr wrap="none" rtlCol="0">
            <a:spAutoFit/>
          </a:bodyPr>
          <a:lstStyle/>
          <a:p>
            <a:r>
              <a:rPr lang="en-US" sz="2400" i="1" dirty="0" smtClean="0"/>
              <a:t>n = 2</a:t>
            </a:r>
            <a:endParaRPr lang="en-US" sz="2400" i="1" dirty="0"/>
          </a:p>
        </p:txBody>
      </p:sp>
      <p:sp>
        <p:nvSpPr>
          <p:cNvPr id="18" name="TextBox 17"/>
          <p:cNvSpPr txBox="1"/>
          <p:nvPr/>
        </p:nvSpPr>
        <p:spPr>
          <a:xfrm>
            <a:off x="13836610" y="3811407"/>
            <a:ext cx="3916569" cy="877163"/>
          </a:xfrm>
          <a:prstGeom prst="rect">
            <a:avLst/>
          </a:prstGeom>
          <a:noFill/>
        </p:spPr>
        <p:txBody>
          <a:bodyPr wrap="none" rtlCol="0">
            <a:spAutoFit/>
          </a:bodyPr>
          <a:lstStyle/>
          <a:p>
            <a:r>
              <a:rPr lang="en-US" b="1" dirty="0" smtClean="0"/>
              <a:t>CHALLENGES</a:t>
            </a:r>
            <a:endParaRPr lang="en-US" b="1" dirty="0"/>
          </a:p>
        </p:txBody>
      </p:sp>
      <p:sp>
        <p:nvSpPr>
          <p:cNvPr id="19" name="TextBox 18"/>
          <p:cNvSpPr txBox="1"/>
          <p:nvPr/>
        </p:nvSpPr>
        <p:spPr>
          <a:xfrm>
            <a:off x="487273" y="13897928"/>
            <a:ext cx="13012645" cy="4201150"/>
          </a:xfrm>
          <a:prstGeom prst="rect">
            <a:avLst/>
          </a:prstGeom>
          <a:noFill/>
        </p:spPr>
        <p:txBody>
          <a:bodyPr wrap="square" rtlCol="0">
            <a:spAutoFit/>
          </a:bodyPr>
          <a:lstStyle/>
          <a:p>
            <a:r>
              <a:rPr lang="en-US" b="1" dirty="0" smtClean="0"/>
              <a:t>APPROACHES: CONTENT &amp; FORM</a:t>
            </a:r>
          </a:p>
          <a:p>
            <a:pPr algn="just"/>
            <a:r>
              <a:rPr lang="en-US" sz="2400" dirty="0" smtClean="0"/>
              <a:t>For </a:t>
            </a:r>
            <a:r>
              <a:rPr lang="en-US" sz="2400" b="1" dirty="0" smtClean="0"/>
              <a:t>content production</a:t>
            </a:r>
            <a:r>
              <a:rPr lang="en-US" sz="2400" dirty="0" smtClean="0"/>
              <a:t>, we have relied on a </a:t>
            </a:r>
            <a:r>
              <a:rPr lang="en-US" sz="2400" i="1" dirty="0" smtClean="0"/>
              <a:t>n-</a:t>
            </a:r>
            <a:r>
              <a:rPr lang="en-US" sz="2400" dirty="0" smtClean="0"/>
              <a:t>gram model in order to find dependencies between words. The </a:t>
            </a:r>
            <a:r>
              <a:rPr lang="en-US" sz="2400" i="1" dirty="0" smtClean="0"/>
              <a:t>n-</a:t>
            </a:r>
            <a:r>
              <a:rPr lang="en-US" sz="2400" dirty="0" smtClean="0"/>
              <a:t>gram model has been tweaked in order to capitalize on corpus data. </a:t>
            </a:r>
          </a:p>
          <a:p>
            <a:pPr algn="just"/>
            <a:endParaRPr lang="en-US" sz="2400" dirty="0"/>
          </a:p>
          <a:p>
            <a:pPr algn="just"/>
            <a:r>
              <a:rPr lang="en-US" sz="2400" dirty="0" smtClean="0"/>
              <a:t>For </a:t>
            </a:r>
            <a:r>
              <a:rPr lang="en-US" sz="2400" b="1" dirty="0" smtClean="0"/>
              <a:t>form congruency,</a:t>
            </a:r>
            <a:r>
              <a:rPr lang="en-US" sz="2400" dirty="0"/>
              <a:t> </a:t>
            </a:r>
            <a:r>
              <a:rPr lang="en-US" sz="2400" dirty="0" smtClean="0"/>
              <a:t>our </a:t>
            </a:r>
            <a:r>
              <a:rPr lang="en-US" sz="2400" dirty="0"/>
              <a:t>working algorithm </a:t>
            </a:r>
            <a:r>
              <a:rPr lang="en-US" sz="2400" dirty="0" smtClean="0"/>
              <a:t>performs </a:t>
            </a:r>
            <a:r>
              <a:rPr lang="en-US" sz="2400" dirty="0"/>
              <a:t>a state based depth first search over the </a:t>
            </a:r>
            <a:r>
              <a:rPr lang="en-US" sz="2400" i="1" dirty="0" smtClean="0"/>
              <a:t>n-</a:t>
            </a:r>
            <a:r>
              <a:rPr lang="en-US" sz="2400" dirty="0" smtClean="0"/>
              <a:t>gram </a:t>
            </a:r>
            <a:r>
              <a:rPr lang="en-US" sz="2400" dirty="0"/>
              <a:t>model. </a:t>
            </a:r>
            <a:r>
              <a:rPr lang="en-US" sz="2400" dirty="0" smtClean="0"/>
              <a:t>The state of the model is a (poem, seed) tuple representing the current state of the form and content of the poem, respectively. Syllabic </a:t>
            </a:r>
            <a:r>
              <a:rPr lang="en-US" sz="2400" dirty="0"/>
              <a:t>and rhyming constraints, as well as the corpus to be used for generation are defined at runtime. Our algorithm performs action pruning in order to disregard states that break syllabic and rhyme constraints, and breaks ties among successors by choosing the more frequent </a:t>
            </a:r>
            <a:r>
              <a:rPr lang="en-US" sz="2400" dirty="0" smtClean="0"/>
              <a:t>successor. Examples of tree search over the </a:t>
            </a:r>
            <a:r>
              <a:rPr lang="en-US" sz="2400" i="1" dirty="0" smtClean="0"/>
              <a:t>n-</a:t>
            </a:r>
            <a:r>
              <a:rPr lang="en-US" sz="2400" dirty="0" smtClean="0"/>
              <a:t>gram model are above.</a:t>
            </a:r>
            <a:endParaRPr lang="en-US" sz="2400" dirty="0"/>
          </a:p>
        </p:txBody>
      </p:sp>
      <p:sp>
        <p:nvSpPr>
          <p:cNvPr id="20" name="TextBox 19"/>
          <p:cNvSpPr txBox="1"/>
          <p:nvPr/>
        </p:nvSpPr>
        <p:spPr>
          <a:xfrm>
            <a:off x="14123896" y="8022302"/>
            <a:ext cx="2680053" cy="877163"/>
          </a:xfrm>
          <a:prstGeom prst="rect">
            <a:avLst/>
          </a:prstGeom>
          <a:noFill/>
        </p:spPr>
        <p:txBody>
          <a:bodyPr wrap="none" rtlCol="0">
            <a:spAutoFit/>
          </a:bodyPr>
          <a:lstStyle/>
          <a:p>
            <a:r>
              <a:rPr lang="en-US" b="1" dirty="0" smtClean="0"/>
              <a:t>RESULTS</a:t>
            </a:r>
            <a:endParaRPr lang="en-US" b="1" dirty="0"/>
          </a:p>
        </p:txBody>
      </p:sp>
      <p:sp>
        <p:nvSpPr>
          <p:cNvPr id="21" name="TextBox 20"/>
          <p:cNvSpPr txBox="1"/>
          <p:nvPr/>
        </p:nvSpPr>
        <p:spPr>
          <a:xfrm>
            <a:off x="13836610" y="11414751"/>
            <a:ext cx="2836584" cy="877163"/>
          </a:xfrm>
          <a:prstGeom prst="rect">
            <a:avLst/>
          </a:prstGeom>
          <a:noFill/>
        </p:spPr>
        <p:txBody>
          <a:bodyPr wrap="none" rtlCol="0">
            <a:spAutoFit/>
          </a:bodyPr>
          <a:lstStyle/>
          <a:p>
            <a:r>
              <a:rPr lang="en-US" b="1" dirty="0" smtClean="0"/>
              <a:t>ANALYSIS</a:t>
            </a:r>
            <a:endParaRPr lang="en-US" b="1" dirty="0"/>
          </a:p>
        </p:txBody>
      </p:sp>
      <p:sp>
        <p:nvSpPr>
          <p:cNvPr id="22" name="Rectangle 21"/>
          <p:cNvSpPr/>
          <p:nvPr/>
        </p:nvSpPr>
        <p:spPr>
          <a:xfrm>
            <a:off x="487273" y="3097616"/>
            <a:ext cx="13012646" cy="1615827"/>
          </a:xfrm>
          <a:prstGeom prst="rect">
            <a:avLst/>
          </a:prstGeom>
        </p:spPr>
        <p:txBody>
          <a:bodyPr wrap="square">
            <a:spAutoFit/>
          </a:bodyPr>
          <a:lstStyle/>
          <a:p>
            <a:pPr algn="just"/>
            <a:r>
              <a:rPr lang="en-US" b="1" dirty="0" smtClean="0"/>
              <a:t>PROBLEM DEFINITION</a:t>
            </a:r>
            <a:endParaRPr lang="en-US" sz="2400" b="1" dirty="0" smtClean="0"/>
          </a:p>
          <a:p>
            <a:pPr algn="just"/>
            <a:r>
              <a:rPr lang="en-US" sz="2400" dirty="0" smtClean="0"/>
              <a:t>Our working goal throughout the duration of the project has been to generate novel poetry based upon corpus data.</a:t>
            </a:r>
            <a:endParaRPr lang="en-US" dirty="0"/>
          </a:p>
        </p:txBody>
      </p:sp>
    </p:spTree>
    <p:extLst>
      <p:ext uri="{BB962C8B-B14F-4D97-AF65-F5344CB8AC3E}">
        <p14:creationId xmlns:p14="http://schemas.microsoft.com/office/powerpoint/2010/main" val="1627080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Custom 2">
      <a:dk1>
        <a:sysClr val="windowText" lastClr="000000"/>
      </a:dk1>
      <a:lt1>
        <a:sysClr val="window" lastClr="FFFFFF"/>
      </a:lt1>
      <a:dk2>
        <a:srgbClr val="676A55"/>
      </a:dk2>
      <a:lt2>
        <a:srgbClr val="EAEBDE"/>
      </a:lt2>
      <a:accent1>
        <a:srgbClr val="72A376"/>
      </a:accent1>
      <a:accent2>
        <a:srgbClr val="F2A261"/>
      </a:accent2>
      <a:accent3>
        <a:srgbClr val="ECA0A9"/>
      </a:accent3>
      <a:accent4>
        <a:srgbClr val="C0BEAF"/>
      </a:accent4>
      <a:accent5>
        <a:srgbClr val="CEC597"/>
      </a:accent5>
      <a:accent6>
        <a:srgbClr val="E8B7B7"/>
      </a:accent6>
      <a:hlink>
        <a:srgbClr val="DB5353"/>
      </a:hlink>
      <a:folHlink>
        <a:srgbClr val="90363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681</TotalTime>
  <Words>429</Words>
  <Application>Microsoft Macintosh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POETWRITER:</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POETWRITER:</dc:title>
  <dc:creator>Nathan Tindall</dc:creator>
  <cp:lastModifiedBy>Nathan Tindall</cp:lastModifiedBy>
  <cp:revision>20</cp:revision>
  <dcterms:created xsi:type="dcterms:W3CDTF">2014-12-02T17:44:29Z</dcterms:created>
  <dcterms:modified xsi:type="dcterms:W3CDTF">2014-12-03T05:06:28Z</dcterms:modified>
</cp:coreProperties>
</file>