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sldIdLst>
    <p:sldId id="256" r:id="rId2"/>
  </p:sldIdLst>
  <p:sldSz cx="27432000" cy="18288000"/>
  <p:notesSz cx="6858000" cy="9144000"/>
  <p:defaultTextStyle>
    <a:defPPr>
      <a:defRPr lang="en-US"/>
    </a:defPPr>
    <a:lvl1pPr marL="0" algn="l" defTabSz="2612532" rtl="0" eaLnBrk="1" latinLnBrk="0" hangingPunct="1">
      <a:defRPr sz="5100" kern="1200">
        <a:solidFill>
          <a:schemeClr val="tx1"/>
        </a:solidFill>
        <a:latin typeface="+mn-lt"/>
        <a:ea typeface="+mn-ea"/>
        <a:cs typeface="+mn-cs"/>
      </a:defRPr>
    </a:lvl1pPr>
    <a:lvl2pPr marL="1306266" algn="l" defTabSz="2612532" rtl="0" eaLnBrk="1" latinLnBrk="0" hangingPunct="1">
      <a:defRPr sz="5100" kern="1200">
        <a:solidFill>
          <a:schemeClr val="tx1"/>
        </a:solidFill>
        <a:latin typeface="+mn-lt"/>
        <a:ea typeface="+mn-ea"/>
        <a:cs typeface="+mn-cs"/>
      </a:defRPr>
    </a:lvl2pPr>
    <a:lvl3pPr marL="2612532" algn="l" defTabSz="2612532" rtl="0" eaLnBrk="1" latinLnBrk="0" hangingPunct="1">
      <a:defRPr sz="5100" kern="1200">
        <a:solidFill>
          <a:schemeClr val="tx1"/>
        </a:solidFill>
        <a:latin typeface="+mn-lt"/>
        <a:ea typeface="+mn-ea"/>
        <a:cs typeface="+mn-cs"/>
      </a:defRPr>
    </a:lvl3pPr>
    <a:lvl4pPr marL="3918798" algn="l" defTabSz="2612532" rtl="0" eaLnBrk="1" latinLnBrk="0" hangingPunct="1">
      <a:defRPr sz="5100" kern="1200">
        <a:solidFill>
          <a:schemeClr val="tx1"/>
        </a:solidFill>
        <a:latin typeface="+mn-lt"/>
        <a:ea typeface="+mn-ea"/>
        <a:cs typeface="+mn-cs"/>
      </a:defRPr>
    </a:lvl4pPr>
    <a:lvl5pPr marL="5225064" algn="l" defTabSz="2612532" rtl="0" eaLnBrk="1" latinLnBrk="0" hangingPunct="1">
      <a:defRPr sz="5100" kern="1200">
        <a:solidFill>
          <a:schemeClr val="tx1"/>
        </a:solidFill>
        <a:latin typeface="+mn-lt"/>
        <a:ea typeface="+mn-ea"/>
        <a:cs typeface="+mn-cs"/>
      </a:defRPr>
    </a:lvl5pPr>
    <a:lvl6pPr marL="6531331" algn="l" defTabSz="2612532" rtl="0" eaLnBrk="1" latinLnBrk="0" hangingPunct="1">
      <a:defRPr sz="5100" kern="1200">
        <a:solidFill>
          <a:schemeClr val="tx1"/>
        </a:solidFill>
        <a:latin typeface="+mn-lt"/>
        <a:ea typeface="+mn-ea"/>
        <a:cs typeface="+mn-cs"/>
      </a:defRPr>
    </a:lvl6pPr>
    <a:lvl7pPr marL="7837597" algn="l" defTabSz="2612532" rtl="0" eaLnBrk="1" latinLnBrk="0" hangingPunct="1">
      <a:defRPr sz="5100" kern="1200">
        <a:solidFill>
          <a:schemeClr val="tx1"/>
        </a:solidFill>
        <a:latin typeface="+mn-lt"/>
        <a:ea typeface="+mn-ea"/>
        <a:cs typeface="+mn-cs"/>
      </a:defRPr>
    </a:lvl7pPr>
    <a:lvl8pPr marL="9143863" algn="l" defTabSz="2612532" rtl="0" eaLnBrk="1" latinLnBrk="0" hangingPunct="1">
      <a:defRPr sz="5100" kern="1200">
        <a:solidFill>
          <a:schemeClr val="tx1"/>
        </a:solidFill>
        <a:latin typeface="+mn-lt"/>
        <a:ea typeface="+mn-ea"/>
        <a:cs typeface="+mn-cs"/>
      </a:defRPr>
    </a:lvl8pPr>
    <a:lvl9pPr marL="10450129" algn="l" defTabSz="2612532" rtl="0" eaLnBrk="1" latinLnBrk="0" hangingPunct="1">
      <a:defRPr sz="5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8302" autoAdjust="0"/>
  </p:normalViewPr>
  <p:slideViewPr>
    <p:cSldViewPr snapToGrid="0" snapToObjects="1">
      <p:cViewPr>
        <p:scale>
          <a:sx n="37" d="100"/>
          <a:sy n="37" d="100"/>
        </p:scale>
        <p:origin x="-1704" y="-128"/>
      </p:cViewPr>
      <p:guideLst>
        <p:guide orient="horz" pos="5760"/>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2" y="7061200"/>
            <a:ext cx="10715625" cy="112268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8" name="Freeform 7"/>
          <p:cNvSpPr/>
          <p:nvPr/>
        </p:nvSpPr>
        <p:spPr>
          <a:xfrm>
            <a:off x="-7140" y="-2466"/>
            <a:ext cx="27439140" cy="18290467"/>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2" name="Title 1"/>
          <p:cNvSpPr>
            <a:spLocks noGrp="1"/>
          </p:cNvSpPr>
          <p:nvPr>
            <p:ph type="ctrTitle"/>
          </p:nvPr>
        </p:nvSpPr>
        <p:spPr>
          <a:xfrm rot="19140000">
            <a:off x="2451338" y="4614408"/>
            <a:ext cx="16945869" cy="3211483"/>
          </a:xfrm>
        </p:spPr>
        <p:txBody>
          <a:bodyPr bIns="26125" anchor="b"/>
          <a:lstStyle>
            <a:lvl1pPr>
              <a:defRPr sz="9100"/>
            </a:lvl1pPr>
          </a:lstStyle>
          <a:p>
            <a:r>
              <a:rPr lang="en-US" smtClean="0"/>
              <a:t>Click to edit Master title style</a:t>
            </a:r>
            <a:endParaRPr lang="en-US" dirty="0"/>
          </a:p>
        </p:txBody>
      </p:sp>
      <p:sp>
        <p:nvSpPr>
          <p:cNvPr id="3" name="Subtitle 2"/>
          <p:cNvSpPr>
            <a:spLocks noGrp="1"/>
          </p:cNvSpPr>
          <p:nvPr>
            <p:ph type="subTitle" idx="1"/>
          </p:nvPr>
        </p:nvSpPr>
        <p:spPr>
          <a:xfrm rot="19140000">
            <a:off x="3636833" y="6589135"/>
            <a:ext cx="19533393" cy="878024"/>
          </a:xfrm>
        </p:spPr>
        <p:txBody>
          <a:bodyPr tIns="26125">
            <a:normAutofit/>
          </a:bodyPr>
          <a:lstStyle>
            <a:lvl1pPr marL="0" indent="0" algn="l">
              <a:buNone/>
              <a:defRPr kumimoji="0" lang="en-US" sz="4000" b="0" i="0" u="none" strike="noStrike" kern="1200" cap="all" spc="1143" normalizeH="0" baseline="0" noProof="0" dirty="0" smtClean="0">
                <a:ln>
                  <a:noFill/>
                </a:ln>
                <a:solidFill>
                  <a:schemeClr val="tx1"/>
                </a:solidFill>
                <a:effectLst/>
                <a:uLnTx/>
                <a:uFillTx/>
                <a:latin typeface="+mn-lt"/>
                <a:ea typeface="+mj-ea"/>
                <a:cs typeface="Tunga" pitchFamily="2"/>
              </a:defRPr>
            </a:lvl1pPr>
            <a:lvl2pPr marL="1306266" indent="0" algn="ctr">
              <a:buNone/>
              <a:defRPr>
                <a:solidFill>
                  <a:schemeClr val="tx1">
                    <a:tint val="75000"/>
                  </a:schemeClr>
                </a:solidFill>
              </a:defRPr>
            </a:lvl2pPr>
            <a:lvl3pPr marL="2612532" indent="0" algn="ctr">
              <a:buNone/>
              <a:defRPr>
                <a:solidFill>
                  <a:schemeClr val="tx1">
                    <a:tint val="75000"/>
                  </a:schemeClr>
                </a:solidFill>
              </a:defRPr>
            </a:lvl3pPr>
            <a:lvl4pPr marL="3918798" indent="0" algn="ctr">
              <a:buNone/>
              <a:defRPr>
                <a:solidFill>
                  <a:schemeClr val="tx1">
                    <a:tint val="75000"/>
                  </a:schemeClr>
                </a:solidFill>
              </a:defRPr>
            </a:lvl4pPr>
            <a:lvl5pPr marL="5225064" indent="0" algn="ctr">
              <a:buNone/>
              <a:defRPr>
                <a:solidFill>
                  <a:schemeClr val="tx1">
                    <a:tint val="75000"/>
                  </a:schemeClr>
                </a:solidFill>
              </a:defRPr>
            </a:lvl5pPr>
            <a:lvl6pPr marL="6531331" indent="0" algn="ctr">
              <a:buNone/>
              <a:defRPr>
                <a:solidFill>
                  <a:schemeClr val="tx1">
                    <a:tint val="75000"/>
                  </a:schemeClr>
                </a:solidFill>
              </a:defRPr>
            </a:lvl6pPr>
            <a:lvl7pPr marL="7837597" indent="0" algn="ctr">
              <a:buNone/>
              <a:defRPr>
                <a:solidFill>
                  <a:schemeClr val="tx1">
                    <a:tint val="75000"/>
                  </a:schemeClr>
                </a:solidFill>
              </a:defRPr>
            </a:lvl7pPr>
            <a:lvl8pPr marL="9143863" indent="0" algn="ctr">
              <a:buNone/>
              <a:defRPr>
                <a:solidFill>
                  <a:schemeClr val="tx1">
                    <a:tint val="75000"/>
                  </a:schemeClr>
                </a:solidFill>
              </a:defRPr>
            </a:lvl8pPr>
            <a:lvl9pPr marL="10450129" indent="0" algn="ctr">
              <a:buNone/>
              <a:defRPr>
                <a:solidFill>
                  <a:schemeClr val="tx1">
                    <a:tint val="75000"/>
                  </a:schemeClr>
                </a:solidFill>
              </a:defRPr>
            </a:lvl9pPr>
          </a:lstStyle>
          <a:p>
            <a:pPr marL="0" marR="0" lvl="0" indent="0" algn="l" defTabSz="2612532"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December 2,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December 2,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888200" y="732371"/>
            <a:ext cx="6172200" cy="124756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732371"/>
            <a:ext cx="18059400" cy="124756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December 2,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December 2,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7140" y="-2466"/>
            <a:ext cx="27439140" cy="18290467"/>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7" name="Right Triangle 6"/>
          <p:cNvSpPr/>
          <p:nvPr/>
        </p:nvSpPr>
        <p:spPr>
          <a:xfrm>
            <a:off x="2" y="7061200"/>
            <a:ext cx="10715625" cy="1122680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2" name="Title 1"/>
          <p:cNvSpPr>
            <a:spLocks noGrp="1"/>
          </p:cNvSpPr>
          <p:nvPr>
            <p:ph type="title"/>
          </p:nvPr>
        </p:nvSpPr>
        <p:spPr>
          <a:xfrm rot="19140000">
            <a:off x="2458197" y="4604633"/>
            <a:ext cx="16952976" cy="3220024"/>
          </a:xfrm>
        </p:spPr>
        <p:txBody>
          <a:bodyPr bIns="26125" anchor="b"/>
          <a:lstStyle>
            <a:lvl1pPr algn="l">
              <a:defRPr kumimoji="0" lang="en-US" sz="91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2612532"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3648456" y="6582144"/>
            <a:ext cx="19531584" cy="877824"/>
          </a:xfrm>
        </p:spPr>
        <p:txBody>
          <a:bodyPr anchor="t">
            <a:normAutofit/>
          </a:bodyPr>
          <a:lstStyle>
            <a:lvl1pPr marL="0" indent="0">
              <a:buNone/>
              <a:defRPr kumimoji="0" lang="en-US" sz="4000" b="0" i="0" u="none" strike="noStrike" kern="1200" cap="all" spc="1143" normalizeH="0" baseline="0" noProof="0" dirty="0" smtClean="0">
                <a:ln>
                  <a:noFill/>
                </a:ln>
                <a:solidFill>
                  <a:schemeClr val="tx1"/>
                </a:solidFill>
                <a:effectLst/>
                <a:uLnTx/>
                <a:uFillTx/>
                <a:latin typeface="+mn-lt"/>
                <a:ea typeface="+mj-ea"/>
                <a:cs typeface="Tunga" pitchFamily="2"/>
              </a:defRPr>
            </a:lvl1pPr>
            <a:lvl2pPr marL="1306266" indent="0">
              <a:buNone/>
              <a:defRPr sz="5100">
                <a:solidFill>
                  <a:schemeClr val="tx1">
                    <a:tint val="75000"/>
                  </a:schemeClr>
                </a:solidFill>
              </a:defRPr>
            </a:lvl2pPr>
            <a:lvl3pPr marL="2612532" indent="0">
              <a:buNone/>
              <a:defRPr sz="4600">
                <a:solidFill>
                  <a:schemeClr val="tx1">
                    <a:tint val="75000"/>
                  </a:schemeClr>
                </a:solidFill>
              </a:defRPr>
            </a:lvl3pPr>
            <a:lvl4pPr marL="3918798" indent="0">
              <a:buNone/>
              <a:defRPr sz="4000">
                <a:solidFill>
                  <a:schemeClr val="tx1">
                    <a:tint val="75000"/>
                  </a:schemeClr>
                </a:solidFill>
              </a:defRPr>
            </a:lvl4pPr>
            <a:lvl5pPr marL="5225064" indent="0">
              <a:buNone/>
              <a:defRPr sz="4000">
                <a:solidFill>
                  <a:schemeClr val="tx1">
                    <a:tint val="75000"/>
                  </a:schemeClr>
                </a:solidFill>
              </a:defRPr>
            </a:lvl5pPr>
            <a:lvl6pPr marL="6531331" indent="0">
              <a:buNone/>
              <a:defRPr sz="4000">
                <a:solidFill>
                  <a:schemeClr val="tx1">
                    <a:tint val="75000"/>
                  </a:schemeClr>
                </a:solidFill>
              </a:defRPr>
            </a:lvl6pPr>
            <a:lvl7pPr marL="7837597" indent="0">
              <a:buNone/>
              <a:defRPr sz="4000">
                <a:solidFill>
                  <a:schemeClr val="tx1">
                    <a:tint val="75000"/>
                  </a:schemeClr>
                </a:solidFill>
              </a:defRPr>
            </a:lvl7pPr>
            <a:lvl8pPr marL="9143863" indent="0">
              <a:buNone/>
              <a:defRPr sz="4000">
                <a:solidFill>
                  <a:schemeClr val="tx1">
                    <a:tint val="75000"/>
                  </a:schemeClr>
                </a:solidFill>
              </a:defRPr>
            </a:lvl8pPr>
            <a:lvl9pPr marL="10450129" indent="0">
              <a:buNone/>
              <a:defRPr sz="4000">
                <a:solidFill>
                  <a:schemeClr val="tx1">
                    <a:tint val="75000"/>
                  </a:schemeClr>
                </a:solidFill>
              </a:defRPr>
            </a:lvl9pPr>
          </a:lstStyle>
          <a:p>
            <a:pPr marL="0" marR="0" lvl="0" indent="0" algn="l" defTabSz="2612532"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December 2,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468880" y="2926080"/>
            <a:ext cx="9601200" cy="9899904"/>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4100048" y="2926080"/>
            <a:ext cx="9601200" cy="9899904"/>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December 2,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468880" y="2926080"/>
            <a:ext cx="9601200" cy="1463040"/>
          </a:xfrm>
        </p:spPr>
        <p:txBody>
          <a:bodyPr anchor="b">
            <a:normAutofit/>
          </a:bodyPr>
          <a:lstStyle>
            <a:lvl1pPr marL="0" indent="0">
              <a:buNone/>
              <a:defRPr lang="en-US" sz="4000" b="0" kern="1200" cap="all" spc="1143" baseline="0" dirty="0" smtClean="0">
                <a:solidFill>
                  <a:schemeClr val="tx1"/>
                </a:solidFill>
                <a:latin typeface="+mn-lt"/>
                <a:ea typeface="+mj-ea"/>
                <a:cs typeface="Tunga" pitchFamily="2"/>
              </a:defRPr>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marL="0" lvl="0" indent="0" algn="l" defTabSz="2612532"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2457450" y="4538261"/>
            <a:ext cx="9601200" cy="8290560"/>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4100048" y="2926080"/>
            <a:ext cx="9601200" cy="1463040"/>
          </a:xfrm>
        </p:spPr>
        <p:txBody>
          <a:bodyPr anchor="b">
            <a:normAutofit/>
          </a:bodyPr>
          <a:lstStyle>
            <a:lvl1pPr marL="0" indent="0">
              <a:buNone/>
              <a:defRPr lang="en-US" sz="4000" b="0" kern="1200" cap="all" spc="1143" baseline="0" dirty="0" smtClean="0">
                <a:solidFill>
                  <a:schemeClr val="tx1"/>
                </a:solidFill>
                <a:latin typeface="+mn-lt"/>
                <a:ea typeface="+mj-ea"/>
                <a:cs typeface="Tunga" pitchFamily="2"/>
              </a:defRPr>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marL="0" lvl="0" indent="0" algn="l" defTabSz="2612532"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14100048" y="4538261"/>
            <a:ext cx="9601200" cy="8290560"/>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December 2, 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December 2, 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December 2, 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2" y="7061200"/>
            <a:ext cx="10715625" cy="112268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18" name="Right Triangle 17"/>
          <p:cNvSpPr/>
          <p:nvPr/>
        </p:nvSpPr>
        <p:spPr>
          <a:xfrm rot="5400000">
            <a:off x="2443167" y="-2443162"/>
            <a:ext cx="18288000" cy="2317433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marL="0" algn="ctr" defTabSz="2612532" rtl="0" eaLnBrk="1" latinLnBrk="0" hangingPunct="1"/>
            <a:endParaRPr lang="en-US" sz="5100" kern="1200">
              <a:solidFill>
                <a:schemeClr val="lt1"/>
              </a:solidFill>
              <a:latin typeface="+mn-lt"/>
              <a:ea typeface="+mn-ea"/>
              <a:cs typeface="+mn-cs"/>
            </a:endParaRPr>
          </a:p>
        </p:txBody>
      </p:sp>
      <p:sp>
        <p:nvSpPr>
          <p:cNvPr id="2" name="Title 1"/>
          <p:cNvSpPr>
            <a:spLocks noGrp="1"/>
          </p:cNvSpPr>
          <p:nvPr>
            <p:ph type="title"/>
          </p:nvPr>
        </p:nvSpPr>
        <p:spPr>
          <a:xfrm rot="19140000">
            <a:off x="2354790" y="4202943"/>
            <a:ext cx="15636240" cy="2905139"/>
          </a:xfrm>
        </p:spPr>
        <p:txBody>
          <a:bodyPr bIns="0" anchor="b"/>
          <a:lstStyle>
            <a:lvl1pPr algn="l">
              <a:defRPr kumimoji="0" lang="en-US" sz="80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2612532"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14248658" y="6983767"/>
            <a:ext cx="11423337" cy="8865832"/>
          </a:xfrm>
        </p:spPr>
        <p:txBody>
          <a:bodyPr/>
          <a:lstStyle>
            <a:lvl1pPr>
              <a:defRPr sz="9100"/>
            </a:lvl1pPr>
            <a:lvl2pPr>
              <a:defRPr sz="8000"/>
            </a:lvl2pPr>
            <a:lvl3pPr>
              <a:defRPr sz="6900"/>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3893862" y="6009027"/>
            <a:ext cx="17384280" cy="1662171"/>
          </a:xfrm>
        </p:spPr>
        <p:txBody>
          <a:bodyPr>
            <a:normAutofit/>
          </a:bodyPr>
          <a:lstStyle>
            <a:lvl1pPr marL="0" indent="0">
              <a:buNone/>
              <a:defRPr lang="en-US" sz="4000" b="1" kern="1200" dirty="0" smtClean="0">
                <a:solidFill>
                  <a:srgbClr val="FFFFFF"/>
                </a:solidFill>
                <a:latin typeface="+mn-lt"/>
                <a:ea typeface="+mn-ea"/>
                <a:cs typeface="+mn-cs"/>
              </a:defRPr>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marL="0" marR="0" lvl="0" indent="0" algn="l" defTabSz="2612532" rtl="0" eaLnBrk="1" fontAlgn="auto" latinLnBrk="0" hangingPunct="1">
              <a:lnSpc>
                <a:spcPct val="100000"/>
              </a:lnSpc>
              <a:spcBef>
                <a:spcPts val="857"/>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December 2, 2014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6086477" y="0"/>
            <a:ext cx="21345525" cy="1828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522506" anchor="ctr"/>
          <a:lstStyle>
            <a:lvl1pPr algn="r">
              <a:defRPr/>
            </a:lvl1pPr>
          </a:lstStyle>
          <a:p>
            <a:r>
              <a:rPr lang="en-US" smtClean="0"/>
              <a:t>Drag picture to placeholder or click icon to add</a:t>
            </a:r>
            <a:endParaRPr lang="en-US" dirty="0"/>
          </a:p>
        </p:txBody>
      </p:sp>
      <p:sp>
        <p:nvSpPr>
          <p:cNvPr id="9" name="Right Triangle 8"/>
          <p:cNvSpPr/>
          <p:nvPr/>
        </p:nvSpPr>
        <p:spPr>
          <a:xfrm>
            <a:off x="2" y="7061200"/>
            <a:ext cx="10715625" cy="112268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10" name="Freeform 9"/>
          <p:cNvSpPr/>
          <p:nvPr/>
        </p:nvSpPr>
        <p:spPr>
          <a:xfrm>
            <a:off x="2" y="13462000"/>
            <a:ext cx="10715625" cy="482600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2" name="Title 1"/>
          <p:cNvSpPr>
            <a:spLocks noGrp="1"/>
          </p:cNvSpPr>
          <p:nvPr>
            <p:ph type="title"/>
          </p:nvPr>
        </p:nvSpPr>
        <p:spPr>
          <a:xfrm rot="19140000">
            <a:off x="2013591" y="4580003"/>
            <a:ext cx="16459200" cy="2313184"/>
          </a:xfrm>
        </p:spPr>
        <p:txBody>
          <a:bodyPr anchor="b"/>
          <a:lstStyle>
            <a:lvl1pPr algn="l">
              <a:defRPr sz="80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3430439" y="5814744"/>
            <a:ext cx="18289635" cy="1975104"/>
          </a:xfrm>
        </p:spPr>
        <p:txBody>
          <a:bodyPr/>
          <a:lstStyle>
            <a:lvl1pPr marL="0" indent="0">
              <a:buNone/>
              <a:defRPr sz="4000">
                <a:solidFill>
                  <a:schemeClr val="tx2"/>
                </a:solidFill>
              </a:defRPr>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December 2,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7145" y="13468355"/>
            <a:ext cx="10722771" cy="481964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8" name="Freeform 7"/>
          <p:cNvSpPr/>
          <p:nvPr/>
        </p:nvSpPr>
        <p:spPr>
          <a:xfrm>
            <a:off x="-7140" y="13470113"/>
            <a:ext cx="27439140" cy="4817891"/>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2" name="Title Placeholder 1"/>
          <p:cNvSpPr>
            <a:spLocks noGrp="1"/>
          </p:cNvSpPr>
          <p:nvPr>
            <p:ph type="title"/>
          </p:nvPr>
        </p:nvSpPr>
        <p:spPr>
          <a:xfrm>
            <a:off x="2468880" y="975360"/>
            <a:ext cx="22562820" cy="1463040"/>
          </a:xfrm>
          <a:prstGeom prst="rect">
            <a:avLst/>
          </a:prstGeom>
        </p:spPr>
        <p:txBody>
          <a:bodyPr vert="horz" lIns="261253" tIns="130627" rIns="261253" bIns="130627"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468880" y="2935009"/>
            <a:ext cx="22562820" cy="9546264"/>
          </a:xfrm>
          <a:prstGeom prst="rect">
            <a:avLst/>
          </a:prstGeom>
        </p:spPr>
        <p:txBody>
          <a:bodyPr vert="horz" lIns="261253" tIns="130627" rIns="261253" bIns="1306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603504" y="15654528"/>
            <a:ext cx="6528816" cy="536448"/>
          </a:xfrm>
          <a:prstGeom prst="rect">
            <a:avLst/>
          </a:prstGeom>
        </p:spPr>
        <p:txBody>
          <a:bodyPr vert="horz" lIns="261253" tIns="130627" rIns="261253" bIns="130627" rtlCol="0" anchor="ctr"/>
          <a:lstStyle>
            <a:lvl1pPr algn="l">
              <a:defRPr sz="3400">
                <a:solidFill>
                  <a:srgbClr val="FFFFFF"/>
                </a:solidFill>
              </a:defRPr>
            </a:lvl1pPr>
          </a:lstStyle>
          <a:p>
            <a:fld id="{62B1B13E-D5AF-485E-81A1-82A140076526}" type="datetime4">
              <a:rPr lang="en-US" smtClean="0"/>
              <a:pPr/>
              <a:t>December 2, 2014</a:t>
            </a:fld>
            <a:endParaRPr lang="en-US" dirty="0"/>
          </a:p>
        </p:txBody>
      </p:sp>
      <p:sp>
        <p:nvSpPr>
          <p:cNvPr id="5" name="Footer Placeholder 4"/>
          <p:cNvSpPr>
            <a:spLocks noGrp="1"/>
          </p:cNvSpPr>
          <p:nvPr>
            <p:ph type="ftr" sz="quarter" idx="3"/>
          </p:nvPr>
        </p:nvSpPr>
        <p:spPr>
          <a:xfrm>
            <a:off x="10552542" y="16760325"/>
            <a:ext cx="14173200" cy="731520"/>
          </a:xfrm>
          <a:prstGeom prst="rect">
            <a:avLst/>
          </a:prstGeom>
        </p:spPr>
        <p:txBody>
          <a:bodyPr vert="horz" lIns="261253" tIns="130627" rIns="261253" bIns="130627" rtlCol="0" anchor="ctr"/>
          <a:lstStyle>
            <a:lvl1pPr algn="r">
              <a:defRPr sz="2900" cap="all" spc="571"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25203114" y="16455525"/>
            <a:ext cx="1508760" cy="1341120"/>
          </a:xfrm>
          <a:prstGeom prst="ellipse">
            <a:avLst/>
          </a:prstGeom>
          <a:ln w="19050">
            <a:solidFill>
              <a:srgbClr val="FFFFFF"/>
            </a:solidFill>
          </a:ln>
        </p:spPr>
        <p:txBody>
          <a:bodyPr vert="horz" lIns="26125" tIns="26125" rIns="26125" bIns="26125" rtlCol="0" anchor="ctr">
            <a:normAutofit/>
          </a:bodyPr>
          <a:lstStyle>
            <a:lvl1pPr algn="ctr">
              <a:defRPr sz="470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2612532" rtl="0" eaLnBrk="1" latinLnBrk="0" hangingPunct="1">
        <a:spcBef>
          <a:spcPct val="0"/>
        </a:spcBef>
        <a:buNone/>
        <a:defRPr sz="8000" kern="1200" cap="all" baseline="0">
          <a:solidFill>
            <a:schemeClr val="tx1"/>
          </a:solidFill>
          <a:latin typeface="+mj-lt"/>
          <a:ea typeface="+mj-ea"/>
          <a:cs typeface="+mj-cs"/>
        </a:defRPr>
      </a:lvl1pPr>
    </p:titleStyle>
    <p:bodyStyle>
      <a:lvl1pPr marL="979700" indent="-979700" algn="l" defTabSz="2612532" rtl="0" eaLnBrk="1" latinLnBrk="0" hangingPunct="1">
        <a:spcBef>
          <a:spcPts val="2286"/>
        </a:spcBef>
        <a:buFont typeface="Arial" pitchFamily="34" charset="0"/>
        <a:buNone/>
        <a:defRPr sz="4600" b="1" kern="1200">
          <a:solidFill>
            <a:schemeClr val="tx1"/>
          </a:solidFill>
          <a:latin typeface="+mn-lt"/>
          <a:ea typeface="+mn-ea"/>
          <a:cs typeface="+mn-cs"/>
        </a:defRPr>
      </a:lvl1pPr>
      <a:lvl2pPr marL="496381" indent="-496381" algn="l" defTabSz="2612532" rtl="0" eaLnBrk="1" latinLnBrk="0" hangingPunct="1">
        <a:spcBef>
          <a:spcPts val="857"/>
        </a:spcBef>
        <a:buClr>
          <a:schemeClr val="accent2"/>
        </a:buClr>
        <a:buFont typeface="Wingdings" pitchFamily="2" charset="2"/>
        <a:buChar char="§"/>
        <a:defRPr sz="4600" kern="1200">
          <a:solidFill>
            <a:schemeClr val="tx1"/>
          </a:solidFill>
          <a:latin typeface="+mn-lt"/>
          <a:ea typeface="+mn-ea"/>
          <a:cs typeface="+mn-cs"/>
        </a:defRPr>
      </a:lvl2pPr>
      <a:lvl3pPr marL="1149514" indent="-470256" algn="l" defTabSz="2612532" rtl="0" eaLnBrk="1" latinLnBrk="0" hangingPunct="1">
        <a:spcBef>
          <a:spcPts val="857"/>
        </a:spcBef>
        <a:buClr>
          <a:schemeClr val="accent2"/>
        </a:buClr>
        <a:buFont typeface="Wingdings" pitchFamily="2" charset="2"/>
        <a:buChar char="§"/>
        <a:defRPr sz="4600" kern="1200">
          <a:solidFill>
            <a:schemeClr val="tx1"/>
          </a:solidFill>
          <a:latin typeface="+mn-lt"/>
          <a:ea typeface="+mn-ea"/>
          <a:cs typeface="+mn-cs"/>
        </a:defRPr>
      </a:lvl3pPr>
      <a:lvl4pPr marL="1802647" indent="-470256" algn="l" defTabSz="2612532" rtl="0" eaLnBrk="1" latinLnBrk="0" hangingPunct="1">
        <a:spcBef>
          <a:spcPts val="857"/>
        </a:spcBef>
        <a:buClr>
          <a:schemeClr val="accent2"/>
        </a:buClr>
        <a:buFont typeface="Wingdings" pitchFamily="2" charset="2"/>
        <a:buChar char="§"/>
        <a:defRPr sz="4600" kern="1200">
          <a:solidFill>
            <a:schemeClr val="tx1"/>
          </a:solidFill>
          <a:latin typeface="+mn-lt"/>
          <a:ea typeface="+mn-ea"/>
          <a:cs typeface="+mn-cs"/>
        </a:defRPr>
      </a:lvl4pPr>
      <a:lvl5pPr marL="2455780" indent="-496381" algn="l" defTabSz="2612532" rtl="0" eaLnBrk="1" latinLnBrk="0" hangingPunct="1">
        <a:spcBef>
          <a:spcPts val="857"/>
        </a:spcBef>
        <a:buClr>
          <a:schemeClr val="accent2"/>
        </a:buClr>
        <a:buFont typeface="Wingdings" pitchFamily="2" charset="2"/>
        <a:buChar char="§"/>
        <a:defRPr sz="4600" kern="1200">
          <a:solidFill>
            <a:schemeClr val="tx1"/>
          </a:solidFill>
          <a:latin typeface="+mn-lt"/>
          <a:ea typeface="+mn-ea"/>
          <a:cs typeface="+mn-cs"/>
        </a:defRPr>
      </a:lvl5pPr>
      <a:lvl6pPr marL="3135039" indent="-496381" algn="l" defTabSz="2612532" rtl="0" eaLnBrk="1" latinLnBrk="0" hangingPunct="1">
        <a:spcBef>
          <a:spcPts val="857"/>
        </a:spcBef>
        <a:buClr>
          <a:schemeClr val="accent2"/>
        </a:buClr>
        <a:buFont typeface="Wingdings" pitchFamily="2" charset="2"/>
        <a:buChar char="§"/>
        <a:defRPr sz="4000" kern="1200">
          <a:solidFill>
            <a:schemeClr val="tx1"/>
          </a:solidFill>
          <a:latin typeface="+mn-lt"/>
          <a:ea typeface="+mn-ea"/>
          <a:cs typeface="+mn-cs"/>
        </a:defRPr>
      </a:lvl6pPr>
      <a:lvl7pPr marL="3866548" indent="-470256" algn="l" defTabSz="2612532" rtl="0" eaLnBrk="1" latinLnBrk="0" hangingPunct="1">
        <a:spcBef>
          <a:spcPts val="857"/>
        </a:spcBef>
        <a:buClr>
          <a:schemeClr val="accent2"/>
        </a:buClr>
        <a:buFont typeface="Wingdings" pitchFamily="2" charset="2"/>
        <a:buChar char="§"/>
        <a:defRPr sz="4000" kern="1200">
          <a:solidFill>
            <a:schemeClr val="tx1"/>
          </a:solidFill>
          <a:latin typeface="+mn-lt"/>
          <a:ea typeface="+mn-ea"/>
          <a:cs typeface="+mn-cs"/>
        </a:defRPr>
      </a:lvl7pPr>
      <a:lvl8pPr marL="4519681" indent="-470256" algn="l" defTabSz="2612532" rtl="0" eaLnBrk="1" latinLnBrk="0" hangingPunct="1">
        <a:spcBef>
          <a:spcPts val="857"/>
        </a:spcBef>
        <a:buClr>
          <a:schemeClr val="accent2"/>
        </a:buClr>
        <a:buFont typeface="Wingdings" pitchFamily="2" charset="2"/>
        <a:buChar char="§"/>
        <a:defRPr sz="4000" kern="1200">
          <a:solidFill>
            <a:schemeClr val="tx1"/>
          </a:solidFill>
          <a:latin typeface="+mn-lt"/>
          <a:ea typeface="+mn-ea"/>
          <a:cs typeface="+mn-cs"/>
        </a:defRPr>
      </a:lvl8pPr>
      <a:lvl9pPr marL="5120563" indent="-470256" algn="l" defTabSz="2612532" rtl="0" eaLnBrk="1" latinLnBrk="0" hangingPunct="1">
        <a:spcBef>
          <a:spcPts val="857"/>
        </a:spcBef>
        <a:buClr>
          <a:schemeClr val="accent2"/>
        </a:buClr>
        <a:buFont typeface="Wingdings" pitchFamily="2" charset="2"/>
        <a:buChar char="§"/>
        <a:defRPr sz="4000" kern="1200">
          <a:solidFill>
            <a:schemeClr val="tx1"/>
          </a:solidFill>
          <a:latin typeface="+mn-lt"/>
          <a:ea typeface="+mn-ea"/>
          <a:cs typeface="+mn-cs"/>
        </a:defRPr>
      </a:lvl9pPr>
    </p:bodyStyle>
    <p:otherStyle>
      <a:defPPr>
        <a:defRPr lang="en-US"/>
      </a:defPPr>
      <a:lvl1pPr marL="0" algn="l" defTabSz="2612532" rtl="0" eaLnBrk="1" latinLnBrk="0" hangingPunct="1">
        <a:defRPr sz="5100" kern="1200">
          <a:solidFill>
            <a:schemeClr val="tx1"/>
          </a:solidFill>
          <a:latin typeface="+mn-lt"/>
          <a:ea typeface="+mn-ea"/>
          <a:cs typeface="+mn-cs"/>
        </a:defRPr>
      </a:lvl1pPr>
      <a:lvl2pPr marL="1306266" algn="l" defTabSz="2612532" rtl="0" eaLnBrk="1" latinLnBrk="0" hangingPunct="1">
        <a:defRPr sz="5100" kern="1200">
          <a:solidFill>
            <a:schemeClr val="tx1"/>
          </a:solidFill>
          <a:latin typeface="+mn-lt"/>
          <a:ea typeface="+mn-ea"/>
          <a:cs typeface="+mn-cs"/>
        </a:defRPr>
      </a:lvl2pPr>
      <a:lvl3pPr marL="2612532" algn="l" defTabSz="2612532" rtl="0" eaLnBrk="1" latinLnBrk="0" hangingPunct="1">
        <a:defRPr sz="5100" kern="1200">
          <a:solidFill>
            <a:schemeClr val="tx1"/>
          </a:solidFill>
          <a:latin typeface="+mn-lt"/>
          <a:ea typeface="+mn-ea"/>
          <a:cs typeface="+mn-cs"/>
        </a:defRPr>
      </a:lvl3pPr>
      <a:lvl4pPr marL="3918798" algn="l" defTabSz="2612532" rtl="0" eaLnBrk="1" latinLnBrk="0" hangingPunct="1">
        <a:defRPr sz="5100" kern="1200">
          <a:solidFill>
            <a:schemeClr val="tx1"/>
          </a:solidFill>
          <a:latin typeface="+mn-lt"/>
          <a:ea typeface="+mn-ea"/>
          <a:cs typeface="+mn-cs"/>
        </a:defRPr>
      </a:lvl4pPr>
      <a:lvl5pPr marL="5225064" algn="l" defTabSz="2612532" rtl="0" eaLnBrk="1" latinLnBrk="0" hangingPunct="1">
        <a:defRPr sz="5100" kern="1200">
          <a:solidFill>
            <a:schemeClr val="tx1"/>
          </a:solidFill>
          <a:latin typeface="+mn-lt"/>
          <a:ea typeface="+mn-ea"/>
          <a:cs typeface="+mn-cs"/>
        </a:defRPr>
      </a:lvl5pPr>
      <a:lvl6pPr marL="6531331" algn="l" defTabSz="2612532" rtl="0" eaLnBrk="1" latinLnBrk="0" hangingPunct="1">
        <a:defRPr sz="5100" kern="1200">
          <a:solidFill>
            <a:schemeClr val="tx1"/>
          </a:solidFill>
          <a:latin typeface="+mn-lt"/>
          <a:ea typeface="+mn-ea"/>
          <a:cs typeface="+mn-cs"/>
        </a:defRPr>
      </a:lvl6pPr>
      <a:lvl7pPr marL="7837597" algn="l" defTabSz="2612532" rtl="0" eaLnBrk="1" latinLnBrk="0" hangingPunct="1">
        <a:defRPr sz="5100" kern="1200">
          <a:solidFill>
            <a:schemeClr val="tx1"/>
          </a:solidFill>
          <a:latin typeface="+mn-lt"/>
          <a:ea typeface="+mn-ea"/>
          <a:cs typeface="+mn-cs"/>
        </a:defRPr>
      </a:lvl7pPr>
      <a:lvl8pPr marL="9143863" algn="l" defTabSz="2612532" rtl="0" eaLnBrk="1" latinLnBrk="0" hangingPunct="1">
        <a:defRPr sz="5100" kern="1200">
          <a:solidFill>
            <a:schemeClr val="tx1"/>
          </a:solidFill>
          <a:latin typeface="+mn-lt"/>
          <a:ea typeface="+mn-ea"/>
          <a:cs typeface="+mn-cs"/>
        </a:defRPr>
      </a:lvl8pPr>
      <a:lvl9pPr marL="10450129" algn="l" defTabSz="2612532" rtl="0" eaLnBrk="1" latinLnBrk="0" hangingPunct="1">
        <a:defRPr sz="5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036" y="424659"/>
            <a:ext cx="10518965" cy="1422419"/>
          </a:xfrm>
        </p:spPr>
        <p:txBody>
          <a:bodyPr/>
          <a:lstStyle/>
          <a:p>
            <a:r>
              <a:rPr lang="en-US" sz="12000" b="1" dirty="0" smtClean="0"/>
              <a:t>POETWRITER:</a:t>
            </a:r>
            <a:endParaRPr lang="en-US" sz="12000" b="1" dirty="0"/>
          </a:p>
        </p:txBody>
      </p:sp>
      <p:sp>
        <p:nvSpPr>
          <p:cNvPr id="4" name="TextBox 3"/>
          <p:cNvSpPr txBox="1"/>
          <p:nvPr/>
        </p:nvSpPr>
        <p:spPr>
          <a:xfrm>
            <a:off x="9968275" y="462149"/>
            <a:ext cx="17467267" cy="1354217"/>
          </a:xfrm>
          <a:prstGeom prst="rect">
            <a:avLst/>
          </a:prstGeom>
          <a:noFill/>
        </p:spPr>
        <p:txBody>
          <a:bodyPr wrap="none" rtlCol="0">
            <a:spAutoFit/>
          </a:bodyPr>
          <a:lstStyle/>
          <a:p>
            <a:r>
              <a:rPr lang="en-US" sz="8200" dirty="0"/>
              <a:t>A </a:t>
            </a:r>
            <a:r>
              <a:rPr lang="en-US" sz="8200" dirty="0" smtClean="0"/>
              <a:t>CORPUS</a:t>
            </a:r>
            <a:r>
              <a:rPr lang="en-US" sz="8200" dirty="0"/>
              <a:t>-BASED GENERATIVE MODEL</a:t>
            </a:r>
          </a:p>
        </p:txBody>
      </p:sp>
      <p:sp>
        <p:nvSpPr>
          <p:cNvPr id="5" name="TextBox 4"/>
          <p:cNvSpPr txBox="1"/>
          <p:nvPr/>
        </p:nvSpPr>
        <p:spPr>
          <a:xfrm>
            <a:off x="488476" y="1677712"/>
            <a:ext cx="14766426" cy="877163"/>
          </a:xfrm>
          <a:prstGeom prst="rect">
            <a:avLst/>
          </a:prstGeom>
          <a:noFill/>
        </p:spPr>
        <p:txBody>
          <a:bodyPr wrap="none" rtlCol="0">
            <a:spAutoFit/>
          </a:bodyPr>
          <a:lstStyle/>
          <a:p>
            <a:r>
              <a:rPr lang="en-US" dirty="0" smtClean="0"/>
              <a:t>Mathieu </a:t>
            </a:r>
            <a:r>
              <a:rPr lang="en-US" dirty="0" err="1" smtClean="0"/>
              <a:t>Rolfo</a:t>
            </a:r>
            <a:r>
              <a:rPr lang="en-US" dirty="0" smtClean="0"/>
              <a:t>, Shalom </a:t>
            </a:r>
            <a:r>
              <a:rPr lang="en-US" dirty="0" err="1" smtClean="0"/>
              <a:t>Rottman</a:t>
            </a:r>
            <a:r>
              <a:rPr lang="en-US" dirty="0" smtClean="0"/>
              <a:t>-Yang, Nathan Tindall</a:t>
            </a:r>
            <a:endParaRPr lang="en-US" dirty="0"/>
          </a:p>
        </p:txBody>
      </p:sp>
      <p:sp>
        <p:nvSpPr>
          <p:cNvPr id="6" name="TextBox 5"/>
          <p:cNvSpPr txBox="1"/>
          <p:nvPr/>
        </p:nvSpPr>
        <p:spPr>
          <a:xfrm>
            <a:off x="18666463" y="1677712"/>
            <a:ext cx="8572986" cy="877163"/>
          </a:xfrm>
          <a:prstGeom prst="rect">
            <a:avLst/>
          </a:prstGeom>
          <a:noFill/>
        </p:spPr>
        <p:txBody>
          <a:bodyPr wrap="none" rtlCol="0">
            <a:spAutoFit/>
          </a:bodyPr>
          <a:lstStyle/>
          <a:p>
            <a:r>
              <a:rPr lang="en-US" dirty="0" smtClean="0"/>
              <a:t>CS221 Final Project, Fall 2014</a:t>
            </a:r>
            <a:endParaRPr lang="en-US" dirty="0"/>
          </a:p>
        </p:txBody>
      </p:sp>
      <p:sp>
        <p:nvSpPr>
          <p:cNvPr id="9" name="TextBox 8"/>
          <p:cNvSpPr txBox="1"/>
          <p:nvPr/>
        </p:nvSpPr>
        <p:spPr>
          <a:xfrm>
            <a:off x="482728" y="5113752"/>
            <a:ext cx="13011443" cy="3647153"/>
          </a:xfrm>
          <a:prstGeom prst="rect">
            <a:avLst/>
          </a:prstGeom>
          <a:noFill/>
        </p:spPr>
        <p:txBody>
          <a:bodyPr wrap="square" rtlCol="0">
            <a:spAutoFit/>
          </a:bodyPr>
          <a:lstStyle/>
          <a:p>
            <a:r>
              <a:rPr lang="en-US" b="1" dirty="0" smtClean="0"/>
              <a:t>MOTIVATION</a:t>
            </a:r>
          </a:p>
          <a:p>
            <a:pPr algn="just"/>
            <a:r>
              <a:rPr lang="en-US" sz="3600" dirty="0" smtClean="0"/>
              <a:t>Poetry </a:t>
            </a:r>
            <a:r>
              <a:rPr lang="en-US" sz="3600" dirty="0" smtClean="0"/>
              <a:t>is one of the most expressive ways to use verbal language. It is notoriously difficult for humans to produce, and the study of what delineates “good” and “bad” poetry has been a vibrant academic field for most of recent history. Poetry is unique in that both content and form contribute to its aesthetic </a:t>
            </a:r>
            <a:r>
              <a:rPr lang="en-US" sz="3600" dirty="0" smtClean="0"/>
              <a:t>value.</a:t>
            </a:r>
            <a:endParaRPr lang="en-US" sz="3600" dirty="0" smtClean="0"/>
          </a:p>
        </p:txBody>
      </p:sp>
      <p:pic>
        <p:nvPicPr>
          <p:cNvPr id="14" name="Picture 13"/>
          <p:cNvPicPr>
            <a:picLocks noChangeAspect="1"/>
          </p:cNvPicPr>
          <p:nvPr/>
        </p:nvPicPr>
        <p:blipFill>
          <a:blip r:embed="rId2"/>
          <a:stretch>
            <a:fillRect/>
          </a:stretch>
        </p:blipFill>
        <p:spPr>
          <a:xfrm>
            <a:off x="14513439" y="14717061"/>
            <a:ext cx="3409072" cy="3160426"/>
          </a:xfrm>
          <a:prstGeom prst="rect">
            <a:avLst/>
          </a:prstGeom>
          <a:ln>
            <a:solidFill>
              <a:schemeClr val="tx1"/>
            </a:solidFill>
          </a:ln>
        </p:spPr>
      </p:pic>
      <p:pic>
        <p:nvPicPr>
          <p:cNvPr id="15" name="Picture 14"/>
          <p:cNvPicPr>
            <a:picLocks noChangeAspect="1"/>
          </p:cNvPicPr>
          <p:nvPr/>
        </p:nvPicPr>
        <p:blipFill>
          <a:blip r:embed="rId3"/>
          <a:stretch>
            <a:fillRect/>
          </a:stretch>
        </p:blipFill>
        <p:spPr>
          <a:xfrm>
            <a:off x="18666463" y="14717061"/>
            <a:ext cx="7663716" cy="3154557"/>
          </a:xfrm>
          <a:prstGeom prst="rect">
            <a:avLst/>
          </a:prstGeom>
          <a:ln>
            <a:solidFill>
              <a:schemeClr val="tx1"/>
            </a:solidFill>
          </a:ln>
        </p:spPr>
      </p:pic>
      <p:sp>
        <p:nvSpPr>
          <p:cNvPr id="12" name="TextBox 11"/>
          <p:cNvSpPr txBox="1"/>
          <p:nvPr/>
        </p:nvSpPr>
        <p:spPr>
          <a:xfrm>
            <a:off x="14513439" y="14728799"/>
            <a:ext cx="926083" cy="461665"/>
          </a:xfrm>
          <a:prstGeom prst="rect">
            <a:avLst/>
          </a:prstGeom>
          <a:noFill/>
        </p:spPr>
        <p:txBody>
          <a:bodyPr wrap="none" rtlCol="0">
            <a:spAutoFit/>
          </a:bodyPr>
          <a:lstStyle/>
          <a:p>
            <a:r>
              <a:rPr lang="en-US" sz="2400" i="1" dirty="0" smtClean="0"/>
              <a:t>n = 1</a:t>
            </a:r>
            <a:endParaRPr lang="en-US" sz="2400" i="1" dirty="0"/>
          </a:p>
        </p:txBody>
      </p:sp>
      <p:sp>
        <p:nvSpPr>
          <p:cNvPr id="17" name="TextBox 16"/>
          <p:cNvSpPr txBox="1"/>
          <p:nvPr/>
        </p:nvSpPr>
        <p:spPr>
          <a:xfrm>
            <a:off x="18666463" y="14698780"/>
            <a:ext cx="926083" cy="461665"/>
          </a:xfrm>
          <a:prstGeom prst="rect">
            <a:avLst/>
          </a:prstGeom>
          <a:noFill/>
        </p:spPr>
        <p:txBody>
          <a:bodyPr wrap="none" rtlCol="0">
            <a:spAutoFit/>
          </a:bodyPr>
          <a:lstStyle/>
          <a:p>
            <a:r>
              <a:rPr lang="en-US" sz="2400" i="1" dirty="0" smtClean="0"/>
              <a:t>n = 2</a:t>
            </a:r>
            <a:endParaRPr lang="en-US" sz="2400" i="1" dirty="0"/>
          </a:p>
        </p:txBody>
      </p:sp>
      <p:sp>
        <p:nvSpPr>
          <p:cNvPr id="18" name="TextBox 17"/>
          <p:cNvSpPr txBox="1"/>
          <p:nvPr/>
        </p:nvSpPr>
        <p:spPr>
          <a:xfrm>
            <a:off x="488476" y="8766195"/>
            <a:ext cx="12883115" cy="3647153"/>
          </a:xfrm>
          <a:prstGeom prst="rect">
            <a:avLst/>
          </a:prstGeom>
          <a:noFill/>
        </p:spPr>
        <p:txBody>
          <a:bodyPr wrap="square" rtlCol="0">
            <a:spAutoFit/>
          </a:bodyPr>
          <a:lstStyle/>
          <a:p>
            <a:r>
              <a:rPr lang="en-US" b="1" dirty="0" smtClean="0"/>
              <a:t>CHALLENGES</a:t>
            </a:r>
          </a:p>
          <a:p>
            <a:pPr marL="742950" indent="-742950">
              <a:buAutoNum type="arabicParenR"/>
            </a:pPr>
            <a:r>
              <a:rPr lang="en-US" sz="3600" dirty="0" smtClean="0"/>
              <a:t>How to impose rhyming constraints during generation</a:t>
            </a:r>
          </a:p>
          <a:p>
            <a:pPr marL="742950" indent="-742950">
              <a:buAutoNum type="arabicParenR"/>
            </a:pPr>
            <a:r>
              <a:rPr lang="en-US" sz="3600" dirty="0" smtClean="0"/>
              <a:t>How to impose syllabic constraints during generation</a:t>
            </a:r>
          </a:p>
          <a:p>
            <a:pPr marL="742950" indent="-742950">
              <a:buAutoNum type="arabicParenR"/>
            </a:pPr>
            <a:r>
              <a:rPr lang="en-US" sz="3600" dirty="0" smtClean="0"/>
              <a:t>How to determine if two words rhyme</a:t>
            </a:r>
          </a:p>
          <a:p>
            <a:pPr marL="742950" indent="-742950">
              <a:buAutoNum type="arabicParenR"/>
            </a:pPr>
            <a:r>
              <a:rPr lang="en-US" sz="3600" dirty="0" smtClean="0"/>
              <a:t>How to determine the number of syllables in the word</a:t>
            </a:r>
          </a:p>
          <a:p>
            <a:pPr marL="742950" indent="-742950">
              <a:buAutoNum type="arabicParenR"/>
            </a:pPr>
            <a:r>
              <a:rPr lang="en-US" sz="3600" dirty="0" smtClean="0"/>
              <a:t>Improving runtime (directing generation)</a:t>
            </a:r>
            <a:endParaRPr lang="en-US" sz="3600" dirty="0" smtClean="0"/>
          </a:p>
        </p:txBody>
      </p:sp>
      <p:sp>
        <p:nvSpPr>
          <p:cNvPr id="19" name="TextBox 18"/>
          <p:cNvSpPr txBox="1"/>
          <p:nvPr/>
        </p:nvSpPr>
        <p:spPr>
          <a:xfrm>
            <a:off x="13707080" y="3097616"/>
            <a:ext cx="13302889" cy="11403124"/>
          </a:xfrm>
          <a:prstGeom prst="rect">
            <a:avLst/>
          </a:prstGeom>
          <a:noFill/>
        </p:spPr>
        <p:txBody>
          <a:bodyPr wrap="square" rtlCol="0">
            <a:spAutoFit/>
          </a:bodyPr>
          <a:lstStyle/>
          <a:p>
            <a:r>
              <a:rPr lang="en-US" b="1" dirty="0" smtClean="0"/>
              <a:t>APPROACHES: CONTENT &amp; FORM</a:t>
            </a:r>
          </a:p>
          <a:p>
            <a:pPr algn="just"/>
            <a:r>
              <a:rPr lang="en-US" sz="3600" dirty="0" smtClean="0"/>
              <a:t>For </a:t>
            </a:r>
            <a:r>
              <a:rPr lang="en-US" sz="3600" b="1" dirty="0" smtClean="0"/>
              <a:t>content production</a:t>
            </a:r>
            <a:r>
              <a:rPr lang="en-US" sz="3600" dirty="0" smtClean="0"/>
              <a:t>, we have relied on a </a:t>
            </a:r>
            <a:r>
              <a:rPr lang="en-US" sz="3600" i="1" dirty="0" smtClean="0"/>
              <a:t>n-</a:t>
            </a:r>
            <a:r>
              <a:rPr lang="en-US" sz="3600" dirty="0" smtClean="0"/>
              <a:t>gram model in order to find dependencies between words. The </a:t>
            </a:r>
            <a:r>
              <a:rPr lang="en-US" sz="3600" i="1" dirty="0" smtClean="0"/>
              <a:t>n-</a:t>
            </a:r>
            <a:r>
              <a:rPr lang="en-US" sz="3600" dirty="0" smtClean="0"/>
              <a:t>gram model has been tweaked in order to capitalize on corpus data. </a:t>
            </a:r>
          </a:p>
          <a:p>
            <a:pPr algn="just"/>
            <a:endParaRPr lang="en-US" sz="3600" dirty="0"/>
          </a:p>
          <a:p>
            <a:pPr algn="just"/>
            <a:r>
              <a:rPr lang="en-US" sz="3600" dirty="0" smtClean="0"/>
              <a:t>For </a:t>
            </a:r>
            <a:r>
              <a:rPr lang="en-US" sz="3600" b="1" dirty="0" smtClean="0"/>
              <a:t>form congruency,</a:t>
            </a:r>
            <a:r>
              <a:rPr lang="en-US" sz="3600" dirty="0"/>
              <a:t> </a:t>
            </a:r>
            <a:r>
              <a:rPr lang="en-US" sz="3600" dirty="0" smtClean="0"/>
              <a:t>our </a:t>
            </a:r>
            <a:r>
              <a:rPr lang="en-US" sz="3600" dirty="0"/>
              <a:t>working algorithm </a:t>
            </a:r>
            <a:r>
              <a:rPr lang="en-US" sz="3600" dirty="0" smtClean="0"/>
              <a:t>performs </a:t>
            </a:r>
            <a:r>
              <a:rPr lang="en-US" sz="3600" dirty="0"/>
              <a:t>a state based depth first search over the </a:t>
            </a:r>
            <a:r>
              <a:rPr lang="en-US" sz="3600" i="1" dirty="0" smtClean="0"/>
              <a:t>n-</a:t>
            </a:r>
            <a:r>
              <a:rPr lang="en-US" sz="3600" dirty="0" smtClean="0"/>
              <a:t>gram </a:t>
            </a:r>
            <a:r>
              <a:rPr lang="en-US" sz="3600" dirty="0"/>
              <a:t>model. </a:t>
            </a:r>
            <a:r>
              <a:rPr lang="en-US" sz="3600" dirty="0" smtClean="0"/>
              <a:t>The state of the model is a </a:t>
            </a:r>
            <a:r>
              <a:rPr lang="en-US" sz="3600" b="1" dirty="0" smtClean="0"/>
              <a:t>(poem, seed)</a:t>
            </a:r>
            <a:r>
              <a:rPr lang="en-US" sz="3600" dirty="0" smtClean="0"/>
              <a:t> tuple representing the current state of the form and content of the poem, respectively. Syllabic </a:t>
            </a:r>
            <a:r>
              <a:rPr lang="en-US" sz="3600" dirty="0"/>
              <a:t>and rhyming constraints, as well as the corpus to be used for generation are defined at runtime. Our algorithm performs action pruning in order to disregard states that break syllabic and rhyme constraints, and breaks ties among successors by choosing the more frequent </a:t>
            </a:r>
            <a:r>
              <a:rPr lang="en-US" sz="3600" dirty="0" smtClean="0"/>
              <a:t>successor. Rhyming constraints are imposed</a:t>
            </a:r>
            <a:r>
              <a:rPr lang="en-US" sz="3600" dirty="0" smtClean="0"/>
              <a:t> </a:t>
            </a:r>
            <a:r>
              <a:rPr lang="en-US" sz="3600" dirty="0"/>
              <a:t>by a propagator-receiver framework in which end-line constraints are imposed in the forwards direction after a rhyme-propagating rhyme is completed. For example, if lines 0 and 1 are designated to rhyme, then after the search has completed line 0, the rhyming constraint is propagated forwards onto line 1 (the receiver). This facilitates forward motion but also allows the algorithm to backtrack when it gets stuck</a:t>
            </a:r>
            <a:r>
              <a:rPr lang="en-US" sz="3600" dirty="0" smtClean="0"/>
              <a:t>.</a:t>
            </a:r>
            <a:endParaRPr lang="en-US" sz="3600" dirty="0"/>
          </a:p>
        </p:txBody>
      </p:sp>
      <p:sp>
        <p:nvSpPr>
          <p:cNvPr id="20" name="TextBox 19"/>
          <p:cNvSpPr txBox="1"/>
          <p:nvPr/>
        </p:nvSpPr>
        <p:spPr>
          <a:xfrm>
            <a:off x="488476" y="12517333"/>
            <a:ext cx="8821571" cy="1431161"/>
          </a:xfrm>
          <a:prstGeom prst="rect">
            <a:avLst/>
          </a:prstGeom>
          <a:noFill/>
        </p:spPr>
        <p:txBody>
          <a:bodyPr wrap="none" rtlCol="0">
            <a:spAutoFit/>
          </a:bodyPr>
          <a:lstStyle/>
          <a:p>
            <a:r>
              <a:rPr lang="en-US" b="1" dirty="0" smtClean="0"/>
              <a:t>RESULTS</a:t>
            </a:r>
          </a:p>
          <a:p>
            <a:r>
              <a:rPr lang="en-US" sz="3600" dirty="0" smtClean="0"/>
              <a:t>See below for two example poems produced</a:t>
            </a:r>
            <a:r>
              <a:rPr lang="en-US" sz="2400" dirty="0" smtClean="0"/>
              <a:t>. </a:t>
            </a:r>
            <a:endParaRPr lang="en-US" sz="2400" dirty="0"/>
          </a:p>
        </p:txBody>
      </p:sp>
      <p:sp>
        <p:nvSpPr>
          <p:cNvPr id="21" name="TextBox 20"/>
          <p:cNvSpPr txBox="1"/>
          <p:nvPr/>
        </p:nvSpPr>
        <p:spPr>
          <a:xfrm>
            <a:off x="488476" y="14474883"/>
            <a:ext cx="12513984" cy="1431161"/>
          </a:xfrm>
          <a:prstGeom prst="rect">
            <a:avLst/>
          </a:prstGeom>
          <a:noFill/>
        </p:spPr>
        <p:txBody>
          <a:bodyPr wrap="square" rtlCol="0">
            <a:spAutoFit/>
          </a:bodyPr>
          <a:lstStyle/>
          <a:p>
            <a:r>
              <a:rPr lang="en-US" b="1" dirty="0" smtClean="0"/>
              <a:t>ANALYSIS</a:t>
            </a:r>
          </a:p>
          <a:p>
            <a:endParaRPr lang="en-US" sz="3600" b="1" dirty="0" smtClean="0"/>
          </a:p>
        </p:txBody>
      </p:sp>
      <p:sp>
        <p:nvSpPr>
          <p:cNvPr id="22" name="Rectangle 21"/>
          <p:cNvSpPr/>
          <p:nvPr/>
        </p:nvSpPr>
        <p:spPr>
          <a:xfrm>
            <a:off x="487273" y="3097616"/>
            <a:ext cx="13012646" cy="1985159"/>
          </a:xfrm>
          <a:prstGeom prst="rect">
            <a:avLst/>
          </a:prstGeom>
        </p:spPr>
        <p:txBody>
          <a:bodyPr wrap="square">
            <a:spAutoFit/>
          </a:bodyPr>
          <a:lstStyle/>
          <a:p>
            <a:pPr algn="just"/>
            <a:r>
              <a:rPr lang="en-US" b="1" dirty="0" smtClean="0"/>
              <a:t>PROBLEM DEFINITION</a:t>
            </a:r>
            <a:endParaRPr lang="en-US" sz="2400" b="1" dirty="0" smtClean="0"/>
          </a:p>
          <a:p>
            <a:pPr algn="just"/>
            <a:r>
              <a:rPr lang="en-US" sz="3600" dirty="0" smtClean="0"/>
              <a:t>Our goal </a:t>
            </a:r>
            <a:r>
              <a:rPr lang="en-US" sz="3600" dirty="0" smtClean="0"/>
              <a:t>is </a:t>
            </a:r>
            <a:r>
              <a:rPr lang="en-US" sz="3600" dirty="0" smtClean="0"/>
              <a:t>to </a:t>
            </a:r>
            <a:r>
              <a:rPr lang="en-US" sz="3600" dirty="0" smtClean="0"/>
              <a:t>develop a framework designed to generate novel poetry based upon corpus data.</a:t>
            </a:r>
            <a:endParaRPr lang="en-US" sz="3600" dirty="0"/>
          </a:p>
        </p:txBody>
      </p:sp>
    </p:spTree>
    <p:extLst>
      <p:ext uri="{BB962C8B-B14F-4D97-AF65-F5344CB8AC3E}">
        <p14:creationId xmlns:p14="http://schemas.microsoft.com/office/powerpoint/2010/main" val="16270804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Custom 2">
      <a:dk1>
        <a:sysClr val="windowText" lastClr="000000"/>
      </a:dk1>
      <a:lt1>
        <a:sysClr val="window" lastClr="FFFFFF"/>
      </a:lt1>
      <a:dk2>
        <a:srgbClr val="676A55"/>
      </a:dk2>
      <a:lt2>
        <a:srgbClr val="EAEBDE"/>
      </a:lt2>
      <a:accent1>
        <a:srgbClr val="72A376"/>
      </a:accent1>
      <a:accent2>
        <a:srgbClr val="F2A261"/>
      </a:accent2>
      <a:accent3>
        <a:srgbClr val="ECA0A9"/>
      </a:accent3>
      <a:accent4>
        <a:srgbClr val="C0BEAF"/>
      </a:accent4>
      <a:accent5>
        <a:srgbClr val="CEC597"/>
      </a:accent5>
      <a:accent6>
        <a:srgbClr val="E8B7B7"/>
      </a:accent6>
      <a:hlink>
        <a:srgbClr val="DB5353"/>
      </a:hlink>
      <a:folHlink>
        <a:srgbClr val="903638"/>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803</TotalTime>
  <Words>384</Words>
  <Application>Microsoft Macintosh PowerPoint</Application>
  <PresentationFormat>Custom</PresentationFormat>
  <Paragraphs>23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Angles</vt:lpstr>
      <vt:lpstr>POETWRITER:</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POETWRITER:</dc:title>
  <dc:creator>Nathan Tindall</dc:creator>
  <cp:lastModifiedBy>Nathan Tindall</cp:lastModifiedBy>
  <cp:revision>33</cp:revision>
  <dcterms:created xsi:type="dcterms:W3CDTF">2014-12-02T17:44:29Z</dcterms:created>
  <dcterms:modified xsi:type="dcterms:W3CDTF">2014-12-03T09:10:33Z</dcterms:modified>
</cp:coreProperties>
</file>