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Lst>
  <p:sldSz cx="27432000" cy="18288000"/>
  <p:notesSz cx="6858000" cy="9144000"/>
  <p:defaultText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302" autoAdjust="0"/>
  </p:normalViewPr>
  <p:slideViewPr>
    <p:cSldViewPr snapToGrid="0" snapToObjects="1">
      <p:cViewPr>
        <p:scale>
          <a:sx n="30" d="100"/>
          <a:sy n="30" d="100"/>
        </p:scale>
        <p:origin x="845" y="259"/>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8" name="Freeform 7"/>
          <p:cNvSpPr/>
          <p:nvPr/>
        </p:nvSpPr>
        <p:spPr>
          <a:xfrm>
            <a:off x="-7140" y="-2466"/>
            <a:ext cx="27439140" cy="1829046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ctrTitle"/>
          </p:nvPr>
        </p:nvSpPr>
        <p:spPr>
          <a:xfrm rot="19140000">
            <a:off x="2451338" y="4614408"/>
            <a:ext cx="16945869" cy="3211483"/>
          </a:xfrm>
        </p:spPr>
        <p:txBody>
          <a:bodyPr bIns="26125" anchor="b"/>
          <a:lstStyle>
            <a:lvl1pPr>
              <a:defRPr sz="9100"/>
            </a:lvl1pPr>
          </a:lstStyle>
          <a:p>
            <a:r>
              <a:rPr lang="en-US" smtClean="0"/>
              <a:t>Click to edit Master title style</a:t>
            </a:r>
            <a:endParaRPr lang="en-US" dirty="0"/>
          </a:p>
        </p:txBody>
      </p:sp>
      <p:sp>
        <p:nvSpPr>
          <p:cNvPr id="3" name="Subtitle 2"/>
          <p:cNvSpPr>
            <a:spLocks noGrp="1"/>
          </p:cNvSpPr>
          <p:nvPr>
            <p:ph type="subTitle" idx="1"/>
          </p:nvPr>
        </p:nvSpPr>
        <p:spPr>
          <a:xfrm rot="19140000">
            <a:off x="3636833" y="6589135"/>
            <a:ext cx="19533393" cy="878024"/>
          </a:xfrm>
        </p:spPr>
        <p:txBody>
          <a:bodyPr tIns="26125">
            <a:normAutofit/>
          </a:bodyPr>
          <a:lstStyle>
            <a:lvl1pPr marL="0" indent="0" algn="l">
              <a:buNone/>
              <a:defRPr kumimoji="0" lang="en-US" sz="4000" b="0" i="0" u="none" strike="noStrike" kern="1200" cap="all" spc="1143" normalizeH="0" baseline="0" noProof="0" dirty="0" smtClean="0">
                <a:ln>
                  <a:noFill/>
                </a:ln>
                <a:solidFill>
                  <a:schemeClr val="tx1"/>
                </a:solidFill>
                <a:effectLst/>
                <a:uLnTx/>
                <a:uFillTx/>
                <a:latin typeface="+mn-lt"/>
                <a:ea typeface="+mj-ea"/>
                <a:cs typeface="Tunga" pitchFamily="2"/>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pPr marL="0" marR="0" lvl="0" indent="0" algn="l" defTabSz="261253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December 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December 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0" y="732371"/>
            <a:ext cx="6172200" cy="124756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732371"/>
            <a:ext cx="18059400" cy="124756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December 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December 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7140" y="-2466"/>
            <a:ext cx="27439140" cy="1829046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7" name="Right Triangle 6"/>
          <p:cNvSpPr/>
          <p:nvPr/>
        </p:nvSpPr>
        <p:spPr>
          <a:xfrm>
            <a:off x="2" y="7061200"/>
            <a:ext cx="10715625" cy="1122680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title"/>
          </p:nvPr>
        </p:nvSpPr>
        <p:spPr>
          <a:xfrm rot="19140000">
            <a:off x="2458197" y="4604633"/>
            <a:ext cx="16952976" cy="3220024"/>
          </a:xfrm>
        </p:spPr>
        <p:txBody>
          <a:bodyPr bIns="26125" anchor="b"/>
          <a:lstStyle>
            <a:lvl1pPr algn="l">
              <a:defRPr kumimoji="0" lang="en-US" sz="91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261253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3648456" y="6582144"/>
            <a:ext cx="19531584" cy="877824"/>
          </a:xfrm>
        </p:spPr>
        <p:txBody>
          <a:bodyPr anchor="t">
            <a:normAutofit/>
          </a:bodyPr>
          <a:lstStyle>
            <a:lvl1pPr marL="0" indent="0">
              <a:buNone/>
              <a:defRPr kumimoji="0" lang="en-US" sz="4000" b="0" i="0" u="none" strike="noStrike" kern="1200" cap="all" spc="1143" normalizeH="0" baseline="0" noProof="0" dirty="0" smtClean="0">
                <a:ln>
                  <a:noFill/>
                </a:ln>
                <a:solidFill>
                  <a:schemeClr val="tx1"/>
                </a:solidFill>
                <a:effectLst/>
                <a:uLnTx/>
                <a:uFillTx/>
                <a:latin typeface="+mn-lt"/>
                <a:ea typeface="+mj-ea"/>
                <a:cs typeface="Tunga" pitchFamily="2"/>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marL="0" marR="0" lvl="0" indent="0" algn="l" defTabSz="261253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December 3,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68880" y="2926080"/>
            <a:ext cx="9601200" cy="9899904"/>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100048" y="2926080"/>
            <a:ext cx="9601200" cy="9899904"/>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December 3,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880" y="2926080"/>
            <a:ext cx="9601200" cy="1463040"/>
          </a:xfrm>
        </p:spPr>
        <p:txBody>
          <a:bodyPr anchor="b">
            <a:normAutofit/>
          </a:bodyPr>
          <a:lstStyle>
            <a:lvl1pPr marL="0" indent="0">
              <a:buNone/>
              <a:defRPr lang="en-US" sz="4000" b="0" kern="1200" cap="all" spc="1143" baseline="0" dirty="0" smtClean="0">
                <a:solidFill>
                  <a:schemeClr val="tx1"/>
                </a:solidFill>
                <a:latin typeface="+mn-lt"/>
                <a:ea typeface="+mj-ea"/>
                <a:cs typeface="Tunga" pitchFamily="2"/>
              </a:defRPr>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marL="0" lvl="0" indent="0" algn="l" defTabSz="261253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2457450" y="4538261"/>
            <a:ext cx="9601200" cy="8290560"/>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100048" y="2926080"/>
            <a:ext cx="9601200" cy="1463040"/>
          </a:xfrm>
        </p:spPr>
        <p:txBody>
          <a:bodyPr anchor="b">
            <a:normAutofit/>
          </a:bodyPr>
          <a:lstStyle>
            <a:lvl1pPr marL="0" indent="0">
              <a:buNone/>
              <a:defRPr lang="en-US" sz="4000" b="0" kern="1200" cap="all" spc="1143" baseline="0" dirty="0" smtClean="0">
                <a:solidFill>
                  <a:schemeClr val="tx1"/>
                </a:solidFill>
                <a:latin typeface="+mn-lt"/>
                <a:ea typeface="+mj-ea"/>
                <a:cs typeface="Tunga" pitchFamily="2"/>
              </a:defRPr>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marL="0" lvl="0" indent="0" algn="l" defTabSz="261253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14100048" y="4538261"/>
            <a:ext cx="9601200" cy="8290560"/>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December 3,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December 3,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3,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18" name="Right Triangle 17"/>
          <p:cNvSpPr/>
          <p:nvPr/>
        </p:nvSpPr>
        <p:spPr>
          <a:xfrm rot="5400000">
            <a:off x="2443167" y="-2443162"/>
            <a:ext cx="18288000" cy="2317433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marL="0" algn="ctr" defTabSz="2612532" rtl="0" eaLnBrk="1" latinLnBrk="0" hangingPunct="1"/>
            <a:endParaRPr lang="en-US" sz="5100" kern="1200">
              <a:solidFill>
                <a:schemeClr val="lt1"/>
              </a:solidFill>
              <a:latin typeface="+mn-lt"/>
              <a:ea typeface="+mn-ea"/>
              <a:cs typeface="+mn-cs"/>
            </a:endParaRPr>
          </a:p>
        </p:txBody>
      </p:sp>
      <p:sp>
        <p:nvSpPr>
          <p:cNvPr id="2" name="Title 1"/>
          <p:cNvSpPr>
            <a:spLocks noGrp="1"/>
          </p:cNvSpPr>
          <p:nvPr>
            <p:ph type="title"/>
          </p:nvPr>
        </p:nvSpPr>
        <p:spPr>
          <a:xfrm rot="19140000">
            <a:off x="2354790" y="4202943"/>
            <a:ext cx="15636240" cy="2905139"/>
          </a:xfrm>
        </p:spPr>
        <p:txBody>
          <a:bodyPr bIns="0" anchor="b"/>
          <a:lstStyle>
            <a:lvl1pPr algn="l">
              <a:defRPr kumimoji="0" lang="en-US" sz="80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261253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14248658" y="6983767"/>
            <a:ext cx="11423337" cy="8865832"/>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3893862" y="6009027"/>
            <a:ext cx="17384280" cy="1662171"/>
          </a:xfrm>
        </p:spPr>
        <p:txBody>
          <a:bodyPr>
            <a:normAutofit/>
          </a:bodyPr>
          <a:lstStyle>
            <a:lvl1pPr marL="0" indent="0">
              <a:buNone/>
              <a:defRPr lang="en-US" sz="4000" b="1" kern="1200" dirty="0" smtClean="0">
                <a:solidFill>
                  <a:srgbClr val="FFFFFF"/>
                </a:solidFill>
                <a:latin typeface="+mn-lt"/>
                <a:ea typeface="+mn-ea"/>
                <a:cs typeface="+mn-cs"/>
              </a:defRPr>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marL="0" marR="0" lvl="0" indent="0" algn="l" defTabSz="2612532" rtl="0" eaLnBrk="1" fontAlgn="auto" latinLnBrk="0" hangingPunct="1">
              <a:lnSpc>
                <a:spcPct val="100000"/>
              </a:lnSpc>
              <a:spcBef>
                <a:spcPts val="857"/>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December 3, 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6086477" y="0"/>
            <a:ext cx="21345525" cy="1828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522506" anchor="ctr"/>
          <a:lstStyle>
            <a:lvl1pPr algn="r">
              <a:defRPr/>
            </a:lvl1pPr>
          </a:lstStyle>
          <a:p>
            <a:r>
              <a:rPr lang="en-US" smtClean="0"/>
              <a:t>Drag picture to placeholder or click icon to add</a:t>
            </a:r>
            <a:endParaRPr lang="en-US" dirty="0"/>
          </a:p>
        </p:txBody>
      </p:sp>
      <p:sp>
        <p:nvSpPr>
          <p:cNvPr id="9" name="Right Triangle 8"/>
          <p:cNvSpPr/>
          <p:nvPr/>
        </p:nvSpPr>
        <p:spPr>
          <a:xfrm>
            <a:off x="2" y="7061200"/>
            <a:ext cx="10715625" cy="112268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10" name="Freeform 9"/>
          <p:cNvSpPr/>
          <p:nvPr/>
        </p:nvSpPr>
        <p:spPr>
          <a:xfrm>
            <a:off x="2" y="13462000"/>
            <a:ext cx="10715625" cy="48260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1"/>
          <p:cNvSpPr>
            <a:spLocks noGrp="1"/>
          </p:cNvSpPr>
          <p:nvPr>
            <p:ph type="title"/>
          </p:nvPr>
        </p:nvSpPr>
        <p:spPr>
          <a:xfrm rot="19140000">
            <a:off x="2013591" y="4580003"/>
            <a:ext cx="16459200" cy="2313184"/>
          </a:xfrm>
        </p:spPr>
        <p:txBody>
          <a:bodyPr anchor="b"/>
          <a:lstStyle>
            <a:lvl1pPr algn="l">
              <a:defRPr sz="80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3430439" y="5814744"/>
            <a:ext cx="18289635" cy="1975104"/>
          </a:xfrm>
        </p:spPr>
        <p:txBody>
          <a:bodyPr/>
          <a:lstStyle>
            <a:lvl1pPr marL="0" indent="0">
              <a:buNone/>
              <a:defRPr sz="4000">
                <a:solidFill>
                  <a:schemeClr val="tx2"/>
                </a:solidFill>
              </a:defRPr>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December 3,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7145" y="13468355"/>
            <a:ext cx="10722771" cy="481964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8" name="Freeform 7"/>
          <p:cNvSpPr/>
          <p:nvPr/>
        </p:nvSpPr>
        <p:spPr>
          <a:xfrm>
            <a:off x="-7140" y="13470113"/>
            <a:ext cx="27439140" cy="481789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61253" tIns="130627" rIns="261253" bIns="130627" rtlCol="0" anchor="ctr"/>
          <a:lstStyle/>
          <a:p>
            <a:pPr algn="ctr"/>
            <a:endParaRPr lang="en-US"/>
          </a:p>
        </p:txBody>
      </p:sp>
      <p:sp>
        <p:nvSpPr>
          <p:cNvPr id="2" name="Title Placeholder 1"/>
          <p:cNvSpPr>
            <a:spLocks noGrp="1"/>
          </p:cNvSpPr>
          <p:nvPr>
            <p:ph type="title"/>
          </p:nvPr>
        </p:nvSpPr>
        <p:spPr>
          <a:xfrm>
            <a:off x="2468880" y="975360"/>
            <a:ext cx="22562820" cy="1463040"/>
          </a:xfrm>
          <a:prstGeom prst="rect">
            <a:avLst/>
          </a:prstGeom>
        </p:spPr>
        <p:txBody>
          <a:bodyPr vert="horz" lIns="261253" tIns="130627" rIns="261253" bIns="130627"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468880" y="2935009"/>
            <a:ext cx="22562820" cy="9546264"/>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603504" y="15654528"/>
            <a:ext cx="6528816" cy="536448"/>
          </a:xfrm>
          <a:prstGeom prst="rect">
            <a:avLst/>
          </a:prstGeom>
        </p:spPr>
        <p:txBody>
          <a:bodyPr vert="horz" lIns="261253" tIns="130627" rIns="261253" bIns="130627" rtlCol="0" anchor="ctr"/>
          <a:lstStyle>
            <a:lvl1pPr algn="l">
              <a:defRPr sz="3400">
                <a:solidFill>
                  <a:srgbClr val="FFFFFF"/>
                </a:solidFill>
              </a:defRPr>
            </a:lvl1pPr>
          </a:lstStyle>
          <a:p>
            <a:fld id="{62B1B13E-D5AF-485E-81A1-82A140076526}" type="datetime4">
              <a:rPr lang="en-US" smtClean="0"/>
              <a:pPr/>
              <a:t>December 3, 2014</a:t>
            </a:fld>
            <a:endParaRPr lang="en-US" dirty="0"/>
          </a:p>
        </p:txBody>
      </p:sp>
      <p:sp>
        <p:nvSpPr>
          <p:cNvPr id="5" name="Footer Placeholder 4"/>
          <p:cNvSpPr>
            <a:spLocks noGrp="1"/>
          </p:cNvSpPr>
          <p:nvPr>
            <p:ph type="ftr" sz="quarter" idx="3"/>
          </p:nvPr>
        </p:nvSpPr>
        <p:spPr>
          <a:xfrm>
            <a:off x="10552542" y="16760325"/>
            <a:ext cx="14173200" cy="731520"/>
          </a:xfrm>
          <a:prstGeom prst="rect">
            <a:avLst/>
          </a:prstGeom>
        </p:spPr>
        <p:txBody>
          <a:bodyPr vert="horz" lIns="261253" tIns="130627" rIns="261253" bIns="130627" rtlCol="0" anchor="ctr"/>
          <a:lstStyle>
            <a:lvl1pPr algn="r">
              <a:defRPr sz="2900" cap="all" spc="571"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5203114" y="16455525"/>
            <a:ext cx="1508760" cy="1341120"/>
          </a:xfrm>
          <a:prstGeom prst="ellipse">
            <a:avLst/>
          </a:prstGeom>
          <a:ln w="19050">
            <a:solidFill>
              <a:srgbClr val="FFFFFF"/>
            </a:solidFill>
          </a:ln>
        </p:spPr>
        <p:txBody>
          <a:bodyPr vert="horz" lIns="26125" tIns="26125" rIns="26125" bIns="26125" rtlCol="0" anchor="ctr">
            <a:normAutofit/>
          </a:bodyPr>
          <a:lstStyle>
            <a:lvl1pPr algn="ctr">
              <a:defRPr sz="470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2612532" rtl="0" eaLnBrk="1" latinLnBrk="0" hangingPunct="1">
        <a:spcBef>
          <a:spcPct val="0"/>
        </a:spcBef>
        <a:buNone/>
        <a:defRPr sz="8000" kern="1200" cap="all" baseline="0">
          <a:solidFill>
            <a:schemeClr val="tx1"/>
          </a:solidFill>
          <a:latin typeface="+mj-lt"/>
          <a:ea typeface="+mj-ea"/>
          <a:cs typeface="+mj-cs"/>
        </a:defRPr>
      </a:lvl1pPr>
    </p:titleStyle>
    <p:bodyStyle>
      <a:lvl1pPr marL="979700" indent="-979700" algn="l" defTabSz="2612532" rtl="0" eaLnBrk="1" latinLnBrk="0" hangingPunct="1">
        <a:spcBef>
          <a:spcPts val="2286"/>
        </a:spcBef>
        <a:buFont typeface="Arial" pitchFamily="34" charset="0"/>
        <a:buNone/>
        <a:defRPr sz="4600" b="1" kern="1200">
          <a:solidFill>
            <a:schemeClr val="tx1"/>
          </a:solidFill>
          <a:latin typeface="+mn-lt"/>
          <a:ea typeface="+mn-ea"/>
          <a:cs typeface="+mn-cs"/>
        </a:defRPr>
      </a:lvl1pPr>
      <a:lvl2pPr marL="496381" indent="-496381"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2pPr>
      <a:lvl3pPr marL="1149514" indent="-470256"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3pPr>
      <a:lvl4pPr marL="1802647" indent="-470256"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4pPr>
      <a:lvl5pPr marL="2455780" indent="-496381" algn="l" defTabSz="2612532" rtl="0" eaLnBrk="1" latinLnBrk="0" hangingPunct="1">
        <a:spcBef>
          <a:spcPts val="857"/>
        </a:spcBef>
        <a:buClr>
          <a:schemeClr val="accent2"/>
        </a:buClr>
        <a:buFont typeface="Wingdings" pitchFamily="2" charset="2"/>
        <a:buChar char="§"/>
        <a:defRPr sz="4600" kern="1200">
          <a:solidFill>
            <a:schemeClr val="tx1"/>
          </a:solidFill>
          <a:latin typeface="+mn-lt"/>
          <a:ea typeface="+mn-ea"/>
          <a:cs typeface="+mn-cs"/>
        </a:defRPr>
      </a:lvl5pPr>
      <a:lvl6pPr marL="3135039" indent="-496381"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6pPr>
      <a:lvl7pPr marL="3866548"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7pPr>
      <a:lvl8pPr marL="4519681"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8pPr>
      <a:lvl9pPr marL="5120563" indent="-470256" algn="l" defTabSz="2612532" rtl="0" eaLnBrk="1" latinLnBrk="0" hangingPunct="1">
        <a:spcBef>
          <a:spcPts val="857"/>
        </a:spcBef>
        <a:buClr>
          <a:schemeClr val="accent2"/>
        </a:buClr>
        <a:buFont typeface="Wingdings" pitchFamily="2" charset="2"/>
        <a:buChar char="§"/>
        <a:defRPr sz="4000" kern="1200">
          <a:solidFill>
            <a:schemeClr val="tx1"/>
          </a:solidFill>
          <a:latin typeface="+mn-lt"/>
          <a:ea typeface="+mn-ea"/>
          <a:cs typeface="+mn-cs"/>
        </a:defRPr>
      </a:lvl9pPr>
    </p:bodyStyle>
    <p:otherStyle>
      <a:defPPr>
        <a:defRPr lang="en-US"/>
      </a:defPPr>
      <a:lvl1pPr marL="0" algn="l" defTabSz="2612532" rtl="0" eaLnBrk="1" latinLnBrk="0" hangingPunct="1">
        <a:defRPr sz="5100" kern="1200">
          <a:solidFill>
            <a:schemeClr val="tx1"/>
          </a:solidFill>
          <a:latin typeface="+mn-lt"/>
          <a:ea typeface="+mn-ea"/>
          <a:cs typeface="+mn-cs"/>
        </a:defRPr>
      </a:lvl1pPr>
      <a:lvl2pPr marL="1306266" algn="l" defTabSz="2612532" rtl="0" eaLnBrk="1" latinLnBrk="0" hangingPunct="1">
        <a:defRPr sz="5100" kern="1200">
          <a:solidFill>
            <a:schemeClr val="tx1"/>
          </a:solidFill>
          <a:latin typeface="+mn-lt"/>
          <a:ea typeface="+mn-ea"/>
          <a:cs typeface="+mn-cs"/>
        </a:defRPr>
      </a:lvl2pPr>
      <a:lvl3pPr marL="2612532" algn="l" defTabSz="2612532" rtl="0" eaLnBrk="1" latinLnBrk="0" hangingPunct="1">
        <a:defRPr sz="5100" kern="1200">
          <a:solidFill>
            <a:schemeClr val="tx1"/>
          </a:solidFill>
          <a:latin typeface="+mn-lt"/>
          <a:ea typeface="+mn-ea"/>
          <a:cs typeface="+mn-cs"/>
        </a:defRPr>
      </a:lvl3pPr>
      <a:lvl4pPr marL="3918798" algn="l" defTabSz="2612532" rtl="0" eaLnBrk="1" latinLnBrk="0" hangingPunct="1">
        <a:defRPr sz="5100" kern="1200">
          <a:solidFill>
            <a:schemeClr val="tx1"/>
          </a:solidFill>
          <a:latin typeface="+mn-lt"/>
          <a:ea typeface="+mn-ea"/>
          <a:cs typeface="+mn-cs"/>
        </a:defRPr>
      </a:lvl4pPr>
      <a:lvl5pPr marL="5225064" algn="l" defTabSz="2612532" rtl="0" eaLnBrk="1" latinLnBrk="0" hangingPunct="1">
        <a:defRPr sz="5100" kern="1200">
          <a:solidFill>
            <a:schemeClr val="tx1"/>
          </a:solidFill>
          <a:latin typeface="+mn-lt"/>
          <a:ea typeface="+mn-ea"/>
          <a:cs typeface="+mn-cs"/>
        </a:defRPr>
      </a:lvl5pPr>
      <a:lvl6pPr marL="6531331" algn="l" defTabSz="2612532" rtl="0" eaLnBrk="1" latinLnBrk="0" hangingPunct="1">
        <a:defRPr sz="5100" kern="1200">
          <a:solidFill>
            <a:schemeClr val="tx1"/>
          </a:solidFill>
          <a:latin typeface="+mn-lt"/>
          <a:ea typeface="+mn-ea"/>
          <a:cs typeface="+mn-cs"/>
        </a:defRPr>
      </a:lvl6pPr>
      <a:lvl7pPr marL="7837597" algn="l" defTabSz="2612532" rtl="0" eaLnBrk="1" latinLnBrk="0" hangingPunct="1">
        <a:defRPr sz="5100" kern="1200">
          <a:solidFill>
            <a:schemeClr val="tx1"/>
          </a:solidFill>
          <a:latin typeface="+mn-lt"/>
          <a:ea typeface="+mn-ea"/>
          <a:cs typeface="+mn-cs"/>
        </a:defRPr>
      </a:lvl7pPr>
      <a:lvl8pPr marL="9143863" algn="l" defTabSz="2612532" rtl="0" eaLnBrk="1" latinLnBrk="0" hangingPunct="1">
        <a:defRPr sz="5100" kern="1200">
          <a:solidFill>
            <a:schemeClr val="tx1"/>
          </a:solidFill>
          <a:latin typeface="+mn-lt"/>
          <a:ea typeface="+mn-ea"/>
          <a:cs typeface="+mn-cs"/>
        </a:defRPr>
      </a:lvl8pPr>
      <a:lvl9pPr marL="10450129" algn="l" defTabSz="2612532"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036" y="424659"/>
            <a:ext cx="10518965" cy="1422419"/>
          </a:xfrm>
        </p:spPr>
        <p:txBody>
          <a:bodyPr/>
          <a:lstStyle/>
          <a:p>
            <a:r>
              <a:rPr lang="en-US" sz="12000" b="1" dirty="0" smtClean="0"/>
              <a:t>POETWRITER</a:t>
            </a:r>
            <a:endParaRPr lang="en-US" sz="12000" b="1" dirty="0"/>
          </a:p>
        </p:txBody>
      </p:sp>
      <p:sp>
        <p:nvSpPr>
          <p:cNvPr id="4" name="TextBox 3"/>
          <p:cNvSpPr txBox="1"/>
          <p:nvPr/>
        </p:nvSpPr>
        <p:spPr>
          <a:xfrm>
            <a:off x="10061168" y="298883"/>
            <a:ext cx="16824221" cy="1261884"/>
          </a:xfrm>
          <a:prstGeom prst="rect">
            <a:avLst/>
          </a:prstGeom>
          <a:noFill/>
        </p:spPr>
        <p:txBody>
          <a:bodyPr wrap="none" rtlCol="0">
            <a:spAutoFit/>
          </a:bodyPr>
          <a:lstStyle/>
          <a:p>
            <a:r>
              <a:rPr lang="en-US" sz="7600" dirty="0"/>
              <a:t>A </a:t>
            </a:r>
            <a:r>
              <a:rPr lang="en-US" sz="7600" dirty="0" smtClean="0"/>
              <a:t>CONSTRAINT-BASED TEXT </a:t>
            </a:r>
            <a:r>
              <a:rPr lang="en-US" sz="7600" dirty="0" smtClean="0"/>
              <a:t>GENERATOR</a:t>
            </a:r>
            <a:endParaRPr lang="en-US" sz="7600" dirty="0"/>
          </a:p>
        </p:txBody>
      </p:sp>
      <p:sp>
        <p:nvSpPr>
          <p:cNvPr id="5" name="TextBox 4"/>
          <p:cNvSpPr txBox="1"/>
          <p:nvPr/>
        </p:nvSpPr>
        <p:spPr>
          <a:xfrm>
            <a:off x="488476" y="1677712"/>
            <a:ext cx="12768111" cy="769441"/>
          </a:xfrm>
          <a:prstGeom prst="rect">
            <a:avLst/>
          </a:prstGeom>
          <a:noFill/>
        </p:spPr>
        <p:txBody>
          <a:bodyPr wrap="none" rtlCol="0">
            <a:spAutoFit/>
          </a:bodyPr>
          <a:lstStyle/>
          <a:p>
            <a:r>
              <a:rPr lang="en-US" sz="4400" dirty="0" smtClean="0"/>
              <a:t>Mathieu </a:t>
            </a:r>
            <a:r>
              <a:rPr lang="en-US" sz="4400" dirty="0" err="1" smtClean="0"/>
              <a:t>Rolfo</a:t>
            </a:r>
            <a:r>
              <a:rPr lang="en-US" sz="4400" dirty="0" smtClean="0"/>
              <a:t>, Shalom </a:t>
            </a:r>
            <a:r>
              <a:rPr lang="en-US" sz="4400" dirty="0" err="1" smtClean="0"/>
              <a:t>Rottman</a:t>
            </a:r>
            <a:r>
              <a:rPr lang="en-US" sz="4400" dirty="0" smtClean="0"/>
              <a:t>-Yang, Nathan Tindall</a:t>
            </a:r>
            <a:endParaRPr lang="en-US" sz="4400" dirty="0"/>
          </a:p>
        </p:txBody>
      </p:sp>
      <p:sp>
        <p:nvSpPr>
          <p:cNvPr id="6" name="TextBox 5"/>
          <p:cNvSpPr txBox="1"/>
          <p:nvPr/>
        </p:nvSpPr>
        <p:spPr>
          <a:xfrm>
            <a:off x="19249699" y="1677712"/>
            <a:ext cx="7418185" cy="769441"/>
          </a:xfrm>
          <a:prstGeom prst="rect">
            <a:avLst/>
          </a:prstGeom>
          <a:noFill/>
        </p:spPr>
        <p:txBody>
          <a:bodyPr wrap="none" rtlCol="0">
            <a:spAutoFit/>
          </a:bodyPr>
          <a:lstStyle/>
          <a:p>
            <a:r>
              <a:rPr lang="en-US" sz="4400" dirty="0" smtClean="0"/>
              <a:t>CS221 Final Project, Fall 2014</a:t>
            </a:r>
            <a:endParaRPr lang="en-US" sz="4400" dirty="0"/>
          </a:p>
        </p:txBody>
      </p:sp>
      <p:sp>
        <p:nvSpPr>
          <p:cNvPr id="9" name="TextBox 8"/>
          <p:cNvSpPr txBox="1"/>
          <p:nvPr/>
        </p:nvSpPr>
        <p:spPr>
          <a:xfrm>
            <a:off x="13616748" y="2557210"/>
            <a:ext cx="13011443" cy="3031599"/>
          </a:xfrm>
          <a:prstGeom prst="rect">
            <a:avLst/>
          </a:prstGeom>
          <a:noFill/>
        </p:spPr>
        <p:txBody>
          <a:bodyPr wrap="square" rtlCol="0">
            <a:spAutoFit/>
          </a:bodyPr>
          <a:lstStyle/>
          <a:p>
            <a:r>
              <a:rPr lang="en-US" b="1" dirty="0" smtClean="0"/>
              <a:t>MOTIVATION</a:t>
            </a:r>
          </a:p>
          <a:p>
            <a:pPr algn="just"/>
            <a:r>
              <a:rPr lang="en-US" sz="2800" dirty="0" smtClean="0"/>
              <a:t>Poetry is one of the most expressive ways to use verbal language. </a:t>
            </a:r>
            <a:r>
              <a:rPr lang="en-US" sz="2800" dirty="0" smtClean="0"/>
              <a:t>Poems are notoriously difficult to produce, even for humans, and a poem’s content and form is highly dependent on its writer. It is an interesting challenge to produce original poetry that matches the qualitative constraints of style and the formal constraints of rhyme and meter.</a:t>
            </a:r>
            <a:endParaRPr lang="en-US" sz="2800" dirty="0" smtClean="0"/>
          </a:p>
        </p:txBody>
      </p:sp>
      <p:pic>
        <p:nvPicPr>
          <p:cNvPr id="14" name="Picture 13"/>
          <p:cNvPicPr>
            <a:picLocks noChangeAspect="1"/>
          </p:cNvPicPr>
          <p:nvPr/>
        </p:nvPicPr>
        <p:blipFill>
          <a:blip r:embed="rId2"/>
          <a:stretch>
            <a:fillRect/>
          </a:stretch>
        </p:blipFill>
        <p:spPr>
          <a:xfrm>
            <a:off x="14513439" y="14717061"/>
            <a:ext cx="3409072" cy="3160426"/>
          </a:xfrm>
          <a:prstGeom prst="rect">
            <a:avLst/>
          </a:prstGeom>
          <a:ln>
            <a:solidFill>
              <a:schemeClr val="tx1"/>
            </a:solidFill>
          </a:ln>
        </p:spPr>
      </p:pic>
      <p:pic>
        <p:nvPicPr>
          <p:cNvPr id="15" name="Picture 14"/>
          <p:cNvPicPr>
            <a:picLocks noChangeAspect="1"/>
          </p:cNvPicPr>
          <p:nvPr/>
        </p:nvPicPr>
        <p:blipFill>
          <a:blip r:embed="rId3"/>
          <a:stretch>
            <a:fillRect/>
          </a:stretch>
        </p:blipFill>
        <p:spPr>
          <a:xfrm>
            <a:off x="18666463" y="14717061"/>
            <a:ext cx="7663716" cy="3154557"/>
          </a:xfrm>
          <a:prstGeom prst="rect">
            <a:avLst/>
          </a:prstGeom>
          <a:ln>
            <a:solidFill>
              <a:schemeClr val="tx1"/>
            </a:solidFill>
          </a:ln>
        </p:spPr>
      </p:pic>
      <p:sp>
        <p:nvSpPr>
          <p:cNvPr id="12" name="TextBox 11"/>
          <p:cNvSpPr txBox="1"/>
          <p:nvPr/>
        </p:nvSpPr>
        <p:spPr>
          <a:xfrm>
            <a:off x="14513439" y="14728799"/>
            <a:ext cx="926083" cy="461665"/>
          </a:xfrm>
          <a:prstGeom prst="rect">
            <a:avLst/>
          </a:prstGeom>
          <a:noFill/>
        </p:spPr>
        <p:txBody>
          <a:bodyPr wrap="none" rtlCol="0">
            <a:spAutoFit/>
          </a:bodyPr>
          <a:lstStyle/>
          <a:p>
            <a:r>
              <a:rPr lang="en-US" sz="2400" i="1" dirty="0" smtClean="0"/>
              <a:t>n = 1</a:t>
            </a:r>
            <a:endParaRPr lang="en-US" sz="2400" i="1" dirty="0"/>
          </a:p>
        </p:txBody>
      </p:sp>
      <p:sp>
        <p:nvSpPr>
          <p:cNvPr id="17" name="TextBox 16"/>
          <p:cNvSpPr txBox="1"/>
          <p:nvPr/>
        </p:nvSpPr>
        <p:spPr>
          <a:xfrm>
            <a:off x="18666463" y="14698780"/>
            <a:ext cx="926083" cy="461665"/>
          </a:xfrm>
          <a:prstGeom prst="rect">
            <a:avLst/>
          </a:prstGeom>
          <a:noFill/>
        </p:spPr>
        <p:txBody>
          <a:bodyPr wrap="none" rtlCol="0">
            <a:spAutoFit/>
          </a:bodyPr>
          <a:lstStyle/>
          <a:p>
            <a:r>
              <a:rPr lang="en-US" sz="2400" i="1" dirty="0" smtClean="0"/>
              <a:t>n = 2</a:t>
            </a:r>
            <a:endParaRPr lang="en-US" sz="2400" i="1" dirty="0"/>
          </a:p>
        </p:txBody>
      </p:sp>
      <p:sp>
        <p:nvSpPr>
          <p:cNvPr id="18" name="TextBox 17"/>
          <p:cNvSpPr txBox="1"/>
          <p:nvPr/>
        </p:nvSpPr>
        <p:spPr>
          <a:xfrm>
            <a:off x="488476" y="5165742"/>
            <a:ext cx="12883115" cy="3031599"/>
          </a:xfrm>
          <a:prstGeom prst="rect">
            <a:avLst/>
          </a:prstGeom>
          <a:noFill/>
        </p:spPr>
        <p:txBody>
          <a:bodyPr wrap="square" rtlCol="0">
            <a:spAutoFit/>
          </a:bodyPr>
          <a:lstStyle/>
          <a:p>
            <a:r>
              <a:rPr lang="en-US" b="1" dirty="0" smtClean="0"/>
              <a:t>CHALLENGES</a:t>
            </a:r>
          </a:p>
          <a:p>
            <a:pPr marL="742950" indent="-742950">
              <a:buFont typeface="Arial" panose="020B0604020202020204" pitchFamily="34" charset="0"/>
              <a:buChar char="•"/>
            </a:pPr>
            <a:r>
              <a:rPr lang="en-US" sz="2800" dirty="0" smtClean="0"/>
              <a:t>Impose </a:t>
            </a:r>
            <a:r>
              <a:rPr lang="en-US" sz="2800" dirty="0" smtClean="0"/>
              <a:t>rhyming and syllabic </a:t>
            </a:r>
            <a:r>
              <a:rPr lang="en-US" sz="2800" dirty="0" smtClean="0"/>
              <a:t>constraints on output</a:t>
            </a:r>
            <a:endParaRPr lang="en-US" sz="2800" dirty="0" smtClean="0"/>
          </a:p>
          <a:p>
            <a:pPr marL="742950" indent="-742950">
              <a:buFont typeface="Arial" panose="020B0604020202020204" pitchFamily="34" charset="0"/>
              <a:buChar char="•"/>
            </a:pPr>
            <a:r>
              <a:rPr lang="en-US" sz="2800" dirty="0" smtClean="0"/>
              <a:t>Impart semantic meaning on output</a:t>
            </a:r>
          </a:p>
          <a:p>
            <a:pPr marL="742950" indent="-742950">
              <a:buFont typeface="Arial" panose="020B0604020202020204" pitchFamily="34" charset="0"/>
              <a:buChar char="•"/>
            </a:pPr>
            <a:r>
              <a:rPr lang="en-US" sz="2800" dirty="0" smtClean="0"/>
              <a:t>Determine rhyming pairs</a:t>
            </a:r>
          </a:p>
          <a:p>
            <a:pPr marL="742950" indent="-742950">
              <a:buFont typeface="Arial" panose="020B0604020202020204" pitchFamily="34" charset="0"/>
              <a:buChar char="•"/>
            </a:pPr>
            <a:r>
              <a:rPr lang="en-US" sz="2800" dirty="0" smtClean="0"/>
              <a:t>Determine syllabic structure</a:t>
            </a:r>
          </a:p>
          <a:p>
            <a:pPr marL="742950" indent="-742950">
              <a:buFont typeface="Arial" panose="020B0604020202020204" pitchFamily="34" charset="0"/>
              <a:buChar char="•"/>
            </a:pPr>
            <a:r>
              <a:rPr lang="en-US" sz="2800" dirty="0" smtClean="0"/>
              <a:t>Minimize search space to improve runtime</a:t>
            </a:r>
            <a:endParaRPr lang="en-US" sz="2800" dirty="0" smtClean="0"/>
          </a:p>
        </p:txBody>
      </p:sp>
      <p:sp>
        <p:nvSpPr>
          <p:cNvPr id="19" name="TextBox 18"/>
          <p:cNvSpPr txBox="1"/>
          <p:nvPr/>
        </p:nvSpPr>
        <p:spPr>
          <a:xfrm>
            <a:off x="769172" y="8743088"/>
            <a:ext cx="13302889" cy="877163"/>
          </a:xfrm>
          <a:prstGeom prst="rect">
            <a:avLst/>
          </a:prstGeom>
          <a:noFill/>
        </p:spPr>
        <p:txBody>
          <a:bodyPr wrap="square" rtlCol="0">
            <a:spAutoFit/>
          </a:bodyPr>
          <a:lstStyle/>
          <a:p>
            <a:r>
              <a:rPr lang="en-US" b="1" dirty="0" smtClean="0"/>
              <a:t>APPROACHES</a:t>
            </a:r>
            <a:endParaRPr lang="en-US" b="1" dirty="0" smtClean="0"/>
          </a:p>
        </p:txBody>
      </p:sp>
      <p:sp>
        <p:nvSpPr>
          <p:cNvPr id="20" name="TextBox 19"/>
          <p:cNvSpPr txBox="1"/>
          <p:nvPr/>
        </p:nvSpPr>
        <p:spPr>
          <a:xfrm>
            <a:off x="15181760" y="6561497"/>
            <a:ext cx="8821571" cy="1431161"/>
          </a:xfrm>
          <a:prstGeom prst="rect">
            <a:avLst/>
          </a:prstGeom>
          <a:noFill/>
        </p:spPr>
        <p:txBody>
          <a:bodyPr wrap="none" rtlCol="0">
            <a:spAutoFit/>
          </a:bodyPr>
          <a:lstStyle/>
          <a:p>
            <a:r>
              <a:rPr lang="en-US" b="1" dirty="0" smtClean="0"/>
              <a:t>RESULTS</a:t>
            </a:r>
          </a:p>
          <a:p>
            <a:r>
              <a:rPr lang="en-US" sz="3600" dirty="0" smtClean="0"/>
              <a:t>See below for two example poems produced</a:t>
            </a:r>
            <a:r>
              <a:rPr lang="en-US" sz="2400" dirty="0" smtClean="0"/>
              <a:t>. </a:t>
            </a:r>
            <a:endParaRPr lang="en-US" sz="2400" dirty="0"/>
          </a:p>
        </p:txBody>
      </p:sp>
      <p:sp>
        <p:nvSpPr>
          <p:cNvPr id="21" name="TextBox 20"/>
          <p:cNvSpPr txBox="1"/>
          <p:nvPr/>
        </p:nvSpPr>
        <p:spPr>
          <a:xfrm>
            <a:off x="15181760" y="8304506"/>
            <a:ext cx="12513984" cy="877163"/>
          </a:xfrm>
          <a:prstGeom prst="rect">
            <a:avLst/>
          </a:prstGeom>
          <a:noFill/>
          <a:ln>
            <a:noFill/>
          </a:ln>
        </p:spPr>
        <p:txBody>
          <a:bodyPr wrap="square" rtlCol="0">
            <a:spAutoFit/>
          </a:bodyPr>
          <a:lstStyle/>
          <a:p>
            <a:r>
              <a:rPr lang="en-US" b="1" dirty="0" smtClean="0"/>
              <a:t>ANALYSIS</a:t>
            </a:r>
            <a:endParaRPr lang="en-US" b="1" dirty="0" smtClean="0"/>
          </a:p>
        </p:txBody>
      </p:sp>
      <p:sp>
        <p:nvSpPr>
          <p:cNvPr id="22" name="Rectangle 21"/>
          <p:cNvSpPr/>
          <p:nvPr/>
        </p:nvSpPr>
        <p:spPr>
          <a:xfrm>
            <a:off x="487273" y="3097616"/>
            <a:ext cx="13012646" cy="1738938"/>
          </a:xfrm>
          <a:prstGeom prst="rect">
            <a:avLst/>
          </a:prstGeom>
        </p:spPr>
        <p:txBody>
          <a:bodyPr wrap="square">
            <a:spAutoFit/>
          </a:bodyPr>
          <a:lstStyle/>
          <a:p>
            <a:pPr algn="just"/>
            <a:r>
              <a:rPr lang="en-US" b="1" dirty="0" smtClean="0"/>
              <a:t>PROBLEM DEFINITION</a:t>
            </a:r>
            <a:endParaRPr lang="en-US" sz="2400" b="1" dirty="0" smtClean="0"/>
          </a:p>
          <a:p>
            <a:pPr algn="just"/>
            <a:r>
              <a:rPr lang="en-US" sz="2800" dirty="0" smtClean="0"/>
              <a:t>Our goal is to develop a </a:t>
            </a:r>
            <a:r>
              <a:rPr lang="en-US" sz="2800" dirty="0" smtClean="0"/>
              <a:t>text generator that produces original poetry given a body of previous work and constraints on poetic form.</a:t>
            </a:r>
            <a:endParaRPr lang="en-US" sz="2800" dirty="0"/>
          </a:p>
        </p:txBody>
      </p:sp>
      <p:sp>
        <p:nvSpPr>
          <p:cNvPr id="16" name="Title 1"/>
          <p:cNvSpPr txBox="1">
            <a:spLocks/>
          </p:cNvSpPr>
          <p:nvPr/>
        </p:nvSpPr>
        <p:spPr>
          <a:xfrm>
            <a:off x="9104307" y="282209"/>
            <a:ext cx="967202" cy="1422419"/>
          </a:xfrm>
          <a:prstGeom prst="rect">
            <a:avLst/>
          </a:prstGeom>
        </p:spPr>
        <p:txBody>
          <a:bodyPr vert="horz" lIns="261253" tIns="130627" rIns="261253" bIns="26125" rtlCol="0" anchor="b">
            <a:noAutofit/>
          </a:bodyPr>
          <a:lstStyle>
            <a:lvl1pPr algn="l" defTabSz="2612532" rtl="0" eaLnBrk="1" latinLnBrk="0" hangingPunct="1">
              <a:spcBef>
                <a:spcPct val="0"/>
              </a:spcBef>
              <a:buNone/>
              <a:defRPr sz="9100" kern="1200" cap="all" baseline="0">
                <a:solidFill>
                  <a:schemeClr val="tx1"/>
                </a:solidFill>
                <a:latin typeface="+mj-lt"/>
                <a:ea typeface="+mj-ea"/>
                <a:cs typeface="+mj-cs"/>
              </a:defRPr>
            </a:lvl1pPr>
          </a:lstStyle>
          <a:p>
            <a:r>
              <a:rPr lang="en-US" sz="12000" b="1" dirty="0" smtClean="0"/>
              <a:t>:</a:t>
            </a:r>
            <a:endParaRPr lang="en-US" sz="12000" b="1" dirty="0"/>
          </a:p>
        </p:txBody>
      </p:sp>
      <p:sp>
        <p:nvSpPr>
          <p:cNvPr id="23" name="TextBox 22"/>
          <p:cNvSpPr txBox="1"/>
          <p:nvPr/>
        </p:nvSpPr>
        <p:spPr>
          <a:xfrm>
            <a:off x="13325302" y="9710936"/>
            <a:ext cx="13302889" cy="4570482"/>
          </a:xfrm>
          <a:prstGeom prst="rect">
            <a:avLst/>
          </a:prstGeom>
          <a:noFill/>
        </p:spPr>
        <p:txBody>
          <a:bodyPr wrap="square" rtlCol="0">
            <a:spAutoFit/>
          </a:bodyPr>
          <a:lstStyle/>
          <a:p>
            <a:r>
              <a:rPr lang="en-US" sz="4400" b="1" dirty="0" smtClean="0"/>
              <a:t>Model</a:t>
            </a:r>
            <a:endParaRPr lang="en-US" b="1" i="1" dirty="0" smtClean="0"/>
          </a:p>
          <a:p>
            <a:pPr algn="just"/>
            <a:r>
              <a:rPr lang="en-US" sz="2800" dirty="0" smtClean="0"/>
              <a:t>Our model is backed by a Poetry object, storing:</a:t>
            </a:r>
          </a:p>
          <a:p>
            <a:pPr marL="571500" indent="-571500" algn="just">
              <a:buFont typeface="Arial" panose="020B0604020202020204" pitchFamily="34" charset="0"/>
              <a:buChar char="•"/>
            </a:pPr>
            <a:r>
              <a:rPr lang="en-US" sz="2800" dirty="0" smtClean="0"/>
              <a:t>A list of Line objects, which store:</a:t>
            </a:r>
          </a:p>
          <a:p>
            <a:pPr marL="1877766" lvl="1" indent="-571500" algn="just">
              <a:buFont typeface="Arial" panose="020B0604020202020204" pitchFamily="34" charset="0"/>
              <a:buChar char="•"/>
            </a:pPr>
            <a:r>
              <a:rPr lang="en-US" sz="2800" dirty="0"/>
              <a:t>Number of completed syllables in the line</a:t>
            </a:r>
          </a:p>
          <a:p>
            <a:pPr marL="1877766" lvl="1" indent="-571500" algn="just">
              <a:buFont typeface="Arial" panose="020B0604020202020204" pitchFamily="34" charset="0"/>
              <a:buChar char="•"/>
            </a:pPr>
            <a:r>
              <a:rPr lang="en-US" sz="2800" dirty="0"/>
              <a:t>Other lines which it will rhyme </a:t>
            </a:r>
            <a:r>
              <a:rPr lang="en-US" sz="2800" dirty="0" smtClean="0"/>
              <a:t>with</a:t>
            </a:r>
            <a:endParaRPr lang="en-US" sz="2800" dirty="0" smtClean="0"/>
          </a:p>
          <a:p>
            <a:pPr marL="571500" indent="-571500" algn="just">
              <a:buFont typeface="Arial" panose="020B0604020202020204" pitchFamily="34" charset="0"/>
              <a:buChar char="•"/>
            </a:pPr>
            <a:r>
              <a:rPr lang="en-US" sz="2800" dirty="0" smtClean="0"/>
              <a:t>The current Line</a:t>
            </a:r>
          </a:p>
          <a:p>
            <a:pPr marL="571500" indent="-571500" algn="just">
              <a:buFont typeface="Arial" panose="020B0604020202020204" pitchFamily="34" charset="0"/>
              <a:buChar char="•"/>
            </a:pPr>
            <a:r>
              <a:rPr lang="en-US" sz="2800" dirty="0" smtClean="0"/>
              <a:t>The number of completed Lines</a:t>
            </a:r>
          </a:p>
          <a:p>
            <a:pPr algn="just"/>
            <a:endParaRPr lang="en-US" sz="3600" dirty="0" smtClean="0"/>
          </a:p>
          <a:p>
            <a:pPr marL="571500" indent="-571500" algn="just">
              <a:buFont typeface="Arial" panose="020B0604020202020204" pitchFamily="34" charset="0"/>
              <a:buChar char="•"/>
            </a:pPr>
            <a:endParaRPr lang="en-US" sz="3600" dirty="0"/>
          </a:p>
        </p:txBody>
      </p:sp>
      <p:grpSp>
        <p:nvGrpSpPr>
          <p:cNvPr id="3" name="Group 2"/>
          <p:cNvGrpSpPr/>
          <p:nvPr/>
        </p:nvGrpSpPr>
        <p:grpSpPr>
          <a:xfrm>
            <a:off x="769170" y="9818725"/>
            <a:ext cx="12206720" cy="7723703"/>
            <a:chOff x="-2145551" y="10494851"/>
            <a:chExt cx="12206720" cy="7723703"/>
          </a:xfrm>
        </p:grpSpPr>
        <p:sp>
          <p:nvSpPr>
            <p:cNvPr id="24" name="TextBox 23"/>
            <p:cNvSpPr txBox="1"/>
            <p:nvPr/>
          </p:nvSpPr>
          <p:spPr>
            <a:xfrm>
              <a:off x="4452352" y="12401577"/>
              <a:ext cx="5608816" cy="5816977"/>
            </a:xfrm>
            <a:prstGeom prst="rect">
              <a:avLst/>
            </a:prstGeom>
            <a:noFill/>
          </p:spPr>
          <p:txBody>
            <a:bodyPr wrap="square" rtlCol="0">
              <a:spAutoFit/>
            </a:bodyPr>
            <a:lstStyle/>
            <a:p>
              <a:r>
                <a:rPr lang="en-US" sz="3600" b="1" dirty="0" smtClean="0"/>
                <a:t>Constraint</a:t>
              </a:r>
              <a:endParaRPr lang="en-US" sz="4400" b="1" dirty="0" smtClean="0"/>
            </a:p>
            <a:p>
              <a:pPr algn="just"/>
              <a:r>
                <a:rPr lang="en-US" sz="2800" dirty="0" smtClean="0"/>
                <a:t>Within Line:</a:t>
              </a:r>
            </a:p>
            <a:p>
              <a:pPr algn="just"/>
              <a:r>
                <a:rPr lang="en-US" sz="2800" dirty="0" smtClean="0"/>
                <a:t>Each Line must contain a given number of syllables. This was imposed by a heuristic function that maps words to their IPA representation.</a:t>
              </a:r>
            </a:p>
            <a:p>
              <a:pPr algn="just"/>
              <a:endParaRPr lang="en-US" sz="2800" dirty="0"/>
            </a:p>
            <a:p>
              <a:pPr algn="just"/>
              <a:r>
                <a:rPr lang="en-US" sz="2800" dirty="0" smtClean="0"/>
                <a:t>Between Lines:</a:t>
              </a:r>
            </a:p>
            <a:p>
              <a:pPr algn="just"/>
              <a:r>
                <a:rPr lang="en-US" sz="2800" dirty="0" smtClean="0"/>
                <a:t>Given pairs of Lines must end with rhyming words. This was imposed by a heuristic function that matches IPA suffixes.</a:t>
              </a:r>
              <a:endParaRPr lang="en-US" sz="2800" dirty="0"/>
            </a:p>
          </p:txBody>
        </p:sp>
        <p:sp>
          <p:nvSpPr>
            <p:cNvPr id="25" name="TextBox 24"/>
            <p:cNvSpPr txBox="1"/>
            <p:nvPr/>
          </p:nvSpPr>
          <p:spPr>
            <a:xfrm>
              <a:off x="-2145549" y="10494851"/>
              <a:ext cx="12206718" cy="1754326"/>
            </a:xfrm>
            <a:prstGeom prst="rect">
              <a:avLst/>
            </a:prstGeom>
            <a:noFill/>
          </p:spPr>
          <p:txBody>
            <a:bodyPr wrap="square" rtlCol="0">
              <a:spAutoFit/>
            </a:bodyPr>
            <a:lstStyle/>
            <a:p>
              <a:r>
                <a:rPr lang="en-US" sz="4400" b="1" dirty="0" smtClean="0"/>
                <a:t>Algorithm</a:t>
              </a:r>
            </a:p>
            <a:p>
              <a:r>
                <a:rPr lang="en-US" sz="3200" dirty="0"/>
                <a:t>The generation is represented as a depth-first search </a:t>
              </a:r>
              <a:r>
                <a:rPr lang="en-US" sz="3200" dirty="0" smtClean="0"/>
                <a:t>problem where search backtracks upon constraint violation.</a:t>
              </a:r>
            </a:p>
          </p:txBody>
        </p:sp>
        <p:sp>
          <p:nvSpPr>
            <p:cNvPr id="26" name="TextBox 25"/>
            <p:cNvSpPr txBox="1"/>
            <p:nvPr/>
          </p:nvSpPr>
          <p:spPr>
            <a:xfrm>
              <a:off x="-2145551" y="12401577"/>
              <a:ext cx="5853951" cy="5816977"/>
            </a:xfrm>
            <a:prstGeom prst="rect">
              <a:avLst/>
            </a:prstGeom>
            <a:noFill/>
          </p:spPr>
          <p:txBody>
            <a:bodyPr wrap="square" rtlCol="0">
              <a:spAutoFit/>
            </a:bodyPr>
            <a:lstStyle/>
            <a:p>
              <a:r>
                <a:rPr lang="en-US" sz="3600" b="1" dirty="0" smtClean="0"/>
                <a:t>Generation</a:t>
              </a:r>
              <a:endParaRPr lang="en-US" sz="4400" b="1" dirty="0" smtClean="0"/>
            </a:p>
            <a:p>
              <a:pPr algn="just"/>
              <a:r>
                <a:rPr lang="en-US" sz="2800" dirty="0"/>
                <a:t>The search problem is represented thus:</a:t>
              </a:r>
            </a:p>
            <a:p>
              <a:pPr marL="571500" indent="-571500" algn="just">
                <a:buFont typeface="Arial" panose="020B0604020202020204" pitchFamily="34" charset="0"/>
                <a:buChar char="•"/>
              </a:pPr>
              <a:r>
                <a:rPr lang="en-US" sz="2800" dirty="0"/>
                <a:t>State: a (Poem, seed) tuple where the seed is the </a:t>
              </a:r>
              <a:r>
                <a:rPr lang="en-US" sz="2800" i="1" dirty="0"/>
                <a:t>n-</a:t>
              </a:r>
              <a:r>
                <a:rPr lang="en-US" sz="2800" dirty="0"/>
                <a:t>gram sequence</a:t>
              </a:r>
            </a:p>
            <a:p>
              <a:pPr marL="571500" indent="-571500" algn="just">
                <a:buFont typeface="Arial" panose="020B0604020202020204" pitchFamily="34" charset="0"/>
                <a:buChar char="•"/>
              </a:pPr>
              <a:r>
                <a:rPr lang="en-US" sz="2800" dirty="0"/>
                <a:t>Goal state: any state with a fully completed Poem</a:t>
              </a:r>
            </a:p>
            <a:p>
              <a:pPr marL="571500" indent="-571500" algn="just">
                <a:buFont typeface="Arial" panose="020B0604020202020204" pitchFamily="34" charset="0"/>
                <a:buChar char="•"/>
              </a:pPr>
              <a:r>
                <a:rPr lang="en-US" sz="2800" dirty="0"/>
                <a:t>Action: adding another word to the Poem</a:t>
              </a:r>
            </a:p>
            <a:p>
              <a:pPr marL="571500" indent="-571500" algn="just">
                <a:buFont typeface="Arial" panose="020B0604020202020204" pitchFamily="34" charset="0"/>
                <a:buChar char="•"/>
              </a:pPr>
              <a:r>
                <a:rPr lang="en-US" sz="2800" dirty="0"/>
                <a:t>Successors: all states </a:t>
              </a:r>
              <a:r>
                <a:rPr lang="en-US" sz="2800" dirty="0" smtClean="0"/>
                <a:t>with a legitimate </a:t>
              </a:r>
              <a:r>
                <a:rPr lang="en-US" sz="2800" i="1" dirty="0" smtClean="0"/>
                <a:t>n-</a:t>
              </a:r>
              <a:r>
                <a:rPr lang="en-US" sz="2800" dirty="0" smtClean="0"/>
                <a:t>gram-generated word </a:t>
              </a:r>
              <a:r>
                <a:rPr lang="en-US" sz="2800" dirty="0"/>
                <a:t>added to the Poem’s current Line</a:t>
              </a:r>
            </a:p>
            <a:p>
              <a:pPr marL="571500" indent="-571500" algn="just">
                <a:buFont typeface="Arial" panose="020B0604020202020204" pitchFamily="34" charset="0"/>
                <a:buChar char="•"/>
              </a:pPr>
              <a:r>
                <a:rPr lang="en-US" sz="2800" dirty="0"/>
                <a:t>Cost: </a:t>
              </a:r>
              <a:r>
                <a:rPr lang="en-US" sz="2800" dirty="0" smtClean="0"/>
                <a:t>zero</a:t>
              </a:r>
              <a:endParaRPr lang="en-US" sz="2800" dirty="0"/>
            </a:p>
          </p:txBody>
        </p:sp>
      </p:grpSp>
    </p:spTree>
    <p:extLst>
      <p:ext uri="{BB962C8B-B14F-4D97-AF65-F5344CB8AC3E}">
        <p14:creationId xmlns:p14="http://schemas.microsoft.com/office/powerpoint/2010/main" val="16270804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ustom 2">
      <a:dk1>
        <a:sysClr val="windowText" lastClr="000000"/>
      </a:dk1>
      <a:lt1>
        <a:sysClr val="window" lastClr="FFFFFF"/>
      </a:lt1>
      <a:dk2>
        <a:srgbClr val="676A55"/>
      </a:dk2>
      <a:lt2>
        <a:srgbClr val="EAEBDE"/>
      </a:lt2>
      <a:accent1>
        <a:srgbClr val="72A376"/>
      </a:accent1>
      <a:accent2>
        <a:srgbClr val="F2A261"/>
      </a:accent2>
      <a:accent3>
        <a:srgbClr val="ECA0A9"/>
      </a:accent3>
      <a:accent4>
        <a:srgbClr val="C0BEAF"/>
      </a:accent4>
      <a:accent5>
        <a:srgbClr val="CEC597"/>
      </a:accent5>
      <a:accent6>
        <a:srgbClr val="E8B7B7"/>
      </a:accent6>
      <a:hlink>
        <a:srgbClr val="DB5353"/>
      </a:hlink>
      <a:folHlink>
        <a:srgbClr val="903638"/>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910</TotalTime>
  <Words>325</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Franklin Gothic Book</vt:lpstr>
      <vt:lpstr>Franklin Gothic Medium</vt:lpstr>
      <vt:lpstr>Tunga</vt:lpstr>
      <vt:lpstr>Wingdings</vt:lpstr>
      <vt:lpstr>Angles</vt:lpstr>
      <vt:lpstr>POETWRITER</vt:lpstr>
    </vt:vector>
  </TitlesOfParts>
  <Company>Stanford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POETWRITER:</dc:title>
  <dc:creator>Nathan Tindall</dc:creator>
  <cp:lastModifiedBy>Shalom</cp:lastModifiedBy>
  <cp:revision>44</cp:revision>
  <dcterms:created xsi:type="dcterms:W3CDTF">2014-12-02T17:44:29Z</dcterms:created>
  <dcterms:modified xsi:type="dcterms:W3CDTF">2014-12-03T11:29:13Z</dcterms:modified>
</cp:coreProperties>
</file>