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302" autoAdjust="0"/>
  </p:normalViewPr>
  <p:slideViewPr>
    <p:cSldViewPr snapToGrid="0" snapToObjects="1">
      <p:cViewPr>
        <p:scale>
          <a:sx n="30" d="100"/>
          <a:sy n="30" d="100"/>
        </p:scale>
        <p:origin x="-1968" y="-552"/>
      </p:cViewPr>
      <p:guideLst>
        <p:guide orient="horz" pos="576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2" y="7061200"/>
            <a:ext cx="10715625" cy="11226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7140" y="-2466"/>
            <a:ext cx="27439140" cy="1829046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2451338" y="4614408"/>
            <a:ext cx="16945869" cy="3211483"/>
          </a:xfrm>
        </p:spPr>
        <p:txBody>
          <a:bodyPr bIns="26125" anchor="b"/>
          <a:lstStyle>
            <a:lvl1pPr>
              <a:defRPr sz="9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636833" y="6589135"/>
            <a:ext cx="19533393" cy="878024"/>
          </a:xfrm>
        </p:spPr>
        <p:txBody>
          <a:bodyPr tIns="26125">
            <a:normAutofit/>
          </a:bodyPr>
          <a:lstStyle>
            <a:lvl1pPr marL="0" indent="0" algn="l">
              <a:buNone/>
              <a:defRPr kumimoji="0" lang="en-US" sz="4000" b="0" i="0" u="none" strike="noStrike" kern="1200" cap="all" spc="1143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71"/>
            <a:ext cx="6172200" cy="124756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71"/>
            <a:ext cx="18059400" cy="124756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7140" y="-2466"/>
            <a:ext cx="27439140" cy="1829046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2" y="7061200"/>
            <a:ext cx="10715625" cy="1122680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458197" y="4604633"/>
            <a:ext cx="16952976" cy="3220024"/>
          </a:xfrm>
        </p:spPr>
        <p:txBody>
          <a:bodyPr bIns="26125" anchor="b"/>
          <a:lstStyle>
            <a:lvl1pPr algn="l">
              <a:defRPr kumimoji="0" lang="en-US" sz="91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3648456" y="6582144"/>
            <a:ext cx="19531584" cy="87782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4000" b="0" i="0" u="none" strike="noStrike" kern="1200" cap="all" spc="1143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880" y="2926080"/>
            <a:ext cx="9601200" cy="9899904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00048" y="2926080"/>
            <a:ext cx="9601200" cy="9899904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2926080"/>
            <a:ext cx="9601200" cy="14630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4000" b="0" kern="1200" cap="all" spc="1143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marL="0" lvl="0" indent="0" algn="l" defTabSz="261253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7450" y="4538261"/>
            <a:ext cx="9601200" cy="8290560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100048" y="2926080"/>
            <a:ext cx="9601200" cy="14630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4000" b="0" kern="1200" cap="all" spc="1143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marL="0" lvl="0" indent="0" algn="l" defTabSz="261253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100048" y="4538261"/>
            <a:ext cx="9601200" cy="8290560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2" y="7061200"/>
            <a:ext cx="10715625" cy="11226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2443167" y="-2443162"/>
            <a:ext cx="18288000" cy="2317433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marL="0" algn="ctr" defTabSz="2612532" rtl="0" eaLnBrk="1" latinLnBrk="0" hangingPunct="1"/>
            <a:endParaRPr lang="en-US" sz="51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354790" y="4202943"/>
            <a:ext cx="15636240" cy="2905139"/>
          </a:xfrm>
        </p:spPr>
        <p:txBody>
          <a:bodyPr bIns="0" anchor="b"/>
          <a:lstStyle>
            <a:lvl1pPr algn="l">
              <a:defRPr kumimoji="0" lang="en-US" sz="80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8658" y="6983767"/>
            <a:ext cx="11423337" cy="8865832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3893862" y="6009027"/>
            <a:ext cx="17384280" cy="1662171"/>
          </a:xfrm>
        </p:spPr>
        <p:txBody>
          <a:bodyPr>
            <a:normAutofit/>
          </a:bodyPr>
          <a:lstStyle>
            <a:lvl1pPr marL="0" indent="0">
              <a:buNone/>
              <a:defRPr lang="en-US" sz="40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marL="0" marR="0" lvl="0" indent="0" algn="l" defTabSz="2612532" rtl="0" eaLnBrk="1" fontAlgn="auto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86477" y="0"/>
            <a:ext cx="21345525" cy="1828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522506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2" y="7061200"/>
            <a:ext cx="10715625" cy="11226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" y="13462000"/>
            <a:ext cx="10715625" cy="48260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2013591" y="4580003"/>
            <a:ext cx="16459200" cy="2313184"/>
          </a:xfrm>
        </p:spPr>
        <p:txBody>
          <a:bodyPr anchor="b"/>
          <a:lstStyle>
            <a:lvl1pPr algn="l">
              <a:defRPr sz="80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3430439" y="5814744"/>
            <a:ext cx="18289635" cy="1975104"/>
          </a:xfrm>
        </p:spPr>
        <p:txBody>
          <a:bodyPr/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145" y="13468355"/>
            <a:ext cx="10722771" cy="481964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7140" y="13470113"/>
            <a:ext cx="27439140" cy="481789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880" y="975360"/>
            <a:ext cx="22562820" cy="1463040"/>
          </a:xfrm>
          <a:prstGeom prst="rect">
            <a:avLst/>
          </a:prstGeom>
        </p:spPr>
        <p:txBody>
          <a:bodyPr vert="horz" lIns="261253" tIns="130627" rIns="261253" bIns="130627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2935009"/>
            <a:ext cx="22562820" cy="9546264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603504" y="15654528"/>
            <a:ext cx="6528816" cy="536448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52542" y="16760325"/>
            <a:ext cx="14173200" cy="731520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2900" cap="all" spc="571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203114" y="16455525"/>
            <a:ext cx="1508760" cy="13411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26125" tIns="26125" rIns="26125" bIns="26125" rtlCol="0" anchor="ctr">
            <a:normAutofit/>
          </a:bodyPr>
          <a:lstStyle>
            <a:lvl1pPr algn="ctr">
              <a:defRPr sz="470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2612532" rtl="0" eaLnBrk="1" latinLnBrk="0" hangingPunct="1">
        <a:spcBef>
          <a:spcPct val="0"/>
        </a:spcBef>
        <a:buNone/>
        <a:defRPr sz="8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ts val="2286"/>
        </a:spcBef>
        <a:buFont typeface="Arial" pitchFamily="34" charset="0"/>
        <a:buNone/>
        <a:defRPr sz="4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96381" indent="-496381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9514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647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2455780" indent="-496381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3135039" indent="-496381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3866548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4519681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63" indent="-470256" algn="l" defTabSz="2612532" rtl="0" eaLnBrk="1" latinLnBrk="0" hangingPunct="1">
        <a:spcBef>
          <a:spcPts val="857"/>
        </a:spcBef>
        <a:buClr>
          <a:schemeClr val="accent2"/>
        </a:buClr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036" y="424659"/>
            <a:ext cx="10518965" cy="1422419"/>
          </a:xfrm>
        </p:spPr>
        <p:txBody>
          <a:bodyPr/>
          <a:lstStyle/>
          <a:p>
            <a:r>
              <a:rPr lang="en-US" sz="12000" b="1" dirty="0" smtClean="0"/>
              <a:t>POETWRITER</a:t>
            </a:r>
            <a:endParaRPr lang="en-US" sz="1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061168" y="298883"/>
            <a:ext cx="1682422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600" dirty="0"/>
              <a:t>A </a:t>
            </a:r>
            <a:r>
              <a:rPr lang="en-US" sz="7600" dirty="0" smtClean="0"/>
              <a:t>CONSTRAINT-BASED TEXT GENERATOR</a:t>
            </a:r>
            <a:endParaRPr lang="en-US" sz="7600" dirty="0"/>
          </a:p>
        </p:txBody>
      </p:sp>
      <p:sp>
        <p:nvSpPr>
          <p:cNvPr id="5" name="TextBox 4"/>
          <p:cNvSpPr txBox="1"/>
          <p:nvPr/>
        </p:nvSpPr>
        <p:spPr>
          <a:xfrm>
            <a:off x="488476" y="1677712"/>
            <a:ext cx="12768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Mathieu </a:t>
            </a:r>
            <a:r>
              <a:rPr lang="en-US" sz="4400" dirty="0" err="1" smtClean="0"/>
              <a:t>Rolfo</a:t>
            </a:r>
            <a:r>
              <a:rPr lang="en-US" sz="4400" dirty="0" smtClean="0"/>
              <a:t>, Shalom </a:t>
            </a:r>
            <a:r>
              <a:rPr lang="en-US" sz="4400" dirty="0" err="1" smtClean="0"/>
              <a:t>Rottman</a:t>
            </a:r>
            <a:r>
              <a:rPr lang="en-US" sz="4400" dirty="0" smtClean="0"/>
              <a:t>-Yang, Nathan Tindall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9249699" y="1677712"/>
            <a:ext cx="74181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CS221 Final Project, Fall 2014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5181760" y="3080583"/>
            <a:ext cx="11488235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MOTIVATION</a:t>
            </a:r>
          </a:p>
          <a:p>
            <a:pPr algn="just"/>
            <a:r>
              <a:rPr lang="en-US" sz="2800" dirty="0" smtClean="0"/>
              <a:t>Poetry is one of the most </a:t>
            </a:r>
            <a:r>
              <a:rPr lang="en-US" sz="2800" dirty="0" smtClean="0"/>
              <a:t>expressive and notoriously difficult ways to use language. It </a:t>
            </a:r>
            <a:r>
              <a:rPr lang="en-US" sz="2800" dirty="0" smtClean="0"/>
              <a:t>is an interesting challenge to produce </a:t>
            </a:r>
            <a:r>
              <a:rPr lang="en-US" sz="2800" dirty="0" smtClean="0"/>
              <a:t>poetry </a:t>
            </a:r>
            <a:r>
              <a:rPr lang="en-US" sz="2800" dirty="0" smtClean="0"/>
              <a:t>that matches the </a:t>
            </a:r>
            <a:r>
              <a:rPr lang="en-US" sz="2800" b="1" dirty="0" smtClean="0"/>
              <a:t>qualitative constraints</a:t>
            </a:r>
            <a:r>
              <a:rPr lang="en-US" sz="2800" dirty="0" smtClean="0"/>
              <a:t> of style and the </a:t>
            </a:r>
            <a:r>
              <a:rPr lang="en-US" sz="2800" b="1" dirty="0" smtClean="0"/>
              <a:t>formal constraints</a:t>
            </a:r>
            <a:r>
              <a:rPr lang="en-US" sz="2800" dirty="0" smtClean="0"/>
              <a:t> of rhyme and meter.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8476" y="5250408"/>
            <a:ext cx="1288311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CHALLENGES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Impose rhyming and syllabic constraints on output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Impart semantic meaning on output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Determine rhyming pairs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Determine syllabic structure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2800" dirty="0" smtClean="0"/>
              <a:t>Minimize search space to improve runtime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976" y="8827754"/>
            <a:ext cx="58423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APPROACHES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81760" y="6561497"/>
            <a:ext cx="8821571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RESULTS</a:t>
            </a:r>
          </a:p>
          <a:p>
            <a:r>
              <a:rPr lang="en-US" sz="3600" dirty="0" smtClean="0"/>
              <a:t>See below for two example poems produced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393425" y="11648813"/>
            <a:ext cx="12513984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ANALYSIS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7273" y="3097616"/>
            <a:ext cx="11349127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PROBLEM DEFINITION</a:t>
            </a:r>
            <a:endParaRPr lang="en-US" sz="2400" b="1" dirty="0" smtClean="0"/>
          </a:p>
          <a:p>
            <a:pPr algn="just"/>
            <a:r>
              <a:rPr lang="en-US" sz="2800" dirty="0" smtClean="0"/>
              <a:t>Our goal is to develop a text generator that produces original poetry given a body of previous work and constraints on poetic form.</a:t>
            </a:r>
            <a:endParaRPr lang="en-US" sz="2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104307" y="282209"/>
            <a:ext cx="967202" cy="1422419"/>
          </a:xfrm>
          <a:prstGeom prst="rect">
            <a:avLst/>
          </a:prstGeom>
        </p:spPr>
        <p:txBody>
          <a:bodyPr vert="horz" lIns="261253" tIns="130627" rIns="261253" bIns="26125" rtlCol="0" anchor="b">
            <a:noAutofit/>
          </a:bodyPr>
          <a:lstStyle>
            <a:lvl1pPr algn="l" defTabSz="2612532" rtl="0" eaLnBrk="1" latinLnBrk="0" hangingPunct="1">
              <a:spcBef>
                <a:spcPct val="0"/>
              </a:spcBef>
              <a:buNone/>
              <a:defRPr sz="91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0" b="1" dirty="0" smtClean="0"/>
              <a:t>:</a:t>
            </a:r>
            <a:endParaRPr lang="en-US" sz="1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875709" y="13618150"/>
            <a:ext cx="725329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/>
              <a:t>Model</a:t>
            </a:r>
            <a:endParaRPr lang="en-US" sz="3600" b="1" i="1" dirty="0" smtClean="0"/>
          </a:p>
          <a:p>
            <a:pPr algn="just"/>
            <a:r>
              <a:rPr lang="en-US" sz="2800" dirty="0" smtClean="0"/>
              <a:t>Our </a:t>
            </a:r>
            <a:r>
              <a:rPr lang="en-US" sz="2800" b="1" dirty="0" smtClean="0"/>
              <a:t>Poetry object </a:t>
            </a:r>
            <a:r>
              <a:rPr lang="en-US" sz="2800" dirty="0" smtClean="0"/>
              <a:t>stores:</a:t>
            </a:r>
            <a:endParaRPr lang="en-US" sz="2800" dirty="0" smtClean="0"/>
          </a:p>
          <a:p>
            <a:pPr algn="just"/>
            <a:r>
              <a:rPr lang="en-US" sz="2800" dirty="0" smtClean="0"/>
              <a:t>A list of </a:t>
            </a:r>
            <a:r>
              <a:rPr lang="en-US" sz="2800" b="1" dirty="0" smtClean="0"/>
              <a:t>Line objects</a:t>
            </a:r>
            <a:r>
              <a:rPr lang="en-US" sz="2800" dirty="0" smtClean="0"/>
              <a:t>, which store:</a:t>
            </a:r>
          </a:p>
          <a:p>
            <a:pPr algn="just"/>
            <a:r>
              <a:rPr lang="en-US" sz="2800" dirty="0" smtClean="0"/>
              <a:t>    </a:t>
            </a:r>
            <a:r>
              <a:rPr lang="en-US" sz="2800" dirty="0" smtClean="0"/>
              <a:t>  </a:t>
            </a:r>
            <a:r>
              <a:rPr lang="en-US" sz="2800" dirty="0" smtClean="0"/>
              <a:t>- Number </a:t>
            </a:r>
            <a:r>
              <a:rPr lang="en-US" sz="2800" dirty="0"/>
              <a:t>of completed </a:t>
            </a:r>
            <a:r>
              <a:rPr lang="en-US" sz="2800" dirty="0" smtClean="0"/>
              <a:t>syllables</a:t>
            </a:r>
          </a:p>
          <a:p>
            <a:pPr algn="just"/>
            <a:r>
              <a:rPr lang="en-US" sz="2800" dirty="0" smtClean="0"/>
              <a:t>        </a:t>
            </a:r>
            <a:r>
              <a:rPr lang="en-US" sz="2800" dirty="0"/>
              <a:t>in the </a:t>
            </a:r>
            <a:r>
              <a:rPr lang="en-US" sz="2800" dirty="0" smtClean="0"/>
              <a:t>line</a:t>
            </a:r>
          </a:p>
          <a:p>
            <a:pPr algn="just"/>
            <a:r>
              <a:rPr lang="en-US" sz="2800" dirty="0"/>
              <a:t> </a:t>
            </a:r>
            <a:r>
              <a:rPr lang="en-US" sz="2800" dirty="0" smtClean="0"/>
              <a:t>     - </a:t>
            </a:r>
            <a:r>
              <a:rPr lang="en-US" sz="2800" dirty="0" smtClean="0"/>
              <a:t>Other </a:t>
            </a:r>
            <a:r>
              <a:rPr lang="en-US" sz="2800" dirty="0"/>
              <a:t>lines </a:t>
            </a:r>
            <a:r>
              <a:rPr lang="en-US" sz="2800" dirty="0" smtClean="0"/>
              <a:t>it </a:t>
            </a:r>
            <a:r>
              <a:rPr lang="en-US" sz="2800" dirty="0"/>
              <a:t>will rhyme </a:t>
            </a:r>
            <a:r>
              <a:rPr lang="en-US" sz="2800" dirty="0" smtClean="0"/>
              <a:t>with</a:t>
            </a:r>
          </a:p>
          <a:p>
            <a:pPr algn="just"/>
            <a:r>
              <a:rPr lang="en-US" sz="2800" dirty="0" smtClean="0"/>
              <a:t>The current Line</a:t>
            </a:r>
          </a:p>
          <a:p>
            <a:pPr algn="just"/>
            <a:r>
              <a:rPr lang="en-US" sz="2800" dirty="0" smtClean="0"/>
              <a:t>The number of completed Lines</a:t>
            </a:r>
          </a:p>
          <a:p>
            <a:pPr algn="just"/>
            <a:endParaRPr lang="en-US" sz="3600" dirty="0" smtClean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743771" y="10038862"/>
            <a:ext cx="7849897" cy="7593571"/>
            <a:chOff x="-2450350" y="10757321"/>
            <a:chExt cx="7849897" cy="7593571"/>
          </a:xfrm>
        </p:grpSpPr>
        <p:sp>
          <p:nvSpPr>
            <p:cNvPr id="25" name="TextBox 24"/>
            <p:cNvSpPr txBox="1"/>
            <p:nvPr/>
          </p:nvSpPr>
          <p:spPr>
            <a:xfrm>
              <a:off x="-2450350" y="10757321"/>
              <a:ext cx="5639173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Algorithm</a:t>
              </a:r>
            </a:p>
            <a:p>
              <a:pPr algn="just"/>
              <a:r>
                <a:rPr lang="en-US" sz="2800" dirty="0"/>
                <a:t>The generation is represented as a </a:t>
              </a:r>
              <a:r>
                <a:rPr lang="en-US" sz="2800" b="1" dirty="0"/>
                <a:t>depth-first search</a:t>
              </a:r>
              <a:r>
                <a:rPr lang="en-US" sz="2800" dirty="0"/>
                <a:t> </a:t>
              </a:r>
              <a:r>
                <a:rPr lang="en-US" sz="2800" dirty="0" smtClean="0"/>
                <a:t>problem where search backtracks upon constraint </a:t>
              </a:r>
              <a:r>
                <a:rPr lang="en-US" sz="2800" dirty="0" smtClean="0"/>
                <a:t>violation, where </a:t>
              </a:r>
              <a:r>
                <a:rPr lang="en-US" sz="2800" b="1" dirty="0" smtClean="0"/>
                <a:t>constraints</a:t>
              </a:r>
              <a:r>
                <a:rPr lang="en-US" sz="2800" dirty="0" smtClean="0"/>
                <a:t> are enforced </a:t>
              </a:r>
              <a:r>
                <a:rPr lang="en-US" sz="2800" b="1" dirty="0" smtClean="0"/>
                <a:t>within lines</a:t>
              </a:r>
              <a:r>
                <a:rPr lang="en-US" sz="2800" dirty="0" smtClean="0"/>
                <a:t> (syllables) and </a:t>
              </a:r>
              <a:r>
                <a:rPr lang="en-US" sz="2800" b="1" dirty="0" smtClean="0"/>
                <a:t>between lines </a:t>
              </a:r>
              <a:r>
                <a:rPr lang="en-US" sz="2800" dirty="0" smtClean="0"/>
                <a:t>(rhyming).</a:t>
              </a:r>
              <a:endParaRPr lang="en-US" sz="28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2450349" y="14257463"/>
              <a:ext cx="7849896" cy="4093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b="1" dirty="0" smtClean="0"/>
                <a:t>Generation</a:t>
              </a:r>
              <a:endParaRPr lang="en-US" sz="4400" b="1" dirty="0" smtClean="0"/>
            </a:p>
            <a:p>
              <a:pPr algn="just"/>
              <a:r>
                <a:rPr lang="en-US" sz="2800" dirty="0" smtClean="0"/>
                <a:t>The search problem is represented thus:</a:t>
              </a:r>
            </a:p>
            <a:p>
              <a:pPr algn="just"/>
              <a:r>
                <a:rPr lang="en-US" sz="2800" dirty="0" smtClean="0"/>
                <a:t>State: a (Poem, seed) tuple,</a:t>
              </a:r>
            </a:p>
            <a:p>
              <a:pPr algn="just"/>
              <a:r>
                <a:rPr lang="en-US" sz="2800" dirty="0" smtClean="0"/>
                <a:t>where seed is the </a:t>
              </a:r>
              <a:r>
                <a:rPr lang="en-US" sz="2800" i="1" dirty="0" smtClean="0"/>
                <a:t> </a:t>
              </a:r>
              <a:r>
                <a:rPr lang="en-US" sz="2800" b="1" i="1" dirty="0" smtClean="0"/>
                <a:t>n-</a:t>
              </a:r>
              <a:r>
                <a:rPr lang="en-US" sz="2800" b="1" dirty="0" smtClean="0"/>
                <a:t>gram</a:t>
              </a:r>
              <a:r>
                <a:rPr lang="en-US" sz="2800" dirty="0" smtClean="0"/>
                <a:t> sequence</a:t>
              </a:r>
            </a:p>
            <a:p>
              <a:pPr algn="just"/>
              <a:r>
                <a:rPr lang="en-US" sz="2800" dirty="0" smtClean="0"/>
                <a:t>Goal state: any state with a fully completed Poem</a:t>
              </a:r>
            </a:p>
            <a:p>
              <a:pPr algn="just"/>
              <a:r>
                <a:rPr lang="en-US" sz="2800" dirty="0" smtClean="0"/>
                <a:t>Action: adding another word to the Poem</a:t>
              </a:r>
            </a:p>
            <a:p>
              <a:pPr algn="just"/>
              <a:r>
                <a:rPr lang="en-US" sz="2800" dirty="0" smtClean="0"/>
                <a:t>Successors: all states with a legitimate </a:t>
              </a:r>
              <a:r>
                <a:rPr lang="en-US" sz="2800" i="1" dirty="0" smtClean="0"/>
                <a:t>n-</a:t>
              </a:r>
              <a:r>
                <a:rPr lang="en-US" sz="2800" dirty="0" smtClean="0"/>
                <a:t>gram-generated word added to the Poem’s current Line</a:t>
              </a:r>
            </a:p>
            <a:p>
              <a:pPr algn="just"/>
              <a:r>
                <a:rPr lang="en-US" sz="2800" dirty="0" smtClean="0"/>
                <a:t>Cost: zero</a:t>
              </a:r>
              <a:endParaRPr lang="en-US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65547" y="10025813"/>
            <a:ext cx="7333055" cy="3172838"/>
            <a:chOff x="6687745" y="8552613"/>
            <a:chExt cx="7663716" cy="317283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7745" y="8570894"/>
              <a:ext cx="7663716" cy="31545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13145" y="8552613"/>
              <a:ext cx="38140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n = </a:t>
              </a:r>
              <a:r>
                <a:rPr lang="en-US" sz="2400" i="1" dirty="0" smtClean="0"/>
                <a:t>2, Example Search Tree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694175" y="6510624"/>
            <a:ext cx="3409072" cy="3168893"/>
            <a:chOff x="10694175" y="6171960"/>
            <a:chExt cx="3409072" cy="316889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94175" y="6180427"/>
              <a:ext cx="3409072" cy="31604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0694175" y="6171960"/>
              <a:ext cx="1497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 = 1</a:t>
              </a:r>
              <a:endParaRPr lang="en-US" sz="2400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14774335" y="4836554"/>
            <a:ext cx="0" cy="12308446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836400" y="6036744"/>
            <a:ext cx="15167520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96036" y="8658422"/>
            <a:ext cx="9765132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80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F2A261"/>
      </a:accent2>
      <a:accent3>
        <a:srgbClr val="ECA0A9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993</TotalTime>
  <Words>278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POETWRITER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POETWRITER:</dc:title>
  <dc:creator>Nathan Tindall</dc:creator>
  <cp:lastModifiedBy>Mathieu</cp:lastModifiedBy>
  <cp:revision>59</cp:revision>
  <dcterms:created xsi:type="dcterms:W3CDTF">2014-12-02T17:44:29Z</dcterms:created>
  <dcterms:modified xsi:type="dcterms:W3CDTF">2014-12-03T13:04:45Z</dcterms:modified>
</cp:coreProperties>
</file>