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http-headers-for-dummies--net-8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tapitutorial.com/httpstatuscod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56EF-6FD5-406F-BA8B-82ED1506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HTTP </a:t>
            </a:r>
            <a:r>
              <a:rPr lang="en-IE" dirty="0"/>
              <a:t>2: methods and Response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B767D-6478-4314-BB86-2F67AEA5F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</a:t>
            </a:r>
            <a:r>
              <a:rPr lang="en-IE" dirty="0" err="1"/>
              <a:t>Represtentation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6"/>
    </mc:Choice>
    <mc:Fallback>
      <p:transition spd="slow" advTm="45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0494-07C4-408B-9A01-BEEE211C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C191-651C-4819-BC2F-E065C3E3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HTTP request have methods</a:t>
            </a:r>
          </a:p>
          <a:p>
            <a:r>
              <a:rPr lang="en-IE" dirty="0"/>
              <a:t>HTTP responses have status codes</a:t>
            </a:r>
          </a:p>
          <a:p>
            <a:pPr marL="0" indent="0">
              <a:buNone/>
            </a:pPr>
            <a:r>
              <a:rPr lang="en-IE" dirty="0"/>
              <a:t>(These are used in restful APIs)</a:t>
            </a:r>
          </a:p>
        </p:txBody>
      </p:sp>
    </p:spTree>
    <p:extLst>
      <p:ext uri="{BB962C8B-B14F-4D97-AF65-F5344CB8AC3E}">
        <p14:creationId xmlns:p14="http://schemas.microsoft.com/office/powerpoint/2010/main" val="147976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ttp diagram">
            <a:extLst>
              <a:ext uri="{FF2B5EF4-FFF2-40B4-BE49-F238E27FC236}">
                <a16:creationId xmlns:a16="http://schemas.microsoft.com/office/drawing/2014/main" id="{C245AE5B-1043-407B-B685-DC90A2D423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63" y="404067"/>
            <a:ext cx="7306592" cy="58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12D16-3971-4F95-9E54-3388EDA5989C}"/>
              </a:ext>
            </a:extLst>
          </p:cNvPr>
          <p:cNvSpPr txBox="1"/>
          <p:nvPr/>
        </p:nvSpPr>
        <p:spPr>
          <a:xfrm>
            <a:off x="6096000" y="5358300"/>
            <a:ext cx="393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From: </a:t>
            </a:r>
            <a:r>
              <a:rPr lang="en-IE" sz="800" dirty="0">
                <a:hlinkClick r:id="rId3"/>
              </a:rPr>
              <a:t>https://code.tutsplus.com/tutorials/http-headers-for-dummies--net-8039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219202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C83D-0670-43D0-82F0-8A8831C0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Request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50F66E-885F-4B02-AF0D-434A59032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2" y="1872291"/>
            <a:ext cx="4724370" cy="10156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altLang="en-US" sz="1000" dirty="0">
                <a:highlight>
                  <a:srgbClr val="FFFF00"/>
                </a:highlight>
                <a:latin typeface="Courier New" panose="02070309020205020404" pitchFamily="49" charset="0"/>
              </a:rPr>
              <a:t>GET</a:t>
            </a:r>
            <a:r>
              <a:rPr lang="en-US" altLang="en-US" sz="1000" dirty="0">
                <a:latin typeface="Courier New" panose="02070309020205020404" pitchFamily="49" charset="0"/>
              </a:rPr>
              <a:t> </a:t>
            </a:r>
            <a:r>
              <a:rPr lang="en-IE" altLang="en-US" sz="1000" dirty="0">
                <a:latin typeface="Courier New" panose="02070309020205020404" pitchFamily="49" charset="0"/>
              </a:rPr>
              <a:t>/course/</a:t>
            </a:r>
            <a:r>
              <a:rPr lang="en-IE" altLang="en-US" sz="1000" dirty="0" err="1">
                <a:latin typeface="Courier New" panose="02070309020205020404" pitchFamily="49" charset="0"/>
              </a:rPr>
              <a:t>view.php?id</a:t>
            </a:r>
            <a:r>
              <a:rPr lang="en-IE" altLang="en-US" sz="1000" dirty="0">
                <a:latin typeface="Courier New" panose="02070309020205020404" pitchFamily="49" charset="0"/>
              </a:rPr>
              <a:t>=1318 </a:t>
            </a:r>
            <a:r>
              <a:rPr lang="en-US" altLang="en-US" sz="1000" dirty="0">
                <a:latin typeface="Courier New" panose="02070309020205020404" pitchFamily="49" charset="0"/>
              </a:rPr>
              <a:t>HTTPS/1.1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Host: learnonline.gmit.ie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Accept-Language: </a:t>
            </a:r>
            <a:r>
              <a:rPr lang="en-US" altLang="en-US" sz="1000" dirty="0" err="1">
                <a:latin typeface="Courier New" panose="02070309020205020404" pitchFamily="49" charset="0"/>
              </a:rPr>
              <a:t>en</a:t>
            </a:r>
            <a:r>
              <a:rPr lang="en-US" altLang="en-US" sz="1000" dirty="0">
                <a:latin typeface="Courier New" panose="02070309020205020404" pitchFamily="49" charset="0"/>
              </a:rPr>
              <a:t>-us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Accept-Encoding: </a:t>
            </a:r>
            <a:r>
              <a:rPr lang="en-US" altLang="en-US" sz="1000" dirty="0" err="1">
                <a:latin typeface="Courier New" panose="02070309020205020404" pitchFamily="49" charset="0"/>
              </a:rPr>
              <a:t>gzip</a:t>
            </a:r>
            <a:r>
              <a:rPr lang="en-US" altLang="en-US" sz="1000" dirty="0">
                <a:latin typeface="Courier New" panose="02070309020205020404" pitchFamily="49" charset="0"/>
              </a:rPr>
              <a:t>, deflate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Connection: Keep-Alive</a:t>
            </a:r>
            <a:r>
              <a:rPr lang="en-US" altLang="en-US" sz="1000" dirty="0"/>
              <a:t> 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5725A8-DEAA-422C-A9BE-A95479E3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3948417"/>
            <a:ext cx="4724370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POST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-bin/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process.cgi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HTTP/1.1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application/x-www-form-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urlencoded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licenseID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string&amp;content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=string&amp;/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paramsXML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A2922-E936-4378-8139-679F09BE3964}"/>
              </a:ext>
            </a:extLst>
          </p:cNvPr>
          <p:cNvSpPr txBox="1"/>
          <p:nvPr/>
        </p:nvSpPr>
        <p:spPr>
          <a:xfrm>
            <a:off x="3061982" y="3162650"/>
            <a:ext cx="395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week I want to look at methods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0F7176-0FCE-444F-B0A4-A3FBD17D2536}"/>
              </a:ext>
            </a:extLst>
          </p:cNvPr>
          <p:cNvCxnSpPr/>
          <p:nvPr/>
        </p:nvCxnSpPr>
        <p:spPr>
          <a:xfrm flipH="1" flipV="1">
            <a:off x="1384183" y="2004969"/>
            <a:ext cx="1526797" cy="115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B6C5FE-3315-439D-A358-F559E945FD88}"/>
              </a:ext>
            </a:extLst>
          </p:cNvPr>
          <p:cNvCxnSpPr/>
          <p:nvPr/>
        </p:nvCxnSpPr>
        <p:spPr>
          <a:xfrm flipH="1">
            <a:off x="1375794" y="3429000"/>
            <a:ext cx="1543575" cy="5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8ED4-A342-4273-B9AA-E1FB689B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2A35E-D059-4468-881B-3BA20A504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722090"/>
              </p:ext>
            </p:extLst>
          </p:nvPr>
        </p:nvGraphicFramePr>
        <p:xfrm>
          <a:off x="1069975" y="2120900"/>
          <a:ext cx="10058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89">
                  <a:extLst>
                    <a:ext uri="{9D8B030D-6E8A-4147-A177-3AD203B41FA5}">
                      <a16:colId xmlns:a16="http://schemas.microsoft.com/office/drawing/2014/main" val="4159527166"/>
                    </a:ext>
                  </a:extLst>
                </a:gridCol>
                <a:gridCol w="6342077">
                  <a:extLst>
                    <a:ext uri="{9D8B030D-6E8A-4147-A177-3AD203B41FA5}">
                      <a16:colId xmlns:a16="http://schemas.microsoft.com/office/drawing/2014/main" val="66146468"/>
                    </a:ext>
                  </a:extLst>
                </a:gridCol>
                <a:gridCol w="2244434">
                  <a:extLst>
                    <a:ext uri="{9D8B030D-6E8A-4147-A177-3AD203B41FA5}">
                      <a16:colId xmlns:a16="http://schemas.microsoft.com/office/drawing/2014/main" val="362287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 RESTful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6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Retrieves a Resource(s)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highlight>
                            <a:srgbClr val="FFFF00"/>
                          </a:highlight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Updates/creates/changes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more to update a </a:t>
                      </a:r>
                      <a:r>
                        <a:rPr lang="en-IE" dirty="0" err="1"/>
                        <a:t>Resourse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Remove a </a:t>
                      </a:r>
                      <a:r>
                        <a:rPr lang="en-IE" dirty="0" err="1"/>
                        <a:t>resourse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Retrieves header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for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allowable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Partial resource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2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tunnel for other traffic to pass through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7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0E03-5C92-4F75-A12A-B239B819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5269"/>
          </a:xfrm>
        </p:spPr>
        <p:txBody>
          <a:bodyPr>
            <a:normAutofit/>
          </a:bodyPr>
          <a:lstStyle/>
          <a:p>
            <a:r>
              <a:rPr lang="en-IE" sz="1800" dirty="0"/>
              <a:t>HTTP Methods Get Vs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1ED983-5309-42DB-8E09-860595E4A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520553"/>
              </p:ext>
            </p:extLst>
          </p:nvPr>
        </p:nvGraphicFramePr>
        <p:xfrm>
          <a:off x="1069975" y="1082675"/>
          <a:ext cx="10058400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24">
                  <a:extLst>
                    <a:ext uri="{9D8B030D-6E8A-4147-A177-3AD203B41FA5}">
                      <a16:colId xmlns:a16="http://schemas.microsoft.com/office/drawing/2014/main" val="3595821139"/>
                    </a:ext>
                  </a:extLst>
                </a:gridCol>
                <a:gridCol w="4286774">
                  <a:extLst>
                    <a:ext uri="{9D8B030D-6E8A-4147-A177-3AD203B41FA5}">
                      <a16:colId xmlns:a16="http://schemas.microsoft.com/office/drawing/2014/main" val="2058658331"/>
                    </a:ext>
                  </a:extLst>
                </a:gridCol>
                <a:gridCol w="4173902">
                  <a:extLst>
                    <a:ext uri="{9D8B030D-6E8A-4147-A177-3AD203B41FA5}">
                      <a16:colId xmlns:a16="http://schemas.microsoft.com/office/drawing/2014/main" val="2325191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4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are visible to the user and browser History.</a:t>
                      </a:r>
                    </a:p>
                    <a:p>
                      <a:endParaRPr lang="en-IE" dirty="0"/>
                    </a:p>
                    <a:p>
                      <a:r>
                        <a:rPr lang="en-IE" dirty="0"/>
                        <a:t>Never use GET when sending passwords or other sensitive information!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 is a little safer than GET because the parameters are not stored in browser history or in web server logs</a:t>
                      </a:r>
                    </a:p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Back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harmless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will be resubmitted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5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Bookmarked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Can be bookmarked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are not bookmarked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Can be cached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cached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Encoding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application/x-www-form-</a:t>
                      </a:r>
                      <a:r>
                        <a:rPr lang="en-IE" dirty="0" err="1"/>
                        <a:t>urlencoded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application/x-www-form-</a:t>
                      </a:r>
                      <a:r>
                        <a:rPr lang="en-IE" dirty="0" err="1"/>
                        <a:t>urlencoded</a:t>
                      </a:r>
                      <a:r>
                        <a:rPr lang="en-IE" dirty="0"/>
                        <a:t> or multipart/form-data. Use multipart encoding for binary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1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remain in browser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Parameters are not saved in browser history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is visible to everyone in the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is not displayed in the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9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3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9DE2A7-A185-48A4-BC92-A2E23B3EB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932057"/>
              </p:ext>
            </p:extLst>
          </p:nvPr>
        </p:nvGraphicFramePr>
        <p:xfrm>
          <a:off x="1069975" y="990600"/>
          <a:ext cx="100584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58">
                  <a:extLst>
                    <a:ext uri="{9D8B030D-6E8A-4147-A177-3AD203B41FA5}">
                      <a16:colId xmlns:a16="http://schemas.microsoft.com/office/drawing/2014/main" val="2014279904"/>
                    </a:ext>
                  </a:extLst>
                </a:gridCol>
                <a:gridCol w="3724712">
                  <a:extLst>
                    <a:ext uri="{9D8B030D-6E8A-4147-A177-3AD203B41FA5}">
                      <a16:colId xmlns:a16="http://schemas.microsoft.com/office/drawing/2014/main" val="2228691095"/>
                    </a:ext>
                  </a:extLst>
                </a:gridCol>
                <a:gridCol w="4685630">
                  <a:extLst>
                    <a:ext uri="{9D8B030D-6E8A-4147-A177-3AD203B41FA5}">
                      <a16:colId xmlns:a16="http://schemas.microsoft.com/office/drawing/2014/main" val="989165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5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Restrictions on data length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data length</a:t>
                      </a:r>
                    </a:p>
                    <a:p>
                      <a:r>
                        <a:rPr lang="en-IE" dirty="0"/>
                        <a:t>Yes, when sending data, the GET method adds the data to the URL; and the length of a URL is limited (maximum URL length is 2048 characters)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Restrictions on data type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Only ASCII characters allowed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restrictions. Binary data is also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5332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7C3D774-39B5-4364-B51E-719EBF8A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5269"/>
          </a:xfrm>
        </p:spPr>
        <p:txBody>
          <a:bodyPr>
            <a:normAutofit/>
          </a:bodyPr>
          <a:lstStyle/>
          <a:p>
            <a:r>
              <a:rPr lang="en-IE" sz="1800" dirty="0"/>
              <a:t>HTTP Methods Get Vs Post</a:t>
            </a:r>
          </a:p>
        </p:txBody>
      </p:sp>
    </p:spTree>
    <p:extLst>
      <p:ext uri="{BB962C8B-B14F-4D97-AF65-F5344CB8AC3E}">
        <p14:creationId xmlns:p14="http://schemas.microsoft.com/office/powerpoint/2010/main" val="303447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404-C488-41EF-B213-F732C76C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HTTP Response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D6EA-3135-4767-8E85-AA1BE704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Requests and responses both have this format: • </a:t>
            </a:r>
            <a:r>
              <a:rPr lang="en-IE" dirty="0" err="1"/>
              <a:t>Intial</a:t>
            </a:r>
            <a:r>
              <a:rPr lang="en-IE" dirty="0"/>
              <a:t> line. </a:t>
            </a:r>
          </a:p>
          <a:p>
            <a:pPr marL="0" indent="0">
              <a:buNone/>
            </a:pPr>
            <a:r>
              <a:rPr lang="en-IE" dirty="0"/>
              <a:t>• Zero or more header lines. </a:t>
            </a:r>
          </a:p>
          <a:p>
            <a:pPr marL="0" indent="0">
              <a:buNone/>
            </a:pPr>
            <a:r>
              <a:rPr lang="en-IE" dirty="0"/>
              <a:t>• A blank line. </a:t>
            </a:r>
          </a:p>
          <a:p>
            <a:pPr marL="0" indent="0">
              <a:buNone/>
            </a:pPr>
            <a:r>
              <a:rPr lang="en-IE" dirty="0"/>
              <a:t>• Optional message body (e.g. a HTML ﬁle)</a:t>
            </a:r>
          </a:p>
          <a:p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10BA3D-DA23-4D30-B76A-235FC9698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2" y="3880831"/>
            <a:ext cx="3647152" cy="11695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HTTP/1.1 </a:t>
            </a:r>
            <a:r>
              <a:rPr lang="en-US" altLang="en-US" sz="1000">
                <a:highlight>
                  <a:srgbClr val="FFFF00"/>
                </a:highlight>
                <a:latin typeface="Courier New" panose="02070309020205020404" pitchFamily="49" charset="0"/>
              </a:rPr>
              <a:t>200</a:t>
            </a:r>
            <a:r>
              <a:rPr lang="en-US" altLang="en-US" sz="1000">
                <a:latin typeface="Courier New" panose="02070309020205020404" pitchFamily="49" charset="0"/>
              </a:rPr>
              <a:t> OK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Date: Mon, 27 Jul 2009 12:28:53 GMT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Server: Apache/2.2.14 (Win32)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Last-Modified: Wed, 22 Jul 2009 19:15:56 GMT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Content-Length: 88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Content-Type: text/html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Connection: Closed</a:t>
            </a:r>
            <a:r>
              <a:rPr lang="en-US" altLang="en-US" sz="1000"/>
              <a:t> 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B0AF55-6CAC-4D82-B621-65F48CF6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52" y="5219512"/>
            <a:ext cx="2877711" cy="7835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&lt;body&gt;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Hello, World!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&lt;/h1&gt;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&lt;/html&gt;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134C-990D-40CF-A33E-C0B815F0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2047"/>
          </a:xfrm>
        </p:spPr>
        <p:txBody>
          <a:bodyPr>
            <a:normAutofit/>
          </a:bodyPr>
          <a:lstStyle/>
          <a:p>
            <a:r>
              <a:rPr lang="en-IE" sz="1800" dirty="0"/>
              <a:t>Status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F8ABFD-419A-4362-A7C5-98602FFC7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267190"/>
              </p:ext>
            </p:extLst>
          </p:nvPr>
        </p:nvGraphicFramePr>
        <p:xfrm>
          <a:off x="1066800" y="1203960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0487039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4528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Code 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7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100 – 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Informational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0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 – 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Successful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9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300 – 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Redirection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3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400 – 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Client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500 – 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Server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0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39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99E6-5777-4274-8D36-951BDA0C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329100"/>
          </a:xfrm>
        </p:spPr>
        <p:txBody>
          <a:bodyPr>
            <a:normAutofit fontScale="90000"/>
          </a:bodyPr>
          <a:lstStyle/>
          <a:p>
            <a:r>
              <a:rPr lang="en-IE" sz="1800" dirty="0"/>
              <a:t>Status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D2D697-6AB7-478D-A0C8-7BE809744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613295"/>
              </p:ext>
            </p:extLst>
          </p:nvPr>
        </p:nvGraphicFramePr>
        <p:xfrm>
          <a:off x="1069975" y="939800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72">
                  <a:extLst>
                    <a:ext uri="{9D8B030D-6E8A-4147-A177-3AD203B41FA5}">
                      <a16:colId xmlns:a16="http://schemas.microsoft.com/office/drawing/2014/main" val="3638111507"/>
                    </a:ext>
                  </a:extLst>
                </a:gridCol>
                <a:gridCol w="2550253">
                  <a:extLst>
                    <a:ext uri="{9D8B030D-6E8A-4147-A177-3AD203B41FA5}">
                      <a16:colId xmlns:a16="http://schemas.microsoft.com/office/drawing/2014/main" val="1430020696"/>
                    </a:ext>
                  </a:extLst>
                </a:gridCol>
                <a:gridCol w="6556375">
                  <a:extLst>
                    <a:ext uri="{9D8B030D-6E8A-4147-A177-3AD203B41FA5}">
                      <a16:colId xmlns:a16="http://schemas.microsoft.com/office/drawing/2014/main" val="391860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2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Resource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requested resource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Bad Syntax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8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Unauthorised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Client might need to be authenticated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Forbidden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Operation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5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404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Found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Resource does not exists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Internal Server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Something went wrong during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47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23BD23-6748-4040-B8C1-434B4C363B03}"/>
              </a:ext>
            </a:extLst>
          </p:cNvPr>
          <p:cNvSpPr txBox="1"/>
          <p:nvPr/>
        </p:nvSpPr>
        <p:spPr>
          <a:xfrm>
            <a:off x="1568741" y="4634728"/>
            <a:ext cx="6249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More at </a:t>
            </a:r>
          </a:p>
          <a:p>
            <a:r>
              <a:rPr lang="en-IE" dirty="0">
                <a:hlinkClick r:id="rId2"/>
              </a:rPr>
              <a:t>https://www.restapitutorial.com/httpstatuscodes.html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9061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218</TotalTime>
  <Words>610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Rockwell</vt:lpstr>
      <vt:lpstr>Rockwell Condensed</vt:lpstr>
      <vt:lpstr>Wingdings</vt:lpstr>
      <vt:lpstr>Wood Type</vt:lpstr>
      <vt:lpstr>HTTP 2: methods and Response Codes</vt:lpstr>
      <vt:lpstr>PowerPoint Presentation</vt:lpstr>
      <vt:lpstr>Request</vt:lpstr>
      <vt:lpstr>Methods</vt:lpstr>
      <vt:lpstr>HTTP Methods Get Vs Post</vt:lpstr>
      <vt:lpstr>HTTP Methods Get Vs Post</vt:lpstr>
      <vt:lpstr>HTTP Response </vt:lpstr>
      <vt:lpstr>Status codes</vt:lpstr>
      <vt:lpstr>Status codes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9</cp:revision>
  <dcterms:created xsi:type="dcterms:W3CDTF">2019-10-16T10:28:09Z</dcterms:created>
  <dcterms:modified xsi:type="dcterms:W3CDTF">2019-10-16T14:07:09Z</dcterms:modified>
</cp:coreProperties>
</file>