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3bb9b04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3bb9b04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3072cf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3072cf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3bb9b04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3bb9b04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3bb9b04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3bb9b04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3bb9b04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3bb9b04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05f824e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05f824e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05f824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05f824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donors: high number of donors, high avg donations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Potential: either low donors and high avg donation, or vice versa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05f824e1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05f824e1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Data Challenge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Hire Heroes USA</a:t>
            </a:r>
            <a:endParaRPr sz="3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Group 3: Hope Spenik, Arthur Johne, Michael Calvelli, Ryan Castro, Jessica Lavrinovich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156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Questions: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40175"/>
            <a:ext cx="85206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Is there a geographic location within the US that most of our individual donors come from?</a:t>
            </a: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 our social media posts or fundraisers calling for donations hit these areas with little to no donors?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7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777450"/>
            <a:ext cx="85206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</a:rPr>
              <a:t>Individual Donors</a:t>
            </a:r>
            <a:r>
              <a:rPr lang="en" sz="2400">
                <a:solidFill>
                  <a:srgbClr val="434343"/>
                </a:solidFill>
              </a:rPr>
              <a:t> 				</a:t>
            </a:r>
            <a:r>
              <a:rPr b="1" lang="en" sz="2400">
                <a:solidFill>
                  <a:srgbClr val="434343"/>
                </a:solidFill>
              </a:rPr>
              <a:t>Grassroots Fundraising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Core Benefits:</a:t>
            </a:r>
            <a:endParaRPr sz="24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Establishes relationships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Sustained giving and participation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Grounded, broad support of HH’s mission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782475" y="1235950"/>
            <a:ext cx="921300" cy="408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2375"/>
            <a:ext cx="8520600" cy="70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Mail &amp; Web - Top Lead Source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699700" y="1602263"/>
            <a:ext cx="248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Donors by By Donation Amount (2007-2019)</a:t>
            </a:r>
            <a:endParaRPr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16009" l="0" r="0" t="19900"/>
          <a:stretch/>
        </p:blipFill>
        <p:spPr>
          <a:xfrm>
            <a:off x="536350" y="1130775"/>
            <a:ext cx="5861900" cy="37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183125" y="1777100"/>
            <a:ext cx="12420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6100341" y="1853297"/>
            <a:ext cx="2567912" cy="1802999"/>
            <a:chOff x="6100341" y="1548497"/>
            <a:chExt cx="2567912" cy="1802999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6145550" y="2339425"/>
              <a:ext cx="772200" cy="5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4.9%</a:t>
              </a:r>
              <a:endParaRPr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1" name="Google Shape;91;p16"/>
            <p:cNvGrpSpPr/>
            <p:nvPr/>
          </p:nvGrpSpPr>
          <p:grpSpPr>
            <a:xfrm>
              <a:off x="6100341" y="1548497"/>
              <a:ext cx="2567912" cy="1802999"/>
              <a:chOff x="5941050" y="901901"/>
              <a:chExt cx="2567912" cy="1802999"/>
            </a:xfrm>
          </p:grpSpPr>
          <p:pic>
            <p:nvPicPr>
              <p:cNvPr id="92" name="Google Shape;92;p16" title="Points scored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6182257">
                <a:off x="6919279" y="1143531"/>
                <a:ext cx="1545091" cy="131974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3" name="Google Shape;93;p16"/>
              <p:cNvCxnSpPr/>
              <p:nvPr/>
            </p:nvCxnSpPr>
            <p:spPr>
              <a:xfrm rot="10800000">
                <a:off x="5941050" y="1631900"/>
                <a:ext cx="1309800" cy="123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6"/>
              <p:cNvCxnSpPr/>
              <p:nvPr/>
            </p:nvCxnSpPr>
            <p:spPr>
              <a:xfrm flipH="1">
                <a:off x="5945800" y="1903450"/>
                <a:ext cx="1309800" cy="34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A86E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5" name="Google Shape;95;p16"/>
          <p:cNvSpPr/>
          <p:nvPr/>
        </p:nvSpPr>
        <p:spPr>
          <a:xfrm>
            <a:off x="183125" y="4326150"/>
            <a:ext cx="12420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455325" y="4569275"/>
            <a:ext cx="4500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Individual Donor Donations: $1,962,319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54625" y="38950"/>
            <a:ext cx="904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Top 10 Lead Sources by Fiscal Year - Individual Donors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8088"/>
          <a:stretch/>
        </p:blipFill>
        <p:spPr>
          <a:xfrm>
            <a:off x="716575" y="678175"/>
            <a:ext cx="7137826" cy="437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98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States to Focus 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13845" l="0" r="0" t="0"/>
          <a:stretch/>
        </p:blipFill>
        <p:spPr>
          <a:xfrm>
            <a:off x="543100" y="753950"/>
            <a:ext cx="8057800" cy="42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States to Focus On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258125" y="1743450"/>
            <a:ext cx="2542200" cy="1694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GA, CA, TX, NJ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208175" y="3978475"/>
            <a:ext cx="2642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Strong Donor States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421725" y="1743450"/>
            <a:ext cx="2542200" cy="1694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FL, NY, IL, NC, VA, PA, OH, WA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371775" y="4029175"/>
            <a:ext cx="26421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High Potential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Prioritize high potential states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Grow and maintain strong donor states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Re-establish Mail as a primary lead source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>
                <a:solidFill>
                  <a:srgbClr val="000000"/>
                </a:solidFill>
              </a:rPr>
              <a:t>Better</a:t>
            </a:r>
            <a:r>
              <a:rPr lang="en">
                <a:solidFill>
                  <a:srgbClr val="000000"/>
                </a:solidFill>
              </a:rPr>
              <a:t> data tracking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