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5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18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7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7-03T18:14:20.790">
    <p:pos x="6000" y="0"/>
    <p:text>+sir.massey@gmail.com  take a look at this slide deck. Tweak as you see fit, but this may be a day you will be teaching
_Assigned to Kyla Massey_
-Magnardo Tavarez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b="0" i="0" sz="5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Montserrat"/>
              <a:buNone/>
              <a:defRPr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1"/>
          <p:cNvSpPr txBox="1"/>
          <p:nvPr>
            <p:ph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b="0" i="0" sz="10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sz="10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sz="10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sz="10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sz="10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sz="10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sz="10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sz="10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Montserrat"/>
              <a:buNone/>
              <a:defRPr sz="10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1154953" y="973668"/>
            <a:ext cx="876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1154955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0" type="dt"/>
          </p:nvPr>
        </p:nvSpPr>
        <p:spPr>
          <a:xfrm>
            <a:off x="10650939" y="6394061"/>
            <a:ext cx="990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1" type="ftr"/>
          </p:nvPr>
        </p:nvSpPr>
        <p:spPr>
          <a:xfrm>
            <a:off x="528359" y="6391839"/>
            <a:ext cx="3859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10352542" y="295729"/>
            <a:ext cx="837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59573" y="6208590"/>
            <a:ext cx="1971106" cy="649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67" name="Google Shape;167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FFFFF">
                    <a:alpha val="10196"/>
                  </a:srgbClr>
                </a:gs>
                <a:gs pos="36000">
                  <a:srgbClr val="FFFFFF">
                    <a:alpha val="9019"/>
                  </a:srgbClr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FFFFF">
                    <a:alpha val="7058"/>
                  </a:srgbClr>
                </a:gs>
                <a:gs pos="36000">
                  <a:srgbClr val="FFFFFF">
                    <a:alpha val="7058"/>
                  </a:srgbClr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FFFFF">
                    <a:alpha val="5882"/>
                  </a:srgbClr>
                </a:gs>
                <a:gs pos="36000">
                  <a:srgbClr val="FFFFFF">
                    <a:alpha val="5098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6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4" name="Google Shape;174;p16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10" type="dt"/>
          </p:nvPr>
        </p:nvSpPr>
        <p:spPr>
          <a:xfrm rot="5400000">
            <a:off x="10089390" y="17922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11" type="ftr"/>
          </p:nvPr>
        </p:nvSpPr>
        <p:spPr>
          <a:xfrm rot="5400000">
            <a:off x="8959592" y="3226820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Google Shape;178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82" name="Google Shape;182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FFFFF">
                    <a:alpha val="10196"/>
                  </a:srgbClr>
                </a:gs>
                <a:gs pos="36000">
                  <a:srgbClr val="FFFFFF">
                    <a:alpha val="9019"/>
                  </a:srgbClr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FFFFF">
                    <a:alpha val="7058"/>
                  </a:srgbClr>
                </a:gs>
                <a:gs pos="36000">
                  <a:srgbClr val="FFFFFF">
                    <a:alpha val="7058"/>
                  </a:srgbClr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FFFFF">
                    <a:alpha val="5882"/>
                  </a:srgbClr>
                </a:gs>
                <a:gs pos="36000">
                  <a:srgbClr val="FFFFFF">
                    <a:alpha val="5098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6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1" name="Google Shape;191;p17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2" name="Google Shape;192;p17"/>
          <p:cNvSpPr txBox="1"/>
          <p:nvPr>
            <p:ph type="title"/>
          </p:nvPr>
        </p:nvSpPr>
        <p:spPr>
          <a:xfrm>
            <a:off x="1154956" y="2677645"/>
            <a:ext cx="4351023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6895558" y="2677644"/>
            <a:ext cx="3755379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Google Shape;194;p17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Google Shape;195;p17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Google Shape;196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Google Shape;203;p18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4" type="body"/>
          </p:nvPr>
        </p:nvSpPr>
        <p:spPr>
          <a:xfrm>
            <a:off x="6208710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Google Shape;211;p19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20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7" name="Google Shape;217;p20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Google Shape;218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1" name="Google Shape;221;p2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2" name="Google Shape;222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26" name="Google Shape;226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FFFFF">
                    <a:alpha val="10196"/>
                  </a:srgbClr>
                </a:gs>
                <a:gs pos="36000">
                  <a:srgbClr val="FFFFFF">
                    <a:alpha val="9019"/>
                  </a:srgbClr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FFFFF">
                    <a:alpha val="7058"/>
                  </a:srgbClr>
                </a:gs>
                <a:gs pos="36000">
                  <a:srgbClr val="FFFFFF">
                    <a:alpha val="7058"/>
                  </a:srgbClr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FFFFF">
                    <a:alpha val="5882"/>
                  </a:srgbClr>
                </a:gs>
                <a:gs pos="36000">
                  <a:srgbClr val="FFFFFF">
                    <a:alpha val="5098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6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5" name="Google Shape;235;p22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6" name="Google Shape;236;p22"/>
          <p:cNvSpPr txBox="1"/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7" name="Google Shape;237;p22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Google Shape;238;p22"/>
          <p:cNvSpPr txBox="1"/>
          <p:nvPr>
            <p:ph idx="2" type="body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0" name="Google Shape;240;p22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1" name="Google Shape;241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45" name="Google Shape;245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FFFFF">
                    <a:alpha val="10196"/>
                  </a:srgbClr>
                </a:gs>
                <a:gs pos="36000">
                  <a:srgbClr val="FFFFFF">
                    <a:alpha val="9019"/>
                  </a:srgbClr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FFFFF">
                    <a:alpha val="7058"/>
                  </a:srgbClr>
                </a:gs>
                <a:gs pos="36000">
                  <a:srgbClr val="FFFFFF">
                    <a:alpha val="7058"/>
                  </a:srgbClr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FFFFF">
                    <a:alpha val="5882"/>
                  </a:srgbClr>
                </a:gs>
                <a:gs pos="36000">
                  <a:srgbClr val="FFFFFF">
                    <a:alpha val="5098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6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3" name="Google Shape;253;p2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55" name="Google Shape;255;p23"/>
          <p:cNvSpPr txBox="1"/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6" name="Google Shape;256;p23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Google Shape;260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4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4" name="Google Shape;264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FFFFF">
                    <a:alpha val="10196"/>
                  </a:srgbClr>
                </a:gs>
                <a:gs pos="36000">
                  <a:srgbClr val="FFFFFF">
                    <a:alpha val="9019"/>
                  </a:srgbClr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FFFFF">
                    <a:alpha val="7058"/>
                  </a:srgbClr>
                </a:gs>
                <a:gs pos="36000">
                  <a:srgbClr val="FFFFFF">
                    <a:alpha val="7058"/>
                  </a:srgbClr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FFFFF">
                    <a:alpha val="5882"/>
                  </a:srgbClr>
                </a:gs>
                <a:gs pos="36000">
                  <a:srgbClr val="FFFFFF">
                    <a:alpha val="5098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6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72" name="Google Shape;272;p24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3" name="Google Shape;273;p24"/>
          <p:cNvSpPr txBox="1"/>
          <p:nvPr>
            <p:ph type="title"/>
          </p:nvPr>
        </p:nvSpPr>
        <p:spPr>
          <a:xfrm>
            <a:off x="1154956" y="4966674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4" name="Google Shape;274;p24"/>
          <p:cNvSpPr/>
          <p:nvPr>
            <p:ph idx="2" type="pic"/>
          </p:nvPr>
        </p:nvSpPr>
        <p:spPr>
          <a:xfrm>
            <a:off x="1154955" y="685800"/>
            <a:ext cx="8825658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1154956" y="553666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7" name="Google Shape;277;p2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8" name="Google Shape;278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82" name="Google Shape;282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FFFFF">
                    <a:alpha val="10196"/>
                  </a:srgbClr>
                </a:gs>
                <a:gs pos="36000">
                  <a:srgbClr val="FFFFFF">
                    <a:alpha val="9019"/>
                  </a:srgbClr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FFFFF">
                    <a:alpha val="7058"/>
                  </a:srgbClr>
                </a:gs>
                <a:gs pos="36000">
                  <a:srgbClr val="FFFFFF">
                    <a:alpha val="7058"/>
                  </a:srgbClr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FFFFF">
                    <a:alpha val="5882"/>
                  </a:srgbClr>
                </a:gs>
                <a:gs pos="36000">
                  <a:srgbClr val="FFFFFF">
                    <a:alpha val="5098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6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455612" y="2801319"/>
              <a:ext cx="11277600" cy="36026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0" name="Google Shape;290;p2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91" name="Google Shape;291;p25"/>
          <p:cNvSpPr txBox="1"/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2" name="Google Shape;292;p25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3" name="Google Shape;293;p25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4" name="Google Shape;294;p25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5" name="Google Shape;295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99" name="Google Shape;299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FFFFF">
                    <a:alpha val="10196"/>
                  </a:srgbClr>
                </a:gs>
                <a:gs pos="36000">
                  <a:srgbClr val="FFFFFF">
                    <a:alpha val="9019"/>
                  </a:srgbClr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FFFFF">
                    <a:alpha val="7058"/>
                  </a:srgbClr>
                </a:gs>
                <a:gs pos="36000">
                  <a:srgbClr val="FFFFFF">
                    <a:alpha val="7058"/>
                  </a:srgbClr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FFFFF">
                    <a:alpha val="5882"/>
                  </a:srgbClr>
                </a:gs>
                <a:gs pos="36000">
                  <a:srgbClr val="FFFFFF">
                    <a:alpha val="5098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6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07" name="Google Shape;307;p26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8" name="Google Shape;308;p26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6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6"/>
          <p:cNvSpPr txBox="1"/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1" name="Google Shape;311;p26"/>
          <p:cNvSpPr txBox="1"/>
          <p:nvPr>
            <p:ph idx="1" type="body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2" name="Google Shape;312;p26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3" name="Google Shape;313;p26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4" name="Google Shape;314;p26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5" name="Google Shape;315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19" name="Google Shape;319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FFFFF">
                    <a:alpha val="10196"/>
                  </a:srgbClr>
                </a:gs>
                <a:gs pos="36000">
                  <a:srgbClr val="FFFFFF">
                    <a:alpha val="9019"/>
                  </a:srgbClr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FFFFF">
                    <a:alpha val="7058"/>
                  </a:srgbClr>
                </a:gs>
                <a:gs pos="36000">
                  <a:srgbClr val="FFFFFF">
                    <a:alpha val="7058"/>
                  </a:srgbClr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FFFFF">
                    <a:alpha val="5882"/>
                  </a:srgbClr>
                </a:gs>
                <a:gs pos="36000">
                  <a:srgbClr val="FFFFFF">
                    <a:alpha val="5098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6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7" name="Google Shape;327;p27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28" name="Google Shape;328;p27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9" name="Google Shape;329;p27"/>
          <p:cNvSpPr txBox="1"/>
          <p:nvPr>
            <p:ph idx="1" type="body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0" name="Google Shape;330;p27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2" name="Google Shape;332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6" name="Google Shape;336;p28"/>
          <p:cNvSpPr txBox="1"/>
          <p:nvPr>
            <p:ph idx="1" type="body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7" name="Google Shape;337;p28"/>
          <p:cNvSpPr txBox="1"/>
          <p:nvPr>
            <p:ph idx="2" type="body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8" name="Google Shape;338;p28"/>
          <p:cNvSpPr txBox="1"/>
          <p:nvPr>
            <p:ph idx="3" type="body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9" name="Google Shape;339;p28"/>
          <p:cNvSpPr txBox="1"/>
          <p:nvPr>
            <p:ph idx="4" type="body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0" name="Google Shape;340;p28"/>
          <p:cNvSpPr txBox="1"/>
          <p:nvPr>
            <p:ph idx="5" type="body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1" name="Google Shape;341;p28"/>
          <p:cNvSpPr txBox="1"/>
          <p:nvPr>
            <p:ph idx="6" type="body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342" name="Google Shape;342;p28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28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28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5" name="Google Shape;345;p28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6" name="Google Shape;346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" name="Google Shape;349;p29"/>
          <p:cNvSpPr txBox="1"/>
          <p:nvPr>
            <p:ph idx="1" type="body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0" name="Google Shape;350;p29"/>
          <p:cNvSpPr/>
          <p:nvPr>
            <p:ph idx="2" type="pic"/>
          </p:nvPr>
        </p:nvSpPr>
        <p:spPr>
          <a:xfrm>
            <a:off x="1334552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1" name="Google Shape;351;p29"/>
          <p:cNvSpPr txBox="1"/>
          <p:nvPr>
            <p:ph idx="3" type="body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2" name="Google Shape;352;p29"/>
          <p:cNvSpPr txBox="1"/>
          <p:nvPr>
            <p:ph idx="4" type="body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3" name="Google Shape;353;p29"/>
          <p:cNvSpPr/>
          <p:nvPr>
            <p:ph idx="5" type="pic"/>
          </p:nvPr>
        </p:nvSpPr>
        <p:spPr>
          <a:xfrm>
            <a:off x="4748463" y="2603500"/>
            <a:ext cx="2691241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4" name="Google Shape;354;p29"/>
          <p:cNvSpPr txBox="1"/>
          <p:nvPr>
            <p:ph idx="6" type="body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5" name="Google Shape;355;p29"/>
          <p:cNvSpPr txBox="1"/>
          <p:nvPr>
            <p:ph idx="7" type="body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6" name="Google Shape;356;p29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7" name="Google Shape;357;p29"/>
          <p:cNvSpPr txBox="1"/>
          <p:nvPr>
            <p:ph idx="9" type="body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358" name="Google Shape;358;p29"/>
          <p:cNvCxnSpPr/>
          <p:nvPr/>
        </p:nvCxnSpPr>
        <p:spPr>
          <a:xfrm>
            <a:off x="4388153" y="2603500"/>
            <a:ext cx="0" cy="351759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29"/>
          <p:cNvCxnSpPr/>
          <p:nvPr/>
        </p:nvCxnSpPr>
        <p:spPr>
          <a:xfrm>
            <a:off x="7801905" y="2603500"/>
            <a:ext cx="0" cy="34925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29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1" name="Google Shape;361;p29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2" name="Google Shape;362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1154953" y="973668"/>
            <a:ext cx="8825660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5" name="Google Shape;365;p30"/>
          <p:cNvSpPr txBox="1"/>
          <p:nvPr>
            <p:ph idx="1" type="body"/>
          </p:nvPr>
        </p:nvSpPr>
        <p:spPr>
          <a:xfrm rot="5400000">
            <a:off x="3827511" y="-69056"/>
            <a:ext cx="3416300" cy="8761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6" name="Google Shape;366;p30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7" name="Google Shape;367;p30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8" name="Google Shape;368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3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71" name="Google Shape;371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FFFFF">
                    <a:alpha val="10196"/>
                  </a:srgbClr>
                </a:gs>
                <a:gs pos="36000">
                  <a:srgbClr val="FFFFFF">
                    <a:alpha val="9019"/>
                  </a:srgbClr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FFFFF">
                    <a:alpha val="7058"/>
                  </a:srgbClr>
                </a:gs>
                <a:gs pos="36000">
                  <a:srgbClr val="FFFFFF">
                    <a:alpha val="7058"/>
                  </a:srgbClr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FFFFF">
                    <a:alpha val="5882"/>
                  </a:srgbClr>
                </a:gs>
                <a:gs pos="36000">
                  <a:srgbClr val="FFFFFF">
                    <a:alpha val="5098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6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80" name="Google Shape;380;p31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81" name="Google Shape;381;p31"/>
          <p:cNvSpPr txBox="1"/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2" name="Google Shape;382;p31"/>
          <p:cNvSpPr txBox="1"/>
          <p:nvPr>
            <p:ph idx="1" type="body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3" name="Google Shape;383;p3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4" name="Google Shape;384;p3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5" name="Google Shape;385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32"/>
          <p:cNvCxnSpPr/>
          <p:nvPr/>
        </p:nvCxnSpPr>
        <p:spPr>
          <a:xfrm>
            <a:off x="656750" y="1680375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p32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90" name="Google Shape;390;p32"/>
          <p:cNvSpPr txBox="1"/>
          <p:nvPr>
            <p:ph idx="1" type="body"/>
          </p:nvPr>
        </p:nvSpPr>
        <p:spPr>
          <a:xfrm>
            <a:off x="517200" y="1986433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ambria"/>
              <a:buNone/>
              <a:defRPr b="0" i="0" sz="2267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ambria"/>
              <a:buNone/>
              <a:defRPr b="0" i="0" sz="2133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96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96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96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96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96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960"/>
              <a:buFont typeface="Cambria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91" name="Google Shape;391;p32"/>
          <p:cNvSpPr txBox="1"/>
          <p:nvPr>
            <p:ph idx="12" type="sldNum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4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3" name="Google Shape;143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FFFFF">
                    <a:alpha val="10196"/>
                  </a:srgbClr>
                </a:gs>
                <a:gs pos="36000">
                  <a:srgbClr val="FFFFFF">
                    <a:alpha val="9019"/>
                  </a:srgbClr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FFFFF">
                    <a:alpha val="7058"/>
                  </a:srgbClr>
                </a:gs>
                <a:gs pos="36000">
                  <a:srgbClr val="FFFFFF">
                    <a:alpha val="7058"/>
                  </a:srgbClr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FFFFF">
                    <a:alpha val="5882"/>
                  </a:srgbClr>
                </a:gs>
                <a:gs pos="36000">
                  <a:srgbClr val="FFFFFF">
                    <a:alpha val="5098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FFFFF">
                    <a:alpha val="12941"/>
                  </a:srgbClr>
                </a:gs>
                <a:gs pos="36000">
                  <a:srgbClr val="FFFFFF">
                    <a:alpha val="5882"/>
                  </a:srgbClr>
                </a:gs>
                <a:gs pos="6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459506" y="1866405"/>
              <a:ext cx="11277600" cy="4533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1" name="Google Shape;151;p14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2" name="Google Shape;152;p14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Google Shape;156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40654" y="6226737"/>
            <a:ext cx="1914522" cy="6307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ooglechrome.github.io/samples/array-methods-es6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sx.codesmith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>
            <p:ph type="ctrTitle"/>
          </p:nvPr>
        </p:nvSpPr>
        <p:spPr>
          <a:xfrm>
            <a:off x="1154951" y="2099727"/>
            <a:ext cx="100908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Calibri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1- PROGRAMMING FUNDAMENTALS	</a:t>
            </a:r>
            <a:endParaRPr b="0" i="0" sz="5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33"/>
          <p:cNvSpPr txBox="1"/>
          <p:nvPr>
            <p:ph idx="1" type="subTitle"/>
          </p:nvPr>
        </p:nvSpPr>
        <p:spPr>
          <a:xfrm>
            <a:off x="1271252" y="4660033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1.5: </a:t>
            </a:r>
            <a:r>
              <a:rPr b="0" i="0" lang="en-US" sz="1800" u="none" cap="none" strike="noStrike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AN ARRAY, HOW TO CREATE AN ARRAY, ARRAY INDEX, ARRAY METHODS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42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the color stored in colors array index [1]?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color is stored in index [4]?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9" name="Google Shape;469;p4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Methods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p43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 are objects in JavaScript which come with </a:t>
            </a:r>
            <a:r>
              <a:rPr lang="en-US"/>
              <a:t>predefined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methods to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 method to find array’s length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 method to add elements to an array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 method to delete array elements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 method to sort an array in descending order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RESOURCE for ES6: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https://googlechrome.github.io/samples/array-methods-es6/index.html</a:t>
            </a:r>
            <a:r>
              <a:rPr lang="en-US"/>
              <a:t> </a:t>
            </a:r>
            <a:endParaRPr/>
          </a:p>
        </p:txBody>
      </p:sp>
      <p:sp>
        <p:nvSpPr>
          <p:cNvPr id="476" name="Google Shape;476;p4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method –Length 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44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has a length method to find the length of any array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4" name="Google Shape;484;p4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723" y="3182422"/>
            <a:ext cx="4989296" cy="298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1275" y="3108099"/>
            <a:ext cx="3568551" cy="298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method : push() 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2" name="Google Shape;492;p45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Array.push( ) method adds an element at the end of an array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another color to array colors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colors.push(‘green’)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array becomes: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p4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248" y="4414115"/>
            <a:ext cx="1751461" cy="200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methods : pop( ) 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0" name="Google Shape;500;p46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array.pop( ) method removes the last element of an array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colors.pop( ) removes the last color of the array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p4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46"/>
          <p:cNvPicPr preferRelativeResize="0"/>
          <p:nvPr/>
        </p:nvPicPr>
        <p:blipFill rotWithShape="1">
          <a:blip r:embed="rId3">
            <a:alphaModFix/>
          </a:blip>
          <a:srcRect b="0" l="0" r="0" t="22527"/>
          <a:stretch/>
        </p:blipFill>
        <p:spPr>
          <a:xfrm>
            <a:off x="3069952" y="4164705"/>
            <a:ext cx="3325913" cy="1635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methods : sort( )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47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 an array by using array.sort( ) method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4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Populating Arrays 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6" name="Google Shape;516;p48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an efficient way to create an array for first 50 integers?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7" name="Google Shape;517;p4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Loop To Populate An Array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4" name="Google Shape;524;p49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Goal: create an Array containing 10 values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idea: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an empty array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a for loop to iterate through the array (starting at index 0)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 a value to every index while iterating the array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Note: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case, values assigned are the same as array index. Not always the case			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4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Loop To Populate An Array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1" name="Google Shape;531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176" y="2603500"/>
            <a:ext cx="5505124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being populated using for loop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9" name="Google Shape;539;p51"/>
          <p:cNvSpPr txBox="1"/>
          <p:nvPr>
            <p:ph idx="1" type="body"/>
          </p:nvPr>
        </p:nvSpPr>
        <p:spPr>
          <a:xfrm>
            <a:off x="1154955" y="2603500"/>
            <a:ext cx="5322045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array is printed every time a loop runs.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At the end of every loop, array gets populated with a new number.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0" name="Google Shape;540;p5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51"/>
          <p:cNvPicPr preferRelativeResize="0"/>
          <p:nvPr/>
        </p:nvPicPr>
        <p:blipFill rotWithShape="1">
          <a:blip r:embed="rId3">
            <a:alphaModFix/>
          </a:blip>
          <a:srcRect b="18550" l="0" r="0" t="0"/>
          <a:stretch/>
        </p:blipFill>
        <p:spPr>
          <a:xfrm>
            <a:off x="6477000" y="2648993"/>
            <a:ext cx="5102729" cy="336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 the end of this unit, students will be able to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data structures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arrays as data structures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array indices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array methods to 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 array length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 an element onto array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 an element from an array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 array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and use nested arrays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2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Associative Array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p52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with a  pair of key and value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declared as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array = {key1 : value1 , key2: value2}  // every key has a value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you want to make a list of students basic info, just an array won’t work. Try using associative arrays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Associative Array: Object and its properties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3" name="Google Shape;553;p53"/>
          <p:cNvSpPr txBox="1"/>
          <p:nvPr>
            <p:ph idx="1" type="body"/>
          </p:nvPr>
        </p:nvSpPr>
        <p:spPr>
          <a:xfrm>
            <a:off x="1039021" y="3139123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5"/>
              <a:buFont typeface="Noto Sans Symbols"/>
              <a:buChar char="❑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variable student1 has three keys(Fname, Lname and class) and three values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5"/>
              <a:buFont typeface="Noto Sans Symbols"/>
              <a:buChar char="❑"/>
            </a:pPr>
            <a:r>
              <a:rPr lang="en-US" sz="1665"/>
              <a:t>s</a:t>
            </a: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tudent1 in this example is an object and its keys are its properties with a value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4" name="Google Shape;55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729" y="2404761"/>
            <a:ext cx="6087253" cy="2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3"/>
          <p:cNvSpPr txBox="1"/>
          <p:nvPr/>
        </p:nvSpPr>
        <p:spPr>
          <a:xfrm>
            <a:off x="6701100" y="3061833"/>
            <a:ext cx="48399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56" name="Google Shape;556;p53"/>
          <p:cNvGrpSpPr/>
          <p:nvPr/>
        </p:nvGrpSpPr>
        <p:grpSpPr>
          <a:xfrm>
            <a:off x="7574346" y="2771419"/>
            <a:ext cx="3839337" cy="1718757"/>
            <a:chOff x="5107425" y="1831100"/>
            <a:chExt cx="2879575" cy="1289100"/>
          </a:xfrm>
        </p:grpSpPr>
        <p:grpSp>
          <p:nvGrpSpPr>
            <p:cNvPr id="557" name="Google Shape;557;p53"/>
            <p:cNvGrpSpPr/>
            <p:nvPr/>
          </p:nvGrpSpPr>
          <p:grpSpPr>
            <a:xfrm>
              <a:off x="5107425" y="2457914"/>
              <a:ext cx="965403" cy="429011"/>
              <a:chOff x="5107425" y="2457914"/>
              <a:chExt cx="965403" cy="429011"/>
            </a:xfrm>
          </p:grpSpPr>
          <p:sp>
            <p:nvSpPr>
              <p:cNvPr id="558" name="Google Shape;558;p53"/>
              <p:cNvSpPr/>
              <p:nvPr/>
            </p:nvSpPr>
            <p:spPr>
              <a:xfrm>
                <a:off x="5107425" y="2459725"/>
                <a:ext cx="932700" cy="42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entury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9" name="Google Shape;559;p53"/>
              <p:cNvSpPr txBox="1"/>
              <p:nvPr/>
            </p:nvSpPr>
            <p:spPr>
              <a:xfrm>
                <a:off x="5107428" y="2457914"/>
                <a:ext cx="965400" cy="20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Century Gothic"/>
                  <a:buNone/>
                </a:pPr>
                <a:r>
                  <a:rPr b="0" i="0" lang="en-US" sz="19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property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0" name="Google Shape;560;p53"/>
            <p:cNvGrpSpPr/>
            <p:nvPr/>
          </p:nvGrpSpPr>
          <p:grpSpPr>
            <a:xfrm>
              <a:off x="5822712" y="1831100"/>
              <a:ext cx="1449000" cy="1289100"/>
              <a:chOff x="5822712" y="1831100"/>
              <a:chExt cx="1449000" cy="1289100"/>
            </a:xfrm>
          </p:grpSpPr>
          <p:sp>
            <p:nvSpPr>
              <p:cNvPr id="561" name="Google Shape;561;p53"/>
              <p:cNvSpPr/>
              <p:nvPr/>
            </p:nvSpPr>
            <p:spPr>
              <a:xfrm>
                <a:off x="5822712" y="1831100"/>
                <a:ext cx="1449000" cy="42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entury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562" name="Google Shape;562;p53"/>
              <p:cNvGrpSpPr/>
              <p:nvPr/>
            </p:nvGrpSpPr>
            <p:grpSpPr>
              <a:xfrm>
                <a:off x="6040125" y="1831100"/>
                <a:ext cx="1014175" cy="1289100"/>
                <a:chOff x="6040125" y="1831100"/>
                <a:chExt cx="1014175" cy="1289100"/>
              </a:xfrm>
            </p:grpSpPr>
            <p:sp>
              <p:nvSpPr>
                <p:cNvPr id="563" name="Google Shape;563;p53"/>
                <p:cNvSpPr txBox="1"/>
                <p:nvPr/>
              </p:nvSpPr>
              <p:spPr>
                <a:xfrm>
                  <a:off x="6230800" y="1831100"/>
                  <a:ext cx="823500" cy="20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900"/>
                    <a:buFont typeface="Century Gothic"/>
                    <a:buNone/>
                  </a:pPr>
                  <a:r>
                    <a:rPr b="0" i="0" lang="en-US" sz="1900" u="none" cap="none" strike="noStrike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object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53"/>
                <p:cNvSpPr/>
                <p:nvPr/>
              </p:nvSpPr>
              <p:spPr>
                <a:xfrm>
                  <a:off x="6040125" y="2258300"/>
                  <a:ext cx="503400" cy="861900"/>
                </a:xfrm>
                <a:prstGeom prst="leftArrowCallout">
                  <a:avLst>
                    <a:gd fmla="val 25000" name="adj1"/>
                    <a:gd fmla="val 25000" name="adj2"/>
                    <a:gd fmla="val 25000" name="adj3"/>
                    <a:gd fmla="val 64977" name="adj4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entury Gothic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5" name="Google Shape;565;p53"/>
                <p:cNvSpPr/>
                <p:nvPr/>
              </p:nvSpPr>
              <p:spPr>
                <a:xfrm rot="10800000">
                  <a:off x="6543515" y="2258300"/>
                  <a:ext cx="503400" cy="861900"/>
                </a:xfrm>
                <a:prstGeom prst="leftArrowCallout">
                  <a:avLst>
                    <a:gd fmla="val 25000" name="adj1"/>
                    <a:gd fmla="val 25000" name="adj2"/>
                    <a:gd fmla="val 25000" name="adj3"/>
                    <a:gd fmla="val 64977" name="adj4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entury Gothic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grpSp>
          <p:nvGrpSpPr>
            <p:cNvPr id="566" name="Google Shape;566;p53"/>
            <p:cNvGrpSpPr/>
            <p:nvPr/>
          </p:nvGrpSpPr>
          <p:grpSpPr>
            <a:xfrm>
              <a:off x="7054300" y="2475650"/>
              <a:ext cx="932700" cy="427200"/>
              <a:chOff x="7054300" y="2475650"/>
              <a:chExt cx="932700" cy="427200"/>
            </a:xfrm>
          </p:grpSpPr>
          <p:sp>
            <p:nvSpPr>
              <p:cNvPr id="567" name="Google Shape;567;p53"/>
              <p:cNvSpPr/>
              <p:nvPr/>
            </p:nvSpPr>
            <p:spPr>
              <a:xfrm>
                <a:off x="7054300" y="2475650"/>
                <a:ext cx="932700" cy="42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entury Gothic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68" name="Google Shape;568;p53"/>
              <p:cNvSpPr txBox="1"/>
              <p:nvPr/>
            </p:nvSpPr>
            <p:spPr>
              <a:xfrm>
                <a:off x="7108900" y="2475660"/>
                <a:ext cx="823500" cy="20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Century Gothic"/>
                  <a:buNone/>
                </a:pPr>
                <a:r>
                  <a:rPr lang="en-US" sz="19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v</a:t>
                </a:r>
                <a:r>
                  <a:rPr b="0" i="0" lang="en-US" sz="1900" u="none" cap="none" strike="noStrik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alue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9" name="Google Shape;569;p53"/>
          <p:cNvSpPr txBox="1"/>
          <p:nvPr/>
        </p:nvSpPr>
        <p:spPr>
          <a:xfrm>
            <a:off x="1996275" y="5268325"/>
            <a:ext cx="53724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 console.log NOT window.alert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4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Hw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5" name="Google Shape;575;p54"/>
          <p:cNvSpPr txBox="1"/>
          <p:nvPr>
            <p:ph idx="1" type="body"/>
          </p:nvPr>
        </p:nvSpPr>
        <p:spPr>
          <a:xfrm>
            <a:off x="1154955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i="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7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Code Academy - steps 8 &amp; 9</a:t>
            </a:r>
            <a:endParaRPr i="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7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https://csx.codesmith.io/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CSX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85750" lvl="0" marL="7429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Complete challenges:	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Functions and Execution Context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Challenge: Array Builder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what is a data structure" id="410" name="Google Shape;4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933" y="2286000"/>
            <a:ext cx="5447518" cy="408563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pic>
      <p:sp>
        <p:nvSpPr>
          <p:cNvPr id="411" name="Google Shape;411;p3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Structure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structures are used to store and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organize data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of the data structures are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Trees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36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is a data structure that holds values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is a collection of elements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in an array can be of any data type such as an int or a string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 are very useful for organizing data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Declarations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37"/>
          <p:cNvSpPr txBox="1"/>
          <p:nvPr>
            <p:ph idx="1" type="body"/>
          </p:nvPr>
        </p:nvSpPr>
        <p:spPr>
          <a:xfrm>
            <a:off x="1154955" y="2616647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Declare an array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create a variable with any name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initialize the variable with square brackets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nameOf</a:t>
            </a:r>
            <a:r>
              <a:rPr lang="en-US"/>
              <a:t>A</a:t>
            </a:r>
            <a:r>
              <a:rPr b="0" i="0" lang="en-U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nArray = [ ] ;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empty brackets create an array with no value in it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an Array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p38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an array of your favorite four colors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colors = [‘purple’ , ‘silver’ , ‘gold’, ‘red’ ] ; 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size of array named colors is 4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an array with food names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food = [‘pizza’ , ‘Ham</a:t>
            </a:r>
            <a:r>
              <a:rPr lang="en-US"/>
              <a:t>b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urger’ , ‘Sweet Fries’, ‘Egg and cheese’];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Index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Google Shape;443;p39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Once an array is created, all its values are assigned an index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ALWAYS STARTS FROM 0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LAST INDEX IS ALWAYS LENGTH OF AN ARRAY - 1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5599" y="3044875"/>
            <a:ext cx="3784829" cy="1976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 Array Values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Google Shape;451;p40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access elements in an array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the name of the array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the name, in square brackets write the array index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for first element is always 0	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colors  [1] ; //look at the colors array and figure out the color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40"/>
          <p:cNvPicPr preferRelativeResize="0"/>
          <p:nvPr/>
        </p:nvPicPr>
        <p:blipFill rotWithShape="1">
          <a:blip r:embed="rId3">
            <a:alphaModFix/>
          </a:blip>
          <a:srcRect b="0" l="0" r="0" t="28217"/>
          <a:stretch/>
        </p:blipFill>
        <p:spPr>
          <a:xfrm>
            <a:off x="1765771" y="4756550"/>
            <a:ext cx="7539775" cy="1829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–Find the array Index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0" name="Google Shape;460;p41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JavaScript and color array,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 out array element in index 2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 out the color gold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1" name="Google Shape;461;p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 Boardroom">
  <a:themeElements>
    <a:clrScheme name="Custom 3">
      <a:dk1>
        <a:srgbClr val="000000"/>
      </a:dk1>
      <a:lt1>
        <a:srgbClr val="FFFFFF"/>
      </a:lt1>
      <a:dk2>
        <a:srgbClr val="0E5580"/>
      </a:dk2>
      <a:lt2>
        <a:srgbClr val="FFFFFF"/>
      </a:lt2>
      <a:accent1>
        <a:srgbClr val="FF990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