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146848258" r:id="rId5"/>
    <p:sldId id="2147473968" r:id="rId6"/>
    <p:sldId id="21474739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3E3326-F0DC-45E7-9A4C-4F03545824F5}">
          <p14:sldIdLst/>
        </p14:section>
        <p14:section name="Untitled Section" id="{A1366FD5-5894-4CCB-86B6-ACAB86684E87}">
          <p14:sldIdLst>
            <p14:sldId id="2146848258"/>
            <p14:sldId id="2147473968"/>
            <p14:sldId id="21474739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7F7F7F"/>
    <a:srgbClr val="E3007B"/>
    <a:srgbClr val="6454BF"/>
    <a:srgbClr val="414466"/>
    <a:srgbClr val="9595A4"/>
    <a:srgbClr val="76778D"/>
    <a:srgbClr val="9C9CAA"/>
    <a:srgbClr val="797A90"/>
    <a:srgbClr val="ABA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FCE22C-71DB-47B4-8A2B-7694CA4EE36F}" v="13" dt="2024-10-01T15:59:07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Elliott" userId="510404d2-c78a-4536-94ca-4e3865659683" providerId="ADAL" clId="{ABFCE22C-71DB-47B4-8A2B-7694CA4EE36F}"/>
    <pc:docChg chg="custSel addSld delSld modSld modSection">
      <pc:chgData name="John Elliott" userId="510404d2-c78a-4536-94ca-4e3865659683" providerId="ADAL" clId="{ABFCE22C-71DB-47B4-8A2B-7694CA4EE36F}" dt="2024-10-01T15:59:07.606" v="54" actId="14100"/>
      <pc:docMkLst>
        <pc:docMk/>
      </pc:docMkLst>
      <pc:sldChg chg="del">
        <pc:chgData name="John Elliott" userId="510404d2-c78a-4536-94ca-4e3865659683" providerId="ADAL" clId="{ABFCE22C-71DB-47B4-8A2B-7694CA4EE36F}" dt="2024-10-01T13:10:45.831" v="0" actId="47"/>
        <pc:sldMkLst>
          <pc:docMk/>
          <pc:sldMk cId="500487963" sldId="384"/>
        </pc:sldMkLst>
      </pc:sldChg>
      <pc:sldChg chg="del">
        <pc:chgData name="John Elliott" userId="510404d2-c78a-4536-94ca-4e3865659683" providerId="ADAL" clId="{ABFCE22C-71DB-47B4-8A2B-7694CA4EE36F}" dt="2024-10-01T13:10:47.010" v="1" actId="47"/>
        <pc:sldMkLst>
          <pc:docMk/>
          <pc:sldMk cId="3884512057" sldId="385"/>
        </pc:sldMkLst>
      </pc:sldChg>
      <pc:sldChg chg="del">
        <pc:chgData name="John Elliott" userId="510404d2-c78a-4536-94ca-4e3865659683" providerId="ADAL" clId="{ABFCE22C-71DB-47B4-8A2B-7694CA4EE36F}" dt="2024-10-01T13:10:47.768" v="2" actId="47"/>
        <pc:sldMkLst>
          <pc:docMk/>
          <pc:sldMk cId="1315252886" sldId="386"/>
        </pc:sldMkLst>
      </pc:sldChg>
      <pc:sldChg chg="del">
        <pc:chgData name="John Elliott" userId="510404d2-c78a-4536-94ca-4e3865659683" providerId="ADAL" clId="{ABFCE22C-71DB-47B4-8A2B-7694CA4EE36F}" dt="2024-10-01T13:10:48.299" v="3" actId="47"/>
        <pc:sldMkLst>
          <pc:docMk/>
          <pc:sldMk cId="712061296" sldId="387"/>
        </pc:sldMkLst>
      </pc:sldChg>
      <pc:sldChg chg="del">
        <pc:chgData name="John Elliott" userId="510404d2-c78a-4536-94ca-4e3865659683" providerId="ADAL" clId="{ABFCE22C-71DB-47B4-8A2B-7694CA4EE36F}" dt="2024-10-01T13:10:49.010" v="4" actId="47"/>
        <pc:sldMkLst>
          <pc:docMk/>
          <pc:sldMk cId="2868746141" sldId="388"/>
        </pc:sldMkLst>
      </pc:sldChg>
      <pc:sldChg chg="del">
        <pc:chgData name="John Elliott" userId="510404d2-c78a-4536-94ca-4e3865659683" providerId="ADAL" clId="{ABFCE22C-71DB-47B4-8A2B-7694CA4EE36F}" dt="2024-10-01T13:10:49.527" v="5" actId="47"/>
        <pc:sldMkLst>
          <pc:docMk/>
          <pc:sldMk cId="3977222949" sldId="389"/>
        </pc:sldMkLst>
      </pc:sldChg>
      <pc:sldChg chg="modSp mod">
        <pc:chgData name="John Elliott" userId="510404d2-c78a-4536-94ca-4e3865659683" providerId="ADAL" clId="{ABFCE22C-71DB-47B4-8A2B-7694CA4EE36F}" dt="2024-10-01T13:45:29.049" v="40" actId="20577"/>
        <pc:sldMkLst>
          <pc:docMk/>
          <pc:sldMk cId="1231682918" sldId="2146848258"/>
        </pc:sldMkLst>
        <pc:spChg chg="mod">
          <ac:chgData name="John Elliott" userId="510404d2-c78a-4536-94ca-4e3865659683" providerId="ADAL" clId="{ABFCE22C-71DB-47B4-8A2B-7694CA4EE36F}" dt="2024-10-01T13:45:29.049" v="40" actId="20577"/>
          <ac:spMkLst>
            <pc:docMk/>
            <pc:sldMk cId="1231682918" sldId="2146848258"/>
            <ac:spMk id="14" creationId="{6BF43E94-63CC-F707-C27C-717467B95672}"/>
          </ac:spMkLst>
        </pc:spChg>
        <pc:spChg chg="mod">
          <ac:chgData name="John Elliott" userId="510404d2-c78a-4536-94ca-4e3865659683" providerId="ADAL" clId="{ABFCE22C-71DB-47B4-8A2B-7694CA4EE36F}" dt="2024-10-01T13:12:40.293" v="12" actId="20577"/>
          <ac:spMkLst>
            <pc:docMk/>
            <pc:sldMk cId="1231682918" sldId="2146848258"/>
            <ac:spMk id="16" creationId="{25E3AED6-C468-144B-25EF-127D47CCCC8D}"/>
          </ac:spMkLst>
        </pc:spChg>
      </pc:sldChg>
      <pc:sldChg chg="del">
        <pc:chgData name="John Elliott" userId="510404d2-c78a-4536-94ca-4e3865659683" providerId="ADAL" clId="{ABFCE22C-71DB-47B4-8A2B-7694CA4EE36F}" dt="2024-10-01T13:10:50.803" v="6" actId="47"/>
        <pc:sldMkLst>
          <pc:docMk/>
          <pc:sldMk cId="3800713099" sldId="2146848259"/>
        </pc:sldMkLst>
      </pc:sldChg>
      <pc:sldChg chg="modSp mod">
        <pc:chgData name="John Elliott" userId="510404d2-c78a-4536-94ca-4e3865659683" providerId="ADAL" clId="{ABFCE22C-71DB-47B4-8A2B-7694CA4EE36F}" dt="2024-10-01T13:28:47.020" v="37" actId="20577"/>
        <pc:sldMkLst>
          <pc:docMk/>
          <pc:sldMk cId="116540946" sldId="2147473968"/>
        </pc:sldMkLst>
        <pc:spChg chg="mod">
          <ac:chgData name="John Elliott" userId="510404d2-c78a-4536-94ca-4e3865659683" providerId="ADAL" clId="{ABFCE22C-71DB-47B4-8A2B-7694CA4EE36F}" dt="2024-10-01T13:28:47.020" v="37" actId="20577"/>
          <ac:spMkLst>
            <pc:docMk/>
            <pc:sldMk cId="116540946" sldId="2147473968"/>
            <ac:spMk id="2" creationId="{A764B514-5FF3-6D09-FE60-7B140DECBEE2}"/>
          </ac:spMkLst>
        </pc:spChg>
      </pc:sldChg>
      <pc:sldChg chg="addSp delSp modSp new mod">
        <pc:chgData name="John Elliott" userId="510404d2-c78a-4536-94ca-4e3865659683" providerId="ADAL" clId="{ABFCE22C-71DB-47B4-8A2B-7694CA4EE36F}" dt="2024-10-01T15:59:07.606" v="54" actId="14100"/>
        <pc:sldMkLst>
          <pc:docMk/>
          <pc:sldMk cId="3371637999" sldId="2147473969"/>
        </pc:sldMkLst>
        <pc:spChg chg="del">
          <ac:chgData name="John Elliott" userId="510404d2-c78a-4536-94ca-4e3865659683" providerId="ADAL" clId="{ABFCE22C-71DB-47B4-8A2B-7694CA4EE36F}" dt="2024-10-01T14:53:17.937" v="42" actId="478"/>
          <ac:spMkLst>
            <pc:docMk/>
            <pc:sldMk cId="3371637999" sldId="2147473969"/>
            <ac:spMk id="2" creationId="{45FBD5EF-064F-FB7A-CD6C-19AE7E68BBA2}"/>
          </ac:spMkLst>
        </pc:spChg>
        <pc:spChg chg="del mod">
          <ac:chgData name="John Elliott" userId="510404d2-c78a-4536-94ca-4e3865659683" providerId="ADAL" clId="{ABFCE22C-71DB-47B4-8A2B-7694CA4EE36F}" dt="2024-10-01T14:53:44.134" v="44" actId="478"/>
          <ac:spMkLst>
            <pc:docMk/>
            <pc:sldMk cId="3371637999" sldId="2147473969"/>
            <ac:spMk id="3" creationId="{50513E04-73CF-AFDB-1E6C-F425C4F57E45}"/>
          </ac:spMkLst>
        </pc:spChg>
        <pc:graphicFrameChg chg="add del">
          <ac:chgData name="John Elliott" userId="510404d2-c78a-4536-94ca-4e3865659683" providerId="ADAL" clId="{ABFCE22C-71DB-47B4-8A2B-7694CA4EE36F}" dt="2024-10-01T15:36:02.011" v="46" actId="478"/>
          <ac:graphicFrameMkLst>
            <pc:docMk/>
            <pc:sldMk cId="3371637999" sldId="2147473969"/>
            <ac:graphicFrameMk id="4" creationId="{6817588A-FEAB-DA2A-5146-2E01730F7FB0}"/>
          </ac:graphicFrameMkLst>
        </pc:graphicFrameChg>
        <pc:graphicFrameChg chg="add del">
          <ac:chgData name="John Elliott" userId="510404d2-c78a-4536-94ca-4e3865659683" providerId="ADAL" clId="{ABFCE22C-71DB-47B4-8A2B-7694CA4EE36F}" dt="2024-10-01T15:58:56.781" v="48" actId="478"/>
          <ac:graphicFrameMkLst>
            <pc:docMk/>
            <pc:sldMk cId="3371637999" sldId="2147473969"/>
            <ac:graphicFrameMk id="5" creationId="{CEF76B36-9C30-54FF-6A78-EF82DD0E75A1}"/>
          </ac:graphicFrameMkLst>
        </pc:graphicFrameChg>
        <pc:picChg chg="add mod">
          <ac:chgData name="John Elliott" userId="510404d2-c78a-4536-94ca-4e3865659683" providerId="ADAL" clId="{ABFCE22C-71DB-47B4-8A2B-7694CA4EE36F}" dt="2024-10-01T15:59:07.606" v="54" actId="14100"/>
          <ac:picMkLst>
            <pc:docMk/>
            <pc:sldMk cId="3371637999" sldId="2147473969"/>
            <ac:picMk id="7" creationId="{2ABFF508-3C78-DD6E-663C-329F5E5E7DB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75D5A8-7112-4129-8F4A-6EC02916F6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8097B-B88C-4FAC-98CF-5B1DD13AD2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6499C-47AC-4ABE-B80D-C082383C645C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FC799-7C59-4C5B-8974-63A960361F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1F7DD-FAA1-4639-B07A-6A7829A5C4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9FA4E-9511-4690-A2EF-ACD153718C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633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84815-4512-0A4E-B0FB-62A4CA8C15F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7A2EE-132D-B641-AB32-3B42C898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7A2EE-132D-B641-AB32-3B42C898BC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7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C 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2457" y="1531297"/>
            <a:ext cx="5736116" cy="939269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600">
                <a:solidFill>
                  <a:schemeClr val="accent1"/>
                </a:solidFill>
                <a:latin typeface="Aktiv Grotesk" panose="020B0504020202020204" pitchFamily="34" charset="0"/>
                <a:ea typeface="Aktiv Grotesk" panose="020B0504020202020204" pitchFamily="34" charset="0"/>
                <a:cs typeface="Aktiv Grotesk" panose="020B0504020202020204" pitchFamily="34" charset="0"/>
              </a:defRPr>
            </a:lvl1pPr>
          </a:lstStyle>
          <a:p>
            <a:r>
              <a:rPr lang="en-US"/>
              <a:t>Click to add main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2457" y="2882138"/>
            <a:ext cx="5736116" cy="923144"/>
          </a:xfrm>
        </p:spPr>
        <p:txBody>
          <a:bodyPr/>
          <a:lstStyle>
            <a:lvl1pPr marL="0" indent="0" algn="l">
              <a:buNone/>
              <a:defRPr sz="2400">
                <a:latin typeface="Aktiv Grotesk" panose="020B0504020202020204" pitchFamily="34" charset="0"/>
                <a:ea typeface="Aktiv Grotesk" panose="020B0504020202020204" pitchFamily="34" charset="0"/>
                <a:cs typeface="Aktiv Grotesk" panose="020B05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2A1814-98F5-4664-9B94-D37DF62D4174}"/>
              </a:ext>
            </a:extLst>
          </p:cNvPr>
          <p:cNvSpPr/>
          <p:nvPr userDrawn="1"/>
        </p:nvSpPr>
        <p:spPr>
          <a:xfrm>
            <a:off x="9862457" y="6161313"/>
            <a:ext cx="2244661" cy="633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4A8CACB-900F-4B36-9164-09FD392522B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2457" y="4133394"/>
            <a:ext cx="5736116" cy="861939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343025" indent="0">
              <a:buNone/>
              <a:defRPr/>
            </a:lvl5pPr>
          </a:lstStyle>
          <a:p>
            <a:pPr lvl="0"/>
            <a:r>
              <a:rPr lang="en-US"/>
              <a:t>Click to add date, e.g. 1st January 2020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E8DD4-10FC-4398-979E-151CB4F63F7A}"/>
              </a:ext>
            </a:extLst>
          </p:cNvPr>
          <p:cNvSpPr txBox="1">
            <a:spLocks/>
          </p:cNvSpPr>
          <p:nvPr userDrawn="1"/>
        </p:nvSpPr>
        <p:spPr>
          <a:xfrm>
            <a:off x="302457" y="6380645"/>
            <a:ext cx="4189332" cy="317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400" b="0" i="0" kern="1200">
                <a:solidFill>
                  <a:schemeClr val="tx1"/>
                </a:solidFill>
                <a:latin typeface="DIN-Regular" charset="0"/>
                <a:ea typeface="DIN-Regular" charset="0"/>
                <a:cs typeface="DIN-Regular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000">
                <a:solidFill>
                  <a:schemeClr val="accent1"/>
                </a:solidFill>
                <a:latin typeface="+mn-lt"/>
              </a:rPr>
              <a:t>© COPYRIGHT | Delta Capita | CONFIDENTIAL</a:t>
            </a:r>
            <a:endParaRPr lang="en-US" sz="1000">
              <a:solidFill>
                <a:schemeClr val="accent1"/>
              </a:solidFill>
              <a:latin typeface="+mn-lt"/>
              <a:ea typeface="Arial" charset="0"/>
              <a:cs typeface="Arial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56549B-DACD-6336-805D-76FDC6F07530}"/>
              </a:ext>
            </a:extLst>
          </p:cNvPr>
          <p:cNvGrpSpPr/>
          <p:nvPr userDrawn="1"/>
        </p:nvGrpSpPr>
        <p:grpSpPr>
          <a:xfrm>
            <a:off x="5891490" y="0"/>
            <a:ext cx="6300504" cy="6858000"/>
            <a:chOff x="7376887" y="0"/>
            <a:chExt cx="4815113" cy="5486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619C9B3-BB10-8AC3-CB96-656C804AD667}"/>
                </a:ext>
              </a:extLst>
            </p:cNvPr>
            <p:cNvGrpSpPr/>
            <p:nvPr userDrawn="1"/>
          </p:nvGrpSpPr>
          <p:grpSpPr>
            <a:xfrm flipV="1">
              <a:off x="7376887" y="0"/>
              <a:ext cx="2067182" cy="548640"/>
              <a:chOff x="8372250" y="642411"/>
              <a:chExt cx="2067182" cy="54864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17FF0B1-F3EA-177A-0989-5CA14ECC3344}"/>
                  </a:ext>
                </a:extLst>
              </p:cNvPr>
              <p:cNvSpPr/>
              <p:nvPr userDrawn="1"/>
            </p:nvSpPr>
            <p:spPr>
              <a:xfrm>
                <a:off x="9420486" y="642411"/>
                <a:ext cx="1018946" cy="54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E732D0E-3A9E-2FDD-F532-4331CB7C7DE0}"/>
                  </a:ext>
                </a:extLst>
              </p:cNvPr>
              <p:cNvSpPr/>
              <p:nvPr userDrawn="1"/>
            </p:nvSpPr>
            <p:spPr>
              <a:xfrm>
                <a:off x="8372250" y="642411"/>
                <a:ext cx="1048235" cy="548640"/>
              </a:xfrm>
              <a:prstGeom prst="triangle">
                <a:avLst>
                  <a:gd name="adj" fmla="val 10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9221AB-948F-BB50-5A43-98326975FAAC}"/>
                </a:ext>
              </a:extLst>
            </p:cNvPr>
            <p:cNvGrpSpPr/>
            <p:nvPr userDrawn="1"/>
          </p:nvGrpSpPr>
          <p:grpSpPr>
            <a:xfrm flipV="1">
              <a:off x="8148418" y="0"/>
              <a:ext cx="3263012" cy="548640"/>
              <a:chOff x="8484651" y="642411"/>
              <a:chExt cx="3263012" cy="548640"/>
            </a:xfrm>
            <a:solidFill>
              <a:schemeClr val="accent4"/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64F654-5F62-E5BC-5468-B944DDA214DE}"/>
                  </a:ext>
                </a:extLst>
              </p:cNvPr>
              <p:cNvSpPr/>
              <p:nvPr userDrawn="1"/>
            </p:nvSpPr>
            <p:spPr>
              <a:xfrm>
                <a:off x="9529881" y="642411"/>
                <a:ext cx="2217782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BD6DCA2E-062E-3AC2-7A49-6CBEB585903B}"/>
                  </a:ext>
                </a:extLst>
              </p:cNvPr>
              <p:cNvSpPr/>
              <p:nvPr userDrawn="1"/>
            </p:nvSpPr>
            <p:spPr>
              <a:xfrm>
                <a:off x="8484651" y="642411"/>
                <a:ext cx="1048235" cy="548640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ED714D0-7E4B-0DED-8D68-C413F7CA0C0A}"/>
                </a:ext>
              </a:extLst>
            </p:cNvPr>
            <p:cNvGrpSpPr/>
            <p:nvPr userDrawn="1"/>
          </p:nvGrpSpPr>
          <p:grpSpPr>
            <a:xfrm flipV="1">
              <a:off x="9978943" y="0"/>
              <a:ext cx="1505435" cy="548640"/>
              <a:chOff x="8484650" y="642411"/>
              <a:chExt cx="1505435" cy="548640"/>
            </a:xfrm>
            <a:solidFill>
              <a:schemeClr val="accent5"/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2F31F4-A564-4204-8951-0DA89DACCB35}"/>
                  </a:ext>
                </a:extLst>
              </p:cNvPr>
              <p:cNvSpPr/>
              <p:nvPr userDrawn="1"/>
            </p:nvSpPr>
            <p:spPr>
              <a:xfrm>
                <a:off x="9532885" y="642411"/>
                <a:ext cx="457200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D9855D5C-D45A-C310-A4C8-164D0DF9D36A}"/>
                  </a:ext>
                </a:extLst>
              </p:cNvPr>
              <p:cNvSpPr/>
              <p:nvPr userDrawn="1"/>
            </p:nvSpPr>
            <p:spPr>
              <a:xfrm>
                <a:off x="8484650" y="642411"/>
                <a:ext cx="1048235" cy="548640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D5D14FF-581F-BFBD-B288-041CCDAE63D2}"/>
                </a:ext>
              </a:extLst>
            </p:cNvPr>
            <p:cNvGrpSpPr/>
            <p:nvPr userDrawn="1"/>
          </p:nvGrpSpPr>
          <p:grpSpPr>
            <a:xfrm flipV="1">
              <a:off x="10363196" y="0"/>
              <a:ext cx="1828804" cy="548640"/>
              <a:chOff x="8484650" y="642411"/>
              <a:chExt cx="1828804" cy="548640"/>
            </a:xfrm>
            <a:solidFill>
              <a:srgbClr val="350B38"/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75B59B-9655-2786-3E94-6CAFC274D641}"/>
                  </a:ext>
                </a:extLst>
              </p:cNvPr>
              <p:cNvSpPr/>
              <p:nvPr userDrawn="1"/>
            </p:nvSpPr>
            <p:spPr>
              <a:xfrm>
                <a:off x="9532885" y="642411"/>
                <a:ext cx="780569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452FEBB8-C3E3-3260-ABE3-52DC1F1A0130}"/>
                  </a:ext>
                </a:extLst>
              </p:cNvPr>
              <p:cNvSpPr/>
              <p:nvPr userDrawn="1"/>
            </p:nvSpPr>
            <p:spPr>
              <a:xfrm>
                <a:off x="8484650" y="642411"/>
                <a:ext cx="1048235" cy="548640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16BF390E-B3B8-9732-1F4A-83DB9320F3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767" y="182880"/>
            <a:ext cx="3657600" cy="117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Title Slide" preserve="1">
  <p:cSld name="31_Title Slid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/>
          <p:nvPr/>
        </p:nvSpPr>
        <p:spPr>
          <a:xfrm>
            <a:off x="0" y="1"/>
            <a:ext cx="12192000" cy="3497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5BE89DA0-DFBC-0F4E-B411-9287CB3FEC6E}"/>
              </a:ext>
            </a:extLst>
          </p:cNvPr>
          <p:cNvSpPr/>
          <p:nvPr userDrawn="1"/>
        </p:nvSpPr>
        <p:spPr>
          <a:xfrm rot="5400000">
            <a:off x="211802" y="6311528"/>
            <a:ext cx="365125" cy="31848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FF9DD-B953-054F-94F6-D03C0F64A429}"/>
              </a:ext>
            </a:extLst>
          </p:cNvPr>
          <p:cNvSpPr txBox="1">
            <a:spLocks/>
          </p:cNvSpPr>
          <p:nvPr userDrawn="1"/>
        </p:nvSpPr>
        <p:spPr>
          <a:xfrm>
            <a:off x="168490" y="6286253"/>
            <a:ext cx="385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1C6203-1876-F548-8829-5C863EF9275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D6A272B-E53F-7451-80E7-351ADD317EDC}"/>
              </a:ext>
            </a:extLst>
          </p:cNvPr>
          <p:cNvSpPr/>
          <p:nvPr userDrawn="1"/>
        </p:nvSpPr>
        <p:spPr>
          <a:xfrm rot="5400000">
            <a:off x="5631180" y="-2133965"/>
            <a:ext cx="929640" cy="12192002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86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C White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4"/>
          <p:cNvSpPr/>
          <p:nvPr userDrawn="1"/>
        </p:nvSpPr>
        <p:spPr>
          <a:xfrm rot="5400000">
            <a:off x="211802" y="6311528"/>
            <a:ext cx="365125" cy="31848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688" y="109728"/>
            <a:ext cx="11492754" cy="46483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  <a:latin typeface="Aktiv Grotesk" panose="020B0504020202020204" pitchFamily="34" charset="0"/>
                <a:ea typeface="Aktiv Grotesk" panose="020B0504020202020204" pitchFamily="34" charset="0"/>
                <a:cs typeface="Aktiv Grotesk" panose="020B0504020202020204" pitchFamily="34" charset="0"/>
              </a:defRPr>
            </a:lvl1pPr>
          </a:lstStyle>
          <a:p>
            <a:r>
              <a:rPr lang="en-US" noProof="1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688" y="1203518"/>
            <a:ext cx="11465859" cy="3946984"/>
          </a:xfrm>
        </p:spPr>
        <p:txBody>
          <a:bodyPr/>
          <a:lstStyle>
            <a:lvl1pPr>
              <a:buClr>
                <a:schemeClr val="accent4"/>
              </a:buClr>
              <a:defRPr>
                <a:solidFill>
                  <a:schemeClr val="accent1"/>
                </a:solidFill>
              </a:defRPr>
            </a:lvl1pPr>
            <a:lvl2pPr>
              <a:buClr>
                <a:schemeClr val="accent4"/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accent4"/>
              </a:buClr>
              <a:defRPr>
                <a:solidFill>
                  <a:schemeClr val="accent1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accent1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890A6E2-A1AC-433E-8AF8-94B33EF3ADF2}"/>
              </a:ext>
            </a:extLst>
          </p:cNvPr>
          <p:cNvSpPr txBox="1">
            <a:spLocks/>
          </p:cNvSpPr>
          <p:nvPr userDrawn="1"/>
        </p:nvSpPr>
        <p:spPr>
          <a:xfrm>
            <a:off x="168490" y="6286253"/>
            <a:ext cx="385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1C6203-1876-F548-8829-5C863EF9275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C46DB8E-D6FC-286A-0C4A-29C3E6593468}"/>
              </a:ext>
            </a:extLst>
          </p:cNvPr>
          <p:cNvGrpSpPr/>
          <p:nvPr userDrawn="1"/>
        </p:nvGrpSpPr>
        <p:grpSpPr>
          <a:xfrm>
            <a:off x="7821583" y="0"/>
            <a:ext cx="4370416" cy="216682"/>
            <a:chOff x="7821583" y="0"/>
            <a:chExt cx="4370416" cy="21668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69E6183-AB8B-EC79-A64F-A7869BFD56FD}"/>
                </a:ext>
              </a:extLst>
            </p:cNvPr>
            <p:cNvGrpSpPr/>
            <p:nvPr userDrawn="1"/>
          </p:nvGrpSpPr>
          <p:grpSpPr>
            <a:xfrm>
              <a:off x="7821583" y="0"/>
              <a:ext cx="1257412" cy="216682"/>
              <a:chOff x="7821583" y="0"/>
              <a:chExt cx="1257412" cy="21668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C89F212-BD8A-D044-CE00-6329562F4E34}"/>
                  </a:ext>
                </a:extLst>
              </p:cNvPr>
              <p:cNvSpPr/>
              <p:nvPr userDrawn="1"/>
            </p:nvSpPr>
            <p:spPr>
              <a:xfrm flipV="1">
                <a:off x="8038265" y="0"/>
                <a:ext cx="1040730" cy="21668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99D92987-CE11-E1F2-BB10-7FB5B06587C1}"/>
                  </a:ext>
                </a:extLst>
              </p:cNvPr>
              <p:cNvSpPr/>
              <p:nvPr userDrawn="1"/>
            </p:nvSpPr>
            <p:spPr>
              <a:xfrm flipV="1">
                <a:off x="7821583" y="0"/>
                <a:ext cx="216682" cy="216682"/>
              </a:xfrm>
              <a:prstGeom prst="triangle">
                <a:avLst>
                  <a:gd name="adj" fmla="val 10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48580B2-CCB9-D707-CB30-68D6F05ABC8C}"/>
                </a:ext>
              </a:extLst>
            </p:cNvPr>
            <p:cNvGrpSpPr/>
            <p:nvPr userDrawn="1"/>
          </p:nvGrpSpPr>
          <p:grpSpPr>
            <a:xfrm>
              <a:off x="8667851" y="0"/>
              <a:ext cx="2161939" cy="216682"/>
              <a:chOff x="8667851" y="0"/>
              <a:chExt cx="2161939" cy="216682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792432D-32C3-FBCD-6F24-5A830E3CA508}"/>
                  </a:ext>
                </a:extLst>
              </p:cNvPr>
              <p:cNvSpPr/>
              <p:nvPr userDrawn="1"/>
            </p:nvSpPr>
            <p:spPr>
              <a:xfrm flipV="1">
                <a:off x="8881174" y="0"/>
                <a:ext cx="1948616" cy="2166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F4036874-57E1-0534-83F0-04CCFDC7EA6F}"/>
                  </a:ext>
                </a:extLst>
              </p:cNvPr>
              <p:cNvSpPr/>
              <p:nvPr userDrawn="1"/>
            </p:nvSpPr>
            <p:spPr>
              <a:xfrm flipV="1">
                <a:off x="8667851" y="0"/>
                <a:ext cx="216682" cy="216682"/>
              </a:xfrm>
              <a:prstGeom prst="triangle">
                <a:avLst>
                  <a:gd name="adj" fmla="val 10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046B810-7378-3742-C35A-0C5F843A5ECD}"/>
                </a:ext>
              </a:extLst>
            </p:cNvPr>
            <p:cNvGrpSpPr/>
            <p:nvPr userDrawn="1"/>
          </p:nvGrpSpPr>
          <p:grpSpPr>
            <a:xfrm>
              <a:off x="10432019" y="0"/>
              <a:ext cx="835469" cy="216682"/>
              <a:chOff x="10432019" y="0"/>
              <a:chExt cx="835469" cy="21668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C0ED0F2-4987-A21C-E15D-73303E163473}"/>
                  </a:ext>
                </a:extLst>
              </p:cNvPr>
              <p:cNvSpPr/>
              <p:nvPr userDrawn="1"/>
            </p:nvSpPr>
            <p:spPr>
              <a:xfrm flipV="1">
                <a:off x="10643916" y="0"/>
                <a:ext cx="623572" cy="21668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866365BF-5DED-4593-0AE0-E230BA3D270B}"/>
                  </a:ext>
                </a:extLst>
              </p:cNvPr>
              <p:cNvSpPr/>
              <p:nvPr userDrawn="1"/>
            </p:nvSpPr>
            <p:spPr>
              <a:xfrm flipV="1">
                <a:off x="10432019" y="0"/>
                <a:ext cx="216682" cy="216682"/>
              </a:xfrm>
              <a:prstGeom prst="triangle">
                <a:avLst>
                  <a:gd name="adj" fmla="val 10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3196CDB-92E9-96EC-947D-5D5A0D45A9CC}"/>
                </a:ext>
              </a:extLst>
            </p:cNvPr>
            <p:cNvGrpSpPr/>
            <p:nvPr userDrawn="1"/>
          </p:nvGrpSpPr>
          <p:grpSpPr>
            <a:xfrm>
              <a:off x="10895351" y="0"/>
              <a:ext cx="1296648" cy="216682"/>
              <a:chOff x="10895351" y="0"/>
              <a:chExt cx="1296648" cy="21668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C119ADF-221D-C55A-AC6D-6B4229C68C61}"/>
                  </a:ext>
                </a:extLst>
              </p:cNvPr>
              <p:cNvSpPr/>
              <p:nvPr userDrawn="1"/>
            </p:nvSpPr>
            <p:spPr>
              <a:xfrm flipV="1">
                <a:off x="11112032" y="0"/>
                <a:ext cx="1079967" cy="216682"/>
              </a:xfrm>
              <a:prstGeom prst="rect">
                <a:avLst/>
              </a:prstGeom>
              <a:solidFill>
                <a:srgbClr val="350B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BF03F558-5168-0C1A-6C53-6109412E7A6A}"/>
                  </a:ext>
                </a:extLst>
              </p:cNvPr>
              <p:cNvSpPr/>
              <p:nvPr userDrawn="1"/>
            </p:nvSpPr>
            <p:spPr>
              <a:xfrm flipV="1">
                <a:off x="10895351" y="0"/>
                <a:ext cx="216682" cy="216682"/>
              </a:xfrm>
              <a:prstGeom prst="triangle">
                <a:avLst>
                  <a:gd name="adj" fmla="val 100000"/>
                </a:avLst>
              </a:prstGeom>
              <a:solidFill>
                <a:srgbClr val="350B3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317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C 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96650A5-7119-476C-BD83-E972587A1D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7688" y="109728"/>
            <a:ext cx="11492754" cy="46483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  <a:latin typeface="Aktiv Grotesk" panose="020B0504020202020204" pitchFamily="34" charset="0"/>
                <a:ea typeface="Aktiv Grotesk" panose="020B0504020202020204" pitchFamily="34" charset="0"/>
                <a:cs typeface="Aktiv Grotesk" panose="020B0504020202020204" pitchFamily="34" charset="0"/>
              </a:defRPr>
            </a:lvl1pPr>
          </a:lstStyle>
          <a:p>
            <a:r>
              <a:rPr lang="en-US" noProof="1"/>
              <a:t>Click to add title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F0A6B54C-8750-264D-A605-81D42C4DB7E0}"/>
              </a:ext>
            </a:extLst>
          </p:cNvPr>
          <p:cNvSpPr/>
          <p:nvPr userDrawn="1"/>
        </p:nvSpPr>
        <p:spPr>
          <a:xfrm rot="5400000">
            <a:off x="211802" y="6311528"/>
            <a:ext cx="365125" cy="31848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7696CA-4FF6-444E-BE1D-39EDB23DD76A}"/>
              </a:ext>
            </a:extLst>
          </p:cNvPr>
          <p:cNvSpPr txBox="1">
            <a:spLocks/>
          </p:cNvSpPr>
          <p:nvPr userDrawn="1"/>
        </p:nvSpPr>
        <p:spPr>
          <a:xfrm>
            <a:off x="168490" y="6286253"/>
            <a:ext cx="385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1C6203-1876-F548-8829-5C863EF9275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7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DC White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DEF17DB-E979-C1A4-49DA-2679C2595A99}"/>
              </a:ext>
            </a:extLst>
          </p:cNvPr>
          <p:cNvGrpSpPr/>
          <p:nvPr userDrawn="1"/>
        </p:nvGrpSpPr>
        <p:grpSpPr>
          <a:xfrm rot="16200000" flipV="1">
            <a:off x="5646678" y="-5641084"/>
            <a:ext cx="898641" cy="12192001"/>
            <a:chOff x="8784893" y="550971"/>
            <a:chExt cx="898641" cy="640080"/>
          </a:xfrm>
          <a:gradFill>
            <a:gsLst>
              <a:gs pos="77000">
                <a:srgbClr val="7A0955"/>
              </a:gs>
              <a:gs pos="20000">
                <a:schemeClr val="accent1"/>
              </a:gs>
              <a:gs pos="100000">
                <a:schemeClr val="accent4"/>
              </a:gs>
            </a:gsLst>
            <a:lin ang="12000000" scaled="0"/>
          </a:gra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119ADF-221D-C55A-AC6D-6B4229C68C61}"/>
                </a:ext>
              </a:extLst>
            </p:cNvPr>
            <p:cNvSpPr/>
            <p:nvPr userDrawn="1"/>
          </p:nvSpPr>
          <p:spPr>
            <a:xfrm>
              <a:off x="9033294" y="550971"/>
              <a:ext cx="650240" cy="64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BF03F558-5168-0C1A-6C53-6109412E7A6A}"/>
                </a:ext>
              </a:extLst>
            </p:cNvPr>
            <p:cNvSpPr/>
            <p:nvPr userDrawn="1"/>
          </p:nvSpPr>
          <p:spPr>
            <a:xfrm>
              <a:off x="8784893" y="550971"/>
              <a:ext cx="248401" cy="640080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" name="Triangle 4"/>
          <p:cNvSpPr/>
          <p:nvPr userDrawn="1"/>
        </p:nvSpPr>
        <p:spPr>
          <a:xfrm rot="5400000">
            <a:off x="211802" y="6311528"/>
            <a:ext cx="365125" cy="31848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688" y="109728"/>
            <a:ext cx="11492754" cy="46483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bg1"/>
                </a:solidFill>
                <a:latin typeface="Aktiv Grotesk" panose="020B0504020202020204" pitchFamily="34" charset="0"/>
                <a:ea typeface="Aktiv Grotesk" panose="020B0504020202020204" pitchFamily="34" charset="0"/>
                <a:cs typeface="Aktiv Grotesk" panose="020B0504020202020204" pitchFamily="34" charset="0"/>
              </a:defRPr>
            </a:lvl1pPr>
          </a:lstStyle>
          <a:p>
            <a:r>
              <a:rPr lang="en-US" noProof="1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688" y="1203518"/>
            <a:ext cx="11465859" cy="3946984"/>
          </a:xfrm>
        </p:spPr>
        <p:txBody>
          <a:bodyPr/>
          <a:lstStyle>
            <a:lvl1pPr>
              <a:buClr>
                <a:schemeClr val="accent4"/>
              </a:buClr>
              <a:defRPr>
                <a:solidFill>
                  <a:schemeClr val="accent1"/>
                </a:solidFill>
              </a:defRPr>
            </a:lvl1pPr>
            <a:lvl2pPr>
              <a:buClr>
                <a:schemeClr val="accent4"/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accent4"/>
              </a:buClr>
              <a:defRPr>
                <a:solidFill>
                  <a:schemeClr val="accent1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accent1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890A6E2-A1AC-433E-8AF8-94B33EF3ADF2}"/>
              </a:ext>
            </a:extLst>
          </p:cNvPr>
          <p:cNvSpPr txBox="1">
            <a:spLocks/>
          </p:cNvSpPr>
          <p:nvPr userDrawn="1"/>
        </p:nvSpPr>
        <p:spPr>
          <a:xfrm>
            <a:off x="168490" y="6286253"/>
            <a:ext cx="385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1C6203-1876-F548-8829-5C863EF9275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46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 preserve="1">
  <p:cSld name="half half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-1"/>
            <a:ext cx="516636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B0E75377-DEBE-6643-82FE-3EC926F553E4}"/>
              </a:ext>
            </a:extLst>
          </p:cNvPr>
          <p:cNvSpPr/>
          <p:nvPr userDrawn="1"/>
        </p:nvSpPr>
        <p:spPr>
          <a:xfrm rot="5400000">
            <a:off x="211802" y="6311528"/>
            <a:ext cx="365125" cy="31848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A1FAB-AF5C-8E49-BA0E-F7E0DA6126D0}"/>
              </a:ext>
            </a:extLst>
          </p:cNvPr>
          <p:cNvSpPr txBox="1">
            <a:spLocks/>
          </p:cNvSpPr>
          <p:nvPr userDrawn="1"/>
        </p:nvSpPr>
        <p:spPr>
          <a:xfrm>
            <a:off x="168490" y="6286253"/>
            <a:ext cx="4465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1C6203-1876-F548-8829-5C863EF9275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F6684D29-4AF9-0F4F-83BC-A77B9A48FFB8}"/>
              </a:ext>
            </a:extLst>
          </p:cNvPr>
          <p:cNvSpPr/>
          <p:nvPr userDrawn="1"/>
        </p:nvSpPr>
        <p:spPr>
          <a:xfrm>
            <a:off x="5166360" y="-1"/>
            <a:ext cx="929640" cy="6857999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16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 preserve="1">
  <p:cSld name="8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7025640" y="2"/>
            <a:ext cx="5166360" cy="6857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2714A9E4-E4F0-6D43-8CB2-A34D5EEF5E85}"/>
              </a:ext>
            </a:extLst>
          </p:cNvPr>
          <p:cNvSpPr/>
          <p:nvPr userDrawn="1"/>
        </p:nvSpPr>
        <p:spPr>
          <a:xfrm rot="5400000">
            <a:off x="211802" y="6311528"/>
            <a:ext cx="365125" cy="31848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6F8D0-58C6-A541-B206-E17B57B287BE}"/>
              </a:ext>
            </a:extLst>
          </p:cNvPr>
          <p:cNvSpPr txBox="1">
            <a:spLocks/>
          </p:cNvSpPr>
          <p:nvPr userDrawn="1"/>
        </p:nvSpPr>
        <p:spPr>
          <a:xfrm>
            <a:off x="168490" y="6286253"/>
            <a:ext cx="385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1C6203-1876-F548-8829-5C863EF9275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6957DC-FDEB-6A6B-A9AB-0482577FA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4807" y="6126480"/>
            <a:ext cx="1828800" cy="586236"/>
          </a:xfrm>
          <a:prstGeom prst="rect">
            <a:avLst/>
          </a:prstGeom>
        </p:spPr>
      </p:pic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4C139BC-88F9-895C-1CC5-676E1FFB1EAF}"/>
              </a:ext>
            </a:extLst>
          </p:cNvPr>
          <p:cNvSpPr/>
          <p:nvPr userDrawn="1"/>
        </p:nvSpPr>
        <p:spPr>
          <a:xfrm rot="10800000" flipV="1">
            <a:off x="6096000" y="1"/>
            <a:ext cx="929640" cy="6857998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58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 preserve="1">
  <p:cSld name="29_Title Slide">
    <p:bg>
      <p:bgPr>
        <a:solidFill>
          <a:srgbClr val="350B38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5"/>
          <p:cNvGrpSpPr/>
          <p:nvPr/>
        </p:nvGrpSpPr>
        <p:grpSpPr>
          <a:xfrm>
            <a:off x="5849442" y="1306287"/>
            <a:ext cx="1076357" cy="1307372"/>
            <a:chOff x="1034739" y="1462665"/>
            <a:chExt cx="1076357" cy="1307372"/>
          </a:xfrm>
        </p:grpSpPr>
        <p:sp>
          <p:nvSpPr>
            <p:cNvPr id="18" name="Google Shape;18;p5"/>
            <p:cNvSpPr/>
            <p:nvPr/>
          </p:nvSpPr>
          <p:spPr>
            <a:xfrm>
              <a:off x="1034739" y="1462665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5"/>
            <p:cNvSpPr/>
            <p:nvPr/>
          </p:nvSpPr>
          <p:spPr>
            <a:xfrm>
              <a:off x="1034739" y="170330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5"/>
            <p:cNvSpPr/>
            <p:nvPr/>
          </p:nvSpPr>
          <p:spPr>
            <a:xfrm>
              <a:off x="1034739" y="195846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5"/>
            <p:cNvSpPr/>
            <p:nvPr/>
          </p:nvSpPr>
          <p:spPr>
            <a:xfrm>
              <a:off x="1034739" y="221361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5"/>
            <p:cNvSpPr/>
            <p:nvPr/>
          </p:nvSpPr>
          <p:spPr>
            <a:xfrm>
              <a:off x="1034739" y="246877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5"/>
            <p:cNvSpPr/>
            <p:nvPr/>
          </p:nvSpPr>
          <p:spPr>
            <a:xfrm>
              <a:off x="1238003" y="1462665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5"/>
            <p:cNvSpPr/>
            <p:nvPr/>
          </p:nvSpPr>
          <p:spPr>
            <a:xfrm>
              <a:off x="1238003" y="170330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5"/>
            <p:cNvSpPr/>
            <p:nvPr/>
          </p:nvSpPr>
          <p:spPr>
            <a:xfrm>
              <a:off x="1238003" y="195846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238003" y="221361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1238003" y="246877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1441268" y="1462665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1441268" y="170330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441268" y="195846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1441268" y="221361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1441268" y="246877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1644532" y="1462665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1644532" y="170330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1644532" y="195846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644532" y="221361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1644532" y="246877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1034739" y="271000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1238003" y="271000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441268" y="271000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1644532" y="271000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1847796" y="1462665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1847796" y="170330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1847796" y="195846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847796" y="221361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847796" y="246877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847796" y="271000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2051060" y="1462665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2051060" y="170330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2051060" y="195846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051060" y="221361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051060" y="246877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2051060" y="271000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C6665BF-6DB6-7F40-A1C3-0C91D6A0BC29}"/>
              </a:ext>
            </a:extLst>
          </p:cNvPr>
          <p:cNvSpPr/>
          <p:nvPr userDrawn="1"/>
        </p:nvSpPr>
        <p:spPr>
          <a:xfrm>
            <a:off x="9710442" y="6019800"/>
            <a:ext cx="2429171" cy="838200"/>
          </a:xfrm>
          <a:prstGeom prst="rect">
            <a:avLst/>
          </a:prstGeom>
          <a:solidFill>
            <a:srgbClr val="350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9714D178-5697-BE4C-B44C-A91166AC657B}"/>
              </a:ext>
            </a:extLst>
          </p:cNvPr>
          <p:cNvSpPr/>
          <p:nvPr userDrawn="1"/>
        </p:nvSpPr>
        <p:spPr>
          <a:xfrm rot="5400000">
            <a:off x="211802" y="6311528"/>
            <a:ext cx="365125" cy="31848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lide Number Placeholder 5">
            <a:extLst>
              <a:ext uri="{FF2B5EF4-FFF2-40B4-BE49-F238E27FC236}">
                <a16:creationId xmlns:a16="http://schemas.microsoft.com/office/drawing/2014/main" id="{59EAD4AF-82CA-C64F-ACE1-B6E9EB5786FC}"/>
              </a:ext>
            </a:extLst>
          </p:cNvPr>
          <p:cNvSpPr txBox="1">
            <a:spLocks/>
          </p:cNvSpPr>
          <p:nvPr userDrawn="1"/>
        </p:nvSpPr>
        <p:spPr>
          <a:xfrm>
            <a:off x="168490" y="6286253"/>
            <a:ext cx="4465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1C6203-1876-F548-8829-5C863EF9275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7B7F7-9741-B2EE-03AC-BBDD2D0638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4807" y="6126480"/>
            <a:ext cx="1828800" cy="58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4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itle Slide" preserve="1">
  <p:cSld name="28_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B70257C-A372-157E-A6E0-37041403E9B6}"/>
              </a:ext>
            </a:extLst>
          </p:cNvPr>
          <p:cNvGrpSpPr/>
          <p:nvPr userDrawn="1"/>
        </p:nvGrpSpPr>
        <p:grpSpPr>
          <a:xfrm>
            <a:off x="8386354" y="-1"/>
            <a:ext cx="3805646" cy="6858001"/>
            <a:chOff x="8386354" y="-1"/>
            <a:chExt cx="3805646" cy="6858001"/>
          </a:xfrm>
          <a:gradFill>
            <a:gsLst>
              <a:gs pos="77000">
                <a:srgbClr val="7A0955"/>
              </a:gs>
              <a:gs pos="20000">
                <a:schemeClr val="accent1"/>
              </a:gs>
              <a:gs pos="100000">
                <a:schemeClr val="accent4"/>
              </a:gs>
            </a:gsLst>
            <a:lin ang="3600000" scaled="0"/>
          </a:gradFill>
        </p:grpSpPr>
        <p:sp>
          <p:nvSpPr>
            <p:cNvPr id="55" name="Google Shape;55;p6"/>
            <p:cNvSpPr/>
            <p:nvPr/>
          </p:nvSpPr>
          <p:spPr>
            <a:xfrm>
              <a:off x="9315994" y="0"/>
              <a:ext cx="2876006" cy="6858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C30CD520-4722-B328-9070-6E6CB518C48E}"/>
                </a:ext>
              </a:extLst>
            </p:cNvPr>
            <p:cNvSpPr/>
            <p:nvPr userDrawn="1"/>
          </p:nvSpPr>
          <p:spPr>
            <a:xfrm rot="10800000">
              <a:off x="8386354" y="-1"/>
              <a:ext cx="929640" cy="6857998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6" name="Google Shape;56;p6"/>
          <p:cNvGrpSpPr/>
          <p:nvPr/>
        </p:nvGrpSpPr>
        <p:grpSpPr>
          <a:xfrm>
            <a:off x="10317055" y="1185465"/>
            <a:ext cx="1076357" cy="1307372"/>
            <a:chOff x="1034739" y="1462665"/>
            <a:chExt cx="1076357" cy="1307372"/>
          </a:xfrm>
        </p:grpSpPr>
        <p:sp>
          <p:nvSpPr>
            <p:cNvPr id="57" name="Google Shape;57;p6"/>
            <p:cNvSpPr/>
            <p:nvPr/>
          </p:nvSpPr>
          <p:spPr>
            <a:xfrm>
              <a:off x="1034739" y="1462665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1034739" y="170330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1034739" y="195846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034739" y="221361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1034739" y="246877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38003" y="1462665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1238003" y="170330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238003" y="195846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1238003" y="221361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1238003" y="246877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1441268" y="1462665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441268" y="170330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1441268" y="195846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1441268" y="221361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1441268" y="246877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1644532" y="1462665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1644532" y="170330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644532" y="195846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1644532" y="221361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1644532" y="246877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1034739" y="271000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1238003" y="271000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1441268" y="271000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1644532" y="271000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1847796" y="1462665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1847796" y="170330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1847796" y="195846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1847796" y="221361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1847796" y="246877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1847796" y="271000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2051060" y="1462665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2051060" y="170330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2051060" y="195846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2051060" y="221361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2051060" y="246877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2051060" y="271000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Triangle 41">
            <a:extLst>
              <a:ext uri="{FF2B5EF4-FFF2-40B4-BE49-F238E27FC236}">
                <a16:creationId xmlns:a16="http://schemas.microsoft.com/office/drawing/2014/main" id="{0AC2A80D-7097-7246-9C5E-6A1579ADA472}"/>
              </a:ext>
            </a:extLst>
          </p:cNvPr>
          <p:cNvSpPr/>
          <p:nvPr userDrawn="1"/>
        </p:nvSpPr>
        <p:spPr>
          <a:xfrm rot="5400000">
            <a:off x="211802" y="6311528"/>
            <a:ext cx="365125" cy="31848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F4282B8B-3380-DE46-BC87-6D80A36EA1EC}"/>
              </a:ext>
            </a:extLst>
          </p:cNvPr>
          <p:cNvSpPr txBox="1">
            <a:spLocks/>
          </p:cNvSpPr>
          <p:nvPr userDrawn="1"/>
        </p:nvSpPr>
        <p:spPr>
          <a:xfrm>
            <a:off x="168490" y="6286253"/>
            <a:ext cx="385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1C6203-1876-F548-8829-5C863EF9275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01E83-F7AF-C639-3BB8-61D6DEA329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4807" y="6126480"/>
            <a:ext cx="1828800" cy="58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0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 preserve="1">
  <p:cSld name="30_Title Slid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7D6CBD5-1CD8-982B-12C1-0839468A9DE5}"/>
              </a:ext>
            </a:extLst>
          </p:cNvPr>
          <p:cNvGrpSpPr/>
          <p:nvPr userDrawn="1"/>
        </p:nvGrpSpPr>
        <p:grpSpPr>
          <a:xfrm>
            <a:off x="0" y="0"/>
            <a:ext cx="3592286" cy="6844935"/>
            <a:chOff x="0" y="0"/>
            <a:chExt cx="3592286" cy="6844935"/>
          </a:xfrm>
          <a:gradFill>
            <a:gsLst>
              <a:gs pos="77000">
                <a:srgbClr val="7A0955"/>
              </a:gs>
              <a:gs pos="20000">
                <a:schemeClr val="accent1"/>
              </a:gs>
              <a:gs pos="100000">
                <a:schemeClr val="accent4"/>
              </a:gs>
            </a:gsLst>
            <a:lin ang="3600000" scaled="0"/>
          </a:gradFill>
        </p:grpSpPr>
        <p:sp>
          <p:nvSpPr>
            <p:cNvPr id="94" name="Google Shape;94;p7"/>
            <p:cNvSpPr/>
            <p:nvPr/>
          </p:nvSpPr>
          <p:spPr>
            <a:xfrm>
              <a:off x="0" y="1"/>
              <a:ext cx="2662646" cy="68449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B1289324-CC3D-31B9-BB74-74BA6834C802}"/>
                </a:ext>
              </a:extLst>
            </p:cNvPr>
            <p:cNvSpPr/>
            <p:nvPr userDrawn="1"/>
          </p:nvSpPr>
          <p:spPr>
            <a:xfrm flipV="1">
              <a:off x="2662646" y="0"/>
              <a:ext cx="929640" cy="6844934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965531" y="5027875"/>
            <a:ext cx="1076357" cy="1307372"/>
            <a:chOff x="1034739" y="1462665"/>
            <a:chExt cx="1076357" cy="1307372"/>
          </a:xfrm>
        </p:grpSpPr>
        <p:sp>
          <p:nvSpPr>
            <p:cNvPr id="96" name="Google Shape;96;p7"/>
            <p:cNvSpPr/>
            <p:nvPr/>
          </p:nvSpPr>
          <p:spPr>
            <a:xfrm>
              <a:off x="1034739" y="1462665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1034739" y="170330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1034739" y="195846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1034739" y="221361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1034739" y="246877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1238003" y="1462665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1238003" y="170330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1238003" y="195846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1238003" y="221361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1238003" y="246877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1441268" y="1462665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1441268" y="170330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1441268" y="195846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1441268" y="221361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1441268" y="246877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1644532" y="1462665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1644532" y="170330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1644532" y="195846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644532" y="221361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644532" y="246877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034739" y="271000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238003" y="271000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1441268" y="271000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644532" y="271000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1847796" y="1462665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1847796" y="170330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1847796" y="195846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1847796" y="221361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1847796" y="246877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1847796" y="271000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2051060" y="1462665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2051060" y="170330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051060" y="195846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2051060" y="2213616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051060" y="246877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051060" y="2710001"/>
              <a:ext cx="60036" cy="6003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Triangle 41">
            <a:extLst>
              <a:ext uri="{FF2B5EF4-FFF2-40B4-BE49-F238E27FC236}">
                <a16:creationId xmlns:a16="http://schemas.microsoft.com/office/drawing/2014/main" id="{3F5F4E88-02B6-7B4E-AD0E-CB6B77D0FB5B}"/>
              </a:ext>
            </a:extLst>
          </p:cNvPr>
          <p:cNvSpPr/>
          <p:nvPr userDrawn="1"/>
        </p:nvSpPr>
        <p:spPr>
          <a:xfrm rot="5400000">
            <a:off x="211802" y="6311528"/>
            <a:ext cx="365125" cy="31848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4C656645-B16A-B04A-875F-7AF8CCC521C0}"/>
              </a:ext>
            </a:extLst>
          </p:cNvPr>
          <p:cNvSpPr txBox="1">
            <a:spLocks/>
          </p:cNvSpPr>
          <p:nvPr userDrawn="1"/>
        </p:nvSpPr>
        <p:spPr>
          <a:xfrm>
            <a:off x="168490" y="6286253"/>
            <a:ext cx="4465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1C6203-1876-F548-8829-5C863EF9275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4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800" y="882291"/>
            <a:ext cx="11465859" cy="3793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2FEBA-7C38-B9F1-2C2A-ACA0E9AACE9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178141" y="6126480"/>
            <a:ext cx="1828800" cy="58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DIN-Bold" charset="0"/>
          <a:ea typeface="DIN-Bold" charset="0"/>
          <a:cs typeface="DIN-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Font typeface="Arial"/>
        <a:buChar char="•"/>
        <a:defRPr sz="1800" b="0" i="0" kern="1200">
          <a:solidFill>
            <a:schemeClr val="accent1"/>
          </a:solidFill>
          <a:latin typeface="+mn-lt"/>
          <a:ea typeface="DIN-Regular" charset="0"/>
          <a:cs typeface="DIN-Regular" charset="0"/>
        </a:defRPr>
      </a:lvl1pPr>
      <a:lvl2pPr marL="538163" indent="-271463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/>
        <a:buChar char="•"/>
        <a:defRPr sz="1600" b="0" i="0" kern="1200">
          <a:solidFill>
            <a:schemeClr val="accent1"/>
          </a:solidFill>
          <a:latin typeface="+mn-lt"/>
          <a:ea typeface="Arial" charset="0"/>
          <a:cs typeface="Arial" charset="0"/>
        </a:defRPr>
      </a:lvl2pPr>
      <a:lvl3pPr marL="896938" indent="-271463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/>
        <a:buChar char="•"/>
        <a:defRPr sz="1400" b="0" i="0" kern="1200">
          <a:solidFill>
            <a:schemeClr val="accent1"/>
          </a:solidFill>
          <a:latin typeface="+mn-lt"/>
          <a:ea typeface="Arial" charset="0"/>
          <a:cs typeface="Arial" charset="0"/>
        </a:defRPr>
      </a:lvl3pPr>
      <a:lvl4pPr marL="1255713" indent="-271463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/>
        <a:buChar char="•"/>
        <a:defRPr sz="1400" b="0" i="0" kern="1200">
          <a:solidFill>
            <a:schemeClr val="accent1"/>
          </a:solidFill>
          <a:latin typeface="+mn-lt"/>
          <a:ea typeface="Arial" charset="0"/>
          <a:cs typeface="Arial" charset="0"/>
        </a:defRPr>
      </a:lvl4pPr>
      <a:lvl5pPr marL="1614488" indent="-271463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/>
        <a:buChar char="•"/>
        <a:defRPr sz="1400" b="0" i="0" kern="1200">
          <a:solidFill>
            <a:schemeClr val="accent1"/>
          </a:solidFill>
          <a:latin typeface="+mn-lt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CC917B3-0924-17B4-84F3-7E8829933FCB}"/>
              </a:ext>
            </a:extLst>
          </p:cNvPr>
          <p:cNvSpPr/>
          <p:nvPr/>
        </p:nvSpPr>
        <p:spPr>
          <a:xfrm>
            <a:off x="1602637" y="1885667"/>
            <a:ext cx="8976758" cy="1143476"/>
          </a:xfrm>
          <a:prstGeom prst="rect">
            <a:avLst/>
          </a:prstGeom>
          <a:gradFill>
            <a:gsLst>
              <a:gs pos="66000">
                <a:srgbClr val="665BC4"/>
              </a:gs>
              <a:gs pos="33000">
                <a:srgbClr val="372F81"/>
              </a:gs>
              <a:gs pos="0">
                <a:srgbClr val="221D50"/>
              </a:gs>
              <a:gs pos="97000">
                <a:srgbClr val="B2ADE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A22C7C-F0FA-FCB1-A219-8D279A704B7E}"/>
              </a:ext>
            </a:extLst>
          </p:cNvPr>
          <p:cNvSpPr txBox="1">
            <a:spLocks/>
          </p:cNvSpPr>
          <p:nvPr/>
        </p:nvSpPr>
        <p:spPr>
          <a:xfrm>
            <a:off x="234126" y="150040"/>
            <a:ext cx="11492754" cy="46483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accent1"/>
                </a:solidFill>
                <a:latin typeface="Aktiv Grotesk" panose="020B0504020202020204" pitchFamily="34" charset="0"/>
                <a:ea typeface="Aktiv Grotesk" panose="020B0504020202020204" pitchFamily="34" charset="0"/>
                <a:cs typeface="Aktiv Grotesk" panose="020B0504020202020204" pitchFamily="34" charset="0"/>
              </a:defRPr>
            </a:lvl1pPr>
          </a:lstStyle>
          <a:p>
            <a:r>
              <a:rPr lang="en-GB">
                <a:latin typeface="Aktiv Grotesk"/>
              </a:rPr>
              <a:t>Managed Services – </a:t>
            </a:r>
            <a:r>
              <a:rPr lang="en-GB">
                <a:solidFill>
                  <a:schemeClr val="accent4"/>
                </a:solidFill>
                <a:latin typeface="Aktiv Grotesk"/>
              </a:rPr>
              <a:t>Automated Reporting Development</a:t>
            </a:r>
            <a:endParaRPr lang="en-GB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F43E94-63CC-F707-C27C-717467B95672}"/>
              </a:ext>
            </a:extLst>
          </p:cNvPr>
          <p:cNvSpPr txBox="1"/>
          <p:nvPr/>
        </p:nvSpPr>
        <p:spPr>
          <a:xfrm>
            <a:off x="227562" y="3193779"/>
            <a:ext cx="27635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>
                <a:solidFill>
                  <a:schemeClr val="accent2">
                    <a:lumMod val="50000"/>
                  </a:schemeClr>
                </a:solidFill>
              </a:rPr>
              <a:t>This process is completely manual</a:t>
            </a:r>
          </a:p>
          <a:p>
            <a:endParaRPr lang="en-GB" sz="10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1000">
                <a:solidFill>
                  <a:schemeClr val="accent2">
                    <a:lumMod val="50000"/>
                  </a:schemeClr>
                </a:solidFill>
              </a:rPr>
              <a:t>The MS team take a Karbon extract, convert to excel format, manually process stats via repetitive excel functions, manually configure PPT visuals, for monthly reports to the client.</a:t>
            </a:r>
          </a:p>
          <a:p>
            <a:endParaRPr lang="en-GB" sz="10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1000" b="1">
                <a:solidFill>
                  <a:schemeClr val="accent2">
                    <a:lumMod val="50000"/>
                  </a:schemeClr>
                </a:solidFill>
              </a:rPr>
              <a:t>Challenges &amp; Benefits: </a:t>
            </a:r>
          </a:p>
          <a:p>
            <a:endParaRPr lang="en-GB" sz="1000">
              <a:solidFill>
                <a:schemeClr val="accent2">
                  <a:lumMod val="50000"/>
                </a:schemeClr>
              </a:solidFill>
            </a:endParaRPr>
          </a:p>
          <a:p>
            <a:pPr marL="171450" indent="-1714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1000">
                <a:solidFill>
                  <a:schemeClr val="accent2">
                    <a:lumMod val="50000"/>
                  </a:schemeClr>
                </a:solidFill>
              </a:rPr>
              <a:t>High time dependency monthly for a key resource </a:t>
            </a:r>
            <a:r>
              <a:rPr lang="en-GB" sz="1000" i="1">
                <a:solidFill>
                  <a:schemeClr val="accent2">
                    <a:lumMod val="50000"/>
                  </a:schemeClr>
                </a:solidFill>
              </a:rPr>
              <a:t>(8 hours for all TW reports)</a:t>
            </a:r>
          </a:p>
          <a:p>
            <a:pPr marL="171450" indent="-1714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1000">
                <a:solidFill>
                  <a:schemeClr val="accent2">
                    <a:lumMod val="50000"/>
                  </a:schemeClr>
                </a:solidFill>
              </a:rPr>
              <a:t>Client can only see the report once a month, when presented </a:t>
            </a:r>
          </a:p>
          <a:p>
            <a:pPr marL="171450" indent="-1714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1000">
                <a:solidFill>
                  <a:schemeClr val="accent2">
                    <a:lumMod val="50000"/>
                  </a:schemeClr>
                </a:solidFill>
              </a:rPr>
              <a:t>Client does not have access to the background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36E1023-B9C7-3008-CF00-C2CF2753304B}"/>
              </a:ext>
            </a:extLst>
          </p:cNvPr>
          <p:cNvSpPr/>
          <p:nvPr/>
        </p:nvSpPr>
        <p:spPr>
          <a:xfrm>
            <a:off x="1034667" y="1885668"/>
            <a:ext cx="1143476" cy="1143477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1A5039-2746-CD53-5AA4-E78CB048F0F8}"/>
              </a:ext>
            </a:extLst>
          </p:cNvPr>
          <p:cNvSpPr txBox="1"/>
          <p:nvPr/>
        </p:nvSpPr>
        <p:spPr>
          <a:xfrm>
            <a:off x="544729" y="1300088"/>
            <a:ext cx="211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solidFill>
                  <a:schemeClr val="accent2">
                    <a:lumMod val="50000"/>
                  </a:schemeClr>
                </a:solidFill>
              </a:rPr>
              <a:t>Current Manual Reporting 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DD46F9-50D5-6D63-B9A5-6901FDA81F64}"/>
              </a:ext>
            </a:extLst>
          </p:cNvPr>
          <p:cNvSpPr txBox="1"/>
          <p:nvPr/>
        </p:nvSpPr>
        <p:spPr>
          <a:xfrm>
            <a:off x="3218672" y="3220586"/>
            <a:ext cx="2763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>
                <a:solidFill>
                  <a:schemeClr val="accent2">
                    <a:lumMod val="50000"/>
                  </a:schemeClr>
                </a:solidFill>
              </a:rPr>
              <a:t>Reporting is automatic, but requires running manually</a:t>
            </a:r>
          </a:p>
          <a:p>
            <a:endParaRPr lang="en-GB" sz="1000" b="1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1000">
                <a:solidFill>
                  <a:schemeClr val="accent2">
                    <a:lumMod val="50000"/>
                  </a:schemeClr>
                </a:solidFill>
              </a:rPr>
              <a:t>Using Python, we automatically connect to Karbon, output excel files of required statistics and present these statistics using Power BI in the form of a dashboard.</a:t>
            </a:r>
          </a:p>
          <a:p>
            <a:endParaRPr lang="en-GB" sz="10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1000" b="1">
                <a:solidFill>
                  <a:schemeClr val="accent2">
                    <a:lumMod val="50000"/>
                  </a:schemeClr>
                </a:solidFill>
              </a:rPr>
              <a:t>Challenges &amp; Benefits: </a:t>
            </a:r>
          </a:p>
          <a:p>
            <a:endParaRPr lang="en-GB" sz="1000">
              <a:solidFill>
                <a:schemeClr val="accent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1000">
                <a:solidFill>
                  <a:schemeClr val="accent2">
                    <a:lumMod val="50000"/>
                  </a:schemeClr>
                </a:solidFill>
              </a:rPr>
              <a:t>Reduced time dependency, with process being completely automatic </a:t>
            </a:r>
            <a:r>
              <a:rPr lang="en-GB" sz="1000" i="1">
                <a:solidFill>
                  <a:schemeClr val="accent2">
                    <a:lumMod val="50000"/>
                  </a:schemeClr>
                </a:solidFill>
              </a:rPr>
              <a:t>(20 minutes)</a:t>
            </a:r>
            <a:endParaRPr lang="en-GB" sz="1000">
              <a:solidFill>
                <a:schemeClr val="accent2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1000">
                <a:solidFill>
                  <a:schemeClr val="accent2">
                    <a:lumMod val="50000"/>
                  </a:schemeClr>
                </a:solidFill>
              </a:rPr>
              <a:t>Can be run at any time, generating up-to-date report statistics</a:t>
            </a:r>
          </a:p>
          <a:p>
            <a:pPr marL="171450" indent="-1714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1000">
                <a:solidFill>
                  <a:schemeClr val="accent2">
                    <a:lumMod val="50000"/>
                  </a:schemeClr>
                </a:solidFill>
              </a:rPr>
              <a:t>Generates background data, but in raw excel format</a:t>
            </a:r>
          </a:p>
          <a:p>
            <a:pPr marL="171450" indent="-1714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1000">
                <a:solidFill>
                  <a:schemeClr val="accent2">
                    <a:lumMod val="50000"/>
                  </a:schemeClr>
                </a:solidFill>
              </a:rPr>
              <a:t>Power BI dashboard must be configured from excel format manually</a:t>
            </a:r>
            <a:endParaRPr lang="en-GB" sz="1000">
              <a:solidFill>
                <a:srgbClr val="00B05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3A19C2-4972-1808-76F9-7102EC1BC0FC}"/>
              </a:ext>
            </a:extLst>
          </p:cNvPr>
          <p:cNvSpPr/>
          <p:nvPr/>
        </p:nvSpPr>
        <p:spPr>
          <a:xfrm>
            <a:off x="4037924" y="1885668"/>
            <a:ext cx="1143476" cy="1143477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F38E04-D8ED-66C6-7CC4-1B4342EBC5D0}"/>
              </a:ext>
            </a:extLst>
          </p:cNvPr>
          <p:cNvSpPr txBox="1"/>
          <p:nvPr/>
        </p:nvSpPr>
        <p:spPr>
          <a:xfrm>
            <a:off x="3542539" y="1300088"/>
            <a:ext cx="211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solidFill>
                  <a:srgbClr val="372F81"/>
                </a:solidFill>
              </a:rPr>
              <a:t>Automated Reporting POC Capabilities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E01619-A3A6-90A0-8BD0-0621BE0CCCD2}"/>
              </a:ext>
            </a:extLst>
          </p:cNvPr>
          <p:cNvGrpSpPr/>
          <p:nvPr/>
        </p:nvGrpSpPr>
        <p:grpSpPr>
          <a:xfrm>
            <a:off x="6209782" y="1300088"/>
            <a:ext cx="2763547" cy="4909897"/>
            <a:chOff x="8072929" y="1010152"/>
            <a:chExt cx="3491363" cy="620298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E3AED6-C468-144B-25EF-127D47CCCC8D}"/>
                </a:ext>
              </a:extLst>
            </p:cNvPr>
            <p:cNvSpPr txBox="1"/>
            <p:nvPr/>
          </p:nvSpPr>
          <p:spPr>
            <a:xfrm>
              <a:off x="8072929" y="3402567"/>
              <a:ext cx="3491363" cy="3810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>
                  <a:solidFill>
                    <a:schemeClr val="accent2">
                      <a:lumMod val="50000"/>
                    </a:schemeClr>
                  </a:solidFill>
                </a:rPr>
                <a:t>Automatic reporting, with update pipeline to keep statistics up-to-date</a:t>
              </a:r>
            </a:p>
            <a:p>
              <a:endParaRPr lang="en-GB" sz="10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GB" sz="1000">
                  <a:solidFill>
                    <a:schemeClr val="accent2">
                      <a:lumMod val="50000"/>
                    </a:schemeClr>
                  </a:solidFill>
                </a:rPr>
                <a:t>To take this from a PoC to a prototype, we need to introduce historical testing and refine requirements for the end-product.</a:t>
              </a:r>
            </a:p>
            <a:p>
              <a:endParaRPr lang="en-GB" sz="10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GB" sz="1000" b="1">
                  <a:solidFill>
                    <a:schemeClr val="accent2">
                      <a:lumMod val="50000"/>
                    </a:schemeClr>
                  </a:solidFill>
                </a:rPr>
                <a:t>Challenges &amp; Benefits:</a:t>
              </a:r>
            </a:p>
            <a:p>
              <a:endParaRPr lang="en-GB" sz="1000">
                <a:solidFill>
                  <a:schemeClr val="accent2">
                    <a:lumMod val="50000"/>
                  </a:schemeClr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GB" sz="1000">
                  <a:solidFill>
                    <a:schemeClr val="accent2">
                      <a:lumMod val="50000"/>
                    </a:schemeClr>
                  </a:solidFill>
                </a:rPr>
                <a:t>Historical testing ensures statistics are accurate and efficiently computed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GB" sz="1000">
                  <a:solidFill>
                    <a:schemeClr val="accent2">
                      <a:lumMod val="50000"/>
                    </a:schemeClr>
                  </a:solidFill>
                </a:rPr>
                <a:t>Update pipeline allows report to be periodically updated with small time dependency </a:t>
              </a:r>
              <a:r>
                <a:rPr lang="en-GB" sz="1000" i="1">
                  <a:solidFill>
                    <a:schemeClr val="accent2">
                      <a:lumMod val="50000"/>
                    </a:schemeClr>
                  </a:solidFill>
                </a:rPr>
                <a:t>(2 minutes)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GB" sz="1000">
                  <a:solidFill>
                    <a:schemeClr val="accent2">
                      <a:lumMod val="50000"/>
                    </a:schemeClr>
                  </a:solidFill>
                </a:rPr>
                <a:t>Case updates automatically adjust the dashboard accordingly</a:t>
              </a:r>
            </a:p>
            <a:p>
              <a:pPr marL="171450" indent="-171450">
                <a:buBlip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</a:buBlip>
              </a:pPr>
              <a:r>
                <a:rPr lang="en-GB" sz="1000">
                  <a:solidFill>
                    <a:schemeClr val="accent2">
                      <a:lumMod val="50000"/>
                    </a:schemeClr>
                  </a:solidFill>
                </a:rPr>
                <a:t>Dashboard and background data not yet accessible by client.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GB" sz="10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758F30-A862-77D0-390A-FE7B76147C4E}"/>
                </a:ext>
              </a:extLst>
            </p:cNvPr>
            <p:cNvGrpSpPr/>
            <p:nvPr/>
          </p:nvGrpSpPr>
          <p:grpSpPr>
            <a:xfrm>
              <a:off x="8475740" y="1010152"/>
              <a:ext cx="2673043" cy="2184424"/>
              <a:chOff x="7894261" y="1010152"/>
              <a:chExt cx="2673043" cy="2184424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9C36525-36C7-0A76-56D1-567DBBA666CA}"/>
                  </a:ext>
                </a:extLst>
              </p:cNvPr>
              <p:cNvSpPr/>
              <p:nvPr/>
            </p:nvSpPr>
            <p:spPr>
              <a:xfrm>
                <a:off x="8520641" y="1749951"/>
                <a:ext cx="1444625" cy="1444625"/>
              </a:xfrm>
              <a:prstGeom prst="ellipse">
                <a:avLst/>
              </a:prstGeom>
              <a:solidFill>
                <a:schemeClr val="accent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16C415-71C1-2BBB-F079-9606B8769309}"/>
                  </a:ext>
                </a:extLst>
              </p:cNvPr>
              <p:cNvSpPr txBox="1"/>
              <p:nvPr/>
            </p:nvSpPr>
            <p:spPr>
              <a:xfrm>
                <a:off x="7894261" y="1010152"/>
                <a:ext cx="2673043" cy="583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>
                    <a:solidFill>
                      <a:srgbClr val="665BC4"/>
                    </a:solidFill>
                  </a:rPr>
                  <a:t>Requirements for Prototype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31E25B-30A7-D6C0-B360-6BC860E1DEA5}"/>
              </a:ext>
            </a:extLst>
          </p:cNvPr>
          <p:cNvGrpSpPr/>
          <p:nvPr/>
        </p:nvGrpSpPr>
        <p:grpSpPr>
          <a:xfrm>
            <a:off x="9200891" y="1300088"/>
            <a:ext cx="2763547" cy="5063786"/>
            <a:chOff x="8072929" y="1010152"/>
            <a:chExt cx="3491363" cy="639740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8B244BE-7C13-8F31-5D3B-4E5D35FCBD94}"/>
                </a:ext>
              </a:extLst>
            </p:cNvPr>
            <p:cNvSpPr txBox="1"/>
            <p:nvPr/>
          </p:nvSpPr>
          <p:spPr>
            <a:xfrm>
              <a:off x="8072929" y="3402568"/>
              <a:ext cx="3491363" cy="4004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>
                  <a:solidFill>
                    <a:schemeClr val="accent2">
                      <a:lumMod val="50000"/>
                    </a:schemeClr>
                  </a:solidFill>
                </a:rPr>
                <a:t>Live, hosted Power BI Dashboard directly accessible by clients, with automated data workflows to-from Karbon</a:t>
              </a:r>
            </a:p>
            <a:p>
              <a:endParaRPr lang="en-GB" sz="10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GB" sz="1000">
                  <a:solidFill>
                    <a:schemeClr val="accent2">
                      <a:lumMod val="50000"/>
                    </a:schemeClr>
                  </a:solidFill>
                </a:rPr>
                <a:t>As a final product, we would like the dashboard to be continuously accessible for the client with up-to-date information, and reflective of a client’s bespoke requirements. </a:t>
              </a:r>
            </a:p>
            <a:p>
              <a:endParaRPr lang="en-GB" sz="10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GB" sz="1000" b="1">
                  <a:solidFill>
                    <a:schemeClr val="accent2">
                      <a:lumMod val="50000"/>
                    </a:schemeClr>
                  </a:solidFill>
                </a:rPr>
                <a:t>Challenges &amp; Benefits: </a:t>
              </a:r>
            </a:p>
            <a:p>
              <a:endParaRPr lang="en-GB" sz="1000">
                <a:solidFill>
                  <a:schemeClr val="accent2">
                    <a:lumMod val="50000"/>
                  </a:schemeClr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GB" sz="1000">
                  <a:solidFill>
                    <a:schemeClr val="accent2">
                      <a:lumMod val="50000"/>
                    </a:schemeClr>
                  </a:solidFill>
                </a:rPr>
                <a:t>Client can pick from a dropdown their desired report statistics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GB" sz="1000">
                  <a:solidFill>
                    <a:schemeClr val="accent2">
                      <a:lumMod val="50000"/>
                    </a:schemeClr>
                  </a:solidFill>
                </a:rPr>
                <a:t>Professional, comprehensive, interactive Power BI dashboard with a domain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GB" sz="1000">
                  <a:solidFill>
                    <a:schemeClr val="accent2">
                      <a:lumMod val="50000"/>
                    </a:schemeClr>
                  </a:solidFill>
                </a:rPr>
                <a:t>Provide the client access to raw case details where appropriate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GB" sz="1000">
                  <a:solidFill>
                    <a:schemeClr val="accent2">
                      <a:lumMod val="50000"/>
                    </a:schemeClr>
                  </a:solidFill>
                </a:rPr>
                <a:t>MS Reporting to clients is completely automated (excl. non-Karbon insights)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endParaRPr lang="en-GB" sz="1000">
                <a:solidFill>
                  <a:srgbClr val="00B050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E2304D3-BC9A-94B6-05CF-297214973145}"/>
                </a:ext>
              </a:extLst>
            </p:cNvPr>
            <p:cNvGrpSpPr/>
            <p:nvPr/>
          </p:nvGrpSpPr>
          <p:grpSpPr>
            <a:xfrm>
              <a:off x="8475740" y="1010152"/>
              <a:ext cx="2673043" cy="2184424"/>
              <a:chOff x="7894261" y="1010152"/>
              <a:chExt cx="2673043" cy="2184424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1B2586C-21C8-FF58-ED1A-525241615546}"/>
                  </a:ext>
                </a:extLst>
              </p:cNvPr>
              <p:cNvSpPr/>
              <p:nvPr/>
            </p:nvSpPr>
            <p:spPr>
              <a:xfrm>
                <a:off x="8520641" y="1749951"/>
                <a:ext cx="1444625" cy="1444625"/>
              </a:xfrm>
              <a:prstGeom prst="ellipse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B2F83CA-6E16-8108-47CB-9432B1C67D0B}"/>
                  </a:ext>
                </a:extLst>
              </p:cNvPr>
              <p:cNvSpPr txBox="1"/>
              <p:nvPr/>
            </p:nvSpPr>
            <p:spPr>
              <a:xfrm>
                <a:off x="7894261" y="1010152"/>
                <a:ext cx="2673043" cy="583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>
                    <a:solidFill>
                      <a:srgbClr val="B2ADE1"/>
                    </a:solidFill>
                  </a:rPr>
                  <a:t>Prototype &amp; Product Dashboard for Client</a:t>
                </a:r>
              </a:p>
            </p:txBody>
          </p:sp>
        </p:grpSp>
      </p:grpSp>
      <p:pic>
        <p:nvPicPr>
          <p:cNvPr id="4" name="Graphic 3" descr="Gears outline">
            <a:extLst>
              <a:ext uri="{FF2B5EF4-FFF2-40B4-BE49-F238E27FC236}">
                <a16:creationId xmlns:a16="http://schemas.microsoft.com/office/drawing/2014/main" id="{8ADEF445-B88A-B6E1-93AA-D60A06D90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4365" y="1973411"/>
            <a:ext cx="914400" cy="914400"/>
          </a:xfrm>
          <a:prstGeom prst="rect">
            <a:avLst/>
          </a:prstGeom>
        </p:spPr>
      </p:pic>
      <p:pic>
        <p:nvPicPr>
          <p:cNvPr id="9" name="Graphic 8" descr="List outline">
            <a:extLst>
              <a:ext uri="{FF2B5EF4-FFF2-40B4-BE49-F238E27FC236}">
                <a16:creationId xmlns:a16="http://schemas.microsoft.com/office/drawing/2014/main" id="{C867FDE2-6D80-9DA2-7E53-5D1CDAB150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4550" y="2000204"/>
            <a:ext cx="914400" cy="914400"/>
          </a:xfrm>
          <a:prstGeom prst="rect">
            <a:avLst/>
          </a:prstGeom>
        </p:spPr>
      </p:pic>
      <p:pic>
        <p:nvPicPr>
          <p:cNvPr id="45" name="Graphic 44" descr="Blueprint outline">
            <a:extLst>
              <a:ext uri="{FF2B5EF4-FFF2-40B4-BE49-F238E27FC236}">
                <a16:creationId xmlns:a16="http://schemas.microsoft.com/office/drawing/2014/main" id="{E87B7825-2934-4325-C2A2-4DDE6751D0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29330" y="1973411"/>
            <a:ext cx="914400" cy="914400"/>
          </a:xfrm>
          <a:prstGeom prst="rect">
            <a:avLst/>
          </a:prstGeom>
        </p:spPr>
      </p:pic>
      <p:pic>
        <p:nvPicPr>
          <p:cNvPr id="47" name="Graphic 46" descr="Continuous Improvement outline">
            <a:extLst>
              <a:ext uri="{FF2B5EF4-FFF2-40B4-BE49-F238E27FC236}">
                <a16:creationId xmlns:a16="http://schemas.microsoft.com/office/drawing/2014/main" id="{F899FAB6-88D2-E641-6367-2377C409C2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13139" y="2005861"/>
            <a:ext cx="914400" cy="9144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9A1E16D-8E2C-6FC6-41B6-B87C4638EBE4}"/>
              </a:ext>
            </a:extLst>
          </p:cNvPr>
          <p:cNvSpPr/>
          <p:nvPr/>
        </p:nvSpPr>
        <p:spPr>
          <a:xfrm>
            <a:off x="5080783" y="1801183"/>
            <a:ext cx="162703" cy="1627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37AAC-61CE-60BE-BE6E-33CC3E3522F3}"/>
              </a:ext>
            </a:extLst>
          </p:cNvPr>
          <p:cNvSpPr txBox="1"/>
          <p:nvPr/>
        </p:nvSpPr>
        <p:spPr>
          <a:xfrm>
            <a:off x="5144603" y="1665649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>
                <a:solidFill>
                  <a:schemeClr val="accent4">
                    <a:lumMod val="60000"/>
                    <a:lumOff val="40000"/>
                  </a:schemeClr>
                </a:solidFill>
              </a:rPr>
              <a:t>Where we currently are</a:t>
            </a:r>
          </a:p>
        </p:txBody>
      </p:sp>
    </p:spTree>
    <p:extLst>
      <p:ext uri="{BB962C8B-B14F-4D97-AF65-F5344CB8AC3E}">
        <p14:creationId xmlns:p14="http://schemas.microsoft.com/office/powerpoint/2010/main" val="123168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7F7B0-B3AE-BB0C-CDD5-E1D28727B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B514-5FF3-6D09-FE60-7B140DEC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Managed Services </a:t>
            </a:r>
            <a:r>
              <a:rPr lang="en-GB" b="0">
                <a:solidFill>
                  <a:schemeClr val="tx1"/>
                </a:solidFill>
              </a:rPr>
              <a:t>-</a:t>
            </a:r>
            <a:r>
              <a:rPr lang="en-GB" b="0">
                <a:solidFill>
                  <a:srgbClr val="E3007B"/>
                </a:solidFill>
              </a:rPr>
              <a:t> High Level Plan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7B32F1-6317-4345-0073-928F33758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610814"/>
              </p:ext>
            </p:extLst>
          </p:nvPr>
        </p:nvGraphicFramePr>
        <p:xfrm>
          <a:off x="237687" y="667820"/>
          <a:ext cx="11595644" cy="5393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051">
                  <a:extLst>
                    <a:ext uri="{9D8B030D-6E8A-4147-A177-3AD203B41FA5}">
                      <a16:colId xmlns:a16="http://schemas.microsoft.com/office/drawing/2014/main" val="1849103448"/>
                    </a:ext>
                  </a:extLst>
                </a:gridCol>
                <a:gridCol w="1893051">
                  <a:extLst>
                    <a:ext uri="{9D8B030D-6E8A-4147-A177-3AD203B41FA5}">
                      <a16:colId xmlns:a16="http://schemas.microsoft.com/office/drawing/2014/main" val="583709809"/>
                    </a:ext>
                  </a:extLst>
                </a:gridCol>
                <a:gridCol w="1893051">
                  <a:extLst>
                    <a:ext uri="{9D8B030D-6E8A-4147-A177-3AD203B41FA5}">
                      <a16:colId xmlns:a16="http://schemas.microsoft.com/office/drawing/2014/main" val="2267119036"/>
                    </a:ext>
                  </a:extLst>
                </a:gridCol>
                <a:gridCol w="237338">
                  <a:extLst>
                    <a:ext uri="{9D8B030D-6E8A-4147-A177-3AD203B41FA5}">
                      <a16:colId xmlns:a16="http://schemas.microsoft.com/office/drawing/2014/main" val="1107759700"/>
                    </a:ext>
                  </a:extLst>
                </a:gridCol>
                <a:gridCol w="1893051">
                  <a:extLst>
                    <a:ext uri="{9D8B030D-6E8A-4147-A177-3AD203B41FA5}">
                      <a16:colId xmlns:a16="http://schemas.microsoft.com/office/drawing/2014/main" val="2628120272"/>
                    </a:ext>
                  </a:extLst>
                </a:gridCol>
                <a:gridCol w="1893051">
                  <a:extLst>
                    <a:ext uri="{9D8B030D-6E8A-4147-A177-3AD203B41FA5}">
                      <a16:colId xmlns:a16="http://schemas.microsoft.com/office/drawing/2014/main" val="2915430609"/>
                    </a:ext>
                  </a:extLst>
                </a:gridCol>
                <a:gridCol w="1893051">
                  <a:extLst>
                    <a:ext uri="{9D8B030D-6E8A-4147-A177-3AD203B41FA5}">
                      <a16:colId xmlns:a16="http://schemas.microsoft.com/office/drawing/2014/main" val="273930240"/>
                    </a:ext>
                  </a:extLst>
                </a:gridCol>
              </a:tblGrid>
              <a:tr h="253004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Month 1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Month 2</a:t>
                      </a:r>
                      <a:endParaRPr lang="en-GB" sz="90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Month 3</a:t>
                      </a:r>
                      <a:endParaRPr lang="en-GB" sz="90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Month 4</a:t>
                      </a:r>
                      <a:endParaRPr lang="en-GB" sz="90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Month 5</a:t>
                      </a:r>
                      <a:endParaRPr lang="en-GB" sz="90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Month 6</a:t>
                      </a:r>
                      <a:endParaRPr lang="en-GB" sz="90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692955"/>
                  </a:ext>
                </a:extLst>
              </a:tr>
              <a:tr h="514092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65287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30A877D-48C2-BDCA-2A15-80173BB6B844}"/>
              </a:ext>
            </a:extLst>
          </p:cNvPr>
          <p:cNvSpPr txBox="1"/>
          <p:nvPr/>
        </p:nvSpPr>
        <p:spPr>
          <a:xfrm>
            <a:off x="416622" y="1349721"/>
            <a:ext cx="1658759" cy="230832"/>
          </a:xfrm>
          <a:prstGeom prst="rect">
            <a:avLst/>
          </a:prstGeom>
          <a:gradFill>
            <a:gsLst>
              <a:gs pos="0">
                <a:srgbClr val="221D50"/>
              </a:gs>
              <a:gs pos="87000">
                <a:srgbClr val="F2F2F2"/>
              </a:gs>
            </a:gsLst>
            <a:lin ang="0" scaled="1"/>
          </a:gradFill>
          <a:ln>
            <a:noFill/>
          </a:ln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pPr algn="l"/>
            <a:r>
              <a:rPr lang="en-GB" sz="900" b="0">
                <a:latin typeface="+mn-lt"/>
              </a:rPr>
              <a:t>1. </a:t>
            </a:r>
            <a:r>
              <a:rPr lang="en-GB" sz="900">
                <a:latin typeface="+mn-lt"/>
              </a:rPr>
              <a:t>KYC Outreach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952B4D-A41A-D6E6-4046-A97E69F9B60B}"/>
              </a:ext>
            </a:extLst>
          </p:cNvPr>
          <p:cNvSpPr txBox="1"/>
          <p:nvPr/>
        </p:nvSpPr>
        <p:spPr>
          <a:xfrm>
            <a:off x="6272468" y="2691643"/>
            <a:ext cx="135307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r>
              <a:rPr lang="en-GB" sz="900" b="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Hand-over &amp; testing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5467B5-9E31-A509-BB40-E0AD6EDCC8AC}"/>
              </a:ext>
            </a:extLst>
          </p:cNvPr>
          <p:cNvSpPr txBox="1"/>
          <p:nvPr/>
        </p:nvSpPr>
        <p:spPr>
          <a:xfrm>
            <a:off x="7625546" y="2958531"/>
            <a:ext cx="1804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r>
              <a:rPr lang="en-GB" sz="900" b="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Introducing update pipeline &amp; configuring Dashboard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81EAA2-94F1-CF9A-B1D1-D7701D08231B}"/>
              </a:ext>
            </a:extLst>
          </p:cNvPr>
          <p:cNvSpPr txBox="1"/>
          <p:nvPr/>
        </p:nvSpPr>
        <p:spPr>
          <a:xfrm>
            <a:off x="9430616" y="3382760"/>
            <a:ext cx="2309351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r>
              <a:rPr lang="en-GB" sz="900" b="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Creating professional dashboard domain</a:t>
            </a:r>
          </a:p>
        </p:txBody>
      </p:sp>
      <p:grpSp>
        <p:nvGrpSpPr>
          <p:cNvPr id="3" name="Google Shape;242;p11">
            <a:extLst>
              <a:ext uri="{FF2B5EF4-FFF2-40B4-BE49-F238E27FC236}">
                <a16:creationId xmlns:a16="http://schemas.microsoft.com/office/drawing/2014/main" id="{E7306CAC-D15D-C8B3-D93F-65ECF73745A7}"/>
              </a:ext>
            </a:extLst>
          </p:cNvPr>
          <p:cNvGrpSpPr/>
          <p:nvPr/>
        </p:nvGrpSpPr>
        <p:grpSpPr>
          <a:xfrm>
            <a:off x="328858" y="571211"/>
            <a:ext cx="1069939" cy="0"/>
            <a:chOff x="6797711" y="3241134"/>
            <a:chExt cx="1069939" cy="0"/>
          </a:xfrm>
        </p:grpSpPr>
        <p:cxnSp>
          <p:nvCxnSpPr>
            <p:cNvPr id="4" name="Google Shape;243;p11">
              <a:extLst>
                <a:ext uri="{FF2B5EF4-FFF2-40B4-BE49-F238E27FC236}">
                  <a16:creationId xmlns:a16="http://schemas.microsoft.com/office/drawing/2014/main" id="{779DC3EB-4DB9-F724-084C-EC511CB9950A}"/>
                </a:ext>
              </a:extLst>
            </p:cNvPr>
            <p:cNvCxnSpPr/>
            <p:nvPr/>
          </p:nvCxnSpPr>
          <p:spPr>
            <a:xfrm>
              <a:off x="6797711" y="3241134"/>
              <a:ext cx="1069939" cy="0"/>
            </a:xfrm>
            <a:prstGeom prst="straightConnector1">
              <a:avLst/>
            </a:prstGeom>
            <a:noFill/>
            <a:ln w="381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" name="Google Shape;244;p11">
              <a:extLst>
                <a:ext uri="{FF2B5EF4-FFF2-40B4-BE49-F238E27FC236}">
                  <a16:creationId xmlns:a16="http://schemas.microsoft.com/office/drawing/2014/main" id="{0806DC8F-257C-0101-BAB4-298A0CEAD222}"/>
                </a:ext>
              </a:extLst>
            </p:cNvPr>
            <p:cNvCxnSpPr/>
            <p:nvPr/>
          </p:nvCxnSpPr>
          <p:spPr>
            <a:xfrm>
              <a:off x="6797711" y="3241134"/>
              <a:ext cx="434939" cy="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9731D32-44D2-3E02-E321-74BF18C5601B}"/>
              </a:ext>
            </a:extLst>
          </p:cNvPr>
          <p:cNvSpPr txBox="1"/>
          <p:nvPr/>
        </p:nvSpPr>
        <p:spPr>
          <a:xfrm>
            <a:off x="237687" y="998924"/>
            <a:ext cx="5673585" cy="2308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pPr algn="l"/>
            <a:r>
              <a:rPr lang="en-GB" sz="900" b="0">
                <a:latin typeface="+mn-lt"/>
              </a:rPr>
              <a:t>Overview of JE’s work </a:t>
            </a:r>
            <a:endParaRPr lang="en-GB" sz="90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A1D1F7-F3EF-0B29-463B-261DB4547DDB}"/>
              </a:ext>
            </a:extLst>
          </p:cNvPr>
          <p:cNvSpPr txBox="1"/>
          <p:nvPr/>
        </p:nvSpPr>
        <p:spPr>
          <a:xfrm>
            <a:off x="1860811" y="1796768"/>
            <a:ext cx="4031989" cy="230832"/>
          </a:xfrm>
          <a:prstGeom prst="rect">
            <a:avLst/>
          </a:prstGeom>
          <a:gradFill>
            <a:gsLst>
              <a:gs pos="0">
                <a:srgbClr val="221D50"/>
              </a:gs>
              <a:gs pos="87000">
                <a:srgbClr val="F2F2F2"/>
              </a:gs>
            </a:gsLst>
            <a:lin ang="0" scaled="1"/>
          </a:gradFill>
          <a:ln>
            <a:noFill/>
          </a:ln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r>
              <a:rPr lang="en-GB"/>
              <a:t>2. MS Automated Reporting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B6DE0-0CCD-4C12-7C84-6DE5EF9F1842}"/>
              </a:ext>
            </a:extLst>
          </p:cNvPr>
          <p:cNvSpPr txBox="1"/>
          <p:nvPr/>
        </p:nvSpPr>
        <p:spPr>
          <a:xfrm>
            <a:off x="3612888" y="3826757"/>
            <a:ext cx="1322622" cy="230832"/>
          </a:xfrm>
          <a:prstGeom prst="rect">
            <a:avLst/>
          </a:prstGeom>
          <a:gradFill>
            <a:gsLst>
              <a:gs pos="62000">
                <a:srgbClr val="221D50"/>
              </a:gs>
              <a:gs pos="78000">
                <a:srgbClr val="F2F2F2"/>
              </a:gs>
            </a:gsLst>
            <a:lin ang="0" scaled="1"/>
          </a:gradFill>
          <a:ln>
            <a:noFill/>
          </a:ln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pPr algn="l"/>
            <a:r>
              <a:rPr lang="en-GB" sz="900">
                <a:latin typeface="+mn-lt"/>
              </a:rPr>
              <a:t>3. Negative News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0F109-0522-8674-C388-C5E753266293}"/>
              </a:ext>
            </a:extLst>
          </p:cNvPr>
          <p:cNvSpPr txBox="1"/>
          <p:nvPr/>
        </p:nvSpPr>
        <p:spPr>
          <a:xfrm>
            <a:off x="6151454" y="2132844"/>
            <a:ext cx="5681875" cy="2308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pPr algn="l"/>
            <a:r>
              <a:rPr lang="en-GB" sz="900" b="0">
                <a:latin typeface="+mn-lt"/>
              </a:rPr>
              <a:t>Option 1: Overview of MS Reporting roadmap – 2 FTEs with technical ability</a:t>
            </a:r>
            <a:endParaRPr lang="en-GB" sz="900">
              <a:latin typeface="+mn-lt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F208DF8D-BCB5-35A1-E070-FA2E2BCB28E3}"/>
              </a:ext>
            </a:extLst>
          </p:cNvPr>
          <p:cNvSpPr/>
          <p:nvPr/>
        </p:nvSpPr>
        <p:spPr>
          <a:xfrm>
            <a:off x="1862691" y="1609689"/>
            <a:ext cx="157942" cy="15794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300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71568-4704-2E86-710F-C951AD3D580D}"/>
              </a:ext>
            </a:extLst>
          </p:cNvPr>
          <p:cNvSpPr txBox="1"/>
          <p:nvPr/>
        </p:nvSpPr>
        <p:spPr>
          <a:xfrm>
            <a:off x="1989841" y="1565655"/>
            <a:ext cx="6218988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pPr algn="l"/>
            <a:r>
              <a:rPr lang="en-GB" sz="1000" b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Decision taken to prioritise MS automated reporting workstream</a:t>
            </a:r>
            <a:endParaRPr lang="en-GB" sz="100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9F14A-9BBD-7D99-40B1-990ED00B0EB4}"/>
              </a:ext>
            </a:extLst>
          </p:cNvPr>
          <p:cNvSpPr txBox="1"/>
          <p:nvPr/>
        </p:nvSpPr>
        <p:spPr>
          <a:xfrm>
            <a:off x="6287449" y="2424755"/>
            <a:ext cx="5545880" cy="230832"/>
          </a:xfrm>
          <a:prstGeom prst="rect">
            <a:avLst/>
          </a:prstGeom>
          <a:gradFill>
            <a:gsLst>
              <a:gs pos="44000">
                <a:srgbClr val="221D50"/>
              </a:gs>
              <a:gs pos="14000">
                <a:srgbClr val="F2F2F2"/>
              </a:gs>
            </a:gsLst>
            <a:lin ang="0" scaled="1"/>
          </a:gradFill>
          <a:ln>
            <a:noFill/>
          </a:ln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r>
              <a:rPr lang="en-GB">
                <a:solidFill>
                  <a:schemeClr val="tx2">
                    <a:lumMod val="50000"/>
                  </a:schemeClr>
                </a:solidFill>
              </a:rPr>
              <a:t>MS Automated Reporting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F8DD658-9C1B-1637-83F3-91F8FA2E8EB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605052" y="1912184"/>
            <a:ext cx="682397" cy="627987"/>
          </a:xfrm>
          <a:prstGeom prst="bentConnector3">
            <a:avLst>
              <a:gd name="adj1" fmla="val 59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ED6D7EA-0FF7-654E-DDD9-B1C0E7F2B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92229"/>
              </p:ext>
            </p:extLst>
          </p:nvPr>
        </p:nvGraphicFramePr>
        <p:xfrm>
          <a:off x="6151455" y="3832198"/>
          <a:ext cx="5681874" cy="22295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6979">
                  <a:extLst>
                    <a:ext uri="{9D8B030D-6E8A-4147-A177-3AD203B41FA5}">
                      <a16:colId xmlns:a16="http://schemas.microsoft.com/office/drawing/2014/main" val="3066975543"/>
                    </a:ext>
                  </a:extLst>
                </a:gridCol>
                <a:gridCol w="946979">
                  <a:extLst>
                    <a:ext uri="{9D8B030D-6E8A-4147-A177-3AD203B41FA5}">
                      <a16:colId xmlns:a16="http://schemas.microsoft.com/office/drawing/2014/main" val="2282848710"/>
                    </a:ext>
                  </a:extLst>
                </a:gridCol>
                <a:gridCol w="946979">
                  <a:extLst>
                    <a:ext uri="{9D8B030D-6E8A-4147-A177-3AD203B41FA5}">
                      <a16:colId xmlns:a16="http://schemas.microsoft.com/office/drawing/2014/main" val="1648860867"/>
                    </a:ext>
                  </a:extLst>
                </a:gridCol>
                <a:gridCol w="946979">
                  <a:extLst>
                    <a:ext uri="{9D8B030D-6E8A-4147-A177-3AD203B41FA5}">
                      <a16:colId xmlns:a16="http://schemas.microsoft.com/office/drawing/2014/main" val="1450892918"/>
                    </a:ext>
                  </a:extLst>
                </a:gridCol>
                <a:gridCol w="946979">
                  <a:extLst>
                    <a:ext uri="{9D8B030D-6E8A-4147-A177-3AD203B41FA5}">
                      <a16:colId xmlns:a16="http://schemas.microsoft.com/office/drawing/2014/main" val="2078974618"/>
                    </a:ext>
                  </a:extLst>
                </a:gridCol>
                <a:gridCol w="946979">
                  <a:extLst>
                    <a:ext uri="{9D8B030D-6E8A-4147-A177-3AD203B41FA5}">
                      <a16:colId xmlns:a16="http://schemas.microsoft.com/office/drawing/2014/main" val="1886676616"/>
                    </a:ext>
                  </a:extLst>
                </a:gridCol>
              </a:tblGrid>
              <a:tr h="277655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Month 4</a:t>
                      </a:r>
                    </a:p>
                  </a:txBody>
                  <a:tcPr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Month 5</a:t>
                      </a:r>
                    </a:p>
                  </a:txBody>
                  <a:tcPr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Month 6</a:t>
                      </a:r>
                    </a:p>
                  </a:txBody>
                  <a:tcPr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Month 7</a:t>
                      </a:r>
                    </a:p>
                  </a:txBody>
                  <a:tcPr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Month 8</a:t>
                      </a:r>
                    </a:p>
                  </a:txBody>
                  <a:tcPr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Month 9</a:t>
                      </a:r>
                    </a:p>
                  </a:txBody>
                  <a:tcPr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588866"/>
                  </a:ext>
                </a:extLst>
              </a:tr>
              <a:tr h="19519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3580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E9085C7-F348-8905-66FD-C25A0458EDCD}"/>
              </a:ext>
            </a:extLst>
          </p:cNvPr>
          <p:cNvSpPr txBox="1"/>
          <p:nvPr/>
        </p:nvSpPr>
        <p:spPr>
          <a:xfrm>
            <a:off x="6272468" y="4753066"/>
            <a:ext cx="11997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r>
              <a:rPr lang="en-GB" sz="900" b="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Hand-over &amp; Testing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DB55B5-3058-816F-C8F8-B8EECCCE014F}"/>
              </a:ext>
            </a:extLst>
          </p:cNvPr>
          <p:cNvSpPr txBox="1"/>
          <p:nvPr/>
        </p:nvSpPr>
        <p:spPr>
          <a:xfrm>
            <a:off x="7480392" y="5161940"/>
            <a:ext cx="17112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r>
              <a:rPr lang="en-GB" sz="900" b="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Introducing Update Pipeline &amp; Configuring Dashboard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F1A40D-3DDF-974C-6D66-F9D12DC95594}"/>
              </a:ext>
            </a:extLst>
          </p:cNvPr>
          <p:cNvSpPr txBox="1"/>
          <p:nvPr/>
        </p:nvSpPr>
        <p:spPr>
          <a:xfrm>
            <a:off x="9191625" y="5598773"/>
            <a:ext cx="253881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r>
              <a:rPr lang="en-GB" sz="900" b="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Creating Professional Dashboard Domain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A2116F-1D82-4DD7-39ED-D78916A8FDF7}"/>
              </a:ext>
            </a:extLst>
          </p:cNvPr>
          <p:cNvSpPr txBox="1"/>
          <p:nvPr/>
        </p:nvSpPr>
        <p:spPr>
          <a:xfrm>
            <a:off x="6287449" y="4472303"/>
            <a:ext cx="5545880" cy="230832"/>
          </a:xfrm>
          <a:prstGeom prst="rect">
            <a:avLst/>
          </a:prstGeom>
          <a:gradFill>
            <a:gsLst>
              <a:gs pos="44000">
                <a:srgbClr val="221D50"/>
              </a:gs>
              <a:gs pos="14000">
                <a:srgbClr val="F2F2F2"/>
              </a:gs>
            </a:gsLst>
            <a:lin ang="0" scaled="1"/>
          </a:gradFill>
          <a:ln>
            <a:noFill/>
          </a:ln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r>
              <a:rPr lang="en-GB">
                <a:solidFill>
                  <a:schemeClr val="tx2">
                    <a:lumMod val="50000"/>
                  </a:schemeClr>
                </a:solidFill>
              </a:rPr>
              <a:t>MS Automated Reporting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6139D4-0720-94C5-C827-98B3749660D5}"/>
              </a:ext>
            </a:extLst>
          </p:cNvPr>
          <p:cNvSpPr txBox="1"/>
          <p:nvPr/>
        </p:nvSpPr>
        <p:spPr>
          <a:xfrm>
            <a:off x="6151454" y="4180402"/>
            <a:ext cx="5681875" cy="2308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pPr algn="l"/>
            <a:r>
              <a:rPr lang="en-GB" sz="900" b="0">
                <a:latin typeface="+mn-lt"/>
              </a:rPr>
              <a:t>Option 2: Overview of MS Reporting Roadmap – 2 employees with technical ability working side of desk</a:t>
            </a:r>
            <a:endParaRPr lang="en-GB" sz="900">
              <a:latin typeface="+mn-lt"/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5C25189-EFF8-02A6-DEB2-AC200D65D3AC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H="1">
            <a:off x="5119823" y="3420093"/>
            <a:ext cx="2055784" cy="27946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Flowchart: Extract 62">
            <a:extLst>
              <a:ext uri="{FF2B5EF4-FFF2-40B4-BE49-F238E27FC236}">
                <a16:creationId xmlns:a16="http://schemas.microsoft.com/office/drawing/2014/main" id="{B595DD61-A1D5-ADD0-90F8-379E32DC4D37}"/>
              </a:ext>
            </a:extLst>
          </p:cNvPr>
          <p:cNvSpPr/>
          <p:nvPr/>
        </p:nvSpPr>
        <p:spPr>
          <a:xfrm rot="5400000">
            <a:off x="6251424" y="4553370"/>
            <a:ext cx="58778" cy="65407"/>
          </a:xfrm>
          <a:prstGeom prst="flowChartExtra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Diamond 67">
            <a:extLst>
              <a:ext uri="{FF2B5EF4-FFF2-40B4-BE49-F238E27FC236}">
                <a16:creationId xmlns:a16="http://schemas.microsoft.com/office/drawing/2014/main" id="{92812CC3-6D9E-EA57-5AE1-FDF9DC09B5F2}"/>
              </a:ext>
            </a:extLst>
          </p:cNvPr>
          <p:cNvSpPr/>
          <p:nvPr/>
        </p:nvSpPr>
        <p:spPr>
          <a:xfrm>
            <a:off x="3620785" y="4200905"/>
            <a:ext cx="157942" cy="173736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300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14D87D-A02E-1577-258A-1EB721E8C7B7}"/>
              </a:ext>
            </a:extLst>
          </p:cNvPr>
          <p:cNvSpPr txBox="1"/>
          <p:nvPr/>
        </p:nvSpPr>
        <p:spPr>
          <a:xfrm>
            <a:off x="3747935" y="4159340"/>
            <a:ext cx="2144865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pPr algn="l"/>
            <a:r>
              <a:rPr lang="en-GB" sz="1000" b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Automated entity search on Google news, filter headlines, and summarise article content.</a:t>
            </a:r>
            <a:endParaRPr lang="en-GB" sz="100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828E992-2ADC-F0CC-6480-5E873C4A03B7}"/>
              </a:ext>
            </a:extLst>
          </p:cNvPr>
          <p:cNvSpPr txBox="1"/>
          <p:nvPr/>
        </p:nvSpPr>
        <p:spPr>
          <a:xfrm>
            <a:off x="1860811" y="2077225"/>
            <a:ext cx="1353078" cy="5078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r>
              <a:rPr lang="en-GB" sz="900" b="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Implementing basic requirements through Excel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844C9B8-66F0-C761-C227-F0E990B450C1}"/>
              </a:ext>
            </a:extLst>
          </p:cNvPr>
          <p:cNvSpPr txBox="1"/>
          <p:nvPr/>
        </p:nvSpPr>
        <p:spPr>
          <a:xfrm>
            <a:off x="3213889" y="2613057"/>
            <a:ext cx="1616632" cy="5078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r>
              <a:rPr lang="en-GB" sz="900" b="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Configuring full Report, extracting directly from Karbon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8C73B68-B5A0-879F-E128-089A567ADD2C}"/>
              </a:ext>
            </a:extLst>
          </p:cNvPr>
          <p:cNvSpPr txBox="1"/>
          <p:nvPr/>
        </p:nvSpPr>
        <p:spPr>
          <a:xfrm>
            <a:off x="4830520" y="3225210"/>
            <a:ext cx="1054619" cy="5078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r>
              <a:rPr lang="en-GB" sz="900" b="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Linking statistical output to Power BI Dashboard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2F862E3-F0A9-9C39-D340-F8E1A84AA83A}"/>
              </a:ext>
            </a:extLst>
          </p:cNvPr>
          <p:cNvSpPr txBox="1"/>
          <p:nvPr/>
        </p:nvSpPr>
        <p:spPr>
          <a:xfrm>
            <a:off x="1791340" y="1351859"/>
            <a:ext cx="1956595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r>
              <a:rPr lang="en-GB" sz="900" b="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Paused; not included in future plan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138C6A-C403-F5FC-40FC-06B6A213A1B1}"/>
              </a:ext>
            </a:extLst>
          </p:cNvPr>
          <p:cNvSpPr txBox="1"/>
          <p:nvPr/>
        </p:nvSpPr>
        <p:spPr>
          <a:xfrm>
            <a:off x="4626755" y="3749955"/>
            <a:ext cx="128451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r>
              <a:rPr lang="en-GB" sz="900" b="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Paused; not included in future plan</a:t>
            </a:r>
          </a:p>
        </p:txBody>
      </p:sp>
    </p:spTree>
    <p:extLst>
      <p:ext uri="{BB962C8B-B14F-4D97-AF65-F5344CB8AC3E}">
        <p14:creationId xmlns:p14="http://schemas.microsoft.com/office/powerpoint/2010/main" val="11654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BFF508-3C78-DD6E-663C-329F5E5E7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37999"/>
      </p:ext>
    </p:extLst>
  </p:cSld>
  <p:clrMapOvr>
    <a:masterClrMapping/>
  </p:clrMapOvr>
</p:sld>
</file>

<file path=ppt/theme/theme1.xml><?xml version="1.0" encoding="utf-8"?>
<a:theme xmlns:a="http://schemas.openxmlformats.org/drawingml/2006/main" name="DC White">
  <a:themeElements>
    <a:clrScheme name="DELTA CAPITA">
      <a:dk1>
        <a:srgbClr val="000000"/>
      </a:dk1>
      <a:lt1>
        <a:srgbClr val="FFFFFF"/>
      </a:lt1>
      <a:dk2>
        <a:srgbClr val="414466"/>
      </a:dk2>
      <a:lt2>
        <a:srgbClr val="EBECEA"/>
      </a:lt2>
      <a:accent1>
        <a:srgbClr val="14112F"/>
      </a:accent1>
      <a:accent2>
        <a:srgbClr val="282055"/>
      </a:accent2>
      <a:accent3>
        <a:srgbClr val="414466"/>
      </a:accent3>
      <a:accent4>
        <a:srgbClr val="E3007B"/>
      </a:accent4>
      <a:accent5>
        <a:srgbClr val="9E9C9E"/>
      </a:accent5>
      <a:accent6>
        <a:srgbClr val="EBECEA"/>
      </a:accent6>
      <a:hlink>
        <a:srgbClr val="E3007B"/>
      </a:hlink>
      <a:folHlink>
        <a:srgbClr val="E3007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C Slide Deck Template.potx" id="{86F37E80-3272-4DD5-AC96-336CDE0E71B6}" vid="{EC491157-45CF-4E51-9ADD-2BBE3CFD4F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A5411A404EBE459AD0BFC7D125E94A" ma:contentTypeVersion="10" ma:contentTypeDescription="Create a new document." ma:contentTypeScope="" ma:versionID="da89f65fa5ed447e2b337e7ebd0d1a2d">
  <xsd:schema xmlns:xsd="http://www.w3.org/2001/XMLSchema" xmlns:xs="http://www.w3.org/2001/XMLSchema" xmlns:p="http://schemas.microsoft.com/office/2006/metadata/properties" xmlns:ns3="dcd8db3c-54b1-4904-bacc-a23485782c0b" targetNamespace="http://schemas.microsoft.com/office/2006/metadata/properties" ma:root="true" ma:fieldsID="a06e742fde5394bc20afeafd524976c1" ns3:_="">
    <xsd:import namespace="dcd8db3c-54b1-4904-bacc-a23485782c0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8db3c-54b1-4904-bacc-a23485782c0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cd8db3c-54b1-4904-bacc-a23485782c0b" xsi:nil="true"/>
  </documentManagement>
</p:properties>
</file>

<file path=customXml/itemProps1.xml><?xml version="1.0" encoding="utf-8"?>
<ds:datastoreItem xmlns:ds="http://schemas.openxmlformats.org/officeDocument/2006/customXml" ds:itemID="{546A3BB3-B4AC-4D4D-98E0-7920402D76A8}">
  <ds:schemaRefs>
    <ds:schemaRef ds:uri="dcd8db3c-54b1-4904-bacc-a23485782c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13A72A7-2FA9-4CE4-BF09-66660CDEBF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9B5C46-7775-446E-96CA-0E2220D8710D}">
  <ds:schemaRefs>
    <ds:schemaRef ds:uri="dcd8db3c-54b1-4904-bacc-a23485782c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DC White</Template>
  <Application>Microsoft Office PowerPoint</Application>
  <PresentationFormat>Widescreen</PresentationFormat>
  <Slides>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DC White</vt:lpstr>
      <vt:lpstr>PowerPoint Presentation</vt:lpstr>
      <vt:lpstr>Managed Services - High Level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this template | Quick-start guide</dc:title>
  <dc:creator>Greg, Humanise Digital</dc:creator>
  <cp:revision>1</cp:revision>
  <dcterms:created xsi:type="dcterms:W3CDTF">2020-12-07T08:31:09Z</dcterms:created>
  <dcterms:modified xsi:type="dcterms:W3CDTF">2024-10-01T15:59:44Z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0x01010038A5411A404EBE459AD0BFC7D125E94A</vt:lpwstr>
  </property>
  <property fmtid="{D5CDD505-2E9C-101B-9397-08002B2CF9AE}" pid="3" name="Order">
    <vt:lpwstr>66300.0000000000</vt:lpwstr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lpwstr/>
  </property>
  <property fmtid="{D5CDD505-2E9C-101B-9397-08002B2CF9AE}" pid="10" name="MediaServiceImageTags">
    <vt:lpwstr/>
  </property>
</Properties>
</file>